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6" r:id="rId2"/>
    <p:sldId id="268" r:id="rId3"/>
    <p:sldId id="297" r:id="rId4"/>
    <p:sldId id="298" r:id="rId5"/>
    <p:sldId id="299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88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208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H. Timko | RF MD plans 2025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RF MD Requests for 2025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726113"/>
            <a:ext cx="11376026" cy="113112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H. Timko, P. Alonso, D. Barrientos, H. Bartosik, R. Bruce, X. </a:t>
            </a:r>
            <a:r>
              <a:rPr lang="en-GB" dirty="0" err="1"/>
              <a:t>Buffat</a:t>
            </a:r>
            <a:r>
              <a:rPr lang="en-GB" dirty="0"/>
              <a:t>, A. Butterworth, R. </a:t>
            </a:r>
            <a:r>
              <a:rPr lang="en-GB" dirty="0" err="1"/>
              <a:t>Calaga</a:t>
            </a:r>
            <a:r>
              <a:rPr lang="en-GB" dirty="0"/>
              <a:t>, N. Catalan, </a:t>
            </a:r>
          </a:p>
          <a:p>
            <a:pPr>
              <a:spcBef>
                <a:spcPts val="0"/>
              </a:spcBef>
            </a:pPr>
            <a:r>
              <a:rPr lang="en-GB" dirty="0"/>
              <a:t>G. Hagmann, B. Karlsen-Baeck, I. Karpov, S. </a:t>
            </a:r>
            <a:r>
              <a:rPr lang="en-GB" dirty="0" err="1"/>
              <a:t>Kostoglou</a:t>
            </a:r>
            <a:r>
              <a:rPr lang="en-GB" dirty="0"/>
              <a:t>, C. Marrelli, S. Morales, N. </a:t>
            </a:r>
            <a:r>
              <a:rPr lang="en-GB" dirty="0" err="1"/>
              <a:t>Mounet</a:t>
            </a:r>
            <a:r>
              <a:rPr lang="en-GB" dirty="0"/>
              <a:t>, B. </a:t>
            </a:r>
            <a:r>
              <a:rPr lang="en-GB" dirty="0" err="1"/>
              <a:t>Salvachua</a:t>
            </a:r>
            <a:r>
              <a:rPr lang="en-GB" dirty="0"/>
              <a:t>, </a:t>
            </a:r>
          </a:p>
          <a:p>
            <a:pPr>
              <a:spcBef>
                <a:spcPts val="0"/>
              </a:spcBef>
            </a:pPr>
            <a:r>
              <a:rPr lang="en-GB" dirty="0"/>
              <a:t>D. Soriano, A. Spierer, K. Turaj, D. Valuch, N. Triantafyllou, M. </a:t>
            </a:r>
            <a:r>
              <a:rPr lang="en-GB" dirty="0" err="1"/>
              <a:t>Zampetakis</a:t>
            </a:r>
            <a:endParaRPr lang="en-GB" dirty="0"/>
          </a:p>
          <a:p>
            <a:r>
              <a:rPr lang="en-GB" dirty="0"/>
              <a:t>LSWG meeting, 18</a:t>
            </a:r>
            <a:r>
              <a:rPr lang="en-GB" baseline="30000" dirty="0"/>
              <a:t>th</a:t>
            </a:r>
            <a:r>
              <a:rPr lang="en-GB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 lnSpcReduction="10000"/>
          </a:bodyPr>
          <a:lstStyle/>
          <a:p>
            <a:r>
              <a:rPr lang="en-GB" noProof="0" dirty="0">
                <a:solidFill>
                  <a:srgbClr val="2F2F2F"/>
                </a:solidFill>
              </a:rPr>
              <a:t>Batches at 2.3x10</a:t>
            </a:r>
            <a:r>
              <a:rPr lang="en-GB" baseline="30000" noProof="0" dirty="0">
                <a:solidFill>
                  <a:srgbClr val="2F2F2F"/>
                </a:solidFill>
              </a:rPr>
              <a:t>11</a:t>
            </a:r>
            <a:r>
              <a:rPr lang="en-GB" noProof="0" dirty="0">
                <a:solidFill>
                  <a:srgbClr val="2F2F2F"/>
                </a:solidFill>
              </a:rPr>
              <a:t> p/b, at least 36b, preferably 4x36b BCMS</a:t>
            </a:r>
          </a:p>
          <a:p>
            <a:pPr lvl="1"/>
            <a:r>
              <a:rPr lang="en-GB" dirty="0">
                <a:solidFill>
                  <a:srgbClr val="2F2F2F"/>
                </a:solidFill>
              </a:rPr>
              <a:t>Start with b</a:t>
            </a:r>
            <a:r>
              <a:rPr lang="en-GB" noProof="0" dirty="0" err="1">
                <a:solidFill>
                  <a:srgbClr val="2F2F2F"/>
                </a:solidFill>
              </a:rPr>
              <a:t>eam</a:t>
            </a:r>
            <a:r>
              <a:rPr lang="en-GB" noProof="0" dirty="0">
                <a:solidFill>
                  <a:srgbClr val="2F2F2F"/>
                </a:solidFill>
              </a:rPr>
              <a:t> variants that are optimized in SPS are preferred, later 72b batches are welcome, too</a:t>
            </a:r>
          </a:p>
          <a:p>
            <a:pPr lvl="1"/>
            <a:r>
              <a:rPr lang="en-GB" dirty="0">
                <a:solidFill>
                  <a:srgbClr val="2F2F2F"/>
                </a:solidFill>
              </a:rPr>
              <a:t>In SPS, s</a:t>
            </a:r>
            <a:r>
              <a:rPr lang="en-GB" noProof="0" dirty="0" err="1">
                <a:solidFill>
                  <a:srgbClr val="2F2F2F"/>
                </a:solidFill>
              </a:rPr>
              <a:t>hould</a:t>
            </a:r>
            <a:r>
              <a:rPr lang="en-GB" noProof="0" dirty="0">
                <a:solidFill>
                  <a:srgbClr val="2F2F2F"/>
                </a:solidFill>
              </a:rPr>
              <a:t> try to reach as much as possible LIU baseline (10 MV + 2 MV, 1.65 ns)</a:t>
            </a:r>
          </a:p>
          <a:p>
            <a:r>
              <a:rPr lang="en-GB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MD#1: 6 h</a:t>
            </a:r>
            <a:r>
              <a:rPr lang="en-GB" noProof="0" dirty="0">
                <a:solidFill>
                  <a:srgbClr val="2F2F2F"/>
                </a:solidFill>
              </a:rPr>
              <a:t> – refine RF capture and fill the machine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In continuation: e-cloud at injection + 2 ramps of single bunches (ABP)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At flattop, we can study longitudinal LLD parasitically</a:t>
            </a:r>
          </a:p>
          <a:p>
            <a:pPr lvl="2"/>
            <a:r>
              <a:rPr lang="en-GB" noProof="0" dirty="0">
                <a:solidFill>
                  <a:srgbClr val="2F2F2F"/>
                </a:solidFill>
              </a:rPr>
              <a:t>Ramp 1: 6 bunches, nominal bunch length</a:t>
            </a:r>
          </a:p>
          <a:p>
            <a:pPr lvl="2"/>
            <a:r>
              <a:rPr lang="en-GB" noProof="0" dirty="0">
                <a:solidFill>
                  <a:srgbClr val="2F2F2F"/>
                </a:solidFill>
              </a:rPr>
              <a:t>Ramp 2: More bunches, lower bunch length target for BUP to ~1.0 ns; open phase loop to observe</a:t>
            </a:r>
          </a:p>
          <a:p>
            <a:pPr lvl="3"/>
            <a:r>
              <a:rPr lang="en-GB" noProof="0" dirty="0">
                <a:solidFill>
                  <a:srgbClr val="2F2F2F"/>
                </a:solidFill>
              </a:rPr>
              <a:t>Parasitic data also for intensity effects on controlled emittance blow-up at HL-LHC intensities</a:t>
            </a:r>
          </a:p>
          <a:p>
            <a:r>
              <a:rPr lang="en-GB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MD#2: 8 h</a:t>
            </a:r>
            <a:r>
              <a:rPr lang="en-GB" noProof="0" dirty="0">
                <a:solidFill>
                  <a:srgbClr val="2F2F2F"/>
                </a:solidFill>
              </a:rPr>
              <a:t> – determine max no. bunches that can be accelerated, 2-3 ramps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Present estimate is </a:t>
            </a:r>
            <a:r>
              <a:rPr lang="en-GB" b="1" noProof="0" dirty="0">
                <a:solidFill>
                  <a:srgbClr val="2F2F2F"/>
                </a:solidFill>
              </a:rPr>
              <a:t>~750b</a:t>
            </a:r>
            <a:r>
              <a:rPr lang="en-GB" noProof="0" dirty="0">
                <a:solidFill>
                  <a:srgbClr val="2F2F2F"/>
                </a:solidFill>
              </a:rPr>
              <a:t> due to start-of-ramp BLM thresholds</a:t>
            </a:r>
          </a:p>
          <a:p>
            <a:pPr lvl="1"/>
            <a:r>
              <a:rPr lang="en-GB" noProof="0" dirty="0">
                <a:solidFill>
                  <a:srgbClr val="2F2F2F"/>
                </a:solidFill>
              </a:rPr>
              <a:t>Apply improved cleaning and updated BLM thresholds if available​</a:t>
            </a:r>
            <a:endParaRPr lang="en-GB" noProof="0" dirty="0">
              <a:solidFill>
                <a:srgbClr val="2F2F2F"/>
              </a:solidFill>
              <a:highlight>
                <a:srgbClr val="C0C0C0"/>
              </a:highlight>
            </a:endParaRPr>
          </a:p>
          <a:p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MD#3: 8 h</a:t>
            </a:r>
            <a:r>
              <a:rPr lang="en-GB" dirty="0">
                <a:solidFill>
                  <a:srgbClr val="2F2F2F"/>
                </a:solidFill>
              </a:rPr>
              <a:t> </a:t>
            </a:r>
            <a:r>
              <a:rPr lang="en-GB" noProof="0" dirty="0">
                <a:solidFill>
                  <a:srgbClr val="2F2F2F"/>
                </a:solidFill>
              </a:rPr>
              <a:t>– </a:t>
            </a:r>
            <a:r>
              <a:rPr lang="en-GB" dirty="0">
                <a:solidFill>
                  <a:srgbClr val="2F2F2F"/>
                </a:solidFill>
              </a:rPr>
              <a:t>study 72b beam, full beam at injection (synergy w/ ABP) and ramp</a:t>
            </a:r>
            <a:endParaRPr lang="en-GB" noProof="0" dirty="0">
              <a:solidFill>
                <a:srgbClr val="2F2F2F"/>
              </a:solidFill>
            </a:endParaRPr>
          </a:p>
          <a:p>
            <a:endParaRPr lang="en-GB" noProof="0" dirty="0">
              <a:solidFill>
                <a:srgbClr val="2F2F2F"/>
              </a:solidFill>
            </a:endParaRPr>
          </a:p>
          <a:p>
            <a:pPr lvl="2"/>
            <a:endParaRPr lang="en-GB" noProof="0" dirty="0">
              <a:solidFill>
                <a:srgbClr val="2F2F2F"/>
              </a:solidFill>
            </a:endParaRPr>
          </a:p>
          <a:p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MDs with HL-LHC Intensities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06D5A0-BBA5-BA7B-CE31-9F78E3251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6350620" cy="4608512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MD#1: 4 h</a:t>
            </a:r>
            <a:r>
              <a:rPr lang="en-GB" dirty="0"/>
              <a:t> </a:t>
            </a:r>
            <a:r>
              <a:rPr lang="en-GB" noProof="0" dirty="0">
                <a:solidFill>
                  <a:srgbClr val="2F2F2F"/>
                </a:solidFill>
              </a:rPr>
              <a:t>– </a:t>
            </a:r>
            <a:r>
              <a:rPr lang="en-GB" dirty="0"/>
              <a:t>complete longitudinal LLD measurements with single bunches of different intensities and 1.0 ns bunch length</a:t>
            </a:r>
          </a:p>
          <a:p>
            <a:pPr lvl="1"/>
            <a:r>
              <a:rPr lang="en-GB" dirty="0"/>
              <a:t>In MD#1, profit also from parasitic measurements during ramp and at flattop</a:t>
            </a:r>
          </a:p>
          <a:p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MD#2: 8 h </a:t>
            </a:r>
            <a:r>
              <a:rPr lang="en-GB" noProof="0" dirty="0">
                <a:solidFill>
                  <a:srgbClr val="2F2F2F"/>
                </a:solidFill>
              </a:rPr>
              <a:t>– </a:t>
            </a:r>
            <a:r>
              <a:rPr lang="en-GB" dirty="0"/>
              <a:t>other measurement methods to refine the longitudinal impedance</a:t>
            </a:r>
          </a:p>
          <a:p>
            <a:pPr lvl="1"/>
            <a:r>
              <a:rPr lang="en-GB" dirty="0"/>
              <a:t>E.g. de-bunching of long bunches as was done in SPS</a:t>
            </a:r>
          </a:p>
          <a:p>
            <a:pPr lvl="1"/>
            <a:r>
              <a:rPr lang="en-GB" dirty="0"/>
              <a:t>Methods presently being evaluated in simulations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BC86C9-3473-285A-E5A8-719CA1754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MDs on </a:t>
            </a:r>
            <a:r>
              <a:rPr lang="en-GB"/>
              <a:t>LHC Impedance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E8062-C2A4-D3FF-F2A9-60B9CED75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3180-3B04-54B0-21C3-69947E0C0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59176-3971-4214-B7AB-9A7EA326C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46949C-6BB1-6186-E258-78ACDC245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063" y="1439335"/>
            <a:ext cx="4987947" cy="33729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1FC94E-00DA-69F8-B0A8-F82C3CFF79AA}"/>
              </a:ext>
            </a:extLst>
          </p:cNvPr>
          <p:cNvSpPr txBox="1"/>
          <p:nvPr/>
        </p:nvSpPr>
        <p:spPr>
          <a:xfrm>
            <a:off x="6917896" y="4864667"/>
            <a:ext cx="47442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Measurement data from 2024,</a:t>
            </a:r>
          </a:p>
          <a:p>
            <a:pPr algn="l"/>
            <a:r>
              <a:rPr lang="en-GB" dirty="0"/>
              <a:t>M. </a:t>
            </a:r>
            <a:r>
              <a:rPr lang="en-GB" dirty="0" err="1"/>
              <a:t>Zampetakis</a:t>
            </a:r>
            <a:r>
              <a:rPr lang="en-GB" dirty="0"/>
              <a:t> at HL-LHC coll. meeting 2024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3C65B3B-AC82-C38A-59CD-50528DB50EA4}"/>
              </a:ext>
            </a:extLst>
          </p:cNvPr>
          <p:cNvSpPr/>
          <p:nvPr/>
        </p:nvSpPr>
        <p:spPr>
          <a:xfrm>
            <a:off x="9875838" y="1439335"/>
            <a:ext cx="997572" cy="31923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114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6A71EB-E61B-4FF0-985D-BC39A8A7D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02537"/>
            <a:ext cx="11376024" cy="4608512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MD#1: 8 h</a:t>
            </a:r>
            <a:r>
              <a:rPr lang="en-GB" dirty="0"/>
              <a:t> </a:t>
            </a:r>
            <a:r>
              <a:rPr lang="en-GB" noProof="0" dirty="0">
                <a:solidFill>
                  <a:srgbClr val="2F2F2F"/>
                </a:solidFill>
              </a:rPr>
              <a:t>–</a:t>
            </a:r>
            <a:r>
              <a:rPr lang="en-GB" dirty="0"/>
              <a:t> improved cleaning of de-bunched beam at flat bottom</a:t>
            </a:r>
          </a:p>
          <a:p>
            <a:pPr lvl="1"/>
            <a:r>
              <a:rPr lang="en-GB" dirty="0"/>
              <a:t>ADT intra-beam cleaning, RF noise cleaning?</a:t>
            </a:r>
          </a:p>
          <a:p>
            <a:pPr lvl="1"/>
            <a:r>
              <a:rPr lang="en-GB" dirty="0"/>
              <a:t>(Only if needed) in addition to the commissioning time requested for this activity</a:t>
            </a:r>
          </a:p>
          <a:p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MD#3/4: 6 h </a:t>
            </a:r>
            <a:r>
              <a:rPr lang="en-GB" noProof="0" dirty="0">
                <a:solidFill>
                  <a:srgbClr val="2F2F2F"/>
                </a:solidFill>
              </a:rPr>
              <a:t>–</a:t>
            </a:r>
            <a:r>
              <a:rPr lang="en-GB" dirty="0"/>
              <a:t> full detuning at LHC injection</a:t>
            </a:r>
          </a:p>
          <a:p>
            <a:pPr lvl="1"/>
            <a:r>
              <a:rPr lang="en-GB" dirty="0"/>
              <a:t>Evaluate power requirements and beam losses when injecting directly in full-detuning mode</a:t>
            </a:r>
          </a:p>
          <a:p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MD#4 (before TS2): 4 h </a:t>
            </a:r>
            <a:r>
              <a:rPr lang="en-GB" noProof="0" dirty="0">
                <a:solidFill>
                  <a:srgbClr val="2F2F2F"/>
                </a:solidFill>
              </a:rPr>
              <a:t>–</a:t>
            </a:r>
            <a:r>
              <a:rPr lang="en-GB" dirty="0"/>
              <a:t> full power reach of LHC klystrons with batched beam </a:t>
            </a:r>
          </a:p>
          <a:p>
            <a:pPr lvl="1"/>
            <a:r>
              <a:rPr lang="en-GB" dirty="0"/>
              <a:t>Should check whether can be done after ion commissioning #1, right before TS#2</a:t>
            </a:r>
          </a:p>
          <a:p>
            <a:pPr lvl="1"/>
            <a:r>
              <a:rPr lang="en-GB" dirty="0"/>
              <a:t>Backup time slot: MD#1 (before TS1) or during commissioning</a:t>
            </a:r>
          </a:p>
          <a:p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MD#4: 8 h </a:t>
            </a:r>
            <a:r>
              <a:rPr lang="en-GB" noProof="0" dirty="0">
                <a:solidFill>
                  <a:srgbClr val="2F2F2F"/>
                </a:solidFill>
              </a:rPr>
              <a:t>–</a:t>
            </a:r>
            <a:r>
              <a:rPr lang="en-GB" dirty="0"/>
              <a:t> White Rabbit frequency distribution with beam</a:t>
            </a:r>
          </a:p>
          <a:p>
            <a:pPr lvl="1"/>
            <a:r>
              <a:rPr lang="en-GB" dirty="0"/>
              <a:t>Provided rapid switching between old/new system feasible</a:t>
            </a:r>
          </a:p>
          <a:p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MD#5: 8 h </a:t>
            </a:r>
            <a:r>
              <a:rPr lang="en-GB" dirty="0"/>
              <a:t>– ion lifetime studies at injection</a:t>
            </a:r>
          </a:p>
          <a:p>
            <a:pPr lvl="1"/>
            <a:r>
              <a:rPr lang="en-GB" dirty="0"/>
              <a:t>Using bunch shaping methods (sine-modulation or batch-by-batch blow-up)</a:t>
            </a:r>
          </a:p>
          <a:p>
            <a:pPr lvl="1"/>
            <a:r>
              <a:rPr lang="en-GB" dirty="0">
                <a:solidFill>
                  <a:srgbClr val="2F2F2F"/>
                </a:solidFill>
              </a:rPr>
              <a:t>Vary intensity from SPS/LEIR and compare IBS evolution in LHC to separate IBS from RF noise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99361B-F64E-68F8-0B01-46D0DFBC2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MDs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845D8-E3C5-3995-06D4-CA6B66EB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7F5C5-19E2-103D-229C-2F74E421A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06144-309F-D640-7E9B-D97A400AA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880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4ECE36D-3DEC-A61B-6352-CE6979FF1E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6478631"/>
              </p:ext>
            </p:extLst>
          </p:nvPr>
        </p:nvGraphicFramePr>
        <p:xfrm>
          <a:off x="407987" y="1325135"/>
          <a:ext cx="11376024" cy="44500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05055">
                  <a:extLst>
                    <a:ext uri="{9D8B030D-6E8A-4147-A177-3AD203B41FA5}">
                      <a16:colId xmlns:a16="http://schemas.microsoft.com/office/drawing/2014/main" val="3057979561"/>
                    </a:ext>
                  </a:extLst>
                </a:gridCol>
                <a:gridCol w="1315092">
                  <a:extLst>
                    <a:ext uri="{9D8B030D-6E8A-4147-A177-3AD203B41FA5}">
                      <a16:colId xmlns:a16="http://schemas.microsoft.com/office/drawing/2014/main" val="293797198"/>
                    </a:ext>
                  </a:extLst>
                </a:gridCol>
                <a:gridCol w="8855877">
                  <a:extLst>
                    <a:ext uri="{9D8B030D-6E8A-4147-A177-3AD203B41FA5}">
                      <a16:colId xmlns:a16="http://schemas.microsoft.com/office/drawing/2014/main" val="6266338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MD block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What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470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MD#1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 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RF capture and full machine with HL-LHC beams, 4x36b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4245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MD#1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 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Longitudinal loss of Landau damping at injection, single bunches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815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MD#1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(8 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Improved cleaning of de-bunched beam at injection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353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MD#2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 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Maximum number of bunches that can be accelerated with HL-LHC beams, 4x36b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752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MD#2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Refining the longitudinal impedance model of the LHC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001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MD#3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RF capture and ramp with HL-LHC beams, 4x72b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154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MD#3/4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Capturing HL-LHC beams in full detuning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025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(4 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Full power reach of LHC klystrons with beam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819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White Rabbit frequency distribution with beam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611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MD#5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 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Ion lifetime studies at injection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881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60(+ 8)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43427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0E595A93-E344-FBA6-97B7-E8DDBD2B6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AEE22-1562-4417-FF8A-C7A37C730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7CE87-BF58-4D33-E92F-99E5779EA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H. Timko | RF MD plans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934E2-D1B1-8498-2BE8-04CCFF8EA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A6C2EE-046C-30E8-4CEF-5E75E852A278}"/>
              </a:ext>
            </a:extLst>
          </p:cNvPr>
          <p:cNvSpPr txBox="1"/>
          <p:nvPr/>
        </p:nvSpPr>
        <p:spPr>
          <a:xfrm>
            <a:off x="9370032" y="5961604"/>
            <a:ext cx="26610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cf. 2024: 10 MDs, 65 h</a:t>
            </a:r>
          </a:p>
        </p:txBody>
      </p:sp>
    </p:spTree>
    <p:extLst>
      <p:ext uri="{BB962C8B-B14F-4D97-AF65-F5344CB8AC3E}">
        <p14:creationId xmlns:p14="http://schemas.microsoft.com/office/powerpoint/2010/main" val="2250550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7118</TotalTime>
  <Words>766</Words>
  <Application>Microsoft Macintosh PowerPoint</Application>
  <PresentationFormat>Widescreen</PresentationFormat>
  <Paragraphs>91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RF MD Requests for 2025</vt:lpstr>
      <vt:lpstr>MDs with HL-LHC Intensities</vt:lpstr>
      <vt:lpstr>MDs on LHC Impedance</vt:lpstr>
      <vt:lpstr>Other MDs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Helga Timko</dc:creator>
  <cp:lastModifiedBy>Helga Timko</cp:lastModifiedBy>
  <cp:revision>124</cp:revision>
  <dcterms:created xsi:type="dcterms:W3CDTF">2023-09-29T12:59:51Z</dcterms:created>
  <dcterms:modified xsi:type="dcterms:W3CDTF">2025-03-18T10:37:45Z</dcterms:modified>
</cp:coreProperties>
</file>