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405"/>
  </p:normalViewPr>
  <p:slideViewPr>
    <p:cSldViewPr snapToGrid="0">
      <p:cViewPr varScale="1">
        <p:scale>
          <a:sx n="125" d="100"/>
          <a:sy n="125" d="100"/>
        </p:scale>
        <p:origin x="5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9599-F59B-CEDB-4590-55BDF6B0F3A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nl-NL"/>
          </a:p>
        </p:txBody>
      </p:sp>
      <p:sp>
        <p:nvSpPr>
          <p:cNvPr id="3" name="Subtitle 2">
            <a:extLst>
              <a:ext uri="{FF2B5EF4-FFF2-40B4-BE49-F238E27FC236}">
                <a16:creationId xmlns:a16="http://schemas.microsoft.com/office/drawing/2014/main" id="{1EFA27F7-354F-554B-26F5-68CDF3E60E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nl-NL"/>
          </a:p>
        </p:txBody>
      </p:sp>
      <p:sp>
        <p:nvSpPr>
          <p:cNvPr id="4" name="Date Placeholder 3">
            <a:extLst>
              <a:ext uri="{FF2B5EF4-FFF2-40B4-BE49-F238E27FC236}">
                <a16:creationId xmlns:a16="http://schemas.microsoft.com/office/drawing/2014/main" id="{B54EF2D3-5F11-589E-DDD9-E377A93AF98B}"/>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9A727495-DC04-FEC6-FB6A-C11C08DB858E}"/>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5720E199-4280-9099-0FE4-2F5B2C229D16}"/>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86745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910C4-3840-0D99-C984-F5DDBD4BABA3}"/>
              </a:ext>
            </a:extLst>
          </p:cNvPr>
          <p:cNvSpPr>
            <a:spLocks noGrp="1"/>
          </p:cNvSpPr>
          <p:nvPr>
            <p:ph type="title"/>
          </p:nvPr>
        </p:nvSpPr>
        <p:spPr/>
        <p:txBody>
          <a:bodyPr/>
          <a:lstStyle/>
          <a:p>
            <a:r>
              <a:rPr lang="en-GB"/>
              <a:t>Click to edit Master title style</a:t>
            </a:r>
            <a:endParaRPr lang="nl-NL"/>
          </a:p>
        </p:txBody>
      </p:sp>
      <p:sp>
        <p:nvSpPr>
          <p:cNvPr id="3" name="Vertical Text Placeholder 2">
            <a:extLst>
              <a:ext uri="{FF2B5EF4-FFF2-40B4-BE49-F238E27FC236}">
                <a16:creationId xmlns:a16="http://schemas.microsoft.com/office/drawing/2014/main" id="{C9951238-EE4B-D722-887B-69D35996B3E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03AD5259-55E8-48F6-8BB8-7F1030C4AF55}"/>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D5ED3980-D93C-5A17-0F63-E90BAACE7F3E}"/>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7E050067-F1FE-4EF7-24EB-C755673DB47C}"/>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2331848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819C57-408C-6BD0-6117-0206457A315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nl-NL"/>
          </a:p>
        </p:txBody>
      </p:sp>
      <p:sp>
        <p:nvSpPr>
          <p:cNvPr id="3" name="Vertical Text Placeholder 2">
            <a:extLst>
              <a:ext uri="{FF2B5EF4-FFF2-40B4-BE49-F238E27FC236}">
                <a16:creationId xmlns:a16="http://schemas.microsoft.com/office/drawing/2014/main" id="{F011AD57-B0F1-BBEF-AE14-1474CCD9812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C4804D88-88E0-1E7D-D332-B293C0BE6BC5}"/>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2134FE36-47CA-1C5B-C5A7-64A1F29F6AE2}"/>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65013BA-A629-0F30-FC95-F4EC5B3C83F5}"/>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602824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60EA8-7DDE-103F-816D-2876E1590699}"/>
              </a:ext>
            </a:extLst>
          </p:cNvPr>
          <p:cNvSpPr>
            <a:spLocks noGrp="1"/>
          </p:cNvSpPr>
          <p:nvPr>
            <p:ph type="title"/>
          </p:nvPr>
        </p:nvSpPr>
        <p:spPr/>
        <p:txBody>
          <a:bodyPr/>
          <a:lstStyle/>
          <a:p>
            <a:r>
              <a:rPr lang="en-GB"/>
              <a:t>Click to edit Master title style</a:t>
            </a:r>
            <a:endParaRPr lang="nl-NL"/>
          </a:p>
        </p:txBody>
      </p:sp>
      <p:sp>
        <p:nvSpPr>
          <p:cNvPr id="3" name="Content Placeholder 2">
            <a:extLst>
              <a:ext uri="{FF2B5EF4-FFF2-40B4-BE49-F238E27FC236}">
                <a16:creationId xmlns:a16="http://schemas.microsoft.com/office/drawing/2014/main" id="{E68D1133-C8A7-EEF1-5C47-34D40DE647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DE86FB76-664C-36FD-F63D-3D2B80524A99}"/>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401D0C92-C693-475A-3100-A3A0E000068F}"/>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E3BC4BC8-AC80-AA8F-3DFA-A5BC382C9FD9}"/>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328443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27EA9-CCD0-8CA8-2DE0-AB6655F48F7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nl-NL"/>
          </a:p>
        </p:txBody>
      </p:sp>
      <p:sp>
        <p:nvSpPr>
          <p:cNvPr id="3" name="Text Placeholder 2">
            <a:extLst>
              <a:ext uri="{FF2B5EF4-FFF2-40B4-BE49-F238E27FC236}">
                <a16:creationId xmlns:a16="http://schemas.microsoft.com/office/drawing/2014/main" id="{E517DFBE-1CE2-BAF1-E656-D46DD64391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D2CC7F-2C57-4D1D-CF2A-2F773B4CE734}"/>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98DB45E4-7772-A1A2-D77B-53EBD64CCAAD}"/>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5E7114E7-3BDA-2029-DE36-8A8605B472CB}"/>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3912409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B513C-1813-BB55-225D-B879BC72E561}"/>
              </a:ext>
            </a:extLst>
          </p:cNvPr>
          <p:cNvSpPr>
            <a:spLocks noGrp="1"/>
          </p:cNvSpPr>
          <p:nvPr>
            <p:ph type="title"/>
          </p:nvPr>
        </p:nvSpPr>
        <p:spPr/>
        <p:txBody>
          <a:bodyPr/>
          <a:lstStyle/>
          <a:p>
            <a:r>
              <a:rPr lang="en-GB"/>
              <a:t>Click to edit Master title style</a:t>
            </a:r>
            <a:endParaRPr lang="nl-NL"/>
          </a:p>
        </p:txBody>
      </p:sp>
      <p:sp>
        <p:nvSpPr>
          <p:cNvPr id="3" name="Content Placeholder 2">
            <a:extLst>
              <a:ext uri="{FF2B5EF4-FFF2-40B4-BE49-F238E27FC236}">
                <a16:creationId xmlns:a16="http://schemas.microsoft.com/office/drawing/2014/main" id="{5DE42CFE-C61C-89A6-5B31-578967F0E4E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Content Placeholder 3">
            <a:extLst>
              <a:ext uri="{FF2B5EF4-FFF2-40B4-BE49-F238E27FC236}">
                <a16:creationId xmlns:a16="http://schemas.microsoft.com/office/drawing/2014/main" id="{1AB0A4E2-BA8E-1199-3F88-DEE4D7DA4B8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5" name="Date Placeholder 4">
            <a:extLst>
              <a:ext uri="{FF2B5EF4-FFF2-40B4-BE49-F238E27FC236}">
                <a16:creationId xmlns:a16="http://schemas.microsoft.com/office/drawing/2014/main" id="{862D4686-7AC6-3B1D-EC00-05133D9955FE}"/>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6" name="Footer Placeholder 5">
            <a:extLst>
              <a:ext uri="{FF2B5EF4-FFF2-40B4-BE49-F238E27FC236}">
                <a16:creationId xmlns:a16="http://schemas.microsoft.com/office/drawing/2014/main" id="{76F2A173-A6D5-4D4B-932C-F3C7F9F66A12}"/>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C4B4F018-6E30-F793-1A25-4B301FEC7E2F}"/>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25757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46CD3-1D41-234B-7A30-9AA31DFB3F90}"/>
              </a:ext>
            </a:extLst>
          </p:cNvPr>
          <p:cNvSpPr>
            <a:spLocks noGrp="1"/>
          </p:cNvSpPr>
          <p:nvPr>
            <p:ph type="title"/>
          </p:nvPr>
        </p:nvSpPr>
        <p:spPr>
          <a:xfrm>
            <a:off x="839788" y="365125"/>
            <a:ext cx="10515600" cy="1325563"/>
          </a:xfrm>
        </p:spPr>
        <p:txBody>
          <a:bodyPr/>
          <a:lstStyle/>
          <a:p>
            <a:r>
              <a:rPr lang="en-GB"/>
              <a:t>Click to edit Master title style</a:t>
            </a:r>
            <a:endParaRPr lang="nl-NL"/>
          </a:p>
        </p:txBody>
      </p:sp>
      <p:sp>
        <p:nvSpPr>
          <p:cNvPr id="3" name="Text Placeholder 2">
            <a:extLst>
              <a:ext uri="{FF2B5EF4-FFF2-40B4-BE49-F238E27FC236}">
                <a16:creationId xmlns:a16="http://schemas.microsoft.com/office/drawing/2014/main" id="{EC49AB49-A52E-382F-83A0-EC1F94569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7D16646-EE25-2F10-5949-28CBA8A98A1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5" name="Text Placeholder 4">
            <a:extLst>
              <a:ext uri="{FF2B5EF4-FFF2-40B4-BE49-F238E27FC236}">
                <a16:creationId xmlns:a16="http://schemas.microsoft.com/office/drawing/2014/main" id="{BF3BC20A-8E9D-0794-5D72-76ECAA4B45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08B09D1-B35A-703F-B9B8-6E07473B03D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7" name="Date Placeholder 6">
            <a:extLst>
              <a:ext uri="{FF2B5EF4-FFF2-40B4-BE49-F238E27FC236}">
                <a16:creationId xmlns:a16="http://schemas.microsoft.com/office/drawing/2014/main" id="{BF9E3832-03A2-4128-795E-EB52E74CA6D0}"/>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8" name="Footer Placeholder 7">
            <a:extLst>
              <a:ext uri="{FF2B5EF4-FFF2-40B4-BE49-F238E27FC236}">
                <a16:creationId xmlns:a16="http://schemas.microsoft.com/office/drawing/2014/main" id="{A41B8B8D-ED79-FB68-D453-DB291C1CB6A3}"/>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BDD81F76-E438-0C26-01C4-B5B438153340}"/>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256949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3CE25-15EF-3DF8-1AAD-D806D22B4DD1}"/>
              </a:ext>
            </a:extLst>
          </p:cNvPr>
          <p:cNvSpPr>
            <a:spLocks noGrp="1"/>
          </p:cNvSpPr>
          <p:nvPr>
            <p:ph type="title"/>
          </p:nvPr>
        </p:nvSpPr>
        <p:spPr/>
        <p:txBody>
          <a:bodyPr/>
          <a:lstStyle/>
          <a:p>
            <a:r>
              <a:rPr lang="en-GB"/>
              <a:t>Click to edit Master title style</a:t>
            </a:r>
            <a:endParaRPr lang="nl-NL"/>
          </a:p>
        </p:txBody>
      </p:sp>
      <p:sp>
        <p:nvSpPr>
          <p:cNvPr id="3" name="Date Placeholder 2">
            <a:extLst>
              <a:ext uri="{FF2B5EF4-FFF2-40B4-BE49-F238E27FC236}">
                <a16:creationId xmlns:a16="http://schemas.microsoft.com/office/drawing/2014/main" id="{6EA643DC-D979-2AF5-4599-4AD50233E192}"/>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4" name="Footer Placeholder 3">
            <a:extLst>
              <a:ext uri="{FF2B5EF4-FFF2-40B4-BE49-F238E27FC236}">
                <a16:creationId xmlns:a16="http://schemas.microsoft.com/office/drawing/2014/main" id="{BB8D58BA-01BF-CE53-E8CF-36BB5BADDAF4}"/>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59AC0F86-2F29-9BF8-459D-E9C95020879E}"/>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512889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FE6AFA-CF9B-B372-817C-036EAD80B2C0}"/>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3" name="Footer Placeholder 2">
            <a:extLst>
              <a:ext uri="{FF2B5EF4-FFF2-40B4-BE49-F238E27FC236}">
                <a16:creationId xmlns:a16="http://schemas.microsoft.com/office/drawing/2014/main" id="{D9A11B04-4F72-6A01-E016-332A25434FDA}"/>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D30246BB-1287-8333-DB06-114338CA6159}"/>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876372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5F8DD-5B66-0E71-D186-C28D0E34B4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nl-NL"/>
          </a:p>
        </p:txBody>
      </p:sp>
      <p:sp>
        <p:nvSpPr>
          <p:cNvPr id="3" name="Content Placeholder 2">
            <a:extLst>
              <a:ext uri="{FF2B5EF4-FFF2-40B4-BE49-F238E27FC236}">
                <a16:creationId xmlns:a16="http://schemas.microsoft.com/office/drawing/2014/main" id="{01D3BBCB-2D34-F22D-697C-E37E9DF74E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Text Placeholder 3">
            <a:extLst>
              <a:ext uri="{FF2B5EF4-FFF2-40B4-BE49-F238E27FC236}">
                <a16:creationId xmlns:a16="http://schemas.microsoft.com/office/drawing/2014/main" id="{12E84F12-B549-D08E-B80E-3E9CD1D762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A30C5D5-1D68-5C8C-6254-C39369A8E4C2}"/>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6" name="Footer Placeholder 5">
            <a:extLst>
              <a:ext uri="{FF2B5EF4-FFF2-40B4-BE49-F238E27FC236}">
                <a16:creationId xmlns:a16="http://schemas.microsoft.com/office/drawing/2014/main" id="{92AE2466-7ED2-2F05-DB49-4F36EA29CCD2}"/>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B2944A44-E525-3CAF-19F8-C6933E5C8DBD}"/>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116759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AFE02-33E2-38CD-DAB3-440DA6E802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nl-NL"/>
          </a:p>
        </p:txBody>
      </p:sp>
      <p:sp>
        <p:nvSpPr>
          <p:cNvPr id="3" name="Picture Placeholder 2">
            <a:extLst>
              <a:ext uri="{FF2B5EF4-FFF2-40B4-BE49-F238E27FC236}">
                <a16:creationId xmlns:a16="http://schemas.microsoft.com/office/drawing/2014/main" id="{40DC12B0-48A8-DA85-4F19-16F10FCDD3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76CE9707-EDDA-053B-F42C-95C9B84673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4484E54-1BAA-CC59-724C-A70F2208B002}"/>
              </a:ext>
            </a:extLst>
          </p:cNvPr>
          <p:cNvSpPr>
            <a:spLocks noGrp="1"/>
          </p:cNvSpPr>
          <p:nvPr>
            <p:ph type="dt" sz="half" idx="10"/>
          </p:nvPr>
        </p:nvSpPr>
        <p:spPr/>
        <p:txBody>
          <a:bodyPr/>
          <a:lstStyle/>
          <a:p>
            <a:fld id="{BF6C5F1C-C5CA-CE44-892E-52400FB98804}" type="datetimeFigureOut">
              <a:rPr lang="nl-NL" smtClean="0"/>
              <a:t>26-05-2025</a:t>
            </a:fld>
            <a:endParaRPr lang="nl-NL"/>
          </a:p>
        </p:txBody>
      </p:sp>
      <p:sp>
        <p:nvSpPr>
          <p:cNvPr id="6" name="Footer Placeholder 5">
            <a:extLst>
              <a:ext uri="{FF2B5EF4-FFF2-40B4-BE49-F238E27FC236}">
                <a16:creationId xmlns:a16="http://schemas.microsoft.com/office/drawing/2014/main" id="{2D8536E5-F6CB-B3F8-AE29-8F90DE1B4F04}"/>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648A1B0C-012B-A7F8-C2D1-DC2C589C74E8}"/>
              </a:ext>
            </a:extLst>
          </p:cNvPr>
          <p:cNvSpPr>
            <a:spLocks noGrp="1"/>
          </p:cNvSpPr>
          <p:nvPr>
            <p:ph type="sldNum" sz="quarter" idx="12"/>
          </p:nvPr>
        </p:nvSpPr>
        <p:spPr/>
        <p:txBody>
          <a:bodyPr/>
          <a:lstStyle/>
          <a:p>
            <a:fld id="{E75EB9F3-8947-484E-8CBE-50FC03D578BC}" type="slidenum">
              <a:rPr lang="nl-NL" smtClean="0"/>
              <a:t>‹#›</a:t>
            </a:fld>
            <a:endParaRPr lang="nl-NL"/>
          </a:p>
        </p:txBody>
      </p:sp>
    </p:spTree>
    <p:extLst>
      <p:ext uri="{BB962C8B-B14F-4D97-AF65-F5344CB8AC3E}">
        <p14:creationId xmlns:p14="http://schemas.microsoft.com/office/powerpoint/2010/main" val="1969645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82CF2C-329C-0FD2-DA4D-237CF3591A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nl-NL"/>
          </a:p>
        </p:txBody>
      </p:sp>
      <p:sp>
        <p:nvSpPr>
          <p:cNvPr id="3" name="Text Placeholder 2">
            <a:extLst>
              <a:ext uri="{FF2B5EF4-FFF2-40B4-BE49-F238E27FC236}">
                <a16:creationId xmlns:a16="http://schemas.microsoft.com/office/drawing/2014/main" id="{4CFAAB2A-585D-BCEC-EF0E-B1E2BC83DB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AE8F70EB-8019-038A-D390-616BE98998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C5F1C-C5CA-CE44-892E-52400FB98804}" type="datetimeFigureOut">
              <a:rPr lang="nl-NL" smtClean="0"/>
              <a:t>26-05-2025</a:t>
            </a:fld>
            <a:endParaRPr lang="nl-NL"/>
          </a:p>
        </p:txBody>
      </p:sp>
      <p:sp>
        <p:nvSpPr>
          <p:cNvPr id="5" name="Footer Placeholder 4">
            <a:extLst>
              <a:ext uri="{FF2B5EF4-FFF2-40B4-BE49-F238E27FC236}">
                <a16:creationId xmlns:a16="http://schemas.microsoft.com/office/drawing/2014/main" id="{8C1423F4-6141-210C-1AC8-F81EBAF417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31223371-BF71-0277-6B3D-CA02FE6025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EB9F3-8947-484E-8CBE-50FC03D578BC}" type="slidenum">
              <a:rPr lang="nl-NL" smtClean="0"/>
              <a:t>‹#›</a:t>
            </a:fld>
            <a:endParaRPr lang="nl-NL"/>
          </a:p>
        </p:txBody>
      </p:sp>
    </p:spTree>
    <p:extLst>
      <p:ext uri="{BB962C8B-B14F-4D97-AF65-F5344CB8AC3E}">
        <p14:creationId xmlns:p14="http://schemas.microsoft.com/office/powerpoint/2010/main" val="4090700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A2D35-C2B9-22B9-D3BD-1A515C518FDC}"/>
              </a:ext>
            </a:extLst>
          </p:cNvPr>
          <p:cNvSpPr>
            <a:spLocks noGrp="1"/>
          </p:cNvSpPr>
          <p:nvPr>
            <p:ph type="title"/>
          </p:nvPr>
        </p:nvSpPr>
        <p:spPr/>
        <p:txBody>
          <a:bodyPr>
            <a:normAutofit/>
          </a:bodyPr>
          <a:lstStyle/>
          <a:p>
            <a:r>
              <a:rPr lang="nl-NL" sz="3200" dirty="0">
                <a:solidFill>
                  <a:schemeClr val="accent1">
                    <a:lumMod val="75000"/>
                  </a:schemeClr>
                </a:solidFill>
                <a:cs typeface="Arial" panose="020B0604020202020204" pitchFamily="34" charset="0"/>
              </a:rPr>
              <a:t>NL-input </a:t>
            </a:r>
            <a:r>
              <a:rPr lang="en-GB" sz="3200" i="0" u="none" strike="noStrike" dirty="0">
                <a:solidFill>
                  <a:schemeClr val="accent1">
                    <a:lumMod val="75000"/>
                  </a:schemeClr>
                </a:solidFill>
                <a:effectLst/>
                <a:cs typeface="Arial" panose="020B0604020202020204" pitchFamily="34" charset="0"/>
              </a:rPr>
              <a:t>focusses on which considerations are viewed as most important in deciding on the next flagship collider</a:t>
            </a:r>
            <a:endParaRPr lang="nl-NL" sz="3200" dirty="0">
              <a:solidFill>
                <a:schemeClr val="accent1">
                  <a:lumMod val="75000"/>
                </a:schemeClr>
              </a:solidFill>
              <a:cs typeface="Arial" panose="020B0604020202020204" pitchFamily="34" charset="0"/>
            </a:endParaRPr>
          </a:p>
        </p:txBody>
      </p:sp>
      <p:sp>
        <p:nvSpPr>
          <p:cNvPr id="3" name="Content Placeholder 2">
            <a:extLst>
              <a:ext uri="{FF2B5EF4-FFF2-40B4-BE49-F238E27FC236}">
                <a16:creationId xmlns:a16="http://schemas.microsoft.com/office/drawing/2014/main" id="{E4133F48-A3F5-C473-2292-6647427F4179}"/>
              </a:ext>
            </a:extLst>
          </p:cNvPr>
          <p:cNvSpPr>
            <a:spLocks noGrp="1"/>
          </p:cNvSpPr>
          <p:nvPr>
            <p:ph idx="1"/>
          </p:nvPr>
        </p:nvSpPr>
        <p:spPr/>
        <p:txBody>
          <a:bodyPr>
            <a:normAutofit fontScale="62500" lnSpcReduction="20000"/>
          </a:bodyPr>
          <a:lstStyle/>
          <a:p>
            <a:r>
              <a:rPr lang="en-GB" dirty="0">
                <a:effectLst/>
                <a:latin typeface="Helvetica" pitchFamily="2" charset="0"/>
              </a:rPr>
              <a:t>We are convinced that a </a:t>
            </a:r>
            <a:r>
              <a:rPr lang="en-GB" dirty="0">
                <a:solidFill>
                  <a:srgbClr val="FF0000"/>
                </a:solidFill>
                <a:effectLst/>
                <a:latin typeface="Helvetica" pitchFamily="2" charset="0"/>
              </a:rPr>
              <a:t>new flagship collider is essential </a:t>
            </a:r>
            <a:r>
              <a:rPr lang="en-GB" dirty="0">
                <a:effectLst/>
                <a:latin typeface="Helvetica" pitchFamily="2" charset="0"/>
              </a:rPr>
              <a:t>and that it should be located at CERN, but it should not affect the completion of the high luminosity</a:t>
            </a:r>
            <a:r>
              <a:rPr lang="en-GB" dirty="0">
                <a:latin typeface="Helvetica" pitchFamily="2" charset="0"/>
              </a:rPr>
              <a:t> </a:t>
            </a:r>
            <a:r>
              <a:rPr lang="en-GB" dirty="0">
                <a:effectLst/>
                <a:latin typeface="Helvetica" pitchFamily="2" charset="0"/>
              </a:rPr>
              <a:t>phase of the LHC (HL-LHC).</a:t>
            </a:r>
          </a:p>
          <a:p>
            <a:r>
              <a:rPr lang="en-GB" dirty="0">
                <a:latin typeface="Helvetica" pitchFamily="2" charset="0"/>
              </a:rPr>
              <a:t>W</a:t>
            </a:r>
            <a:r>
              <a:rPr lang="en-GB" dirty="0">
                <a:effectLst/>
                <a:latin typeface="Helvetica" pitchFamily="2" charset="0"/>
              </a:rPr>
              <a:t>e see </a:t>
            </a:r>
            <a:r>
              <a:rPr lang="en-GB" dirty="0">
                <a:solidFill>
                  <a:srgbClr val="FF0000"/>
                </a:solidFill>
                <a:effectLst/>
                <a:latin typeface="Helvetica" pitchFamily="2" charset="0"/>
              </a:rPr>
              <a:t>physics as the primary motivation </a:t>
            </a:r>
            <a:r>
              <a:rPr lang="en-GB" dirty="0">
                <a:effectLst/>
                <a:latin typeface="Helvetica" pitchFamily="2" charset="0"/>
              </a:rPr>
              <a:t>for a future collider (study Higgs boson and search for new physics main targets).</a:t>
            </a:r>
          </a:p>
          <a:p>
            <a:r>
              <a:rPr lang="en-GB" dirty="0">
                <a:solidFill>
                  <a:srgbClr val="FF0000"/>
                </a:solidFill>
                <a:latin typeface="Helvetica" pitchFamily="2" charset="0"/>
              </a:rPr>
              <a:t>Other considerations</a:t>
            </a:r>
            <a:r>
              <a:rPr lang="en-GB" dirty="0">
                <a:latin typeface="Helvetica" pitchFamily="2" charset="0"/>
              </a:rPr>
              <a:t> viewed as important in deciding on next collider: it should offer </a:t>
            </a:r>
            <a:r>
              <a:rPr lang="en-GB" dirty="0">
                <a:effectLst/>
                <a:latin typeface="Helvetica" pitchFamily="2" charset="0"/>
              </a:rPr>
              <a:t>attractive and innovative R&amp;D programme, time gap between the HL-LHC and the next flagship collider has to be small or there should be an attractive physics programme in the gap.</a:t>
            </a:r>
          </a:p>
          <a:p>
            <a:r>
              <a:rPr lang="en-GB" dirty="0">
                <a:solidFill>
                  <a:srgbClr val="FF0000"/>
                </a:solidFill>
                <a:effectLst/>
                <a:latin typeface="Helvetica" pitchFamily="2" charset="0"/>
              </a:rPr>
              <a:t>Flexibility</a:t>
            </a:r>
            <a:r>
              <a:rPr lang="en-GB" dirty="0">
                <a:effectLst/>
                <a:latin typeface="Helvetica" pitchFamily="2" charset="0"/>
              </a:rPr>
              <a:t> is important to adapt to new physics results and new technologies. </a:t>
            </a:r>
          </a:p>
          <a:p>
            <a:r>
              <a:rPr lang="en-GB" dirty="0">
                <a:solidFill>
                  <a:srgbClr val="FF0000"/>
                </a:solidFill>
                <a:effectLst/>
                <a:latin typeface="Helvetica" pitchFamily="2" charset="0"/>
              </a:rPr>
              <a:t>Environmental impact</a:t>
            </a:r>
            <a:r>
              <a:rPr lang="en-GB" dirty="0">
                <a:effectLst/>
                <a:latin typeface="Helvetica" pitchFamily="2" charset="0"/>
              </a:rPr>
              <a:t> must be addressed. </a:t>
            </a:r>
          </a:p>
          <a:p>
            <a:r>
              <a:rPr lang="en-GB" dirty="0">
                <a:solidFill>
                  <a:srgbClr val="FF0000"/>
                </a:solidFill>
                <a:latin typeface="Helvetica" pitchFamily="2" charset="0"/>
              </a:rPr>
              <a:t>S</a:t>
            </a:r>
            <a:r>
              <a:rPr lang="en-GB" dirty="0">
                <a:solidFill>
                  <a:srgbClr val="FF0000"/>
                </a:solidFill>
                <a:effectLst/>
                <a:latin typeface="Helvetica" pitchFamily="2" charset="0"/>
              </a:rPr>
              <a:t>ufficient career opportunities </a:t>
            </a:r>
            <a:r>
              <a:rPr lang="en-GB" dirty="0">
                <a:effectLst/>
                <a:latin typeface="Helvetica" pitchFamily="2" charset="0"/>
              </a:rPr>
              <a:t>are essential to continue to attract and foster physicists and technologists. </a:t>
            </a:r>
          </a:p>
          <a:p>
            <a:r>
              <a:rPr lang="en-GB" dirty="0">
                <a:solidFill>
                  <a:srgbClr val="FF0000"/>
                </a:solidFill>
                <a:latin typeface="Helvetica" pitchFamily="2" charset="0"/>
              </a:rPr>
              <a:t>S</a:t>
            </a:r>
            <a:r>
              <a:rPr lang="en-GB" dirty="0">
                <a:solidFill>
                  <a:srgbClr val="FF0000"/>
                </a:solidFill>
                <a:effectLst/>
                <a:latin typeface="Helvetica" pitchFamily="2" charset="0"/>
              </a:rPr>
              <a:t>trong communication strategy </a:t>
            </a:r>
            <a:r>
              <a:rPr lang="en-GB" dirty="0">
                <a:effectLst/>
                <a:latin typeface="Helvetica" pitchFamily="2" charset="0"/>
              </a:rPr>
              <a:t>is imperative for the viability of our field.</a:t>
            </a:r>
          </a:p>
          <a:p>
            <a:r>
              <a:rPr lang="en-GB" dirty="0">
                <a:effectLst/>
                <a:latin typeface="Helvetica" pitchFamily="2" charset="0"/>
              </a:rPr>
              <a:t>Strong sentiment that </a:t>
            </a:r>
            <a:r>
              <a:rPr lang="en-GB" dirty="0">
                <a:solidFill>
                  <a:srgbClr val="FF0000"/>
                </a:solidFill>
                <a:effectLst/>
                <a:latin typeface="Helvetica" pitchFamily="2" charset="0"/>
              </a:rPr>
              <a:t>non-collider (</a:t>
            </a:r>
            <a:r>
              <a:rPr lang="en-GB" dirty="0" err="1">
                <a:solidFill>
                  <a:srgbClr val="FF0000"/>
                </a:solidFill>
                <a:effectLst/>
                <a:latin typeface="Helvetica" pitchFamily="2" charset="0"/>
              </a:rPr>
              <a:t>astro</a:t>
            </a:r>
            <a:r>
              <a:rPr lang="en-GB" dirty="0">
                <a:solidFill>
                  <a:srgbClr val="FF0000"/>
                </a:solidFill>
                <a:effectLst/>
                <a:latin typeface="Helvetica" pitchFamily="2" charset="0"/>
              </a:rPr>
              <a:t>)particle physics should be included </a:t>
            </a:r>
            <a:r>
              <a:rPr lang="en-GB" dirty="0">
                <a:effectLst/>
                <a:latin typeface="Helvetica" pitchFamily="2" charset="0"/>
              </a:rPr>
              <a:t>in the ESPP, and that the next collider project should not come at the expense of a </a:t>
            </a:r>
            <a:r>
              <a:rPr lang="en-GB" dirty="0">
                <a:solidFill>
                  <a:srgbClr val="FF0000"/>
                </a:solidFill>
                <a:effectLst/>
                <a:latin typeface="Helvetica" pitchFamily="2" charset="0"/>
              </a:rPr>
              <a:t>diverse scientific programme </a:t>
            </a:r>
            <a:r>
              <a:rPr lang="en-GB" dirty="0">
                <a:effectLst/>
                <a:latin typeface="Helvetica" pitchFamily="2" charset="0"/>
              </a:rPr>
              <a:t>in Europe in terms of resources.</a:t>
            </a:r>
          </a:p>
          <a:p>
            <a:pPr lvl="1"/>
            <a:endParaRPr lang="en-GB" dirty="0">
              <a:effectLst/>
              <a:latin typeface="Helvetica" pitchFamily="2" charset="0"/>
            </a:endParaRPr>
          </a:p>
          <a:p>
            <a:endParaRPr lang="en-GB" dirty="0">
              <a:effectLst/>
              <a:latin typeface="Helvetica" pitchFamily="2" charset="0"/>
            </a:endParaRPr>
          </a:p>
          <a:p>
            <a:endParaRPr lang="nl-NL" dirty="0"/>
          </a:p>
        </p:txBody>
      </p:sp>
    </p:spTree>
    <p:extLst>
      <p:ext uri="{BB962C8B-B14F-4D97-AF65-F5344CB8AC3E}">
        <p14:creationId xmlns:p14="http://schemas.microsoft.com/office/powerpoint/2010/main" val="1366743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BC09-8802-F6E6-CDB1-36777E2A3110}"/>
              </a:ext>
            </a:extLst>
          </p:cNvPr>
          <p:cNvSpPr>
            <a:spLocks noGrp="1"/>
          </p:cNvSpPr>
          <p:nvPr>
            <p:ph type="title"/>
          </p:nvPr>
        </p:nvSpPr>
        <p:spPr/>
        <p:txBody>
          <a:bodyPr>
            <a:normAutofit/>
          </a:bodyPr>
          <a:lstStyle/>
          <a:p>
            <a:r>
              <a:rPr lang="nl-NL" sz="3200" dirty="0" err="1">
                <a:solidFill>
                  <a:schemeClr val="accent1">
                    <a:lumMod val="75000"/>
                  </a:schemeClr>
                </a:solidFill>
              </a:rPr>
              <a:t>Science</a:t>
            </a:r>
            <a:r>
              <a:rPr lang="nl-NL" sz="3200" dirty="0">
                <a:solidFill>
                  <a:schemeClr val="accent1">
                    <a:lumMod val="75000"/>
                  </a:schemeClr>
                </a:solidFill>
              </a:rPr>
              <a:t> Communication </a:t>
            </a:r>
            <a:r>
              <a:rPr lang="nl-NL" sz="3200" dirty="0" err="1">
                <a:solidFill>
                  <a:schemeClr val="accent1">
                    <a:lumMod val="75000"/>
                  </a:schemeClr>
                </a:solidFill>
              </a:rPr>
              <a:t>paragraph</a:t>
            </a:r>
            <a:r>
              <a:rPr lang="nl-NL" sz="3200" dirty="0">
                <a:solidFill>
                  <a:schemeClr val="accent1">
                    <a:lumMod val="75000"/>
                  </a:schemeClr>
                </a:solidFill>
              </a:rPr>
              <a:t> in NL-input</a:t>
            </a:r>
          </a:p>
        </p:txBody>
      </p:sp>
      <p:sp>
        <p:nvSpPr>
          <p:cNvPr id="3" name="Content Placeholder 2">
            <a:extLst>
              <a:ext uri="{FF2B5EF4-FFF2-40B4-BE49-F238E27FC236}">
                <a16:creationId xmlns:a16="http://schemas.microsoft.com/office/drawing/2014/main" id="{2298F5BC-E852-52CA-9D73-176A73230ED6}"/>
              </a:ext>
            </a:extLst>
          </p:cNvPr>
          <p:cNvSpPr>
            <a:spLocks noGrp="1"/>
          </p:cNvSpPr>
          <p:nvPr>
            <p:ph idx="1"/>
          </p:nvPr>
        </p:nvSpPr>
        <p:spPr/>
        <p:txBody>
          <a:bodyPr>
            <a:normAutofit fontScale="70000" lnSpcReduction="20000"/>
          </a:bodyPr>
          <a:lstStyle/>
          <a:p>
            <a:pPr marL="0" indent="0">
              <a:buNone/>
            </a:pPr>
            <a:r>
              <a:rPr lang="en-GB" b="1" dirty="0">
                <a:effectLst/>
                <a:latin typeface="Helvetica" pitchFamily="2" charset="0"/>
              </a:rPr>
              <a:t>Context</a:t>
            </a:r>
            <a:r>
              <a:rPr lang="en-GB" dirty="0">
                <a:effectLst/>
                <a:latin typeface="Helvetica" pitchFamily="2" charset="0"/>
              </a:rPr>
              <a:t>: complex and challenging global situation, particle physics at critical point for future, support needed from many stakeholders, communications and outreach crucial role</a:t>
            </a:r>
          </a:p>
          <a:p>
            <a:pPr marL="0" indent="0">
              <a:buNone/>
            </a:pPr>
            <a:r>
              <a:rPr lang="en-GB" b="1" dirty="0">
                <a:effectLst/>
                <a:latin typeface="Helvetica" pitchFamily="2" charset="0"/>
              </a:rPr>
              <a:t>Five recommendations</a:t>
            </a:r>
            <a:r>
              <a:rPr lang="en-GB" dirty="0">
                <a:effectLst/>
                <a:latin typeface="Helvetica" pitchFamily="2" charset="0"/>
              </a:rPr>
              <a:t>: </a:t>
            </a:r>
          </a:p>
          <a:p>
            <a:r>
              <a:rPr lang="en-GB" dirty="0">
                <a:solidFill>
                  <a:srgbClr val="FF0000"/>
                </a:solidFill>
                <a:effectLst/>
                <a:latin typeface="Helvetica" pitchFamily="2" charset="0"/>
              </a:rPr>
              <a:t>Ensure adequate support and funding </a:t>
            </a:r>
            <a:r>
              <a:rPr lang="en-GB" dirty="0">
                <a:effectLst/>
                <a:latin typeface="Helvetica" pitchFamily="2" charset="0"/>
              </a:rPr>
              <a:t>for communications and outreach as an integral part of science research. Professional communicators are crucial for effective and consistent communication. Scientists are needed to actively participate in outreach. Every member of the particle physics community should become an ambassador for the field.</a:t>
            </a:r>
          </a:p>
          <a:p>
            <a:r>
              <a:rPr lang="en-GB" dirty="0">
                <a:solidFill>
                  <a:srgbClr val="FF0000"/>
                </a:solidFill>
                <a:effectLst/>
                <a:latin typeface="Helvetica" pitchFamily="2" charset="0"/>
              </a:rPr>
              <a:t>Adopt a common and coordinated European vision and strategy </a:t>
            </a:r>
            <a:r>
              <a:rPr lang="en-GB" dirty="0">
                <a:effectLst/>
                <a:latin typeface="Helvetica" pitchFamily="2" charset="0"/>
              </a:rPr>
              <a:t>for communications, outreach and public engagement and implement joint initiatives.</a:t>
            </a:r>
          </a:p>
          <a:p>
            <a:r>
              <a:rPr lang="en-GB" dirty="0">
                <a:solidFill>
                  <a:srgbClr val="FF0000"/>
                </a:solidFill>
                <a:effectLst/>
                <a:latin typeface="Helvetica" pitchFamily="2" charset="0"/>
              </a:rPr>
              <a:t>Engage directly with diverse and new audiences</a:t>
            </a:r>
            <a:r>
              <a:rPr lang="en-GB" dirty="0">
                <a:effectLst/>
                <a:latin typeface="Helvetica" pitchFamily="2" charset="0"/>
              </a:rPr>
              <a:t>, including underprivileged and young audiences, and foster dialogue, discussions and participation.</a:t>
            </a:r>
          </a:p>
          <a:p>
            <a:r>
              <a:rPr lang="en-GB" dirty="0">
                <a:solidFill>
                  <a:srgbClr val="FF0000"/>
                </a:solidFill>
                <a:effectLst/>
                <a:latin typeface="Helvetica" pitchFamily="2" charset="0"/>
              </a:rPr>
              <a:t>Demonstrate societal benefits </a:t>
            </a:r>
            <a:r>
              <a:rPr lang="en-GB" dirty="0">
                <a:effectLst/>
                <a:latin typeface="Helvetica" pitchFamily="2" charset="0"/>
              </a:rPr>
              <a:t>arising from fundamental research including, for example, training new generations and valorisation/knowledge transfer.</a:t>
            </a:r>
          </a:p>
          <a:p>
            <a:r>
              <a:rPr lang="en-GB" dirty="0">
                <a:solidFill>
                  <a:srgbClr val="FF0000"/>
                </a:solidFill>
                <a:effectLst/>
                <a:latin typeface="Helvetica" pitchFamily="2" charset="0"/>
              </a:rPr>
              <a:t>Communicate transparently </a:t>
            </a:r>
            <a:r>
              <a:rPr lang="en-GB" dirty="0">
                <a:effectLst/>
                <a:latin typeface="Helvetica" pitchFamily="2" charset="0"/>
              </a:rPr>
              <a:t>about efforts to reduce </a:t>
            </a:r>
            <a:r>
              <a:rPr lang="en-GB" dirty="0">
                <a:solidFill>
                  <a:srgbClr val="FF0000"/>
                </a:solidFill>
                <a:effectLst/>
                <a:latin typeface="Helvetica" pitchFamily="2" charset="0"/>
              </a:rPr>
              <a:t>environmental impact</a:t>
            </a:r>
            <a:r>
              <a:rPr lang="en-GB" dirty="0">
                <a:effectLst/>
                <a:latin typeface="Helvetica" pitchFamily="2" charset="0"/>
              </a:rPr>
              <a:t>, showing commitment to environmentally responsible research.</a:t>
            </a:r>
          </a:p>
          <a:p>
            <a:endParaRPr lang="nl-NL" dirty="0"/>
          </a:p>
        </p:txBody>
      </p:sp>
    </p:spTree>
    <p:extLst>
      <p:ext uri="{BB962C8B-B14F-4D97-AF65-F5344CB8AC3E}">
        <p14:creationId xmlns:p14="http://schemas.microsoft.com/office/powerpoint/2010/main" val="3466868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377</Words>
  <Application>Microsoft Macintosh PowerPoint</Application>
  <PresentationFormat>Widescreen</PresentationFormat>
  <Paragraphs>18</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Helvetica</vt:lpstr>
      <vt:lpstr>Office Theme</vt:lpstr>
      <vt:lpstr>NL-input focusses on which considerations are viewed as most important in deciding on the next flagship collider</vt:lpstr>
      <vt:lpstr>Science Communication paragraph in NL-input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 Mexner</dc:creator>
  <cp:lastModifiedBy>Vanessa Mexner</cp:lastModifiedBy>
  <cp:revision>2</cp:revision>
  <dcterms:created xsi:type="dcterms:W3CDTF">2025-05-26T13:00:06Z</dcterms:created>
  <dcterms:modified xsi:type="dcterms:W3CDTF">2025-05-26T13:25:20Z</dcterms:modified>
</cp:coreProperties>
</file>