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2"/>
  </p:notesMasterIdLst>
  <p:sldIdLst>
    <p:sldId id="256" r:id="rId3"/>
    <p:sldId id="316" r:id="rId4"/>
    <p:sldId id="298" r:id="rId5"/>
    <p:sldId id="300" r:id="rId6"/>
    <p:sldId id="309" r:id="rId7"/>
    <p:sldId id="301" r:id="rId8"/>
    <p:sldId id="302" r:id="rId9"/>
    <p:sldId id="303" r:id="rId10"/>
    <p:sldId id="304" r:id="rId11"/>
    <p:sldId id="307" r:id="rId12"/>
    <p:sldId id="310" r:id="rId13"/>
    <p:sldId id="306" r:id="rId14"/>
    <p:sldId id="308" r:id="rId15"/>
    <p:sldId id="317" r:id="rId16"/>
    <p:sldId id="314" r:id="rId17"/>
    <p:sldId id="318" r:id="rId18"/>
    <p:sldId id="313" r:id="rId19"/>
    <p:sldId id="319" r:id="rId20"/>
    <p:sldId id="305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7561" autoAdjust="0"/>
  </p:normalViewPr>
  <p:slideViewPr>
    <p:cSldViewPr>
      <p:cViewPr>
        <p:scale>
          <a:sx n="200" d="100"/>
          <a:sy n="200" d="100"/>
        </p:scale>
        <p:origin x="-900" y="-1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510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move the slide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8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3471F8E3-385E-46A3-9BF9-9C234E2DA7C2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913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4AD940F-3A41-42C6-9610-0E85A58E8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17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18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19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715D62F-A02F-41AC-B37C-6BC181D9540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280F1DE-57E4-4890-97FE-A64F748A91E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DB6E296-2BAF-4DAD-B21D-5FEBED5AF050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743B937-73BB-44FF-A204-E8B56DC94E7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6B44C01-4BD8-4FCE-AA15-A3FD7D3E8E5D}" type="slidenum">
              <a:rPr smtClean="0"/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82BF107-105B-4567-ACD0-16245E6657AB}" type="slidenum"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1107A2F-9F1B-4328-B23A-4EB771BF2BDA}" type="slidenum"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F3DE96B-2D08-4379-9C02-53337FD893E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968EA40-6435-4B9B-BD9F-BB5E5939463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E381E5B-8913-4B11-9D47-0685C47E21E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9A86D7C-C1CE-43EA-AB58-6BE97A0EC99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45C414D-5EA1-4992-9598-83C826CC9EA6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E85E19A-BDD3-41BB-AA0F-8F4E53B1E77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57BDC4C-E6B6-486E-BCB7-A40B9FD7F71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9D14731-795D-4450-91ED-899408C79A5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13780C5-7131-4404-92D3-DA35DE8492B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30A1421-2F76-4024-982C-DB96272CAB3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D9D1651-95E6-4788-A36C-8576CADE29B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FC9BF64-DF07-4821-BC60-75DD199C165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51939C2-EDF7-408B-BD39-E79950EF528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0294CE2-EA24-4C50-93BF-2581587E246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C20A359-22A7-4941-8956-6C849833A62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AB1D27E-2375-4C87-BF18-DF0DFA800C6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8B048EB-1918-40EC-8523-5323D515444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051640" y="0"/>
            <a:ext cx="518400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124080" y="4767120"/>
            <a:ext cx="289476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pl-PL" sz="1200" b="0" strike="noStrike" spc="-1">
                <a:solidFill>
                  <a:srgbClr val="8B8B8B"/>
                </a:solidFill>
                <a:latin typeface="Gill Sans MT"/>
              </a:rPr>
              <a:t>&lt;footer&gt;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553080" y="4767120"/>
            <a:ext cx="2133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97AA3535-A00C-449F-859F-248D7BEE7CAD}" type="slidenum">
              <a:rPr lang="pl-PL" sz="1200" b="0" strike="noStrike" spc="-1">
                <a:solidFill>
                  <a:srgbClr val="8B8B8B"/>
                </a:solidFill>
                <a:latin typeface="Gill Sans MT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457200" y="4767120"/>
            <a:ext cx="2133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rostokąt 6"/>
          <p:cNvSpPr/>
          <p:nvPr/>
        </p:nvSpPr>
        <p:spPr>
          <a:xfrm>
            <a:off x="0" y="4781550"/>
            <a:ext cx="9143280" cy="36105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Łącznik prostoliniowy 8"/>
          <p:cNvSpPr/>
          <p:nvPr/>
        </p:nvSpPr>
        <p:spPr>
          <a:xfrm>
            <a:off x="2051640" y="627480"/>
            <a:ext cx="51843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0033A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PlaceHolder 1"/>
          <p:cNvSpPr>
            <a:spLocks noGrp="1"/>
          </p:cNvSpPr>
          <p:nvPr>
            <p:ph type="ftr" idx="4"/>
          </p:nvPr>
        </p:nvSpPr>
        <p:spPr>
          <a:xfrm>
            <a:off x="609600" y="4818975"/>
            <a:ext cx="32766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r>
              <a:rPr lang="en-GB" dirty="0"/>
              <a:t>White Rabbit Collaboration – Council meeting</a:t>
            </a:r>
            <a:endParaRPr lang="en-US" dirty="0"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5"/>
          </p:nvPr>
        </p:nvSpPr>
        <p:spPr>
          <a:xfrm>
            <a:off x="0" y="4825455"/>
            <a:ext cx="9143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fld id="{986B9083-2F6F-4B1E-BBFA-7E26CAB1FDDF}" type="slidenum">
              <a:rPr lang="en-US" smtClean="0"/>
              <a:pPr/>
              <a:t>‹#›</a:t>
            </a:fld>
            <a:endParaRPr lang="en-US" dirty="0"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  <p:pic>
        <p:nvPicPr>
          <p:cNvPr id="3" name="Obraz 3">
            <a:extLst>
              <a:ext uri="{FF2B5EF4-FFF2-40B4-BE49-F238E27FC236}">
                <a16:creationId xmlns:a16="http://schemas.microsoft.com/office/drawing/2014/main" xmlns="" id="{9F512D6A-872F-DE76-98F7-5DBA9A8D1703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0" t="16473" r="3401" b="26607"/>
          <a:stretch/>
        </p:blipFill>
        <p:spPr>
          <a:xfrm>
            <a:off x="152400" y="4868086"/>
            <a:ext cx="381000" cy="1822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gitlab.com/ohwr/project/wr-switch-hw-v4/-/wikis/Prototype-v1-Phase-Noise" TargetMode="Externa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gitlab.com/ohwr/project/wr-switch-hw-v4/-/milestones/2#tab-issue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om/ohwr/project/wr-switch-hw-v4/-/wikis/hom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6" Type="http://schemas.openxmlformats.org/officeDocument/2006/relationships/hyperlink" Target="https://smrtr.io/r_nbK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jp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gitlab.com/ohwr/project/wr-switch-hw-v4/-/wikis/Prototype-v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gitlab.com/ohwr/project/wr-switch-hw-v4/-/wikis/v1.2-mechanics-feedback" TargetMode="Externa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fif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gitlab.com/ohwr/project/wr-switch-hw-v4/-/wikis/Prototype-v1-Phase-Noise" TargetMode="Externa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rostokąt 5"/>
          <p:cNvSpPr/>
          <p:nvPr/>
        </p:nvSpPr>
        <p:spPr>
          <a:xfrm>
            <a:off x="-36360" y="1419480"/>
            <a:ext cx="9179640" cy="1439280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1680" cy="110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400" b="0" strike="noStrike" spc="-1" dirty="0" smtClean="0">
                <a:solidFill>
                  <a:srgbClr val="FFFFFF"/>
                </a:solidFill>
                <a:latin typeface="Bookman Old Style"/>
              </a:rPr>
              <a:t>WR Switch v4</a:t>
            </a:r>
            <a:endParaRPr lang="en-US" sz="44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93" name="Obraz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"/>
          <a:stretch/>
        </p:blipFill>
        <p:spPr>
          <a:xfrm>
            <a:off x="662787" y="3105150"/>
            <a:ext cx="1527464" cy="1130125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5788440" y="3562350"/>
            <a:ext cx="3126960" cy="72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1" spc="-1" dirty="0" smtClean="0">
                <a:solidFill>
                  <a:srgbClr val="0033A0"/>
                </a:solidFill>
                <a:latin typeface="Gill Sans MT"/>
              </a:rPr>
              <a:t>On behalf of </a:t>
            </a:r>
            <a:r>
              <a:rPr lang="en-US" sz="1600" b="1" strike="noStrike" spc="-1" dirty="0" smtClean="0">
                <a:solidFill>
                  <a:srgbClr val="0033A0"/>
                </a:solidFill>
                <a:latin typeface="Gill Sans MT"/>
              </a:rPr>
              <a:t>WRSv4 </a:t>
            </a:r>
            <a:r>
              <a:rPr lang="en-US" sz="1600" b="1" spc="-1" dirty="0" smtClean="0">
                <a:solidFill>
                  <a:srgbClr val="0033A0"/>
                </a:solidFill>
                <a:latin typeface="Gill Sans MT"/>
              </a:rPr>
              <a:t>members of WRC Project</a:t>
            </a:r>
            <a:endParaRPr lang="en-GB" sz="1600" b="0" strike="noStrike" spc="-1" dirty="0" smtClean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0" strike="noStrike" spc="-1" dirty="0" smtClean="0">
                <a:solidFill>
                  <a:srgbClr val="0033A0"/>
                </a:solidFill>
                <a:latin typeface="Gill Sans MT"/>
              </a:rPr>
              <a:t>CERN, GMV</a:t>
            </a:r>
            <a:endParaRPr lang="en-GB" sz="3200" b="0" strike="noStrike" spc="-1" dirty="0">
              <a:latin typeface="Arial"/>
            </a:endParaRPr>
          </a:p>
        </p:txBody>
      </p:sp>
      <p:sp>
        <p:nvSpPr>
          <p:cNvPr id="6" name="Prostokąt 1"/>
          <p:cNvSpPr/>
          <p:nvPr/>
        </p:nvSpPr>
        <p:spPr>
          <a:xfrm>
            <a:off x="3622576" y="2884463"/>
            <a:ext cx="1842790" cy="90648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spc="-1" dirty="0" smtClean="0">
                <a:solidFill>
                  <a:srgbClr val="0033A0"/>
                </a:solidFill>
                <a:latin typeface="Gill Sans MT"/>
              </a:rPr>
              <a:t>25 June 2025</a:t>
            </a:r>
            <a:endParaRPr lang="en-US" sz="1600" spc="-1" dirty="0">
              <a:solidFill>
                <a:srgbClr val="0033A0"/>
              </a:solidFill>
              <a:latin typeface="Gill Sans MT"/>
            </a:endParaRP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0" strike="noStrike" spc="-1" dirty="0" smtClean="0">
                <a:solidFill>
                  <a:srgbClr val="0033A0"/>
                </a:solidFill>
                <a:latin typeface="Gill Sans MT"/>
              </a:rPr>
              <a:t>14</a:t>
            </a:r>
            <a:r>
              <a:rPr lang="en-US" sz="1600" b="0" strike="noStrike" spc="-1" baseline="30000" dirty="0" smtClean="0">
                <a:solidFill>
                  <a:srgbClr val="0033A0"/>
                </a:solidFill>
                <a:latin typeface="Gill Sans MT"/>
              </a:rPr>
              <a:t>th</a:t>
            </a:r>
            <a:r>
              <a:rPr lang="en-US" sz="1600" b="0" strike="noStrike" spc="-1" dirty="0" smtClean="0">
                <a:solidFill>
                  <a:srgbClr val="0033A0"/>
                </a:solidFill>
                <a:latin typeface="Gill Sans MT"/>
              </a:rPr>
              <a:t> WR Workshop</a:t>
            </a:r>
            <a:endParaRPr lang="en-US" sz="1600" b="0" strike="noStrike" spc="-1" dirty="0">
              <a:solidFill>
                <a:srgbClr val="0033A0"/>
              </a:solidFill>
              <a:latin typeface="Gill Sans MT"/>
            </a:endParaRP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0033A0"/>
                </a:solidFill>
                <a:latin typeface="Gill Sans MT"/>
              </a:rPr>
              <a:t>CERN</a:t>
            </a:r>
            <a:endParaRPr lang="en-GB" sz="16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35" y="1727369"/>
            <a:ext cx="5238758" cy="2901781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270" y="1727369"/>
            <a:ext cx="3493165" cy="2772924"/>
          </a:xfrm>
          <a:prstGeom prst="rect">
            <a:avLst/>
          </a:prstGeom>
        </p:spPr>
      </p:pic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10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Prototype v1: </a:t>
            </a:r>
            <a:r>
              <a:rPr lang="en-US" sz="2000" b="1" spc="-1" dirty="0" smtClean="0">
                <a:solidFill>
                  <a:srgbClr val="0033A0"/>
                </a:solidFill>
                <a:latin typeface="Bookman Old Style"/>
              </a:rPr>
              <a:t>BC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 frequency transfer performance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1074907" y="4476750"/>
            <a:ext cx="701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https://gitlab.com/ohwr/project/wr-switch-hw-v4/-/</a:t>
            </a:r>
            <a:r>
              <a:rPr lang="en-US" sz="1400" dirty="0" smtClean="0">
                <a:hlinkClick r:id="rId5"/>
              </a:rPr>
              <a:t>wikis/Prototype-v1-Phase-Noise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457200" y="721120"/>
            <a:ext cx="5410200" cy="12410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10 MHz outputs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100" dirty="0" err="1" smtClean="0">
                <a:solidFill>
                  <a:srgbClr val="1D438F"/>
                </a:solidFill>
              </a:rPr>
              <a:t>Auxclk</a:t>
            </a:r>
            <a:r>
              <a:rPr lang="en-US" sz="1100" dirty="0" smtClean="0">
                <a:solidFill>
                  <a:srgbClr val="1D438F"/>
                </a:solidFill>
              </a:rPr>
              <a:t>: generated in FPGA and cleaned with FF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1D438F"/>
                </a:solidFill>
              </a:rPr>
              <a:t>HMC7044: directly from main PLL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1D438F"/>
                </a:solidFill>
              </a:rPr>
              <a:t>OSC: from main oscillator after </a:t>
            </a:r>
            <a:r>
              <a:rPr lang="en-US" sz="1100" dirty="0" err="1" smtClean="0">
                <a:solidFill>
                  <a:srgbClr val="1D438F"/>
                </a:solidFill>
              </a:rPr>
              <a:t>fanout</a:t>
            </a:r>
            <a:r>
              <a:rPr lang="en-US" sz="1100" dirty="0" smtClean="0">
                <a:solidFill>
                  <a:srgbClr val="1D438F"/>
                </a:solidFill>
              </a:rPr>
              <a:t> buffer (MHC6832)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Slightly better than WRSv3 Low Jitter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7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11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720" y="206313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Prototype v2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54808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12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Prototype v2: PCB (WIP)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4422950" y="1285417"/>
            <a:ext cx="5102050" cy="3419933"/>
            <a:chOff x="2895600" y="514350"/>
            <a:chExt cx="6579883" cy="4410533"/>
          </a:xfrm>
        </p:grpSpPr>
        <p:pic>
          <p:nvPicPr>
            <p:cNvPr id="2" name="Obraz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514350"/>
              <a:ext cx="6579883" cy="4410533"/>
            </a:xfrm>
            <a:prstGeom prst="rect">
              <a:avLst/>
            </a:prstGeom>
          </p:spPr>
        </p:pic>
        <p:sp>
          <p:nvSpPr>
            <p:cNvPr id="3" name="Prostokąt 2"/>
            <p:cNvSpPr/>
            <p:nvPr/>
          </p:nvSpPr>
          <p:spPr>
            <a:xfrm>
              <a:off x="6486525" y="1092287"/>
              <a:ext cx="237351" cy="1078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500" dirty="0" smtClean="0"/>
                <a:t>Power</a:t>
              </a:r>
              <a:endParaRPr lang="en-US" sz="500" dirty="0"/>
            </a:p>
          </p:txBody>
        </p:sp>
        <p:sp>
          <p:nvSpPr>
            <p:cNvPr id="7" name="Prostokąt 6"/>
            <p:cNvSpPr/>
            <p:nvPr/>
          </p:nvSpPr>
          <p:spPr>
            <a:xfrm>
              <a:off x="4953000" y="1104900"/>
              <a:ext cx="228600" cy="76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500" dirty="0" smtClean="0"/>
                <a:t>M.2</a:t>
              </a:r>
              <a:endParaRPr lang="en-US" sz="500" dirty="0"/>
            </a:p>
          </p:txBody>
        </p:sp>
        <p:sp>
          <p:nvSpPr>
            <p:cNvPr id="8" name="Prostokąt 7"/>
            <p:cNvSpPr/>
            <p:nvPr/>
          </p:nvSpPr>
          <p:spPr>
            <a:xfrm>
              <a:off x="5295900" y="3905250"/>
              <a:ext cx="304800" cy="1905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500" dirty="0" smtClean="0"/>
                <a:t>8xSFP</a:t>
              </a:r>
              <a:endParaRPr lang="en-US" sz="500" dirty="0"/>
            </a:p>
          </p:txBody>
        </p:sp>
        <p:sp>
          <p:nvSpPr>
            <p:cNvPr id="9" name="Prostokąt 8"/>
            <p:cNvSpPr/>
            <p:nvPr/>
          </p:nvSpPr>
          <p:spPr>
            <a:xfrm>
              <a:off x="6140450" y="3889375"/>
              <a:ext cx="288611" cy="1905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500" dirty="0" smtClean="0"/>
                <a:t>8xSFP</a:t>
              </a:r>
              <a:endParaRPr lang="en-US" sz="500" dirty="0"/>
            </a:p>
          </p:txBody>
        </p:sp>
        <p:sp>
          <p:nvSpPr>
            <p:cNvPr id="10" name="Prostokąt 9"/>
            <p:cNvSpPr/>
            <p:nvPr/>
          </p:nvSpPr>
          <p:spPr>
            <a:xfrm>
              <a:off x="6975474" y="3898899"/>
              <a:ext cx="338031" cy="1905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500" dirty="0" smtClean="0"/>
                <a:t>8xSFP</a:t>
              </a:r>
              <a:endParaRPr lang="en-US" sz="500" dirty="0"/>
            </a:p>
          </p:txBody>
        </p:sp>
        <p:sp>
          <p:nvSpPr>
            <p:cNvPr id="11" name="Prostokąt 10"/>
            <p:cNvSpPr/>
            <p:nvPr/>
          </p:nvSpPr>
          <p:spPr>
            <a:xfrm>
              <a:off x="5372100" y="3086100"/>
              <a:ext cx="228600" cy="1905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500" dirty="0" smtClean="0"/>
                <a:t>FPGA</a:t>
              </a:r>
              <a:endParaRPr lang="en-US" sz="500" dirty="0"/>
            </a:p>
          </p:txBody>
        </p:sp>
      </p:grpSp>
      <p:sp>
        <p:nvSpPr>
          <p:cNvPr id="4" name="Prostokąt 3"/>
          <p:cNvSpPr/>
          <p:nvPr/>
        </p:nvSpPr>
        <p:spPr>
          <a:xfrm>
            <a:off x="521580" y="895350"/>
            <a:ext cx="76436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  <a:hlinkClick r:id="rId4"/>
              </a:rPr>
              <a:t>https://gitlab.com/ohwr/project/wr-switch-hw-v4/-/milestones/2#tab-issues</a:t>
            </a:r>
            <a:r>
              <a:rPr lang="en-US" sz="1400" dirty="0">
                <a:solidFill>
                  <a:srgbClr val="1D438F"/>
                </a:solidFill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Improve powering and allow remote power-cycle </a:t>
            </a:r>
            <a:r>
              <a:rPr lang="en-US" sz="1400" dirty="0" smtClean="0">
                <a:solidFill>
                  <a:srgbClr val="1D438F"/>
                </a:solidFill>
              </a:rPr>
              <a:t/>
            </a:r>
            <a:br>
              <a:rPr lang="en-US" sz="1400" dirty="0" smtClean="0">
                <a:solidFill>
                  <a:srgbClr val="1D438F"/>
                </a:solidFill>
              </a:rPr>
            </a:br>
            <a:r>
              <a:rPr lang="en-US" sz="1400" dirty="0" smtClean="0">
                <a:solidFill>
                  <a:srgbClr val="1D438F"/>
                </a:solidFill>
              </a:rPr>
              <a:t>over </a:t>
            </a:r>
            <a:r>
              <a:rPr lang="en-US" sz="1400" dirty="0">
                <a:solidFill>
                  <a:srgbClr val="1D438F"/>
                </a:solidFill>
              </a:rPr>
              <a:t>management 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Move fan and PSU connectors for mechanical reasons</a:t>
            </a:r>
            <a:endParaRPr lang="en-US" sz="1400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Update </a:t>
            </a:r>
            <a:r>
              <a:rPr lang="en-US" sz="1400" dirty="0" smtClean="0">
                <a:solidFill>
                  <a:srgbClr val="1D438F"/>
                </a:solidFill>
              </a:rPr>
              <a:t>substrate to </a:t>
            </a:r>
            <a:r>
              <a:rPr lang="en-US" sz="1400" dirty="0">
                <a:solidFill>
                  <a:srgbClr val="1D438F"/>
                </a:solidFill>
              </a:rPr>
              <a:t>modified FR4 (TU872 SLK </a:t>
            </a:r>
            <a:r>
              <a:rPr lang="en-US" sz="1400" dirty="0" smtClean="0">
                <a:solidFill>
                  <a:srgbClr val="1D438F"/>
                </a:solidFill>
              </a:rPr>
              <a:t>SP)</a:t>
            </a:r>
            <a:br>
              <a:rPr lang="en-US" sz="1400" dirty="0" smtClean="0">
                <a:solidFill>
                  <a:srgbClr val="1D438F"/>
                </a:solidFill>
              </a:rPr>
            </a:br>
            <a:r>
              <a:rPr lang="en-US" sz="1400" dirty="0" smtClean="0">
                <a:solidFill>
                  <a:srgbClr val="1D438F"/>
                </a:solidFill>
              </a:rPr>
              <a:t>(</a:t>
            </a:r>
            <a:r>
              <a:rPr lang="en-US" sz="1400" dirty="0" err="1" smtClean="0">
                <a:solidFill>
                  <a:srgbClr val="1D438F"/>
                </a:solidFill>
              </a:rPr>
              <a:t>Megatron</a:t>
            </a:r>
            <a:r>
              <a:rPr lang="en-US" sz="1400" dirty="0" smtClean="0">
                <a:solidFill>
                  <a:srgbClr val="1D438F"/>
                </a:solidFill>
              </a:rPr>
              <a:t> substrate </a:t>
            </a:r>
            <a:r>
              <a:rPr lang="en-US" sz="1400" dirty="0">
                <a:solidFill>
                  <a:srgbClr val="1D438F"/>
                </a:solidFill>
              </a:rPr>
              <a:t>difficult to produce </a:t>
            </a:r>
            <a:r>
              <a:rPr lang="en-US" sz="1400" dirty="0" smtClean="0">
                <a:solidFill>
                  <a:srgbClr val="1D438F"/>
                </a:solidFill>
              </a:rPr>
              <a:t>and expensive)</a:t>
            </a:r>
            <a:endParaRPr lang="en-US" sz="1400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Update main PLL to support frequency required </a:t>
            </a:r>
            <a:br>
              <a:rPr lang="en-US" sz="1400" dirty="0">
                <a:solidFill>
                  <a:srgbClr val="1D438F"/>
                </a:solidFill>
              </a:rPr>
            </a:br>
            <a:r>
              <a:rPr lang="en-US" sz="1400" dirty="0">
                <a:solidFill>
                  <a:srgbClr val="1D438F"/>
                </a:solidFill>
              </a:rPr>
              <a:t>for implementation of WR on </a:t>
            </a:r>
            <a:r>
              <a:rPr lang="en-US" sz="1400" dirty="0" smtClean="0">
                <a:solidFill>
                  <a:srgbClr val="1D438F"/>
                </a:solidFill>
              </a:rPr>
              <a:t>10G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Update end-of-life components</a:t>
            </a:r>
            <a:endParaRPr lang="en-US" sz="1400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Expansion </a:t>
            </a:r>
            <a:r>
              <a:rPr lang="en-US" sz="1400" dirty="0">
                <a:solidFill>
                  <a:srgbClr val="1D438F"/>
                </a:solidFill>
              </a:rPr>
              <a:t>connector 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Change from 300 to 400 pins to deliver required </a:t>
            </a:r>
            <a:r>
              <a:rPr lang="en-US" sz="1200" dirty="0" smtClean="0">
                <a:solidFill>
                  <a:srgbClr val="1D438F"/>
                </a:solidFill>
              </a:rPr>
              <a:t/>
            </a:r>
            <a:br>
              <a:rPr lang="en-US" sz="1200" dirty="0" smtClean="0">
                <a:solidFill>
                  <a:srgbClr val="1D438F"/>
                </a:solidFill>
              </a:rPr>
            </a:br>
            <a:r>
              <a:rPr lang="en-US" sz="1200" dirty="0" smtClean="0">
                <a:solidFill>
                  <a:srgbClr val="1D438F"/>
                </a:solidFill>
              </a:rPr>
              <a:t>current </a:t>
            </a:r>
            <a:r>
              <a:rPr lang="en-US" sz="1200" dirty="0">
                <a:solidFill>
                  <a:srgbClr val="1D438F"/>
                </a:solidFill>
              </a:rPr>
              <a:t>for </a:t>
            </a:r>
            <a:r>
              <a:rPr lang="en-US" sz="1200" dirty="0" smtClean="0">
                <a:solidFill>
                  <a:srgbClr val="1D438F"/>
                </a:solidFill>
              </a:rPr>
              <a:t>12P0V, 3P3V, 1P8V </a:t>
            </a:r>
            <a:br>
              <a:rPr lang="en-US" sz="1200" dirty="0" smtClean="0">
                <a:solidFill>
                  <a:srgbClr val="1D438F"/>
                </a:solidFill>
              </a:rPr>
            </a:br>
            <a:r>
              <a:rPr lang="en-US" sz="1200" dirty="0" smtClean="0">
                <a:solidFill>
                  <a:srgbClr val="1D438F"/>
                </a:solidFill>
              </a:rPr>
              <a:t>(</a:t>
            </a:r>
            <a:r>
              <a:rPr lang="en-US" sz="1200" dirty="0">
                <a:solidFill>
                  <a:srgbClr val="1D438F"/>
                </a:solidFill>
              </a:rPr>
              <a:t>as per FMC standard)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Improve signal integrity for high speed links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Add second </a:t>
            </a:r>
            <a:r>
              <a:rPr lang="en-US" sz="1200" dirty="0" err="1">
                <a:solidFill>
                  <a:srgbClr val="1D438F"/>
                </a:solidFill>
              </a:rPr>
              <a:t>clk</a:t>
            </a:r>
            <a:r>
              <a:rPr lang="en-US" sz="1200" dirty="0">
                <a:solidFill>
                  <a:srgbClr val="1D438F"/>
                </a:solidFill>
              </a:rPr>
              <a:t> signal to drive WR GTH quads </a:t>
            </a:r>
          </a:p>
        </p:txBody>
      </p:sp>
    </p:spTree>
    <p:extLst>
      <p:ext uri="{BB962C8B-B14F-4D97-AF65-F5344CB8AC3E}">
        <p14:creationId xmlns:p14="http://schemas.microsoft.com/office/powerpoint/2010/main" val="46566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13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Prototype v2: mechanics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28" y="590550"/>
            <a:ext cx="4446789" cy="25146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29" b="26231"/>
          <a:stretch/>
        </p:blipFill>
        <p:spPr>
          <a:xfrm>
            <a:off x="381000" y="2952750"/>
            <a:ext cx="8063192" cy="189865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304800" y="1047750"/>
            <a:ext cx="44196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Update fan tray to accommodate </a:t>
            </a:r>
            <a:r>
              <a:rPr lang="en-US" sz="1400" dirty="0" smtClean="0">
                <a:solidFill>
                  <a:srgbClr val="1D438F"/>
                </a:solidFill>
              </a:rPr>
              <a:t>bigger fans</a:t>
            </a:r>
            <a:br>
              <a:rPr lang="en-US" sz="1400" dirty="0" smtClean="0">
                <a:solidFill>
                  <a:srgbClr val="1D438F"/>
                </a:solidFill>
              </a:rPr>
            </a:br>
            <a:r>
              <a:rPr lang="en-US" sz="1400" dirty="0" smtClean="0">
                <a:solidFill>
                  <a:srgbClr val="1D438F"/>
                </a:solidFill>
              </a:rPr>
              <a:t>(increased slightly depth of enclosure)</a:t>
            </a:r>
            <a:endParaRPr lang="en-US" sz="1400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Improve rigidity to support weight of the PSU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Add front panel </a:t>
            </a:r>
            <a:r>
              <a:rPr lang="en-US" sz="1400" dirty="0" smtClean="0">
                <a:solidFill>
                  <a:srgbClr val="1D438F"/>
                </a:solidFill>
              </a:rPr>
              <a:t>labeling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Improve OLED mounting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Update holes for ventilation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rgbClr val="1D43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01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14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720" y="206313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1G and 10G WR clocking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14787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15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1G and 10G WR clocking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04800" y="2196421"/>
            <a:ext cx="685800" cy="30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DAC 16 bits</a:t>
            </a:r>
            <a:endParaRPr lang="en-US" sz="1000" dirty="0"/>
          </a:p>
        </p:txBody>
      </p:sp>
      <p:sp>
        <p:nvSpPr>
          <p:cNvPr id="7" name="Prostokąt 6"/>
          <p:cNvSpPr/>
          <p:nvPr/>
        </p:nvSpPr>
        <p:spPr>
          <a:xfrm>
            <a:off x="304800" y="2819036"/>
            <a:ext cx="685800" cy="30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/>
              <a:t>TCVCXO</a:t>
            </a:r>
            <a:endParaRPr lang="en-US" sz="1000" dirty="0"/>
          </a:p>
        </p:txBody>
      </p:sp>
      <p:cxnSp>
        <p:nvCxnSpPr>
          <p:cNvPr id="4" name="Łącznik prosty ze strzałką 3"/>
          <p:cNvCxnSpPr>
            <a:stCxn id="2" idx="2"/>
            <a:endCxn id="7" idx="0"/>
          </p:cNvCxnSpPr>
          <p:nvPr/>
        </p:nvCxnSpPr>
        <p:spPr>
          <a:xfrm>
            <a:off x="647700" y="2501221"/>
            <a:ext cx="0" cy="31781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>
            <a:stCxn id="7" idx="3"/>
          </p:cNvCxnSpPr>
          <p:nvPr/>
        </p:nvCxnSpPr>
        <p:spPr>
          <a:xfrm>
            <a:off x="990600" y="2971436"/>
            <a:ext cx="28575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rostokąt 9"/>
          <p:cNvSpPr/>
          <p:nvPr/>
        </p:nvSpPr>
        <p:spPr>
          <a:xfrm>
            <a:off x="1276350" y="2666636"/>
            <a:ext cx="685800" cy="17079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/>
              <a:t>Main </a:t>
            </a:r>
          </a:p>
          <a:p>
            <a:pPr algn="ctr"/>
            <a:r>
              <a:rPr lang="en-US" sz="1000" dirty="0" smtClean="0"/>
              <a:t>PLL</a:t>
            </a:r>
            <a:endParaRPr lang="en-US" sz="1000" dirty="0"/>
          </a:p>
        </p:txBody>
      </p:sp>
      <p:sp>
        <p:nvSpPr>
          <p:cNvPr id="13" name="Prostokąt 12"/>
          <p:cNvSpPr/>
          <p:nvPr/>
        </p:nvSpPr>
        <p:spPr>
          <a:xfrm>
            <a:off x="2895600" y="1677338"/>
            <a:ext cx="3276600" cy="304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000" dirty="0"/>
          </a:p>
        </p:txBody>
      </p:sp>
      <p:sp>
        <p:nvSpPr>
          <p:cNvPr id="12" name="Prostokąt 11"/>
          <p:cNvSpPr/>
          <p:nvPr/>
        </p:nvSpPr>
        <p:spPr>
          <a:xfrm>
            <a:off x="2914650" y="3181350"/>
            <a:ext cx="74295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50" dirty="0" smtClean="0">
                <a:solidFill>
                  <a:schemeClr val="tx1"/>
                </a:solidFill>
              </a:rPr>
              <a:t>QPLL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Prostokąt z rogami ściętymi z jednej strony 13"/>
          <p:cNvSpPr/>
          <p:nvPr/>
        </p:nvSpPr>
        <p:spPr>
          <a:xfrm rot="5400000">
            <a:off x="2996707" y="3301152"/>
            <a:ext cx="266700" cy="152400"/>
          </a:xfrm>
          <a:prstGeom prst="snip2SameRect">
            <a:avLst>
              <a:gd name="adj1" fmla="val 50000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Łącznik prosty ze strzałką 21"/>
          <p:cNvCxnSpPr/>
          <p:nvPr/>
        </p:nvCxnSpPr>
        <p:spPr>
          <a:xfrm>
            <a:off x="1944125" y="3450671"/>
            <a:ext cx="1101232" cy="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ole tekstowe 20"/>
          <p:cNvSpPr txBox="1"/>
          <p:nvPr/>
        </p:nvSpPr>
        <p:spPr>
          <a:xfrm>
            <a:off x="2101216" y="3133398"/>
            <a:ext cx="638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CLK_10G</a:t>
            </a:r>
            <a:endParaRPr lang="en-US" sz="800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2108059" y="3289300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CLK_1G</a:t>
            </a:r>
            <a:endParaRPr lang="en-US" sz="800" dirty="0"/>
          </a:p>
        </p:txBody>
      </p:sp>
      <p:sp>
        <p:nvSpPr>
          <p:cNvPr id="37" name="pole tekstowe 36"/>
          <p:cNvSpPr txBox="1"/>
          <p:nvPr/>
        </p:nvSpPr>
        <p:spPr>
          <a:xfrm>
            <a:off x="1994205" y="2603592"/>
            <a:ext cx="9204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CLK_COMMON</a:t>
            </a:r>
            <a:endParaRPr lang="en-US" sz="800" dirty="0"/>
          </a:p>
        </p:txBody>
      </p:sp>
      <p:sp>
        <p:nvSpPr>
          <p:cNvPr id="43" name="pole tekstowe 42"/>
          <p:cNvSpPr txBox="1"/>
          <p:nvPr/>
        </p:nvSpPr>
        <p:spPr>
          <a:xfrm>
            <a:off x="2101216" y="2863880"/>
            <a:ext cx="638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CLK_10G</a:t>
            </a:r>
            <a:endParaRPr lang="en-US" sz="800" dirty="0"/>
          </a:p>
        </p:txBody>
      </p:sp>
      <p:sp>
        <p:nvSpPr>
          <p:cNvPr id="44" name="pole tekstowe 43"/>
          <p:cNvSpPr txBox="1"/>
          <p:nvPr/>
        </p:nvSpPr>
        <p:spPr>
          <a:xfrm>
            <a:off x="2130070" y="4038973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CLK_1G</a:t>
            </a:r>
            <a:endParaRPr lang="en-US" sz="800" dirty="0"/>
          </a:p>
        </p:txBody>
      </p:sp>
      <p:sp>
        <p:nvSpPr>
          <p:cNvPr id="45" name="Prostokąt 44"/>
          <p:cNvSpPr/>
          <p:nvPr/>
        </p:nvSpPr>
        <p:spPr>
          <a:xfrm>
            <a:off x="7853521" y="4305043"/>
            <a:ext cx="685800" cy="30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/>
              <a:t>DCXO</a:t>
            </a:r>
            <a:endParaRPr lang="en-US" sz="1000" dirty="0"/>
          </a:p>
        </p:txBody>
      </p:sp>
      <p:sp>
        <p:nvSpPr>
          <p:cNvPr id="46" name="Prostokąt 45"/>
          <p:cNvSpPr/>
          <p:nvPr/>
        </p:nvSpPr>
        <p:spPr>
          <a:xfrm>
            <a:off x="7170851" y="3375158"/>
            <a:ext cx="685800" cy="30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/>
              <a:t>DCXO</a:t>
            </a:r>
            <a:endParaRPr lang="en-US" sz="1000" dirty="0"/>
          </a:p>
        </p:txBody>
      </p:sp>
      <p:sp>
        <p:nvSpPr>
          <p:cNvPr id="49" name="pole tekstowe 48"/>
          <p:cNvSpPr txBox="1"/>
          <p:nvPr/>
        </p:nvSpPr>
        <p:spPr>
          <a:xfrm>
            <a:off x="6160999" y="3309228"/>
            <a:ext cx="10647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CLK_10G_DDMTD</a:t>
            </a:r>
            <a:endParaRPr lang="en-US" sz="800" dirty="0"/>
          </a:p>
        </p:txBody>
      </p:sp>
      <p:sp>
        <p:nvSpPr>
          <p:cNvPr id="50" name="pole tekstowe 49"/>
          <p:cNvSpPr txBox="1"/>
          <p:nvPr/>
        </p:nvSpPr>
        <p:spPr>
          <a:xfrm>
            <a:off x="6172200" y="4241892"/>
            <a:ext cx="10070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CLK_1G_DDMTD</a:t>
            </a:r>
            <a:endParaRPr lang="en-US" sz="800" dirty="0"/>
          </a:p>
        </p:txBody>
      </p:sp>
      <p:sp>
        <p:nvSpPr>
          <p:cNvPr id="51" name="Prostokąt 50"/>
          <p:cNvSpPr/>
          <p:nvPr/>
        </p:nvSpPr>
        <p:spPr>
          <a:xfrm>
            <a:off x="2914650" y="3732827"/>
            <a:ext cx="742950" cy="455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GTH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53" name="Łącznik prosty ze strzałką 52"/>
          <p:cNvCxnSpPr/>
          <p:nvPr/>
        </p:nvCxnSpPr>
        <p:spPr>
          <a:xfrm>
            <a:off x="3670300" y="4111895"/>
            <a:ext cx="8255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pole tekstowe 55"/>
          <p:cNvSpPr txBox="1"/>
          <p:nvPr/>
        </p:nvSpPr>
        <p:spPr>
          <a:xfrm>
            <a:off x="3596006" y="3159098"/>
            <a:ext cx="5741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CLK_TX</a:t>
            </a:r>
            <a:endParaRPr lang="en-US" sz="800" dirty="0"/>
          </a:p>
        </p:txBody>
      </p:sp>
      <p:sp>
        <p:nvSpPr>
          <p:cNvPr id="57" name="pole tekstowe 56"/>
          <p:cNvSpPr txBox="1"/>
          <p:nvPr/>
        </p:nvSpPr>
        <p:spPr>
          <a:xfrm>
            <a:off x="3657600" y="4108906"/>
            <a:ext cx="5854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CLK_RX</a:t>
            </a:r>
            <a:endParaRPr lang="en-US" sz="800" dirty="0"/>
          </a:p>
        </p:txBody>
      </p:sp>
      <p:sp>
        <p:nvSpPr>
          <p:cNvPr id="60" name="Prostokąt 59"/>
          <p:cNvSpPr/>
          <p:nvPr/>
        </p:nvSpPr>
        <p:spPr>
          <a:xfrm>
            <a:off x="5151917" y="4266836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DDMTD</a:t>
            </a:r>
          </a:p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1G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07" name="Łącznik łamany 106"/>
          <p:cNvCxnSpPr>
            <a:stCxn id="12" idx="3"/>
            <a:endCxn id="129" idx="3"/>
          </p:cNvCxnSpPr>
          <p:nvPr/>
        </p:nvCxnSpPr>
        <p:spPr>
          <a:xfrm>
            <a:off x="3657600" y="3371850"/>
            <a:ext cx="12700" cy="437786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Prostokąt z rogami ściętymi z jednej strony 69"/>
          <p:cNvSpPr/>
          <p:nvPr/>
        </p:nvSpPr>
        <p:spPr>
          <a:xfrm rot="16200000">
            <a:off x="4433887" y="4022179"/>
            <a:ext cx="266700" cy="152400"/>
          </a:xfrm>
          <a:prstGeom prst="snip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Łącznik łamany 70"/>
          <p:cNvCxnSpPr>
            <a:stCxn id="118" idx="3"/>
          </p:cNvCxnSpPr>
          <p:nvPr/>
        </p:nvCxnSpPr>
        <p:spPr>
          <a:xfrm>
            <a:off x="4643437" y="4142159"/>
            <a:ext cx="507872" cy="196981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Prostokąt 117"/>
          <p:cNvSpPr/>
          <p:nvPr/>
        </p:nvSpPr>
        <p:spPr>
          <a:xfrm>
            <a:off x="4597718" y="4112367"/>
            <a:ext cx="45719" cy="59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Łącznik łamany 76"/>
          <p:cNvCxnSpPr>
            <a:stCxn id="79" idx="3"/>
          </p:cNvCxnSpPr>
          <p:nvPr/>
        </p:nvCxnSpPr>
        <p:spPr>
          <a:xfrm flipV="1">
            <a:off x="4643912" y="3679958"/>
            <a:ext cx="491336" cy="369384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Prostokąt 78"/>
          <p:cNvSpPr/>
          <p:nvPr/>
        </p:nvSpPr>
        <p:spPr>
          <a:xfrm>
            <a:off x="4598193" y="4019550"/>
            <a:ext cx="45719" cy="59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Łącznik łamany 84"/>
          <p:cNvCxnSpPr>
            <a:stCxn id="46" idx="1"/>
            <a:endCxn id="59" idx="3"/>
          </p:cNvCxnSpPr>
          <p:nvPr/>
        </p:nvCxnSpPr>
        <p:spPr>
          <a:xfrm rot="10800000">
            <a:off x="5821049" y="3526506"/>
            <a:ext cx="1349803" cy="1052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Łącznik łamany 90"/>
          <p:cNvCxnSpPr>
            <a:stCxn id="45" idx="1"/>
            <a:endCxn id="60" idx="3"/>
          </p:cNvCxnSpPr>
          <p:nvPr/>
        </p:nvCxnSpPr>
        <p:spPr>
          <a:xfrm rot="10800000">
            <a:off x="5837717" y="4457337"/>
            <a:ext cx="2015804" cy="107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Prostokąt 128"/>
          <p:cNvSpPr/>
          <p:nvPr/>
        </p:nvSpPr>
        <p:spPr>
          <a:xfrm>
            <a:off x="3611881" y="3779844"/>
            <a:ext cx="45719" cy="59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" name="Łącznik łamany 141"/>
          <p:cNvCxnSpPr/>
          <p:nvPr/>
        </p:nvCxnSpPr>
        <p:spPr>
          <a:xfrm>
            <a:off x="1962150" y="4241892"/>
            <a:ext cx="3189767" cy="329744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Łącznik prosty ze strzałką 150"/>
          <p:cNvCxnSpPr/>
          <p:nvPr/>
        </p:nvCxnSpPr>
        <p:spPr>
          <a:xfrm>
            <a:off x="1948888" y="3298271"/>
            <a:ext cx="110123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Prostokąt 163"/>
          <p:cNvSpPr/>
          <p:nvPr/>
        </p:nvSpPr>
        <p:spPr>
          <a:xfrm>
            <a:off x="4597718" y="1752236"/>
            <a:ext cx="1524163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Dual-</a:t>
            </a:r>
            <a:r>
              <a:rPr lang="en-US" sz="1050" dirty="0" err="1" smtClean="0">
                <a:solidFill>
                  <a:schemeClr val="tx1"/>
                </a:solidFill>
              </a:rPr>
              <a:t>SoftPLL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65" name="Strzałka w dół 164"/>
          <p:cNvSpPr/>
          <p:nvPr/>
        </p:nvSpPr>
        <p:spPr>
          <a:xfrm rot="10800000">
            <a:off x="5548931" y="2742836"/>
            <a:ext cx="285850" cy="151107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900" dirty="0"/>
              <a:t>tags</a:t>
            </a:r>
          </a:p>
        </p:txBody>
      </p:sp>
      <p:sp>
        <p:nvSpPr>
          <p:cNvPr id="166" name="Strzałka w dół 165"/>
          <p:cNvSpPr/>
          <p:nvPr/>
        </p:nvSpPr>
        <p:spPr>
          <a:xfrm rot="10800000">
            <a:off x="5135248" y="2726146"/>
            <a:ext cx="285850" cy="60986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900" dirty="0" smtClean="0"/>
              <a:t>tags</a:t>
            </a:r>
            <a:endParaRPr lang="en-US" sz="900" dirty="0"/>
          </a:p>
        </p:txBody>
      </p:sp>
      <p:sp>
        <p:nvSpPr>
          <p:cNvPr id="59" name="Prostokąt 58"/>
          <p:cNvSpPr/>
          <p:nvPr/>
        </p:nvSpPr>
        <p:spPr>
          <a:xfrm>
            <a:off x="5135248" y="3336006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DDMTD</a:t>
            </a:r>
          </a:p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10G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2" name="Strzałka w dół 171"/>
          <p:cNvSpPr/>
          <p:nvPr/>
        </p:nvSpPr>
        <p:spPr>
          <a:xfrm rot="5400000">
            <a:off x="2842665" y="406652"/>
            <a:ext cx="215801" cy="391993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trzałka wygięta w górę 174"/>
          <p:cNvSpPr/>
          <p:nvPr/>
        </p:nvSpPr>
        <p:spPr>
          <a:xfrm flipV="1">
            <a:off x="4923235" y="2126019"/>
            <a:ext cx="3399948" cy="2185767"/>
          </a:xfrm>
          <a:prstGeom prst="bentUpArrow">
            <a:avLst>
              <a:gd name="adj1" fmla="val 4212"/>
              <a:gd name="adj2" fmla="val 4603"/>
              <a:gd name="adj3" fmla="val 6291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trzałka wygięta w górę 175"/>
          <p:cNvSpPr/>
          <p:nvPr/>
        </p:nvSpPr>
        <p:spPr>
          <a:xfrm flipV="1">
            <a:off x="4910535" y="2501221"/>
            <a:ext cx="2694877" cy="873937"/>
          </a:xfrm>
          <a:prstGeom prst="bentUpArrow">
            <a:avLst>
              <a:gd name="adj1" fmla="val 10841"/>
              <a:gd name="adj2" fmla="val 12414"/>
              <a:gd name="adj3" fmla="val 1137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Prostokąt 179"/>
          <p:cNvSpPr/>
          <p:nvPr/>
        </p:nvSpPr>
        <p:spPr>
          <a:xfrm>
            <a:off x="3170845" y="2572339"/>
            <a:ext cx="1181100" cy="389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dirty="0" err="1" smtClean="0">
                <a:solidFill>
                  <a:schemeClr val="tx1"/>
                </a:solidFill>
              </a:rPr>
              <a:t>PPSGen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(WR Time)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81" name="Łącznik prosty ze strzałką 180"/>
          <p:cNvCxnSpPr/>
          <p:nvPr/>
        </p:nvCxnSpPr>
        <p:spPr>
          <a:xfrm>
            <a:off x="1962150" y="2767019"/>
            <a:ext cx="1208695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Łącznik prosty ze strzałką 182"/>
          <p:cNvCxnSpPr>
            <a:endCxn id="180" idx="2"/>
          </p:cNvCxnSpPr>
          <p:nvPr/>
        </p:nvCxnSpPr>
        <p:spPr>
          <a:xfrm flipV="1">
            <a:off x="3761395" y="2961699"/>
            <a:ext cx="0" cy="1176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Łącznik prosty ze strzałką 406"/>
          <p:cNvCxnSpPr/>
          <p:nvPr/>
        </p:nvCxnSpPr>
        <p:spPr>
          <a:xfrm>
            <a:off x="4363791" y="3088541"/>
            <a:ext cx="0" cy="31092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" name="Prostokąt 412"/>
          <p:cNvSpPr/>
          <p:nvPr/>
        </p:nvSpPr>
        <p:spPr>
          <a:xfrm>
            <a:off x="4083049" y="3403525"/>
            <a:ext cx="721971" cy="248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Timestamp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14" name="Łącznik prosty ze strzałką 413"/>
          <p:cNvCxnSpPr/>
          <p:nvPr/>
        </p:nvCxnSpPr>
        <p:spPr>
          <a:xfrm flipV="1">
            <a:off x="4351945" y="3655277"/>
            <a:ext cx="0" cy="25749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pole tekstowe 418"/>
          <p:cNvSpPr txBox="1"/>
          <p:nvPr/>
        </p:nvSpPr>
        <p:spPr>
          <a:xfrm>
            <a:off x="4038600" y="3697329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SOF</a:t>
            </a:r>
            <a:endParaRPr lang="en-US" sz="800" dirty="0"/>
          </a:p>
        </p:txBody>
      </p:sp>
      <p:sp>
        <p:nvSpPr>
          <p:cNvPr id="403" name="Symbol zastępczy zawartości 2"/>
          <p:cNvSpPr txBox="1">
            <a:spLocks/>
          </p:cNvSpPr>
          <p:nvPr/>
        </p:nvSpPr>
        <p:spPr>
          <a:xfrm>
            <a:off x="457200" y="721120"/>
            <a:ext cx="4076700" cy="12410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Separate CLK and DDMTD for 1G and 10G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All CLKs from the same source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CLK_COMMON marks phase alignment between CLK 1G and 10G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6" name="Strzałka w lewo i prawo 405"/>
          <p:cNvSpPr/>
          <p:nvPr/>
        </p:nvSpPr>
        <p:spPr>
          <a:xfrm>
            <a:off x="3670300" y="3864649"/>
            <a:ext cx="825500" cy="21448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/>
              <a:t>Tx/Rx Data</a:t>
            </a:r>
            <a:endParaRPr lang="en-US" dirty="0"/>
          </a:p>
        </p:txBody>
      </p:sp>
      <p:sp>
        <p:nvSpPr>
          <p:cNvPr id="421" name="Strzałka wygięta w górę 420"/>
          <p:cNvSpPr/>
          <p:nvPr/>
        </p:nvSpPr>
        <p:spPr>
          <a:xfrm flipV="1">
            <a:off x="4351945" y="2767019"/>
            <a:ext cx="453073" cy="636504"/>
          </a:xfrm>
          <a:prstGeom prst="bent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8" name="Łącznik łamany 127"/>
          <p:cNvCxnSpPr/>
          <p:nvPr/>
        </p:nvCxnSpPr>
        <p:spPr>
          <a:xfrm>
            <a:off x="1962150" y="3079324"/>
            <a:ext cx="3173098" cy="387412"/>
          </a:xfrm>
          <a:prstGeom prst="bentConnector3">
            <a:avLst>
              <a:gd name="adj1" fmla="val 92325"/>
            </a:avLst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pole tekstowe 421"/>
          <p:cNvSpPr txBox="1"/>
          <p:nvPr/>
        </p:nvSpPr>
        <p:spPr>
          <a:xfrm>
            <a:off x="4313327" y="2712992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Time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436" name="Grupa 435"/>
          <p:cNvGrpSpPr/>
          <p:nvPr/>
        </p:nvGrpSpPr>
        <p:grpSpPr>
          <a:xfrm>
            <a:off x="4267200" y="720162"/>
            <a:ext cx="4854575" cy="937188"/>
            <a:chOff x="4267200" y="720162"/>
            <a:chExt cx="4854575" cy="937188"/>
          </a:xfrm>
        </p:grpSpPr>
        <p:grpSp>
          <p:nvGrpSpPr>
            <p:cNvPr id="194" name="Grupa 193"/>
            <p:cNvGrpSpPr/>
            <p:nvPr/>
          </p:nvGrpSpPr>
          <p:grpSpPr>
            <a:xfrm>
              <a:off x="5439370" y="983105"/>
              <a:ext cx="175021" cy="167976"/>
              <a:chOff x="228600" y="3745304"/>
              <a:chExt cx="762000" cy="274246"/>
            </a:xfrm>
          </p:grpSpPr>
          <p:cxnSp>
            <p:nvCxnSpPr>
              <p:cNvPr id="188" name="Łącznik prostoliniowy 187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Łącznik prostoliniowy 188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Łącznik prostoliniowy 190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Łącznik prostoliniowy 192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5" name="pole tekstowe 194"/>
            <p:cNvSpPr txBox="1"/>
            <p:nvPr/>
          </p:nvSpPr>
          <p:spPr>
            <a:xfrm>
              <a:off x="4549329" y="971550"/>
              <a:ext cx="6383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CLK_10G</a:t>
              </a:r>
              <a:endParaRPr lang="en-US" sz="800" dirty="0"/>
            </a:p>
          </p:txBody>
        </p:sp>
        <p:sp>
          <p:nvSpPr>
            <p:cNvPr id="196" name="pole tekstowe 195"/>
            <p:cNvSpPr txBox="1"/>
            <p:nvPr/>
          </p:nvSpPr>
          <p:spPr>
            <a:xfrm>
              <a:off x="4607037" y="1224861"/>
              <a:ext cx="5806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CLK_1G</a:t>
              </a:r>
              <a:endParaRPr lang="en-US" sz="800" dirty="0"/>
            </a:p>
          </p:txBody>
        </p:sp>
        <p:sp>
          <p:nvSpPr>
            <p:cNvPr id="197" name="pole tekstowe 196"/>
            <p:cNvSpPr txBox="1"/>
            <p:nvPr/>
          </p:nvSpPr>
          <p:spPr>
            <a:xfrm>
              <a:off x="4267200" y="1441906"/>
              <a:ext cx="92044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CLK_COMMON</a:t>
              </a:r>
              <a:endParaRPr lang="en-US" sz="800" dirty="0"/>
            </a:p>
          </p:txBody>
        </p:sp>
        <p:grpSp>
          <p:nvGrpSpPr>
            <p:cNvPr id="198" name="Grupa 197"/>
            <p:cNvGrpSpPr/>
            <p:nvPr/>
          </p:nvGrpSpPr>
          <p:grpSpPr>
            <a:xfrm>
              <a:off x="5410199" y="1215790"/>
              <a:ext cx="350044" cy="167982"/>
              <a:chOff x="419100" y="3745304"/>
              <a:chExt cx="571500" cy="274256"/>
            </a:xfrm>
          </p:grpSpPr>
          <p:cxnSp>
            <p:nvCxnSpPr>
              <p:cNvPr id="199" name="Łącznik prostoliniowy 198"/>
              <p:cNvCxnSpPr/>
              <p:nvPr/>
            </p:nvCxnSpPr>
            <p:spPr>
              <a:xfrm flipV="1">
                <a:off x="419100" y="4019550"/>
                <a:ext cx="190501" cy="1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Łącznik prostoliniowy 199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Łącznik prostoliniowy 200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Łącznik prostoliniowy 201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3" name="Grupa 202"/>
            <p:cNvGrpSpPr/>
            <p:nvPr/>
          </p:nvGrpSpPr>
          <p:grpSpPr>
            <a:xfrm>
              <a:off x="5410199" y="1429044"/>
              <a:ext cx="814582" cy="167976"/>
              <a:chOff x="549185" y="3745304"/>
              <a:chExt cx="441415" cy="274246"/>
            </a:xfrm>
          </p:grpSpPr>
          <p:cxnSp>
            <p:nvCxnSpPr>
              <p:cNvPr id="204" name="Łącznik prostoliniowy 203"/>
              <p:cNvCxnSpPr/>
              <p:nvPr/>
            </p:nvCxnSpPr>
            <p:spPr>
              <a:xfrm>
                <a:off x="549185" y="4019550"/>
                <a:ext cx="6041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Łącznik prostoliniowy 204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Łącznik prostoliniowy 205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Łącznik prostoliniowy 206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8" name="Grupa 207"/>
            <p:cNvGrpSpPr/>
            <p:nvPr/>
          </p:nvGrpSpPr>
          <p:grpSpPr>
            <a:xfrm>
              <a:off x="5614391" y="983104"/>
              <a:ext cx="175021" cy="167976"/>
              <a:chOff x="228600" y="3745304"/>
              <a:chExt cx="762000" cy="274246"/>
            </a:xfrm>
          </p:grpSpPr>
          <p:cxnSp>
            <p:nvCxnSpPr>
              <p:cNvPr id="209" name="Łącznik prostoliniowy 208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Łącznik prostoliniowy 209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Łącznik prostoliniowy 210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Łącznik prostoliniowy 211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3" name="Grupa 212"/>
            <p:cNvGrpSpPr/>
            <p:nvPr/>
          </p:nvGrpSpPr>
          <p:grpSpPr>
            <a:xfrm>
              <a:off x="5789412" y="983103"/>
              <a:ext cx="175021" cy="167976"/>
              <a:chOff x="228600" y="3745304"/>
              <a:chExt cx="762000" cy="274246"/>
            </a:xfrm>
          </p:grpSpPr>
          <p:cxnSp>
            <p:nvCxnSpPr>
              <p:cNvPr id="214" name="Łącznik prostoliniowy 213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Łącznik prostoliniowy 214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Łącznik prostoliniowy 215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Łącznik prostoliniowy 216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8" name="Grupa 217"/>
            <p:cNvGrpSpPr/>
            <p:nvPr/>
          </p:nvGrpSpPr>
          <p:grpSpPr>
            <a:xfrm>
              <a:off x="5964433" y="983102"/>
              <a:ext cx="175021" cy="167976"/>
              <a:chOff x="228600" y="3745304"/>
              <a:chExt cx="762000" cy="274246"/>
            </a:xfrm>
          </p:grpSpPr>
          <p:cxnSp>
            <p:nvCxnSpPr>
              <p:cNvPr id="219" name="Łącznik prostoliniowy 218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Łącznik prostoliniowy 219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Łącznik prostoliniowy 220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Łącznik prostoliniowy 221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3" name="Grupa 222"/>
            <p:cNvGrpSpPr/>
            <p:nvPr/>
          </p:nvGrpSpPr>
          <p:grpSpPr>
            <a:xfrm>
              <a:off x="6139454" y="983101"/>
              <a:ext cx="175021" cy="167976"/>
              <a:chOff x="228600" y="3745304"/>
              <a:chExt cx="762000" cy="274246"/>
            </a:xfrm>
          </p:grpSpPr>
          <p:cxnSp>
            <p:nvCxnSpPr>
              <p:cNvPr id="224" name="Łącznik prostoliniowy 223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Łącznik prostoliniowy 224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Łącznik prostoliniowy 225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Łącznik prostoliniowy 226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8" name="Grupa 227"/>
            <p:cNvGrpSpPr/>
            <p:nvPr/>
          </p:nvGrpSpPr>
          <p:grpSpPr>
            <a:xfrm>
              <a:off x="6314475" y="983100"/>
              <a:ext cx="175021" cy="167976"/>
              <a:chOff x="228600" y="3745304"/>
              <a:chExt cx="762000" cy="274246"/>
            </a:xfrm>
          </p:grpSpPr>
          <p:cxnSp>
            <p:nvCxnSpPr>
              <p:cNvPr id="229" name="Łącznik prostoliniowy 228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Łącznik prostoliniowy 229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Łącznik prostoliniowy 230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Łącznik prostoliniowy 231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3" name="Grupa 232"/>
            <p:cNvGrpSpPr/>
            <p:nvPr/>
          </p:nvGrpSpPr>
          <p:grpSpPr>
            <a:xfrm>
              <a:off x="6489496" y="983099"/>
              <a:ext cx="175021" cy="167976"/>
              <a:chOff x="228600" y="3745304"/>
              <a:chExt cx="762000" cy="274246"/>
            </a:xfrm>
          </p:grpSpPr>
          <p:cxnSp>
            <p:nvCxnSpPr>
              <p:cNvPr id="234" name="Łącznik prostoliniowy 233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Łącznik prostoliniowy 234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Łącznik prostoliniowy 235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Łącznik prostoliniowy 236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8" name="Grupa 237"/>
            <p:cNvGrpSpPr/>
            <p:nvPr/>
          </p:nvGrpSpPr>
          <p:grpSpPr>
            <a:xfrm>
              <a:off x="6664517" y="983098"/>
              <a:ext cx="175021" cy="167976"/>
              <a:chOff x="228600" y="3745304"/>
              <a:chExt cx="762000" cy="274246"/>
            </a:xfrm>
          </p:grpSpPr>
          <p:cxnSp>
            <p:nvCxnSpPr>
              <p:cNvPr id="239" name="Łącznik prostoliniowy 238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Łącznik prostoliniowy 239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Łącznik prostoliniowy 240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Łącznik prostoliniowy 241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3" name="Grupa 242"/>
            <p:cNvGrpSpPr/>
            <p:nvPr/>
          </p:nvGrpSpPr>
          <p:grpSpPr>
            <a:xfrm>
              <a:off x="6839538" y="983097"/>
              <a:ext cx="175021" cy="167976"/>
              <a:chOff x="228600" y="3745304"/>
              <a:chExt cx="762000" cy="274246"/>
            </a:xfrm>
          </p:grpSpPr>
          <p:cxnSp>
            <p:nvCxnSpPr>
              <p:cNvPr id="244" name="Łącznik prostoliniowy 243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Łącznik prostoliniowy 244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Łącznik prostoliniowy 245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Łącznik prostoliniowy 246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8" name="Grupa 247"/>
            <p:cNvGrpSpPr/>
            <p:nvPr/>
          </p:nvGrpSpPr>
          <p:grpSpPr>
            <a:xfrm>
              <a:off x="5759149" y="1215793"/>
              <a:ext cx="466725" cy="167976"/>
              <a:chOff x="228600" y="3745304"/>
              <a:chExt cx="762000" cy="274246"/>
            </a:xfrm>
          </p:grpSpPr>
          <p:cxnSp>
            <p:nvCxnSpPr>
              <p:cNvPr id="249" name="Łącznik prostoliniowy 248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Łącznik prostoliniowy 249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Łącznik prostoliniowy 250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Łącznik prostoliniowy 251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3" name="Grupa 252"/>
            <p:cNvGrpSpPr/>
            <p:nvPr/>
          </p:nvGrpSpPr>
          <p:grpSpPr>
            <a:xfrm>
              <a:off x="6224780" y="1215794"/>
              <a:ext cx="466725" cy="167976"/>
              <a:chOff x="228600" y="3745304"/>
              <a:chExt cx="762000" cy="274246"/>
            </a:xfrm>
          </p:grpSpPr>
          <p:cxnSp>
            <p:nvCxnSpPr>
              <p:cNvPr id="254" name="Łącznik prostoliniowy 253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Łącznik prostoliniowy 254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Łącznik prostoliniowy 255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Łącznik prostoliniowy 256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8" name="Grupa 257"/>
            <p:cNvGrpSpPr/>
            <p:nvPr/>
          </p:nvGrpSpPr>
          <p:grpSpPr>
            <a:xfrm>
              <a:off x="6690411" y="1215795"/>
              <a:ext cx="466725" cy="167976"/>
              <a:chOff x="228600" y="3745304"/>
              <a:chExt cx="762000" cy="274246"/>
            </a:xfrm>
          </p:grpSpPr>
          <p:cxnSp>
            <p:nvCxnSpPr>
              <p:cNvPr id="259" name="Łącznik prostoliniowy 258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Łącznik prostoliniowy 259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Łącznik prostoliniowy 260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Łącznik prostoliniowy 261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3" name="Grupa 262"/>
            <p:cNvGrpSpPr/>
            <p:nvPr/>
          </p:nvGrpSpPr>
          <p:grpSpPr>
            <a:xfrm>
              <a:off x="7156042" y="1215796"/>
              <a:ext cx="466725" cy="167976"/>
              <a:chOff x="228600" y="3745304"/>
              <a:chExt cx="762000" cy="274246"/>
            </a:xfrm>
          </p:grpSpPr>
          <p:cxnSp>
            <p:nvCxnSpPr>
              <p:cNvPr id="264" name="Łącznik prostoliniowy 263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Łącznik prostoliniowy 264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Łącznik prostoliniowy 265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Łącznik prostoliniowy 266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8" name="Grupa 267"/>
            <p:cNvGrpSpPr/>
            <p:nvPr/>
          </p:nvGrpSpPr>
          <p:grpSpPr>
            <a:xfrm>
              <a:off x="7621673" y="1215797"/>
              <a:ext cx="466725" cy="167976"/>
              <a:chOff x="228600" y="3745304"/>
              <a:chExt cx="762000" cy="274246"/>
            </a:xfrm>
          </p:grpSpPr>
          <p:cxnSp>
            <p:nvCxnSpPr>
              <p:cNvPr id="269" name="Łącznik prostoliniowy 268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Łącznik prostoliniowy 269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Łącznik prostoliniowy 270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Łącznik prostoliniowy 271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3" name="Grupa 272"/>
            <p:cNvGrpSpPr/>
            <p:nvPr/>
          </p:nvGrpSpPr>
          <p:grpSpPr>
            <a:xfrm>
              <a:off x="8087304" y="1215798"/>
              <a:ext cx="466725" cy="167976"/>
              <a:chOff x="228600" y="3745304"/>
              <a:chExt cx="762000" cy="274246"/>
            </a:xfrm>
          </p:grpSpPr>
          <p:cxnSp>
            <p:nvCxnSpPr>
              <p:cNvPr id="274" name="Łącznik prostoliniowy 273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Łącznik prostoliniowy 274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Łącznik prostoliniowy 275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Łącznik prostoliniowy 276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8" name="Grupa 277"/>
            <p:cNvGrpSpPr/>
            <p:nvPr/>
          </p:nvGrpSpPr>
          <p:grpSpPr>
            <a:xfrm>
              <a:off x="7018139" y="982797"/>
              <a:ext cx="175021" cy="167976"/>
              <a:chOff x="228600" y="3745304"/>
              <a:chExt cx="762000" cy="274246"/>
            </a:xfrm>
          </p:grpSpPr>
          <p:cxnSp>
            <p:nvCxnSpPr>
              <p:cNvPr id="279" name="Łącznik prostoliniowy 278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Łącznik prostoliniowy 279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Łącznik prostoliniowy 280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Łącznik prostoliniowy 281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9" name="Grupa 338"/>
            <p:cNvGrpSpPr/>
            <p:nvPr/>
          </p:nvGrpSpPr>
          <p:grpSpPr>
            <a:xfrm>
              <a:off x="7191771" y="983106"/>
              <a:ext cx="175021" cy="167976"/>
              <a:chOff x="228600" y="3745304"/>
              <a:chExt cx="762000" cy="274246"/>
            </a:xfrm>
          </p:grpSpPr>
          <p:cxnSp>
            <p:nvCxnSpPr>
              <p:cNvPr id="340" name="Łącznik prostoliniowy 339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Łącznik prostoliniowy 340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Łącznik prostoliniowy 341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Łącznik prostoliniowy 342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4" name="Grupa 343"/>
            <p:cNvGrpSpPr/>
            <p:nvPr/>
          </p:nvGrpSpPr>
          <p:grpSpPr>
            <a:xfrm>
              <a:off x="7365403" y="983415"/>
              <a:ext cx="175021" cy="167976"/>
              <a:chOff x="228600" y="3745304"/>
              <a:chExt cx="762000" cy="274246"/>
            </a:xfrm>
          </p:grpSpPr>
          <p:cxnSp>
            <p:nvCxnSpPr>
              <p:cNvPr id="345" name="Łącznik prostoliniowy 344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Łącznik prostoliniowy 345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Łącznik prostoliniowy 346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Łącznik prostoliniowy 347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9" name="Grupa 348"/>
            <p:cNvGrpSpPr/>
            <p:nvPr/>
          </p:nvGrpSpPr>
          <p:grpSpPr>
            <a:xfrm>
              <a:off x="7539035" y="983724"/>
              <a:ext cx="175021" cy="167976"/>
              <a:chOff x="228600" y="3745304"/>
              <a:chExt cx="762000" cy="274246"/>
            </a:xfrm>
          </p:grpSpPr>
          <p:cxnSp>
            <p:nvCxnSpPr>
              <p:cNvPr id="350" name="Łącznik prostoliniowy 349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Łącznik prostoliniowy 350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Łącznik prostoliniowy 351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Łącznik prostoliniowy 352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4" name="Grupa 353"/>
            <p:cNvGrpSpPr/>
            <p:nvPr/>
          </p:nvGrpSpPr>
          <p:grpSpPr>
            <a:xfrm>
              <a:off x="7712667" y="984033"/>
              <a:ext cx="175021" cy="167976"/>
              <a:chOff x="228600" y="3745304"/>
              <a:chExt cx="762000" cy="274246"/>
            </a:xfrm>
          </p:grpSpPr>
          <p:cxnSp>
            <p:nvCxnSpPr>
              <p:cNvPr id="355" name="Łącznik prostoliniowy 354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Łącznik prostoliniowy 355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Łącznik prostoliniowy 356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Łącznik prostoliniowy 357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9" name="Grupa 358"/>
            <p:cNvGrpSpPr/>
            <p:nvPr/>
          </p:nvGrpSpPr>
          <p:grpSpPr>
            <a:xfrm>
              <a:off x="7886299" y="984342"/>
              <a:ext cx="175021" cy="167976"/>
              <a:chOff x="228600" y="3745304"/>
              <a:chExt cx="762000" cy="274246"/>
            </a:xfrm>
          </p:grpSpPr>
          <p:cxnSp>
            <p:nvCxnSpPr>
              <p:cNvPr id="360" name="Łącznik prostoliniowy 359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Łącznik prostoliniowy 360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Łącznik prostoliniowy 361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Łącznik prostoliniowy 362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4" name="Grupa 363"/>
            <p:cNvGrpSpPr/>
            <p:nvPr/>
          </p:nvGrpSpPr>
          <p:grpSpPr>
            <a:xfrm>
              <a:off x="8059931" y="984651"/>
              <a:ext cx="175021" cy="167976"/>
              <a:chOff x="228600" y="3745304"/>
              <a:chExt cx="762000" cy="274246"/>
            </a:xfrm>
          </p:grpSpPr>
          <p:cxnSp>
            <p:nvCxnSpPr>
              <p:cNvPr id="365" name="Łącznik prostoliniowy 364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Łącznik prostoliniowy 365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Łącznik prostoliniowy 366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Łącznik prostoliniowy 367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9" name="Grupa 368"/>
            <p:cNvGrpSpPr/>
            <p:nvPr/>
          </p:nvGrpSpPr>
          <p:grpSpPr>
            <a:xfrm>
              <a:off x="8233563" y="984960"/>
              <a:ext cx="175021" cy="167976"/>
              <a:chOff x="228600" y="3745304"/>
              <a:chExt cx="762000" cy="274246"/>
            </a:xfrm>
          </p:grpSpPr>
          <p:cxnSp>
            <p:nvCxnSpPr>
              <p:cNvPr id="370" name="Łącznik prostoliniowy 369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Łącznik prostoliniowy 370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Łącznik prostoliniowy 371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Łącznik prostoliniowy 372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4" name="Grupa 373"/>
            <p:cNvGrpSpPr/>
            <p:nvPr/>
          </p:nvGrpSpPr>
          <p:grpSpPr>
            <a:xfrm>
              <a:off x="8407195" y="985269"/>
              <a:ext cx="175021" cy="167976"/>
              <a:chOff x="228600" y="3745304"/>
              <a:chExt cx="762000" cy="274246"/>
            </a:xfrm>
          </p:grpSpPr>
          <p:cxnSp>
            <p:nvCxnSpPr>
              <p:cNvPr id="375" name="Łącznik prostoliniowy 374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Łącznik prostoliniowy 375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Łącznik prostoliniowy 376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Łącznik prostoliniowy 377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9" name="Grupa 378"/>
            <p:cNvGrpSpPr/>
            <p:nvPr/>
          </p:nvGrpSpPr>
          <p:grpSpPr>
            <a:xfrm>
              <a:off x="6228743" y="1420658"/>
              <a:ext cx="1406185" cy="167976"/>
              <a:chOff x="228600" y="3745304"/>
              <a:chExt cx="762000" cy="274246"/>
            </a:xfrm>
          </p:grpSpPr>
          <p:cxnSp>
            <p:nvCxnSpPr>
              <p:cNvPr id="380" name="Łącznik prostoliniowy 379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Łącznik prostoliniowy 380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Łącznik prostoliniowy 381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Łącznik prostoliniowy 382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4" name="Grupa 383"/>
            <p:cNvGrpSpPr/>
            <p:nvPr/>
          </p:nvGrpSpPr>
          <p:grpSpPr>
            <a:xfrm>
              <a:off x="7614977" y="1400717"/>
              <a:ext cx="1406185" cy="167976"/>
              <a:chOff x="228600" y="3745304"/>
              <a:chExt cx="762000" cy="274246"/>
            </a:xfrm>
          </p:grpSpPr>
          <p:cxnSp>
            <p:nvCxnSpPr>
              <p:cNvPr id="385" name="Łącznik prostoliniowy 384"/>
              <p:cNvCxnSpPr/>
              <p:nvPr/>
            </p:nvCxnSpPr>
            <p:spPr>
              <a:xfrm>
                <a:off x="228600" y="401955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Łącznik prostoliniowy 385"/>
              <p:cNvCxnSpPr/>
              <p:nvPr/>
            </p:nvCxnSpPr>
            <p:spPr>
              <a:xfrm>
                <a:off x="609600" y="3745305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Łącznik prostoliniowy 386"/>
              <p:cNvCxnSpPr/>
              <p:nvPr/>
            </p:nvCxnSpPr>
            <p:spPr>
              <a:xfrm flipV="1">
                <a:off x="609600" y="3745305"/>
                <a:ext cx="0" cy="2742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Łącznik prostoliniowy 387"/>
              <p:cNvCxnSpPr/>
              <p:nvPr/>
            </p:nvCxnSpPr>
            <p:spPr>
              <a:xfrm flipV="1">
                <a:off x="990599" y="3745304"/>
                <a:ext cx="0" cy="2742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0" name="Łącznik prostoliniowy 389"/>
            <p:cNvCxnSpPr/>
            <p:nvPr/>
          </p:nvCxnSpPr>
          <p:spPr>
            <a:xfrm>
              <a:off x="5521688" y="830705"/>
              <a:ext cx="5193" cy="766314"/>
            </a:xfrm>
            <a:prstGeom prst="line">
              <a:avLst/>
            </a:prstGeom>
            <a:ln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Łącznik prostoliniowy 391"/>
            <p:cNvCxnSpPr/>
            <p:nvPr/>
          </p:nvCxnSpPr>
          <p:spPr>
            <a:xfrm>
              <a:off x="6925123" y="822319"/>
              <a:ext cx="5193" cy="766314"/>
            </a:xfrm>
            <a:prstGeom prst="line">
              <a:avLst/>
            </a:prstGeom>
            <a:ln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Łącznik prostoliniowy 392"/>
            <p:cNvCxnSpPr/>
            <p:nvPr/>
          </p:nvCxnSpPr>
          <p:spPr>
            <a:xfrm>
              <a:off x="8315474" y="817108"/>
              <a:ext cx="5193" cy="766314"/>
            </a:xfrm>
            <a:prstGeom prst="line">
              <a:avLst/>
            </a:prstGeom>
            <a:ln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6" name="Podwójna fala 395"/>
            <p:cNvSpPr/>
            <p:nvPr/>
          </p:nvSpPr>
          <p:spPr>
            <a:xfrm rot="16200000">
              <a:off x="5759833" y="998801"/>
              <a:ext cx="860975" cy="308267"/>
            </a:xfrm>
            <a:prstGeom prst="doubleWave">
              <a:avLst/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Podwójna fala 396"/>
            <p:cNvSpPr/>
            <p:nvPr/>
          </p:nvSpPr>
          <p:spPr>
            <a:xfrm rot="16200000">
              <a:off x="7225987" y="1000266"/>
              <a:ext cx="868470" cy="308267"/>
            </a:xfrm>
            <a:prstGeom prst="doubleWave">
              <a:avLst/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Prostokąt 397"/>
            <p:cNvSpPr/>
            <p:nvPr/>
          </p:nvSpPr>
          <p:spPr>
            <a:xfrm>
              <a:off x="8542945" y="920749"/>
              <a:ext cx="578830" cy="7239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pole tekstowe 422"/>
            <p:cNvSpPr txBox="1"/>
            <p:nvPr/>
          </p:nvSpPr>
          <p:spPr>
            <a:xfrm>
              <a:off x="4738483" y="767353"/>
              <a:ext cx="4491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1PPS</a:t>
              </a:r>
              <a:endParaRPr lang="en-US" sz="800" dirty="0"/>
            </a:p>
          </p:txBody>
        </p:sp>
        <p:grpSp>
          <p:nvGrpSpPr>
            <p:cNvPr id="424" name="Grupa 423"/>
            <p:cNvGrpSpPr/>
            <p:nvPr/>
          </p:nvGrpSpPr>
          <p:grpSpPr>
            <a:xfrm>
              <a:off x="5456868" y="720162"/>
              <a:ext cx="3037838" cy="169116"/>
              <a:chOff x="228600" y="3745304"/>
              <a:chExt cx="1646180" cy="276108"/>
            </a:xfrm>
          </p:grpSpPr>
          <p:cxnSp>
            <p:nvCxnSpPr>
              <p:cNvPr id="425" name="Łącznik prostoliniowy 424"/>
              <p:cNvCxnSpPr/>
              <p:nvPr/>
            </p:nvCxnSpPr>
            <p:spPr>
              <a:xfrm>
                <a:off x="228600" y="4019550"/>
                <a:ext cx="7949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Łącznik prostoliniowy 425"/>
              <p:cNvCxnSpPr/>
              <p:nvPr/>
            </p:nvCxnSpPr>
            <p:spPr>
              <a:xfrm flipV="1">
                <a:off x="1277325" y="4019551"/>
                <a:ext cx="597455" cy="186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Łącznik prostoliniowy 426"/>
              <p:cNvCxnSpPr/>
              <p:nvPr/>
            </p:nvCxnSpPr>
            <p:spPr>
              <a:xfrm flipV="1">
                <a:off x="1025642" y="3745306"/>
                <a:ext cx="0" cy="2742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Łącznik prostoliniowy 427"/>
              <p:cNvCxnSpPr/>
              <p:nvPr/>
            </p:nvCxnSpPr>
            <p:spPr>
              <a:xfrm flipV="1">
                <a:off x="1277325" y="3745304"/>
                <a:ext cx="0" cy="27424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Łącznik prostoliniowy 430"/>
              <p:cNvCxnSpPr/>
              <p:nvPr/>
            </p:nvCxnSpPr>
            <p:spPr>
              <a:xfrm>
                <a:off x="1025642" y="3752762"/>
                <a:ext cx="25018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83" name="Łącznik prosty ze strzałką 282"/>
          <p:cNvCxnSpPr/>
          <p:nvPr/>
        </p:nvCxnSpPr>
        <p:spPr>
          <a:xfrm flipV="1">
            <a:off x="4719816" y="3651591"/>
            <a:ext cx="0" cy="920045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Prostokąt 168"/>
          <p:cNvSpPr/>
          <p:nvPr/>
        </p:nvSpPr>
        <p:spPr>
          <a:xfrm>
            <a:off x="4910535" y="1998820"/>
            <a:ext cx="956865" cy="6047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/>
              <a:t>SPLL_1G/10G</a:t>
            </a:r>
            <a:endParaRPr lang="en-US" sz="1000" dirty="0"/>
          </a:p>
        </p:txBody>
      </p:sp>
      <p:sp>
        <p:nvSpPr>
          <p:cNvPr id="284" name="pole tekstowe 283"/>
          <p:cNvSpPr txBox="1"/>
          <p:nvPr/>
        </p:nvSpPr>
        <p:spPr>
          <a:xfrm>
            <a:off x="16027" y="4248150"/>
            <a:ext cx="1564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1D438F"/>
                </a:solidFill>
              </a:rPr>
              <a:t>Example frequencies:</a:t>
            </a:r>
          </a:p>
          <a:p>
            <a:r>
              <a:rPr lang="en-US" sz="800" dirty="0">
                <a:solidFill>
                  <a:srgbClr val="1D438F"/>
                </a:solidFill>
              </a:rPr>
              <a:t>CLK_COMMON = 7.8125MHz</a:t>
            </a:r>
          </a:p>
          <a:p>
            <a:r>
              <a:rPr lang="en-US" sz="800" dirty="0">
                <a:solidFill>
                  <a:srgbClr val="1D438F"/>
                </a:solidFill>
              </a:rPr>
              <a:t>CLK_10G = 257.8125MHz</a:t>
            </a:r>
          </a:p>
          <a:p>
            <a:r>
              <a:rPr lang="en-US" sz="800" dirty="0">
                <a:solidFill>
                  <a:srgbClr val="1D438F"/>
                </a:solidFill>
              </a:rPr>
              <a:t>CLK_1G = 62.5MHz</a:t>
            </a:r>
            <a:endParaRPr lang="en-US" sz="800" dirty="0">
              <a:solidFill>
                <a:srgbClr val="1D43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92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16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720" y="206313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Software and gateware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7645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17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Gateware and Software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457200" y="644920"/>
            <a:ext cx="8686080" cy="406043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400" b="1" dirty="0" smtClean="0">
                <a:solidFill>
                  <a:srgbClr val="1D438F"/>
                </a:solidFill>
              </a:rPr>
              <a:t>Gateware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1G timing and data adapted from WRSv3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Added support for new peripherals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Status: stable prototype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No major updates needed for release v1 (1G-only)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Major re-make needed for release v3</a:t>
            </a:r>
          </a:p>
          <a:p>
            <a:r>
              <a:rPr lang="en-US" sz="1400" b="1" dirty="0" smtClean="0">
                <a:solidFill>
                  <a:srgbClr val="1D438F"/>
                </a:solidFill>
              </a:rPr>
              <a:t>Software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Operating system based </a:t>
            </a:r>
            <a:r>
              <a:rPr lang="en-US" sz="1400" dirty="0" err="1">
                <a:solidFill>
                  <a:srgbClr val="1D438F"/>
                </a:solidFill>
              </a:rPr>
              <a:t>OpenWRT</a:t>
            </a:r>
            <a:r>
              <a:rPr lang="en-US" sz="1400" dirty="0">
                <a:solidFill>
                  <a:srgbClr val="1D438F"/>
                </a:solidFill>
              </a:rPr>
              <a:t> (</a:t>
            </a:r>
            <a:r>
              <a:rPr lang="en-US" sz="1400" dirty="0" err="1" smtClean="0">
                <a:solidFill>
                  <a:srgbClr val="1D438F"/>
                </a:solidFill>
              </a:rPr>
              <a:t>buildroot</a:t>
            </a:r>
            <a:r>
              <a:rPr lang="en-US" sz="1400" dirty="0" smtClean="0">
                <a:solidFill>
                  <a:srgbClr val="1D438F"/>
                </a:solidFill>
              </a:rPr>
              <a:t>-based, like in WRSv3)</a:t>
            </a:r>
            <a:endParaRPr lang="en-US" sz="1400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User-space daemons based on WRSv3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New boot sequence, considering expansion board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Status: proof </a:t>
            </a:r>
            <a:r>
              <a:rPr lang="en-US" sz="1400" dirty="0">
                <a:solidFill>
                  <a:srgbClr val="1D438F"/>
                </a:solidFill>
              </a:rPr>
              <a:t>of concept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Support of all peripherals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Linux drivers ported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1G Timing and Data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Major effort still needed for release v1 (1G-only)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Rather smaller effort needed for release v2/v3 (1&amp;10G)</a:t>
            </a:r>
          </a:p>
          <a:p>
            <a:endParaRPr lang="en-US" sz="1400" b="1" dirty="0" smtClean="0">
              <a:solidFill>
                <a:srgbClr val="1D438F"/>
              </a:solidFill>
            </a:endParaRPr>
          </a:p>
          <a:p>
            <a:r>
              <a:rPr lang="en-US" sz="1400" b="1" dirty="0" smtClean="0">
                <a:solidFill>
                  <a:srgbClr val="1D438F"/>
                </a:solidFill>
              </a:rPr>
              <a:t>Gateware and software </a:t>
            </a:r>
            <a:r>
              <a:rPr lang="en-US" sz="1400" dirty="0" smtClean="0">
                <a:solidFill>
                  <a:srgbClr val="1D438F"/>
                </a:solidFill>
              </a:rPr>
              <a:t>of WRSv3 and WRSv4 share the same repository and common codebase.</a:t>
            </a:r>
          </a:p>
          <a:p>
            <a:r>
              <a:rPr lang="en-US" sz="1400" dirty="0">
                <a:solidFill>
                  <a:srgbClr val="1D438F"/>
                </a:solidFill>
              </a:rPr>
              <a:t>For prototype v1</a:t>
            </a:r>
            <a:r>
              <a:rPr lang="en-US" sz="1400" dirty="0" smtClean="0">
                <a:solidFill>
                  <a:srgbClr val="1D438F"/>
                </a:solidFill>
              </a:rPr>
              <a:t>, Gateware/software is based on v7.0 </a:t>
            </a:r>
            <a:r>
              <a:rPr lang="en-US" sz="1400" dirty="0">
                <a:solidFill>
                  <a:srgbClr val="1D438F"/>
                </a:solidFill>
              </a:rPr>
              <a:t>release of WRSv3. Porting to </a:t>
            </a:r>
            <a:r>
              <a:rPr lang="en-US" sz="1400" dirty="0" smtClean="0">
                <a:solidFill>
                  <a:srgbClr val="1D438F"/>
                </a:solidFill>
              </a:rPr>
              <a:t>v8.0 </a:t>
            </a:r>
            <a:r>
              <a:rPr lang="en-US" sz="1400" dirty="0">
                <a:solidFill>
                  <a:srgbClr val="1D438F"/>
                </a:solidFill>
              </a:rPr>
              <a:t>is expected</a:t>
            </a:r>
            <a:endParaRPr lang="en-US" sz="1400" dirty="0" smtClean="0">
              <a:solidFill>
                <a:srgbClr val="1D438F"/>
              </a:solidFill>
            </a:endParaRPr>
          </a:p>
        </p:txBody>
      </p:sp>
      <p:sp>
        <p:nvSpPr>
          <p:cNvPr id="8" name="Prostokąt 5"/>
          <p:cNvSpPr/>
          <p:nvPr/>
        </p:nvSpPr>
        <p:spPr>
          <a:xfrm>
            <a:off x="6400800" y="731490"/>
            <a:ext cx="2590080" cy="2526060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Gateware/software timeline:</a:t>
            </a:r>
          </a:p>
          <a:p>
            <a:endParaRPr lang="en-US" sz="1400" b="1" dirty="0">
              <a:solidFill>
                <a:schemeClr val="bg1"/>
              </a:solidFill>
            </a:endParaRPr>
          </a:p>
          <a:p>
            <a:r>
              <a:rPr lang="en-US" sz="1200" b="1" dirty="0" smtClean="0">
                <a:solidFill>
                  <a:schemeClr val="bg1"/>
                </a:solidFill>
              </a:rPr>
              <a:t>Dec </a:t>
            </a:r>
            <a:r>
              <a:rPr lang="en-US" sz="1200" b="1" dirty="0">
                <a:solidFill>
                  <a:schemeClr val="bg1"/>
                </a:solidFill>
              </a:rPr>
              <a:t>2025: Release v1.0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1G time/data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18 ports</a:t>
            </a:r>
          </a:p>
          <a:p>
            <a:r>
              <a:rPr lang="en-US" sz="1200" b="1" dirty="0" smtClean="0">
                <a:solidFill>
                  <a:schemeClr val="bg1"/>
                </a:solidFill>
              </a:rPr>
              <a:t/>
            </a:r>
            <a:br>
              <a:rPr lang="en-US" sz="1200" b="1" dirty="0" smtClean="0">
                <a:solidFill>
                  <a:schemeClr val="bg1"/>
                </a:solidFill>
              </a:rPr>
            </a:br>
            <a:r>
              <a:rPr lang="en-US" sz="1200" b="1" dirty="0" smtClean="0">
                <a:solidFill>
                  <a:schemeClr val="bg1"/>
                </a:solidFill>
              </a:rPr>
              <a:t>Dec </a:t>
            </a:r>
            <a:r>
              <a:rPr lang="en-US" sz="1200" b="1" dirty="0">
                <a:solidFill>
                  <a:schemeClr val="bg1"/>
                </a:solidFill>
              </a:rPr>
              <a:t>2026: Release </a:t>
            </a:r>
            <a:r>
              <a:rPr lang="en-US" sz="1200" b="1" dirty="0" smtClean="0">
                <a:solidFill>
                  <a:schemeClr val="bg1"/>
                </a:solidFill>
              </a:rPr>
              <a:t>v2.0 (?) </a:t>
            </a:r>
            <a:endParaRPr lang="en-US" sz="1200" b="1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10G timing, 1G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18 ports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Dec 2027: Release v3.0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1G and 10G timing/data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24 ports</a:t>
            </a:r>
            <a:endParaRPr lang="en-US" sz="1200" dirty="0">
              <a:solidFill>
                <a:srgbClr val="1D438F"/>
              </a:solidFill>
            </a:endParaRPr>
          </a:p>
        </p:txBody>
      </p:sp>
      <p:sp>
        <p:nvSpPr>
          <p:cNvPr id="9" name="Prostokąt 5"/>
          <p:cNvSpPr/>
          <p:nvPr/>
        </p:nvSpPr>
        <p:spPr>
          <a:xfrm>
            <a:off x="6400800" y="3333750"/>
            <a:ext cx="2590080" cy="849659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Hardware timeline:</a:t>
            </a:r>
          </a:p>
          <a:p>
            <a:endParaRPr lang="en-US" sz="1400" b="1" dirty="0">
              <a:solidFill>
                <a:schemeClr val="bg1"/>
              </a:solidFill>
            </a:endParaRPr>
          </a:p>
          <a:p>
            <a:r>
              <a:rPr lang="en-US" sz="1200" b="1" dirty="0" smtClean="0">
                <a:solidFill>
                  <a:schemeClr val="bg1"/>
                </a:solidFill>
              </a:rPr>
              <a:t>2025: Prototype v2</a:t>
            </a:r>
            <a:endParaRPr lang="en-US" sz="1200" b="1" dirty="0">
              <a:solidFill>
                <a:schemeClr val="bg1"/>
              </a:solidFill>
            </a:endParaRPr>
          </a:p>
          <a:p>
            <a:r>
              <a:rPr lang="en-US" sz="1200" b="1" dirty="0" smtClean="0">
                <a:solidFill>
                  <a:schemeClr val="bg1"/>
                </a:solidFill>
              </a:rPr>
              <a:t>2026: Commercial product</a:t>
            </a:r>
            <a:br>
              <a:rPr lang="en-US" sz="1200" b="1" dirty="0" smtClean="0">
                <a:solidFill>
                  <a:schemeClr val="bg1"/>
                </a:solidFill>
              </a:rPr>
            </a:br>
            <a:endParaRPr lang="en-US" sz="1200" dirty="0">
              <a:solidFill>
                <a:srgbClr val="1D43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49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18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720" y="206313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Summary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14439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t>19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GB" sz="2000" spc="-1" dirty="0" smtClean="0">
                <a:solidFill>
                  <a:srgbClr val="0033A0"/>
                </a:solidFill>
                <a:latin typeface="Bookman Old Style"/>
              </a:rPr>
              <a:t>Summary</a:t>
            </a:r>
            <a:endParaRPr lang="en-US" sz="20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04800" y="819150"/>
            <a:ext cx="8686800" cy="33944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Prototype v1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Working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No show-stoppers for release </a:t>
            </a:r>
            <a:r>
              <a:rPr lang="en-US" sz="1600" dirty="0" smtClean="0">
                <a:solidFill>
                  <a:srgbClr val="1D438F"/>
                </a:solidFill>
              </a:rPr>
              <a:t>v1.0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Prototype </a:t>
            </a:r>
            <a:r>
              <a:rPr lang="en-US" sz="1600" dirty="0" smtClean="0">
                <a:solidFill>
                  <a:srgbClr val="1D438F"/>
                </a:solidFill>
              </a:rPr>
              <a:t>v2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Expected in 2025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Many improvements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1G and 10G concept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Basic ideas in place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Prototyping</a:t>
            </a:r>
            <a:endParaRPr lang="en-US" sz="1600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Release v1.0 of software/gateware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1G for timing and data on 18 ports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Expected end of 2025</a:t>
            </a:r>
            <a:endParaRPr lang="en-US" sz="1600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Commercial availability of WRSv4 expected in 2026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1600" b="1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rgbClr val="1D438F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0678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2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GB" sz="2000" spc="-1" dirty="0">
                <a:solidFill>
                  <a:srgbClr val="0033A0"/>
                </a:solidFill>
                <a:latin typeface="Bookman Old Style"/>
              </a:rPr>
              <a:t>WRSv4 project </a:t>
            </a:r>
            <a:r>
              <a:rPr lang="en-GB" sz="2000" spc="-1" dirty="0" smtClean="0">
                <a:solidFill>
                  <a:srgbClr val="0033A0"/>
                </a:solidFill>
                <a:latin typeface="Bookman Old Style"/>
              </a:rPr>
              <a:t>– goal and timeline</a:t>
            </a:r>
            <a:endParaRPr lang="en-US" sz="20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04800" y="819150"/>
            <a:ext cx="8686800" cy="33944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1D438F"/>
                </a:solidFill>
              </a:rPr>
              <a:t>Goal:</a:t>
            </a:r>
            <a:r>
              <a:rPr lang="en-US" sz="1600" dirty="0" smtClean="0">
                <a:solidFill>
                  <a:srgbClr val="1D438F"/>
                </a:solidFill>
              </a:rPr>
              <a:t> create a new WR Switch that: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Supports 1 and 10 Gbps (data and timing)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Serves as drop-in replacement for  WRS-v3 (obsolescence)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Provides industry-level reliability features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Serves as a platform for new features, functionality extensions and performance enhancements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Meets needs of the WR Community</a:t>
            </a:r>
          </a:p>
          <a:p>
            <a:pPr lvl="1"/>
            <a:endParaRPr lang="en-US" sz="1400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1D438F"/>
                </a:solidFill>
              </a:rPr>
              <a:t>Timeline: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2014: first idea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2018-2020 : Studies on specifications, choice of FPGA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2020-2022 : Schematics and mechanics design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2022-2024 : Layout design, prototype v1 (GW/SW/PCB/mechanics), GMV joins the project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2024 July   : WR Synchronisation over 1G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2025           : prototype v2, WR synch over 1G and 10G, </a:t>
            </a:r>
            <a:r>
              <a:rPr lang="en-US" sz="1400" dirty="0" err="1" smtClean="0">
                <a:solidFill>
                  <a:srgbClr val="1D438F"/>
                </a:solidFill>
              </a:rPr>
              <a:t>exp</a:t>
            </a:r>
            <a:r>
              <a:rPr lang="en-US" sz="1400" dirty="0" smtClean="0">
                <a:solidFill>
                  <a:srgbClr val="1D438F"/>
                </a:solidFill>
              </a:rPr>
              <a:t> board support, first SW/GW release</a:t>
            </a:r>
          </a:p>
        </p:txBody>
      </p:sp>
      <p:sp>
        <p:nvSpPr>
          <p:cNvPr id="2" name="Prostokąt 1"/>
          <p:cNvSpPr/>
          <p:nvPr/>
        </p:nvSpPr>
        <p:spPr>
          <a:xfrm>
            <a:off x="1561740" y="4478238"/>
            <a:ext cx="6019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>
                <a:solidFill>
                  <a:srgbClr val="1D438F"/>
                </a:solidFill>
                <a:hlinkClick r:id="rId3"/>
              </a:rPr>
              <a:t>https://gitlab.com/ohwr/project/wr-switch-hw-v4</a:t>
            </a:r>
            <a:r>
              <a:rPr lang="en-US" sz="1400" dirty="0" smtClean="0">
                <a:solidFill>
                  <a:srgbClr val="1D438F"/>
                </a:solidFill>
                <a:hlinkClick r:id="rId3"/>
              </a:rPr>
              <a:t>/-/wikis/home</a:t>
            </a:r>
            <a:r>
              <a:rPr lang="en-US" sz="1400" dirty="0" smtClean="0">
                <a:solidFill>
                  <a:srgbClr val="1D438F"/>
                </a:solidFill>
              </a:rPr>
              <a:t> </a:t>
            </a:r>
            <a:endParaRPr lang="en-US" sz="1400" dirty="0">
              <a:solidFill>
                <a:srgbClr val="1D43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28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3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Current WRSv4 team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1" name="Oval 15">
            <a:extLst>
              <a:ext uri="{FF2B5EF4-FFF2-40B4-BE49-F238E27FC236}">
                <a16:creationId xmlns:a16="http://schemas.microsoft.com/office/drawing/2014/main" xmlns="" id="{9CA19ED3-DE83-7BE2-A3C6-13CB26FE087C}"/>
              </a:ext>
            </a:extLst>
          </p:cNvPr>
          <p:cNvSpPr/>
          <p:nvPr/>
        </p:nvSpPr>
        <p:spPr>
          <a:xfrm>
            <a:off x="304800" y="3875929"/>
            <a:ext cx="789397" cy="800101"/>
          </a:xfrm>
          <a:prstGeom prst="ellipse">
            <a:avLst/>
          </a:prstGeom>
          <a:blipFill dpi="0" rotWithShape="1">
            <a:blip r:embed="rId3"/>
            <a:srcRect/>
            <a:stretch>
              <a:fillRect t="-13000" b="-8000"/>
            </a:stretch>
          </a:blipFill>
          <a:ln w="127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218" y="971550"/>
            <a:ext cx="833800" cy="705813"/>
          </a:xfrm>
          <a:prstGeom prst="rect">
            <a:avLst/>
          </a:prstGeom>
        </p:spPr>
      </p:pic>
      <p:sp>
        <p:nvSpPr>
          <p:cNvPr id="44" name="TextBox 3076">
            <a:extLst>
              <a:ext uri="{FF2B5EF4-FFF2-40B4-BE49-F238E27FC236}">
                <a16:creationId xmlns:a16="http://schemas.microsoft.com/office/drawing/2014/main" xmlns="" id="{EAF371D9-11A0-67BA-60E7-7D76E1F7CA05}"/>
              </a:ext>
            </a:extLst>
          </p:cNvPr>
          <p:cNvSpPr txBox="1"/>
          <p:nvPr/>
        </p:nvSpPr>
        <p:spPr>
          <a:xfrm>
            <a:off x="1295400" y="2045642"/>
            <a:ext cx="120635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1D438F"/>
                </a:solidFill>
              </a:defRPr>
            </a:lvl1pPr>
          </a:lstStyle>
          <a:p>
            <a:r>
              <a:rPr lang="en-US" b="1" dirty="0"/>
              <a:t>Maciej</a:t>
            </a:r>
          </a:p>
          <a:p>
            <a:r>
              <a:rPr lang="en-US" dirty="0" smtClean="0"/>
              <a:t>Technical Lead</a:t>
            </a:r>
            <a:endParaRPr lang="en-US" dirty="0"/>
          </a:p>
        </p:txBody>
      </p:sp>
      <p:sp>
        <p:nvSpPr>
          <p:cNvPr id="45" name="Elipsa 44"/>
          <p:cNvSpPr/>
          <p:nvPr/>
        </p:nvSpPr>
        <p:spPr>
          <a:xfrm>
            <a:off x="3175032" y="2444881"/>
            <a:ext cx="836033" cy="888869"/>
          </a:xfrm>
          <a:prstGeom prst="ellipse">
            <a:avLst/>
          </a:prstGeom>
          <a:blipFill>
            <a:blip r:embed="rId5"/>
            <a:srcRect/>
            <a:stretch>
              <a:fillRect l="-1000" r="-1000"/>
            </a:stretch>
          </a:blipFill>
          <a:ln w="12700">
            <a:solidFill>
              <a:schemeClr val="accent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6" name="TextBox 56">
            <a:extLst>
              <a:ext uri="{FF2B5EF4-FFF2-40B4-BE49-F238E27FC236}">
                <a16:creationId xmlns:a16="http://schemas.microsoft.com/office/drawing/2014/main" xmlns="" id="{8A438954-7775-77E8-9582-CACAEB96F632}"/>
              </a:ext>
            </a:extLst>
          </p:cNvPr>
          <p:cNvSpPr txBox="1"/>
          <p:nvPr/>
        </p:nvSpPr>
        <p:spPr>
          <a:xfrm>
            <a:off x="1447800" y="2530114"/>
            <a:ext cx="1600118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1D438F"/>
                </a:solidFill>
              </a:defRPr>
            </a:lvl1pPr>
          </a:lstStyle>
          <a:p>
            <a:pPr algn="r"/>
            <a:r>
              <a:rPr lang="en-US" b="1" dirty="0"/>
              <a:t>Harvey</a:t>
            </a:r>
          </a:p>
          <a:p>
            <a:pPr algn="r"/>
            <a:r>
              <a:rPr lang="en-US" dirty="0" smtClean="0"/>
              <a:t>Hardware/Gateware</a:t>
            </a:r>
          </a:p>
          <a:p>
            <a:pPr algn="r"/>
            <a:r>
              <a:rPr lang="en-US" dirty="0"/>
              <a:t>D</a:t>
            </a:r>
            <a:r>
              <a:rPr lang="en-US" dirty="0" smtClean="0"/>
              <a:t>eveloper</a:t>
            </a:r>
            <a:endParaRPr lang="en-GB" dirty="0"/>
          </a:p>
        </p:txBody>
      </p:sp>
      <p:pic>
        <p:nvPicPr>
          <p:cNvPr id="47" name="Picture 4">
            <a:extLst>
              <a:ext uri="{FF2B5EF4-FFF2-40B4-BE49-F238E27FC236}">
                <a16:creationId xmlns:a16="http://schemas.microsoft.com/office/drawing/2014/main" xmlns="" id="{A4397EBE-BFC5-1054-5597-5625B8961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" y="1866900"/>
            <a:ext cx="845587" cy="857250"/>
          </a:xfrm>
          <a:prstGeom prst="ellipse">
            <a:avLst/>
          </a:prstGeom>
          <a:ln w="127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Elipsa 47"/>
          <p:cNvSpPr/>
          <p:nvPr/>
        </p:nvSpPr>
        <p:spPr>
          <a:xfrm>
            <a:off x="3253083" y="3828530"/>
            <a:ext cx="847368" cy="888704"/>
          </a:xfrm>
          <a:prstGeom prst="ellipse">
            <a:avLst/>
          </a:prstGeom>
          <a:blipFill>
            <a:blip r:embed="rId7"/>
            <a:srcRect/>
            <a:stretch>
              <a:fillRect l="-9000" r="-9000"/>
            </a:stretch>
          </a:blipFill>
          <a:ln w="12700">
            <a:solidFill>
              <a:schemeClr val="accent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9" name="TextBox 42">
            <a:extLst>
              <a:ext uri="{FF2B5EF4-FFF2-40B4-BE49-F238E27FC236}">
                <a16:creationId xmlns:a16="http://schemas.microsoft.com/office/drawing/2014/main" xmlns="" id="{437123EF-A82F-8C01-9E2B-1567D030F141}"/>
              </a:ext>
            </a:extLst>
          </p:cNvPr>
          <p:cNvSpPr txBox="1"/>
          <p:nvPr/>
        </p:nvSpPr>
        <p:spPr>
          <a:xfrm>
            <a:off x="2307964" y="4029699"/>
            <a:ext cx="88197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1D438F"/>
                </a:solidFill>
              </a:defRPr>
            </a:lvl1pPr>
          </a:lstStyle>
          <a:p>
            <a:pPr algn="r"/>
            <a:r>
              <a:rPr lang="en-US" b="1" dirty="0"/>
              <a:t>Quentin</a:t>
            </a:r>
          </a:p>
          <a:p>
            <a:pPr algn="r"/>
            <a:r>
              <a:rPr lang="en-US" dirty="0"/>
              <a:t>Software </a:t>
            </a:r>
            <a:endParaRPr lang="en-US" dirty="0" smtClean="0"/>
          </a:p>
          <a:p>
            <a:pPr algn="r"/>
            <a:r>
              <a:rPr lang="en-US" dirty="0" smtClean="0"/>
              <a:t>Developer</a:t>
            </a:r>
            <a:endParaRPr lang="en-GB" dirty="0"/>
          </a:p>
        </p:txBody>
      </p:sp>
      <p:sp>
        <p:nvSpPr>
          <p:cNvPr id="52" name="TextBox 42">
            <a:extLst>
              <a:ext uri="{FF2B5EF4-FFF2-40B4-BE49-F238E27FC236}">
                <a16:creationId xmlns:a16="http://schemas.microsoft.com/office/drawing/2014/main" xmlns="" id="{9BC05DB9-FF72-A068-7D30-9A0857FE9560}"/>
              </a:ext>
            </a:extLst>
          </p:cNvPr>
          <p:cNvSpPr txBox="1"/>
          <p:nvPr/>
        </p:nvSpPr>
        <p:spPr>
          <a:xfrm>
            <a:off x="1132297" y="4034984"/>
            <a:ext cx="88197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1D438F"/>
                </a:solidFill>
              </a:defRPr>
            </a:lvl1pPr>
          </a:lstStyle>
          <a:p>
            <a:r>
              <a:rPr lang="en-US" b="1" dirty="0" smtClean="0"/>
              <a:t>Adam</a:t>
            </a:r>
            <a:endParaRPr lang="en-US" b="1" dirty="0"/>
          </a:p>
          <a:p>
            <a:r>
              <a:rPr lang="en-US" dirty="0" smtClean="0"/>
              <a:t>Software</a:t>
            </a:r>
          </a:p>
          <a:p>
            <a:r>
              <a:rPr lang="en-US" dirty="0" smtClean="0"/>
              <a:t>Developer</a:t>
            </a:r>
            <a:endParaRPr lang="en-GB" dirty="0"/>
          </a:p>
        </p:txBody>
      </p:sp>
      <p:pic>
        <p:nvPicPr>
          <p:cNvPr id="53" name="Picture 2" descr=" Daniel Chung Yoon">
            <a:extLst>
              <a:ext uri="{FF2B5EF4-FFF2-40B4-BE49-F238E27FC236}">
                <a16:creationId xmlns:a16="http://schemas.microsoft.com/office/drawing/2014/main" xmlns="" id="{5D260BD5-7495-9B18-6813-8C46AF45C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553" y="2023920"/>
            <a:ext cx="685800" cy="6858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 Vikas Singh">
            <a:extLst>
              <a:ext uri="{FF2B5EF4-FFF2-40B4-BE49-F238E27FC236}">
                <a16:creationId xmlns:a16="http://schemas.microsoft.com/office/drawing/2014/main" xmlns="" id="{2BCDB74C-644E-1B23-1A2D-A652E4E5A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988" y="2171806"/>
            <a:ext cx="685800" cy="6858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9">
            <a:extLst>
              <a:ext uri="{FF2B5EF4-FFF2-40B4-BE49-F238E27FC236}">
                <a16:creationId xmlns:a16="http://schemas.microsoft.com/office/drawing/2014/main" xmlns="" id="{8AAD2D5A-2222-0794-6BD3-806A684A97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34960" y="3088764"/>
            <a:ext cx="685800" cy="685800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56" name="Picture 20">
            <a:extLst>
              <a:ext uri="{FF2B5EF4-FFF2-40B4-BE49-F238E27FC236}">
                <a16:creationId xmlns:a16="http://schemas.microsoft.com/office/drawing/2014/main" xmlns="" id="{1BF4ACB4-208C-83F1-EA46-1568B96C29D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55988" y="3043985"/>
            <a:ext cx="713154" cy="713154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57" name="Picture 6" descr=" Satyam Ashutosh">
            <a:extLst>
              <a:ext uri="{FF2B5EF4-FFF2-40B4-BE49-F238E27FC236}">
                <a16:creationId xmlns:a16="http://schemas.microsoft.com/office/drawing/2014/main" xmlns="" id="{CB9526D7-8FEB-42EB-FDE6-541D49939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785" y="3961133"/>
            <a:ext cx="685800" cy="6858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8" descr=" Aravind Subbiah">
            <a:extLst>
              <a:ext uri="{FF2B5EF4-FFF2-40B4-BE49-F238E27FC236}">
                <a16:creationId xmlns:a16="http://schemas.microsoft.com/office/drawing/2014/main" xmlns="" id="{7FF595F2-465F-E804-CB79-073C89D78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839" y="3956417"/>
            <a:ext cx="685800" cy="6858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3076">
            <a:extLst>
              <a:ext uri="{FF2B5EF4-FFF2-40B4-BE49-F238E27FC236}">
                <a16:creationId xmlns:a16="http://schemas.microsoft.com/office/drawing/2014/main" xmlns="" id="{73D87E5B-C31B-7D6C-6E30-D6827BC8EBB9}"/>
              </a:ext>
            </a:extLst>
          </p:cNvPr>
          <p:cNvSpPr txBox="1"/>
          <p:nvPr/>
        </p:nvSpPr>
        <p:spPr>
          <a:xfrm>
            <a:off x="5657426" y="2176860"/>
            <a:ext cx="142917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1D438F"/>
                </a:solidFill>
              </a:rPr>
              <a:t>Daniel</a:t>
            </a:r>
          </a:p>
          <a:p>
            <a:r>
              <a:rPr lang="en-US" sz="1200" dirty="0">
                <a:solidFill>
                  <a:srgbClr val="1D438F"/>
                </a:solidFill>
              </a:rPr>
              <a:t>PM/Technical lead</a:t>
            </a:r>
          </a:p>
        </p:txBody>
      </p:sp>
      <p:sp>
        <p:nvSpPr>
          <p:cNvPr id="60" name="TextBox 3076">
            <a:extLst>
              <a:ext uri="{FF2B5EF4-FFF2-40B4-BE49-F238E27FC236}">
                <a16:creationId xmlns:a16="http://schemas.microsoft.com/office/drawing/2014/main" xmlns="" id="{6B743DD1-BCB4-9B92-577D-6E78AA44807D}"/>
              </a:ext>
            </a:extLst>
          </p:cNvPr>
          <p:cNvSpPr txBox="1"/>
          <p:nvPr/>
        </p:nvSpPr>
        <p:spPr>
          <a:xfrm>
            <a:off x="7162800" y="2276386"/>
            <a:ext cx="105864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1D438F"/>
                </a:solidFill>
              </a:rPr>
              <a:t>Vikas</a:t>
            </a:r>
          </a:p>
          <a:p>
            <a:pPr algn="r"/>
            <a:r>
              <a:rPr lang="en-US" sz="1200" dirty="0">
                <a:solidFill>
                  <a:srgbClr val="1D438F"/>
                </a:solidFill>
              </a:rPr>
              <a:t>Gateware </a:t>
            </a:r>
          </a:p>
          <a:p>
            <a:pPr algn="r"/>
            <a:r>
              <a:rPr lang="en-US" sz="1200" dirty="0">
                <a:solidFill>
                  <a:srgbClr val="1D438F"/>
                </a:solidFill>
              </a:rPr>
              <a:t>Developer</a:t>
            </a:r>
            <a:endParaRPr lang="en-GB" sz="1200" dirty="0">
              <a:solidFill>
                <a:srgbClr val="1D438F"/>
              </a:solidFill>
            </a:endParaRPr>
          </a:p>
        </p:txBody>
      </p:sp>
      <p:sp>
        <p:nvSpPr>
          <p:cNvPr id="61" name="TextBox 3076">
            <a:extLst>
              <a:ext uri="{FF2B5EF4-FFF2-40B4-BE49-F238E27FC236}">
                <a16:creationId xmlns:a16="http://schemas.microsoft.com/office/drawing/2014/main" xmlns="" id="{3BC14BEC-D0D3-169C-2A29-78094168E934}"/>
              </a:ext>
            </a:extLst>
          </p:cNvPr>
          <p:cNvSpPr txBox="1"/>
          <p:nvPr/>
        </p:nvSpPr>
        <p:spPr>
          <a:xfrm>
            <a:off x="5657426" y="3043985"/>
            <a:ext cx="13933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D438F"/>
                </a:solidFill>
              </a:rPr>
              <a:t>Binish</a:t>
            </a:r>
          </a:p>
          <a:p>
            <a:r>
              <a:rPr lang="en-US" sz="1200" dirty="0" smtClean="0">
                <a:solidFill>
                  <a:srgbClr val="1D438F"/>
                </a:solidFill>
              </a:rPr>
              <a:t>Hardware</a:t>
            </a:r>
          </a:p>
          <a:p>
            <a:r>
              <a:rPr lang="en-US" sz="1200" dirty="0" smtClean="0">
                <a:solidFill>
                  <a:srgbClr val="1D438F"/>
                </a:solidFill>
              </a:rPr>
              <a:t>Engineer</a:t>
            </a:r>
            <a:endParaRPr lang="en-GB" sz="1200" dirty="0">
              <a:solidFill>
                <a:srgbClr val="1D438F"/>
              </a:solidFill>
            </a:endParaRPr>
          </a:p>
        </p:txBody>
      </p:sp>
      <p:sp>
        <p:nvSpPr>
          <p:cNvPr id="62" name="TextBox 3076">
            <a:extLst>
              <a:ext uri="{FF2B5EF4-FFF2-40B4-BE49-F238E27FC236}">
                <a16:creationId xmlns:a16="http://schemas.microsoft.com/office/drawing/2014/main" xmlns="" id="{B7006CDE-F19F-642C-4F2E-23FB285D24CC}"/>
              </a:ext>
            </a:extLst>
          </p:cNvPr>
          <p:cNvSpPr txBox="1"/>
          <p:nvPr/>
        </p:nvSpPr>
        <p:spPr>
          <a:xfrm>
            <a:off x="7162800" y="3181350"/>
            <a:ext cx="105864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1D438F"/>
                </a:solidFill>
              </a:rPr>
              <a:t>Alon</a:t>
            </a:r>
          </a:p>
          <a:p>
            <a:pPr algn="r"/>
            <a:r>
              <a:rPr lang="en-US" sz="1200" dirty="0">
                <a:solidFill>
                  <a:srgbClr val="1D438F"/>
                </a:solidFill>
              </a:rPr>
              <a:t>Hardware</a:t>
            </a:r>
          </a:p>
          <a:p>
            <a:pPr algn="r"/>
            <a:r>
              <a:rPr lang="en-US" sz="1200" dirty="0">
                <a:solidFill>
                  <a:srgbClr val="1D438F"/>
                </a:solidFill>
              </a:rPr>
              <a:t>engineer</a:t>
            </a:r>
            <a:endParaRPr lang="en-GB" sz="1200" dirty="0">
              <a:solidFill>
                <a:srgbClr val="1D438F"/>
              </a:solidFill>
            </a:endParaRPr>
          </a:p>
        </p:txBody>
      </p:sp>
      <p:sp>
        <p:nvSpPr>
          <p:cNvPr id="63" name="TextBox 3076">
            <a:extLst>
              <a:ext uri="{FF2B5EF4-FFF2-40B4-BE49-F238E27FC236}">
                <a16:creationId xmlns:a16="http://schemas.microsoft.com/office/drawing/2014/main" xmlns="" id="{AA2416C7-5959-0C14-A2D4-4DADEE677700}"/>
              </a:ext>
            </a:extLst>
          </p:cNvPr>
          <p:cNvSpPr txBox="1"/>
          <p:nvPr/>
        </p:nvSpPr>
        <p:spPr>
          <a:xfrm>
            <a:off x="5657426" y="4049655"/>
            <a:ext cx="13933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D438F"/>
                </a:solidFill>
              </a:rPr>
              <a:t>Satyam</a:t>
            </a:r>
          </a:p>
          <a:p>
            <a:r>
              <a:rPr lang="en-US" sz="1200" dirty="0">
                <a:solidFill>
                  <a:srgbClr val="1D438F"/>
                </a:solidFill>
              </a:rPr>
              <a:t>Software Developer</a:t>
            </a:r>
            <a:endParaRPr lang="en-GB" sz="1200" dirty="0">
              <a:solidFill>
                <a:srgbClr val="1D438F"/>
              </a:solidFill>
            </a:endParaRPr>
          </a:p>
        </p:txBody>
      </p:sp>
      <p:sp>
        <p:nvSpPr>
          <p:cNvPr id="64" name="TextBox 3076">
            <a:extLst>
              <a:ext uri="{FF2B5EF4-FFF2-40B4-BE49-F238E27FC236}">
                <a16:creationId xmlns:a16="http://schemas.microsoft.com/office/drawing/2014/main" xmlns="" id="{63A76351-CFC7-7572-9E84-395683C7FF1C}"/>
              </a:ext>
            </a:extLst>
          </p:cNvPr>
          <p:cNvSpPr txBox="1"/>
          <p:nvPr/>
        </p:nvSpPr>
        <p:spPr>
          <a:xfrm>
            <a:off x="7292742" y="4000602"/>
            <a:ext cx="9287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1D438F"/>
                </a:solidFill>
              </a:rPr>
              <a:t>Aravind</a:t>
            </a:r>
          </a:p>
          <a:p>
            <a:pPr algn="r"/>
            <a:r>
              <a:rPr lang="en-US" sz="1200" dirty="0">
                <a:solidFill>
                  <a:srgbClr val="1D438F"/>
                </a:solidFill>
              </a:rPr>
              <a:t>Software </a:t>
            </a:r>
            <a:endParaRPr lang="en-US" sz="1200" dirty="0" smtClean="0">
              <a:solidFill>
                <a:srgbClr val="1D438F"/>
              </a:solidFill>
            </a:endParaRPr>
          </a:p>
          <a:p>
            <a:pPr algn="r"/>
            <a:r>
              <a:rPr lang="en-US" sz="1200" dirty="0" smtClean="0">
                <a:solidFill>
                  <a:srgbClr val="1D438F"/>
                </a:solidFill>
              </a:rPr>
              <a:t>Developer</a:t>
            </a:r>
            <a:endParaRPr lang="en-GB" sz="1200" dirty="0">
              <a:solidFill>
                <a:srgbClr val="1D438F"/>
              </a:solidFill>
            </a:endParaRPr>
          </a:p>
        </p:txBody>
      </p:sp>
      <p:pic>
        <p:nvPicPr>
          <p:cNvPr id="65" name="Google Shape;46;p67">
            <a:extLst>
              <a:ext uri="{FF2B5EF4-FFF2-40B4-BE49-F238E27FC236}">
                <a16:creationId xmlns:a16="http://schemas.microsoft.com/office/drawing/2014/main" xmlns="" id="{C2C03C6C-041F-E4A8-E506-A0FAE087570D}"/>
              </a:ext>
            </a:extLst>
          </p:cNvPr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248399" y="1031828"/>
            <a:ext cx="1369387" cy="58525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Elipsa 26"/>
          <p:cNvSpPr/>
          <p:nvPr/>
        </p:nvSpPr>
        <p:spPr>
          <a:xfrm>
            <a:off x="267689" y="2811656"/>
            <a:ext cx="836033" cy="888869"/>
          </a:xfrm>
          <a:prstGeom prst="ellipse">
            <a:avLst/>
          </a:prstGeom>
          <a:blipFill dpi="0" rotWithShape="1">
            <a:blip r:embed="rId15"/>
            <a:srcRect/>
            <a:stretch>
              <a:fillRect l="-21000" t="-13000" r="-1000" b="-8000"/>
            </a:stretch>
          </a:blipFill>
          <a:ln w="12700">
            <a:solidFill>
              <a:schemeClr val="accent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endParaRPr lang="en-GB" dirty="0"/>
          </a:p>
        </p:txBody>
      </p:sp>
      <p:sp>
        <p:nvSpPr>
          <p:cNvPr id="28" name="TextBox 56">
            <a:extLst>
              <a:ext uri="{FF2B5EF4-FFF2-40B4-BE49-F238E27FC236}">
                <a16:creationId xmlns:a16="http://schemas.microsoft.com/office/drawing/2014/main" xmlns="" id="{8A438954-7775-77E8-9582-CACAEB96F632}"/>
              </a:ext>
            </a:extLst>
          </p:cNvPr>
          <p:cNvSpPr txBox="1"/>
          <p:nvPr/>
        </p:nvSpPr>
        <p:spPr>
          <a:xfrm>
            <a:off x="1094197" y="2932924"/>
            <a:ext cx="1600118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1D438F"/>
                </a:solidFill>
              </a:defRPr>
            </a:lvl1pPr>
          </a:lstStyle>
          <a:p>
            <a:r>
              <a:rPr lang="en-US" b="1" dirty="0" smtClean="0"/>
              <a:t>You?</a:t>
            </a:r>
            <a:endParaRPr lang="en-US" b="1" dirty="0"/>
          </a:p>
          <a:p>
            <a:r>
              <a:rPr lang="en-US" dirty="0" smtClean="0"/>
              <a:t>Hardware/Gateware </a:t>
            </a:r>
            <a:endParaRPr lang="en-US" dirty="0" smtClean="0"/>
          </a:p>
          <a:p>
            <a:r>
              <a:rPr lang="en-US" dirty="0" smtClean="0"/>
              <a:t>Developer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>
                <a:hlinkClick r:id="rId16"/>
              </a:rPr>
              <a:t>hiring</a:t>
            </a:r>
            <a:r>
              <a:rPr lang="en-US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16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4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Main Board Architecture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6"/>
          <a:stretch/>
        </p:blipFill>
        <p:spPr>
          <a:xfrm>
            <a:off x="5029200" y="1000497"/>
            <a:ext cx="3769077" cy="2992799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175260" y="1057648"/>
            <a:ext cx="493014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One single Main </a:t>
            </a:r>
            <a:r>
              <a:rPr lang="en-US" sz="1400" dirty="0" smtClean="0">
                <a:solidFill>
                  <a:srgbClr val="1D438F"/>
                </a:solidFill>
              </a:rPr>
              <a:t>Board with expansion slot</a:t>
            </a:r>
            <a:endParaRPr lang="en-US" sz="1400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Based on a </a:t>
            </a:r>
            <a:r>
              <a:rPr lang="en-US" sz="1400" dirty="0" err="1">
                <a:solidFill>
                  <a:srgbClr val="1D438F"/>
                </a:solidFill>
              </a:rPr>
              <a:t>SoC</a:t>
            </a:r>
            <a:r>
              <a:rPr lang="en-US" sz="1400" dirty="0">
                <a:solidFill>
                  <a:srgbClr val="1D438F"/>
                </a:solidFill>
              </a:rPr>
              <a:t>: </a:t>
            </a:r>
            <a:endParaRPr lang="en-US" sz="1400" dirty="0" smtClean="0">
              <a:solidFill>
                <a:srgbClr val="1D438F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1D438F"/>
                </a:solidFill>
              </a:rPr>
              <a:t>Xilinx </a:t>
            </a:r>
            <a:r>
              <a:rPr lang="en-US" sz="1200" dirty="0" err="1">
                <a:solidFill>
                  <a:srgbClr val="1D438F"/>
                </a:solidFill>
              </a:rPr>
              <a:t>Zynq</a:t>
            </a:r>
            <a:r>
              <a:rPr lang="en-US" sz="1200" dirty="0">
                <a:solidFill>
                  <a:srgbClr val="1D438F"/>
                </a:solidFill>
              </a:rPr>
              <a:t> </a:t>
            </a:r>
            <a:r>
              <a:rPr lang="en-US" sz="1200" dirty="0" err="1">
                <a:solidFill>
                  <a:srgbClr val="1D438F"/>
                </a:solidFill>
              </a:rPr>
              <a:t>Ultrascale</a:t>
            </a:r>
            <a:r>
              <a:rPr lang="en-US" sz="1200" dirty="0">
                <a:solidFill>
                  <a:srgbClr val="1D438F"/>
                </a:solidFill>
              </a:rPr>
              <a:t>+ XCZU17EG-1FFVC1760E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32 GTH 16.3Gb/s and 16 GTY 32.75Gb/s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Footprint compatible with ZU11EG and ZU19EG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Clocking architecture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Flexibility with multiple options using multiplexers, </a:t>
            </a:r>
            <a:r>
              <a:rPr lang="en-US" sz="1200" dirty="0" err="1">
                <a:solidFill>
                  <a:srgbClr val="1D438F"/>
                </a:solidFill>
              </a:rPr>
              <a:t>fanout</a:t>
            </a:r>
            <a:r>
              <a:rPr lang="en-US" sz="1200" dirty="0">
                <a:solidFill>
                  <a:srgbClr val="1D438F"/>
                </a:solidFill>
              </a:rPr>
              <a:t> buffers and the expansion board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1D438F"/>
                </a:solidFill>
              </a:rPr>
              <a:t>Meant for mixed </a:t>
            </a:r>
            <a:r>
              <a:rPr lang="en-US" sz="1200" dirty="0">
                <a:solidFill>
                  <a:srgbClr val="1D438F"/>
                </a:solidFill>
              </a:rPr>
              <a:t>scenario for simultaneous 1G &amp;</a:t>
            </a:r>
            <a:r>
              <a:rPr lang="en-US" sz="1200" dirty="0" smtClean="0">
                <a:solidFill>
                  <a:srgbClr val="1D438F"/>
                </a:solidFill>
              </a:rPr>
              <a:t> </a:t>
            </a:r>
            <a:r>
              <a:rPr lang="en-US" sz="1200" dirty="0">
                <a:solidFill>
                  <a:srgbClr val="1D438F"/>
                </a:solidFill>
              </a:rPr>
              <a:t>10G </a:t>
            </a:r>
            <a:endParaRPr lang="en-US" sz="1200" dirty="0" smtClean="0">
              <a:solidFill>
                <a:srgbClr val="1D438F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1D438F"/>
                </a:solidFill>
              </a:rPr>
              <a:t>Low-jitter performance</a:t>
            </a:r>
            <a:endParaRPr lang="en-US" sz="1200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Expansion slot: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Functionally FMC LPC compatible (</a:t>
            </a:r>
            <a:r>
              <a:rPr lang="en-US" sz="1200" dirty="0" err="1">
                <a:solidFill>
                  <a:srgbClr val="1D438F"/>
                </a:solidFill>
              </a:rPr>
              <a:t>Ansi</a:t>
            </a:r>
            <a:r>
              <a:rPr lang="en-US" sz="1200" dirty="0">
                <a:solidFill>
                  <a:srgbClr val="1D438F"/>
                </a:solidFill>
              </a:rPr>
              <a:t> Vita </a:t>
            </a:r>
            <a:r>
              <a:rPr lang="en-US" sz="1200" dirty="0" smtClean="0">
                <a:solidFill>
                  <a:srgbClr val="1D438F"/>
                </a:solidFill>
              </a:rPr>
              <a:t>57.1)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1D438F"/>
                </a:solidFill>
              </a:rPr>
              <a:t>High speed data I/</a:t>
            </a:r>
            <a:r>
              <a:rPr lang="en-US" sz="1200" dirty="0" err="1" smtClean="0">
                <a:solidFill>
                  <a:srgbClr val="1D438F"/>
                </a:solidFill>
              </a:rPr>
              <a:t>Fs</a:t>
            </a:r>
            <a:r>
              <a:rPr lang="en-US" sz="1200" dirty="0" smtClean="0">
                <a:solidFill>
                  <a:srgbClr val="1D438F"/>
                </a:solidFill>
              </a:rPr>
              <a:t>: 4 </a:t>
            </a:r>
            <a:r>
              <a:rPr lang="en-US" sz="1200" dirty="0">
                <a:solidFill>
                  <a:srgbClr val="1D438F"/>
                </a:solidFill>
              </a:rPr>
              <a:t>GTH and 16 GTY ports </a:t>
            </a:r>
            <a:br>
              <a:rPr lang="en-US" sz="1200" dirty="0">
                <a:solidFill>
                  <a:srgbClr val="1D438F"/>
                </a:solidFill>
              </a:rPr>
            </a:br>
            <a:r>
              <a:rPr lang="en-US" sz="1200" dirty="0">
                <a:solidFill>
                  <a:srgbClr val="1D438F"/>
                </a:solidFill>
              </a:rPr>
              <a:t>(45 diff-pairs to GTH/GTY quads</a:t>
            </a:r>
            <a:r>
              <a:rPr lang="en-US" sz="1200" dirty="0" smtClean="0">
                <a:solidFill>
                  <a:srgbClr val="1D438F"/>
                </a:solidFill>
              </a:rPr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1D438F"/>
                </a:solidFill>
              </a:rPr>
              <a:t>Clock inputs connected to WR transceivers and main PLL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1D438F"/>
                </a:solidFill>
              </a:rPr>
              <a:t>Existing/possible expansion boards: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1D438F"/>
                </a:solidFill>
              </a:rPr>
              <a:t>Holdover expansion board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1D438F"/>
                </a:solidFill>
              </a:rPr>
              <a:t>GPS-disciplined frequency/time source</a:t>
            </a:r>
            <a:r>
              <a:rPr lang="en-US" sz="1200" dirty="0">
                <a:solidFill>
                  <a:srgbClr val="0D5EAA"/>
                </a:solidFill>
              </a:rPr>
              <a:t/>
            </a:r>
            <a:br>
              <a:rPr lang="en-US" sz="1200" dirty="0">
                <a:solidFill>
                  <a:srgbClr val="0D5EAA"/>
                </a:solidFill>
              </a:rPr>
            </a:br>
            <a:endParaRPr lang="en-US" sz="1200" dirty="0">
              <a:solidFill>
                <a:srgbClr val="1D43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97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5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720" y="206313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Prototype v1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14957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6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Prototype v1: PCB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281163" y="983231"/>
            <a:ext cx="8451351" cy="33944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Main board layout finished in December 2023</a:t>
            </a:r>
            <a:r>
              <a:rPr lang="en-US" sz="1400" dirty="0" smtClean="0">
                <a:solidFill>
                  <a:srgbClr val="1D438F"/>
                </a:solidFill>
              </a:rPr>
              <a:t>, </a:t>
            </a:r>
            <a:r>
              <a:rPr lang="en-US" sz="1400" dirty="0">
                <a:solidFill>
                  <a:srgbClr val="1D438F"/>
                </a:solidFill>
              </a:rPr>
              <a:t>arrived in May 2024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6 prototypes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16 layers, blind </a:t>
            </a:r>
            <a:r>
              <a:rPr lang="en-US" sz="1400" dirty="0" err="1">
                <a:solidFill>
                  <a:srgbClr val="1D438F"/>
                </a:solidFill>
              </a:rPr>
              <a:t>vias</a:t>
            </a:r>
            <a:r>
              <a:rPr lang="en-US" sz="1400" dirty="0">
                <a:solidFill>
                  <a:srgbClr val="1D438F"/>
                </a:solidFill>
              </a:rPr>
              <a:t>, </a:t>
            </a:r>
            <a:r>
              <a:rPr lang="en-US" sz="1400" dirty="0" err="1">
                <a:solidFill>
                  <a:srgbClr val="1D438F"/>
                </a:solidFill>
              </a:rPr>
              <a:t>megtron</a:t>
            </a:r>
            <a:r>
              <a:rPr lang="en-US" sz="1400" dirty="0">
                <a:solidFill>
                  <a:srgbClr val="1D438F"/>
                </a:solidFill>
              </a:rPr>
              <a:t> </a:t>
            </a:r>
            <a:r>
              <a:rPr lang="en-US" sz="1400" dirty="0" smtClean="0">
                <a:solidFill>
                  <a:srgbClr val="1D438F"/>
                </a:solidFill>
              </a:rPr>
              <a:t>substrate</a:t>
            </a:r>
            <a:endParaRPr lang="en-US" sz="1200" dirty="0" smtClean="0">
              <a:solidFill>
                <a:srgbClr val="0D5EAA"/>
              </a:solidFill>
            </a:endParaRPr>
          </a:p>
          <a:p>
            <a:pPr lvl="2"/>
            <a:endParaRPr lang="en-US" sz="800" dirty="0">
              <a:solidFill>
                <a:srgbClr val="0D5EAA"/>
              </a:solidFill>
            </a:endParaRP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xmlns="" id="{CC238178-320D-7354-688C-99E4ABB06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05953"/>
            <a:ext cx="7781605" cy="2571750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914400" y="4400550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1D438F"/>
                </a:solidFill>
                <a:hlinkClick r:id="rId4"/>
              </a:rPr>
              <a:t>https://gitlab.com/ohwr/project/wr-switch-hw-v4/-/wikis/Prototype-v1</a:t>
            </a:r>
            <a:r>
              <a:rPr lang="en-US" sz="1400" dirty="0">
                <a:solidFill>
                  <a:srgbClr val="1D438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6172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7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Prototype v1: Enclosure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xmlns="" id="{94D5DD4D-CCA9-E28A-D027-8397C5612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777" y="1476125"/>
            <a:ext cx="3980301" cy="2975225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>
          <a:xfrm>
            <a:off x="457200" y="721120"/>
            <a:ext cx="8305800" cy="33944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19“ rack-mountable 1U (height: 44.45 mm, wide: 482.6 mm, depth: 310 mm)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Separate airflow for Main Board and PSU (and optionally expansion board)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D438F"/>
                </a:solidFill>
              </a:rPr>
              <a:t>Simple design for hot-swappable elements (fans and power supply) and expansion </a:t>
            </a:r>
            <a:r>
              <a:rPr lang="en-US" sz="1400" dirty="0" smtClean="0">
                <a:solidFill>
                  <a:srgbClr val="1D438F"/>
                </a:solidFill>
              </a:rPr>
              <a:t>board</a:t>
            </a:r>
            <a:endParaRPr lang="en-US" sz="1400" dirty="0" smtClean="0">
              <a:solidFill>
                <a:srgbClr val="0D5EAA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9" name="Picture 8">
            <a:extLst>
              <a:ext uri="{FF2B5EF4-FFF2-40B4-BE49-F238E27FC236}">
                <a16:creationId xmlns:a16="http://schemas.microsoft.com/office/drawing/2014/main" xmlns="" id="{BB799A11-48AA-09CB-4134-94C6149512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" t="34923" r="8773" b="11188"/>
          <a:stretch/>
        </p:blipFill>
        <p:spPr>
          <a:xfrm>
            <a:off x="194267" y="2571750"/>
            <a:ext cx="4783510" cy="1346237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1726577" y="4476750"/>
            <a:ext cx="6477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1D438F"/>
                </a:solidFill>
                <a:hlinkClick r:id="rId5"/>
              </a:rPr>
              <a:t>https://gitlab.com/ohwr/project/wr-switch-hw-v4/-/wikis/v1.2-mechanics-feedback</a:t>
            </a:r>
            <a:r>
              <a:rPr lang="en-US" sz="1400" dirty="0">
                <a:solidFill>
                  <a:srgbClr val="1D438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8955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8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Prototype v1: verification and validation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457200" y="721120"/>
            <a:ext cx="4876800" cy="33944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Voltages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Peripherals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Temperature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In/out signal (10MHz in/out, PPS in/out, AUX)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Linux Booting, FPGA loading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WR synchronisation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Data links in the front panel (1G and 10G)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Expansion slot – functionally FMC-compliant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1D438F"/>
                </a:solidFill>
              </a:rPr>
              <a:t>Connections defined by standard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1D438F"/>
                </a:solidFill>
              </a:rPr>
              <a:t>Additional data links </a:t>
            </a:r>
            <a:br>
              <a:rPr lang="en-US" sz="1200" dirty="0" smtClean="0">
                <a:solidFill>
                  <a:srgbClr val="1D438F"/>
                </a:solidFill>
              </a:rPr>
            </a:br>
            <a:r>
              <a:rPr lang="en-US" sz="1200" dirty="0" smtClean="0">
                <a:solidFill>
                  <a:srgbClr val="1D438F"/>
                </a:solidFill>
              </a:rPr>
              <a:t>(1G, 10G, 25G – dedicated loopback board)</a:t>
            </a:r>
            <a:br>
              <a:rPr lang="en-US" sz="1200" dirty="0" smtClean="0">
                <a:solidFill>
                  <a:srgbClr val="1D438F"/>
                </a:solidFill>
              </a:rPr>
            </a:br>
            <a:endParaRPr lang="en-US" sz="1200" dirty="0">
              <a:solidFill>
                <a:srgbClr val="1D438F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400" dirty="0" smtClean="0">
              <a:solidFill>
                <a:srgbClr val="0D5EAA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55"/>
          <a:stretch/>
        </p:blipFill>
        <p:spPr>
          <a:xfrm>
            <a:off x="5355211" y="705171"/>
            <a:ext cx="1731389" cy="1566228"/>
          </a:xfrm>
          <a:prstGeom prst="rect">
            <a:avLst/>
          </a:prstGeom>
        </p:spPr>
      </p:pic>
      <p:pic>
        <p:nvPicPr>
          <p:cNvPr id="8" name="Picture 2" descr="A close-up of a computer&#10;&#10;Description automatically generated">
            <a:extLst>
              <a:ext uri="{FF2B5EF4-FFF2-40B4-BE49-F238E27FC236}">
                <a16:creationId xmlns:a16="http://schemas.microsoft.com/office/drawing/2014/main" xmlns="" id="{7F61DAFE-DDFA-75E5-1959-3E65CA08AA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3647"/>
          <a:stretch/>
        </p:blipFill>
        <p:spPr bwMode="auto">
          <a:xfrm>
            <a:off x="6630111" y="3713285"/>
            <a:ext cx="2482768" cy="1049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6" descr="A screen shot of a computer program&#10;&#10;Description automatically generated">
            <a:extLst>
              <a:ext uri="{FF2B5EF4-FFF2-40B4-BE49-F238E27FC236}">
                <a16:creationId xmlns:a16="http://schemas.microsoft.com/office/drawing/2014/main" xmlns="" id="{BDD9B3EC-03B2-7F8D-B3B7-337A8275598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57"/>
          <a:stretch/>
        </p:blipFill>
        <p:spPr bwMode="auto">
          <a:xfrm>
            <a:off x="4590069" y="2271399"/>
            <a:ext cx="2039331" cy="1846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33" descr="A person working on a machine&#10;&#10;Description automatically generated">
            <a:extLst>
              <a:ext uri="{FF2B5EF4-FFF2-40B4-BE49-F238E27FC236}">
                <a16:creationId xmlns:a16="http://schemas.microsoft.com/office/drawing/2014/main" xmlns="" id="{C0F02E37-3ADF-DF0A-EF5D-0796F8B05B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5389" y="712440"/>
            <a:ext cx="2078611" cy="1558958"/>
          </a:xfrm>
          <a:prstGeom prst="rect">
            <a:avLst/>
          </a:prstGeom>
        </p:spPr>
      </p:pic>
      <p:pic>
        <p:nvPicPr>
          <p:cNvPr id="12" name="Picture 10" descr="A screenshot of a computer screen&#10;&#10;Description automatically generated">
            <a:extLst>
              <a:ext uri="{FF2B5EF4-FFF2-40B4-BE49-F238E27FC236}">
                <a16:creationId xmlns:a16="http://schemas.microsoft.com/office/drawing/2014/main" xmlns="" id="{89E6B330-6EDA-A998-B3D3-14AD86AFCD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0111" y="2249544"/>
            <a:ext cx="2482768" cy="1463742"/>
          </a:xfrm>
          <a:prstGeom prst="rect">
            <a:avLst/>
          </a:prstGeom>
        </p:spPr>
      </p:pic>
      <p:pic>
        <p:nvPicPr>
          <p:cNvPr id="13" name="Picture 5" descr="A computer on a table&#10;&#10;Description automatically generated">
            <a:extLst>
              <a:ext uri="{FF2B5EF4-FFF2-40B4-BE49-F238E27FC236}">
                <a16:creationId xmlns:a16="http://schemas.microsoft.com/office/drawing/2014/main" xmlns="" id="{3BE97817-7BF1-EDD8-0676-0D890B4FCAE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426" y="3048095"/>
            <a:ext cx="2286000" cy="1714500"/>
          </a:xfrm>
          <a:prstGeom prst="rect">
            <a:avLst/>
          </a:prstGeom>
        </p:spPr>
      </p:pic>
      <p:pic>
        <p:nvPicPr>
          <p:cNvPr id="9" name="Picture 17">
            <a:extLst>
              <a:ext uri="{FF2B5EF4-FFF2-40B4-BE49-F238E27FC236}">
                <a16:creationId xmlns:a16="http://schemas.microsoft.com/office/drawing/2014/main" xmlns="" id="{376B3ED4-8948-D4A4-0084-DFA76C96BEC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064" y="3241675"/>
            <a:ext cx="2033336" cy="1525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0"/>
          <a:stretch/>
        </p:blipFill>
        <p:spPr>
          <a:xfrm rot="5400000">
            <a:off x="599996" y="3152793"/>
            <a:ext cx="1579400" cy="164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43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9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19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14</a:t>
            </a:r>
            <a:r>
              <a:rPr lang="en-US" sz="1050" b="0" strike="noStrike" spc="-1" baseline="30000" dirty="0" smtClean="0">
                <a:solidFill>
                  <a:srgbClr val="FFFFFF"/>
                </a:solidFill>
              </a:rPr>
              <a:t>th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WR Workshop, </a:t>
            </a:r>
            <a:r>
              <a:rPr lang="en-US" sz="1050" dirty="0" smtClean="0"/>
              <a:t>25-26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June 2025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Prototype v1: </a:t>
            </a:r>
            <a:r>
              <a:rPr lang="en-US" sz="2000" b="1" spc="-1" dirty="0" smtClean="0">
                <a:solidFill>
                  <a:srgbClr val="0033A0"/>
                </a:solidFill>
                <a:latin typeface="Bookman Old Style"/>
              </a:rPr>
              <a:t>GM 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frequency </a:t>
            </a: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transfer performance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34" y="1727369"/>
            <a:ext cx="5238758" cy="2901781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271" y="1727369"/>
            <a:ext cx="3493165" cy="1809712"/>
          </a:xfrm>
          <a:prstGeom prst="rect">
            <a:avLst/>
          </a:prstGeom>
        </p:spPr>
      </p:pic>
      <p:sp>
        <p:nvSpPr>
          <p:cNvPr id="13" name="Symbol zastępczy zawartości 2"/>
          <p:cNvSpPr txBox="1">
            <a:spLocks/>
          </p:cNvSpPr>
          <p:nvPr/>
        </p:nvSpPr>
        <p:spPr>
          <a:xfrm>
            <a:off x="457200" y="721120"/>
            <a:ext cx="5410200" cy="12410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10 MHz outputs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100" dirty="0" err="1" smtClean="0">
                <a:solidFill>
                  <a:srgbClr val="1D438F"/>
                </a:solidFill>
              </a:rPr>
              <a:t>Auxclk</a:t>
            </a:r>
            <a:r>
              <a:rPr lang="en-US" sz="1100" dirty="0" smtClean="0">
                <a:solidFill>
                  <a:srgbClr val="1D438F"/>
                </a:solidFill>
              </a:rPr>
              <a:t>: generated in FPGA and cleaned with FF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1D438F"/>
                </a:solidFill>
              </a:rPr>
              <a:t>HMC7044: directly from main PLL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1D438F"/>
                </a:solidFill>
              </a:rPr>
              <a:t>OSC: from main oscillator after </a:t>
            </a:r>
            <a:r>
              <a:rPr lang="en-US" sz="1100" dirty="0" err="1" smtClean="0">
                <a:solidFill>
                  <a:srgbClr val="1D438F"/>
                </a:solidFill>
              </a:rPr>
              <a:t>fanout</a:t>
            </a:r>
            <a:r>
              <a:rPr lang="en-US" sz="1100" dirty="0" smtClean="0">
                <a:solidFill>
                  <a:srgbClr val="1D438F"/>
                </a:solidFill>
              </a:rPr>
              <a:t> buffer (MHC6832)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D438F"/>
                </a:solidFill>
              </a:rPr>
              <a:t>Slightly better than WRSv3 Low Jitter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074907" y="4476750"/>
            <a:ext cx="701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https://gitlab.com/ohwr/project/wr-switch-hw-v4/-/</a:t>
            </a:r>
            <a:r>
              <a:rPr lang="en-US" sz="1400" dirty="0" smtClean="0">
                <a:hlinkClick r:id="rId5"/>
              </a:rPr>
              <a:t>wikis/Prototype-v1-Phase-Noise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9000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21125</TotalTime>
  <Words>1022</Words>
  <Application>Microsoft Office PowerPoint</Application>
  <PresentationFormat>Pokaz na ekranie (16:9)</PresentationFormat>
  <Paragraphs>282</Paragraphs>
  <Slides>19</Slides>
  <Notes>19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19</vt:i4>
      </vt:variant>
    </vt:vector>
  </HeadingPairs>
  <TitlesOfParts>
    <vt:vector size="21" baseType="lpstr">
      <vt:lpstr>Office Theme</vt:lpstr>
      <vt:lpstr>Office Theme</vt:lpstr>
      <vt:lpstr>WR Switch v4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duper engineer</dc:title>
  <dc:subject/>
  <dc:creator>Tomasz Wlostowski</dc:creator>
  <dc:description/>
  <cp:lastModifiedBy>Maciej Lipinski</cp:lastModifiedBy>
  <cp:revision>2123</cp:revision>
  <dcterms:modified xsi:type="dcterms:W3CDTF">2025-06-24T22:39:03Z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8</vt:i4>
  </property>
  <property fmtid="{D5CDD505-2E9C-101B-9397-08002B2CF9AE}" pid="3" name="PresentationFormat">
    <vt:lpwstr>On-screen Show (16:9)</vt:lpwstr>
  </property>
  <property fmtid="{D5CDD505-2E9C-101B-9397-08002B2CF9AE}" pid="4" name="Slides">
    <vt:i4>8</vt:i4>
  </property>
</Properties>
</file>