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4.xml" ContentType="application/inkml+xml"/>
  <Override PartName="/ppt/notesSlides/notesSlide14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trictFirstAndLastChars="0" embedTrueTypeFonts="1" saveSubsetFonts="1" autoCompressPictures="0">
  <p:sldMasterIdLst>
    <p:sldMasterId id="2147483708" r:id="rId1"/>
    <p:sldMasterId id="2147483709" r:id="rId2"/>
    <p:sldMasterId id="2147483710" r:id="rId3"/>
    <p:sldMasterId id="2147483711" r:id="rId4"/>
    <p:sldMasterId id="2147483712" r:id="rId5"/>
  </p:sldMasterIdLst>
  <p:notesMasterIdLst>
    <p:notesMasterId r:id="rId42"/>
  </p:notesMasterIdLst>
  <p:sldIdLst>
    <p:sldId id="256" r:id="rId6"/>
    <p:sldId id="312" r:id="rId7"/>
    <p:sldId id="350" r:id="rId8"/>
    <p:sldId id="284" r:id="rId9"/>
    <p:sldId id="345" r:id="rId10"/>
    <p:sldId id="313" r:id="rId11"/>
    <p:sldId id="314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8" r:id="rId20"/>
    <p:sldId id="332" r:id="rId21"/>
    <p:sldId id="297" r:id="rId22"/>
    <p:sldId id="346" r:id="rId23"/>
    <p:sldId id="331" r:id="rId24"/>
    <p:sldId id="347" r:id="rId25"/>
    <p:sldId id="316" r:id="rId26"/>
    <p:sldId id="317" r:id="rId27"/>
    <p:sldId id="336" r:id="rId28"/>
    <p:sldId id="333" r:id="rId29"/>
    <p:sldId id="338" r:id="rId30"/>
    <p:sldId id="340" r:id="rId31"/>
    <p:sldId id="337" r:id="rId32"/>
    <p:sldId id="341" r:id="rId33"/>
    <p:sldId id="318" r:id="rId34"/>
    <p:sldId id="342" r:id="rId35"/>
    <p:sldId id="343" r:id="rId36"/>
    <p:sldId id="344" r:id="rId37"/>
    <p:sldId id="266" r:id="rId38"/>
    <p:sldId id="261" r:id="rId39"/>
    <p:sldId id="335" r:id="rId40"/>
    <p:sldId id="349" r:id="rId41"/>
  </p:sldIdLst>
  <p:sldSz cx="10080625" cy="5670550"/>
  <p:notesSz cx="7559675" cy="10691813"/>
  <p:embeddedFontLst>
    <p:embeddedFont>
      <p:font typeface="Barlow" pitchFamily="2" charset="77"/>
      <p:regular r:id="rId43"/>
      <p:bold r:id="rId44"/>
      <p:italic r:id="rId45"/>
      <p:boldItalic r:id="rId46"/>
    </p:embeddedFont>
    <p:embeddedFont>
      <p:font typeface="Cambria Math" panose="02040503050406030204" pitchFamily="18" charset="0"/>
      <p:regular r:id="rId47"/>
    </p:embeddedFont>
    <p:embeddedFont>
      <p:font typeface="Noto Sans" panose="020B0502040504020204" pitchFamily="34" charset="0"/>
      <p:regular r:id="rId48"/>
      <p:bold r:id="rId49"/>
      <p:italic r:id="rId50"/>
      <p:boldItalic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A14BA2"/>
    <a:srgbClr val="21FF07"/>
    <a:srgbClr val="BB3A9B"/>
    <a:srgbClr val="FF6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9"/>
    <p:restoredTop sz="95110"/>
  </p:normalViewPr>
  <p:slideViewPr>
    <p:cSldViewPr snapToGrid="0">
      <p:cViewPr>
        <p:scale>
          <a:sx n="130" d="100"/>
          <a:sy n="130" d="100"/>
        </p:scale>
        <p:origin x="79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font" Target="fonts/font3.fntdata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2.fntdata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3.xml"/><Relationship Id="rId51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font" Target="fonts/font4.fntdata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font" Target="fonts/font7.fntdata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3T14:31:00.1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 13 24575,'-5'0'0,"-1"0"0,-1 0 0,0 0 0,1 2 0,3 0 0,3 1 0,4 1 0,1 1 0,1 2 0,3 2 0,-2-2 0,0-1 0,0 0 0,-1 0 0,-1 1 0,1-1 0,1-1 0,-1 0 0,-2 0 0,-2-5 0,-1-3 0,-1-6 0,0-1 0,-1 0 0,-2 0 0,1 3 0,0-1 0,2 2 0,0-2 0,-2 1 0,1-1 0,-3 3 0,-1 0 0,-1 4 0,-2 1 0,1-1 0,-1 1 0,0 0 0,1 0 0,-1 0 0,1 0 0,-1 0 0,0 0 0,1 0 0,-1 2 0,4 1 0,3 3 0,0 0 0,1 2 0,0-1 0,0 0 0,0 0 0,0 1 0,0-1 0,1-2 0,1 1 0,1-3 0,3 1 0,0 1 0,1-3 0,1 0 0,-2-4 0,-1 0 0,-1-2 0,-1 1 0,0 0 0,1-2 0,1 2 0,-2-1 0,1 1 0,-2-3 0,-2 2 0,-4 0 0,-1 3 0,-3 0 0,1 1 0,-1 0 0,1 0 0,0 0 0,0 0 0,-1 0 0,1 0 0,-1 0 0,3 2 0,0 1 0,4 4 0,0 0 0,1 0 0,0 1 0,0-1 0,2-2 0,1-1 0,3-3 0,3-1 0,-2 2 0,1 0 0,-2 0 0,1 0 0,0-1 0,-1-3 0,-1-1 0,-2 2 0,-2-1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0T07:34:53.25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 13 24575,'-5'0'0,"-1"0"0,-1 0 0,0 0 0,1 2 0,3 0 0,3 1 0,4 1 0,1 1 0,1 2 0,3 2 0,-2-2 0,0-1 0,0 0 0,-1 0 0,-1 1 0,1-1 0,1-1 0,-1 0 0,-2 0 0,-2-5 0,-1-3 0,-1-6 0,0-1 0,-1 0 0,-2 0 0,1 3 0,0-1 0,2 2 0,0-2 0,-2 1 0,1-1 0,-3 3 0,-1 0 0,-1 4 0,-2 1 0,1-1 0,-1 1 0,0 0 0,1 0 0,-1 0 0,1 0 0,-1 0 0,0 0 0,1 0 0,-1 2 0,4 1 0,3 3 0,0 0 0,1 2 0,0-1 0,0 0 0,0 0 0,0 1 0,0-1 0,1-2 0,1 1 0,1-3 0,3 1 0,0 1 0,1-3 0,1 0 0,-2-4 0,-1 0 0,-1-2 0,-1 1 0,0 0 0,1-2 0,1 2 0,-2-1 0,1 1 0,-2-3 0,-2 2 0,-4 0 0,-1 3 0,-3 0 0,1 1 0,-1 0 0,1 0 0,0 0 0,0 0 0,-1 0 0,1 0 0,-1 0 0,3 2 0,0 1 0,4 4 0,0 0 0,1 0 0,0 1 0,0-1 0,2-2 0,1-1 0,3-3 0,3-1 0,-2 2 0,1 0 0,-2 0 0,1 0 0,0-1 0,-1-3 0,-1-1 0,-2 2 0,-2-1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0T07:34:53.25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 13 24575,'-5'0'0,"-1"0"0,-1 0 0,0 0 0,1 2 0,3 0 0,3 1 0,4 1 0,1 1 0,1 2 0,3 2 0,-2-2 0,0-1 0,0 0 0,-1 0 0,-1 1 0,1-1 0,1-1 0,-1 0 0,-2 0 0,-2-5 0,-1-3 0,-1-6 0,0-1 0,-1 0 0,-2 0 0,1 3 0,0-1 0,2 2 0,0-2 0,-2 1 0,1-1 0,-3 3 0,-1 0 0,-1 4 0,-2 1 0,1-1 0,-1 1 0,0 0 0,1 0 0,-1 0 0,1 0 0,-1 0 0,0 0 0,1 0 0,-1 2 0,4 1 0,3 3 0,0 0 0,1 2 0,0-1 0,0 0 0,0 0 0,0 1 0,0-1 0,1-2 0,1 1 0,1-3 0,3 1 0,0 1 0,1-3 0,1 0 0,-2-4 0,-1 0 0,-1-2 0,-1 1 0,0 0 0,1-2 0,1 2 0,-2-1 0,1 1 0,-2-3 0,-2 2 0,-4 0 0,-1 3 0,-3 0 0,1 1 0,-1 0 0,1 0 0,0 0 0,0 0 0,-1 0 0,1 0 0,-1 0 0,3 2 0,0 1 0,4 4 0,0 0 0,1 0 0,0 1 0,0-1 0,2-2 0,1-1 0,3-3 0,3-1 0,-2 2 0,1 0 0,-2 0 0,1 0 0,0-1 0,-1-3 0,-1-1 0,-2 2 0,-2-1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3T14:52:57.813"/>
    </inkml:context>
    <inkml:brush xml:id="br0">
      <inkml:brushProperty name="width" value="0.00882" units="cm"/>
      <inkml:brushProperty name="height" value="0.00882" units="cm"/>
      <inkml:brushProperty name="color" value="#4F81BD"/>
    </inkml:brush>
  </inkml:definitions>
  <inkml:trace contextRef="#ctx0" brushRef="#br0">2015 1797 24575,'-11'-7'0,"2"0"0,2 3 0,3-2 0,-2 5 0,3-2 0,-1 0 0,-2 3 0,5-6 0,-5 5 0,3-5 0,-4 5 0,0-5 0,0 5 0,1-5 0,-1 2 0,0-2 0,1 2 0,-1-2 0,0 2 0,1-3 0,-1 3 0,0-2 0,-2 3 0,1-4 0,-5 3 0,9-2 0,-5 2 0,5 0 0,-3 1 0,4 0 0,-3 3 0,2-3 0,0-1 0,-2 4 0,3-6 0,-7 2 0,3-3 0,-3 0 0,0 0 0,0 1 0,-1-1 0,-2 0 0,6 0 0,0 0 0,1 4 0,3-3 0,-4 2 0,0 0 0,3-2 0,1 2 0,0 0 0,0 1 0,-1 0 0,-5 0 0,5-4 0,-6-3 0,3 5 0,1-7 0,-4 8 0,2-6 0,-4 0 0,4 3 0,-2-6 0,4 8 0,-1-4 0,0 2 0,1 0 0,-1-3 0,3 3 0,-2 0 0,3 0 0,-1 1 0,-2 2 0,5-2 0,-5 2 0,3-3 0,-1 0 0,-2 4 0,2-3 0,0-1 0,-2-1 0,3-5 0,-4 3 0,0 2 0,0-9 0,3 11 0,-6-13 0,9 12 0,-8-3 0,8 3 0,-2 0 0,0 1 0,2-1 0,-5 0 0,6 0 0,-3 0 0,0 4 0,2-3 0,-2 2 0,3-3 0,-3 3 0,2-5 0,-5 5 0,5-9 0,-1 5 0,2-2 0,0 1 0,0 1 0,0-2 0,0 3 0,0-2 0,0 1 0,0-5 0,3 6 0,0-6 0,4 2 0,3-3 0,1 1 0,-1 2 0,-3 1 0,-1 4 0,-2 2 0,0-2 0,2 5 0,-3-2 0,7 3 0,-2 0 0,10 4 0,-1-3 0,4 6 0,3-7 0,-9 3 0,1 0 0,3-2 0,-10 5 0,9-5 0,-11 5 0,3-6 0,-3 3 0,0 0 0,0-2 0,-1 2 0,1-3 0,-3 3 0,2-2 0,-5 5 0,5-3 0,-2 7 0,3 1 0,-4 2 0,3-2 0,-2-2 0,0-2 0,-1 0 0,-3-1 0,0 1 0,0 0 0,0-1 0,0 1 0,0 0 0,0-1 0,0 1 0,0 0 0,-3 0 0,2-1 0,-5 4 0,6-3 0,-6 3 0,5-3 0,-5 0 0,5-1 0,-5 1 0,5 0 0,-5-4 0,6 3 0,-6-2 0,2 3 0,0-1 0,-2 1 0,3 0 0,-4-1 0,-3 1 0,3-3 0,-6 2 0,6-2 0,-3-1 0,6 3 0,-2-5 0,3 2 0,-1 0 0,-2-2 0,2 2 0,-3-3 0,1 0 0,-9 0 0,3 3 0,-22-3 0,16 3 0,-36-3 0,34 0 0,-44 0 0,29 0 0,-23 0 0,26 0 0,-3 0 0,24 0 0,-5 0 0,10 0 0,-1-3 0,0-1 0,1-2 0,-14-14 0,5 1 0,-9-6 0,12 6 0,0 6 0,4 2 0,1 1 0,1 6 0,6-2 0,-6 6 0,5-6 0,-2 2 0,0-3 0,2 0 0,-2 0 0,0-2 0,0 4 0,-1-7 0,-3-1 0,6-2 0,-6-10 0,6 11 0,-6-3 0,6-1 0,-5 6 0,5-4 0,-4 0 0,4 5 0,-5-3 0,5 2 0,-2 4 0,0-5 0,2 6 0,-2-6 0,3-9 0,0 0 0,-3-10 0,2 14 0,-3 0 0,4 11 0,0-6 0,0 5 0,0-2 0,0 3 0,0 1 0,0-1 0,0 0 0,0 0 0,3 0 0,-2 1 0,5-4 0,1-1 0,0 1 0,3 0 0,-3 3 0,0 3 0,-4-2 0,3 2 0,-2-2 0,3 2 0,0 1 0,0 3 0,2 3 0,2 0 0,3 4 0,-1 0 0,-2 0 0,2 2 0,-3-1 0,9 6 0,-7-3 0,7 4 0,-9-1 0,-2-4 0,1 0 0,-5-4 0,2 1 0,-2 0 0,-1 0 0,-3-1 0,0 1 0,0 3 0,0-3 0,-3 6 0,2-6 0,-4 6 0,4-2 0,-5 2 0,2-3 0,-3 3 0,4-5 0,0 1 0,0-5 0,2 2 0,-5-2 0,2-1 0,-5 6 0,1-4 0,-5 5 0,6-4 0,-3-2 0,7 2 0,-3-5 0,2 2 0,0 0 0,-2 0 0,3 1 0,-4-1 0,0-3 0,-3 0 0,3 0 0,-11 0 0,6 0 0,-7 0 0,9 0 0,-3-3 0,5 2 0,-1-2 0,5 0 0,-2 3 0,2-3 0,-2 3 0,2-4 0,-11 0 0,7 0 0,-8-3 0,-3 6 0,8-5 0,-5 2 0,6 1 0,3 0 0,4 0 0,-3 2 0,-7-6 0,2 6 0,-14-7 0,5 4 0,3-4 0,-1 0 0,7 1 0,-2 0 0,2 1 0,4-1 0,1 3 0,6-2 0,-6 5 0,5-5 0,-5 5 0,5-5 0,-5 3 0,3-4 0,-4-3 0,3-1 0,-2 1 0,3-3 0,-1 2 0,-2-2 0,5-1 0,-2 0 0,0 4 0,2-3 0,-2 5 0,1-4 0,1-4 0,-2-5 0,3 1 0,0 1 0,0 0 0,0 4 0,0-7 0,0 10 0,0-1 0,0 7 0,0-1 0,0 0 0,0 0 0,0 0 0,0 1 0,0-1 0,0 0 0,0 0 0,0 0 0,0-2 0,0 1 0,0-2 0,0 3 0,0 1 0,0-1 0,0 0 0,0 0 0,0 0 0,3 0 0,1 1 0,-1-1 0,3 3 0,-5-2 0,5 2 0,-5-3 0,5 4 0,-5-3 0,5 5 0,-2-2 0,2 3 0,1 3 0,3 1 0,-2 2 0,1 1 0,1 3 0,-2-6 0,2 8 0,-3-10 0,-1 7 0,1-6 0,0 1 0,-3 2 0,2-5 0,-2 5 0,2-3 0,1 4 0,0 0 0,0-1 0,0 1 0,-1 0 0,-2 0 0,-1-1 0,0-2 0,-2 2 0,2-2 0,-3 2 0,0 1 0,3-3 0,-2 2 0,2-3 0,-3 4 0,0 0 0,0-1 0,0 1 0,-3 0 0,2 0 0,-2 2 0,0-1 0,2 1 0,-2-2 0,3 0 0,-3-4 0,3 3 0,-3-2 0,0 3 0,2 0 0,-5-1 0,5 4 0,-5-3 0,6 3 0,-3-3 0,0-3 0,-1-1 0,-3-3 0,-2 0 0,1 2 0,-2-1 0,4 2 0,2 0 0,-2-2 0,2 2 0,-2-3 0,-4 0 0,2-3 0,-10-6 0,9 1 0,-9-3 0,2 3 0,2 1 0,-5-3 0,5 5 0,4-4 0,-3 5 0,5-3 0,-1 4 0,5-3 0,-2 5 0,5-5 0,-5 5 0,6-5 0,-9 2 0,4-3 0,-5 1 0,1-4 0,-2-1 0,-2 1 0,2-3 0,2 8 0,2-4 0,0 5 0,1-2 0,-1-1 0,0 0 0,0 0 0,1 3 0,-1-5 0,0 8 0,1-8 0,-1 5 0,0-3 0,4 0 0,-3 4 0,2-4 0,-3 4 0,3-4 0,-1 0 0,1 3 0,0-2 0,-2 5 0,2-5 0,1 3 0,-3-4 0,2 0 0,0 0 0,-2 0 0,3 1 0,-1-1 0,-2 0 0,2 3 0,1-2 0,-3 5 0,5-5 0,-5 6 0,5-6 0,-2 2 0,0 0 0,0 1 0,-1 0 0,1-1 0,0 0 0,-1-2 0,-3 0 0,1-2 0,-4-5 0,3 6 0,-3-3 0,3 0 0,-3 2 0,6-2 0,-5 1 0,5 1 0,-2 1 0,2 1 0,-2 2 0,2-2 0,-2-1 0,-1 0 0,0 0 0,0 0 0,4 1 0,-3 2 0,5-2 0,-5 5 0,5-5 0,-5 5 0,6-5 0,-6 5 0,5-5 0,-5 6 0,5-6 0,-5 2 0,3-3 0,-1 0 0,-2 3 0,5-2 0,-5 6 0,6-6 0,-6 5 0,2-2 0,0 0 0,-2 2 0,2-2 0,-2 3 0,2-3 0,-2 2 0,2-2 0,-2 3 0,2-3 0,-2 2 0,2-2 0,1 0 0,0 6 0,3 0 0,0 8 0,3 2 0,-3 1 0,6-1 0,-5-2 0,2-2 0,0-2 0,-2 0 0,2-1 0,-3 1 0,0 0 0,0-1 0,0 1 0,0 0 0,0-1 0,0 1 0,0 0 0,0 0 0,0-1 0,0 1 0,0 0 0,3-1 0,-2 1 0,2 0 0,0-4 0,-2 3 0,2-2 0,0 3 0,-3-1 0,3 1 0,-3 0 0,0 0 0,0-1 0,-2-2 0,-2-7 0,0-2 0,-5-33 0,4 21 0,-2-27 0,1 24 0,5-1 0,-3 2 0,1 9 0,2-3 0,-2 5 0,0-2 0,2 4 0,-1-1 0,2 0 0,-3 0 0,2 0 0,-2 1 0,3-1 0,0 0 0,0 0 0,0 0 0,0 1 0,0-1 0,3 3 0,-2-2 0,5 5 0,-3-2 0,4 3 0,0 0 0,0 0 0,0 0 0,-1 0 0,1 0 0,0 0 0,0 0 0,-3 3 0,5-2 0,-5 5 0,6-3 0,-3 4 0,0-3 0,0 2 0,-1-5 0,-2 5 0,2-6 0,-2 3 0,0 0 0,2-2 0,-2 2 0,2 0 0,1 1 0,0-1 0,0 3 0,0-5 0,-1 5 0,1-5 0,0 2 0,0-3 0,-3 3 0,2-3 0,-3 3 0,4-3 0,0 0 0,0 3 0,0-2 0,-1 2 0,1-3 0,0 0 0,0 0 0,0 0 0,0 0 0,-1 0 0,1 0 0,-3 3 0,2-2 0,-2 2 0,3-3 0,-1 3 0,1-3 0,0 3 0,0-3 0,-3 0 0,-1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4T08:04:33.481"/>
    </inkml:context>
    <inkml:brush xml:id="br0">
      <inkml:brushProperty name="width" value="0.1" units="cm"/>
      <inkml:brushProperty name="height" value="0.1" units="cm"/>
      <inkml:brushProperty name="color" value="#0432FF"/>
    </inkml:brush>
  </inkml:definitions>
  <inkml:trace contextRef="#ctx0" brushRef="#br0">1 973 24575,'26'-14'0,"15"-7"0,-6 9 0,29-8 0,-9 13 0,8-6 0,-28 8 0,-3-1 0,-17-1 0,0 6 0,-1-5 0,1 5 0,6-7 0,-5 7 0,11-7 0,-5 7 0,0-3 0,-1 4 0,-6 0 0,-4 0 0,3 0 0,-5 0 0,1-4 0,4 3 0,-5-2 0,5 3 0,-6 0 0,-1-3 0,1 2 0,2-2 0,-1 3 0,5 0 0,-6 0 0,6 0 0,-6 0 0,12 0 0,-10 0 0,10 0 0,-9 3 0,4-2 0,0 5 0,6 2 0,-4 0 0,10 3 0,-11-3 0,11 1 0,6 1 0,-8-1 0,6 0 0,-7 0 0,-10-2 0,6-2 0,-16 2 0,-1-3 0,-3 6 0,4 2 0,-3 8 0,2-4 0,-3 5 0,0 0 0,-4 1 0,0 0 0,-1-2 0,-2-5 0,3 0 0,0-1 0,-2-5 0,5 0 0,-6-5 0,3 7 0,-3-3 0,0 3 0,-4 2 0,3-4 0,-3 5 0,7-6 0,-2-1 0,2 0 0,-3 0 0,3 1 0,-3-4 0,3 2 0,-3-2 0,-1 3 0,1 1 0,0-1 0,-4-3 0,-6 3 0,1-5 0,-11 2 0,-6-4 0,3 0 0,-20 0 0,20 0 0,-20 0 0,25-4 0,-3 4 0,18-4 0,5 1 0,-1-1 0,2-4 0,-4-8 0,0 6 0,-8-27 0,5 16 0,-5-18 0,6 11 0,5 9 0,-3-7 0,7 13 0,-7-14 0,7 11 0,-4-17 0,5 15 0,0-9 0,0 12 0,0 3 0,5-8 0,-1 7 0,4-7 0,3 5 0,1 0 0,2-6 0,1 4 0,0-4 0,-3 9 0,2-2 0,-3 3 0,4-4 0,-4 3 0,10-2 0,-2 1 0,10 0 0,-7 0 0,16-3 0,-19 3 0,18-5 0,-4-1 0,-2 4 0,18-5 0,6-6 0,11 10 0,1-8 0,-3 16 0,-23-2 0,-2 9 0,-11-3 0,-6 4 0,5 0 0,-11 3 0,2 1 0,-8 0 0,-2 3 0,-1 0 0,1 1 0,-1 6 0,4-3 0,11 15 0,15 15 0,-5-4 0,0-1 0,-20-16 0,-4-3 0,5 5 0,2 6 0,7 11 0,21 30 0,-20-27 0,28 28 0,-40-53 0,10 9 0,-13-12 0,-1 1 0,-3-4 0,3 3 0,-3-2 0,0-1 0,-1 3 0,-3-6 0,0 2 0,0-2 0,0-1 0,0 4 0,-3-3 0,-1 2 0,-7 1 0,3-3 0,-6 3 0,-3 1 0,4-4 0,-7 5 0,12-6 0,-2-3 0,6 3 0,-3-7 0,3 4 0,-3-4 0,0-7 0,-1-1 0,-4-13 0,-2-1 0,0-6 0,-16-15 0,9 0 0,-14-13 0,12 14 0,7 9 0,0 13 0,11 8 0,-5 5 0,9 0 0,-2 3 0,3-7 0,0 0 0,0-21 0,0 7 0,6-24 0,0 18 0,9-8 0,5-11 0,9 12 0,1-24 0,-1 26 0,-9 3 0,-2 7 0,8-2 0,-10 8 0,9-5 0,-13 14 0,-1-1 0,0 2 0,-3 2 0,2 4 0,2-2 0,8 1 0,-3 0 0,0 1 0,3 4 0,-7 0 0,25 0 0,31 15 0,3 2 0,-22-5 0,0 1 0,16 14 0,-3-6 0,-28-3 0,20 20 0,-28-20 0,9 13 0,-19-18 0,-13-6 0,3-3 0,-3 6 0,0-2 0,2 7 0,-5 5 0,8 13 0,-7 9 0,4 6 0,-6 3 0,0-14 0,0-7 0,0 6 0,0-4 0,-4 1 0,4 3 0,-18 6 0,12-14 0,-16 16 0,9-24 0,1-3 0,-10 5 0,10-7 0,-6-5 0,-2 6 0,7-10 0,-8 5 0,6-5 0,4-5 0,0 2 0,4-3 0,-1 0 0,1-3 0,-5-10 0,0 0 0,-18-29 0,-14-19 0,-14-15-418,29 33 0,-2 1 418,-31-29-76,32 30 76,-18-15 0,31 30 0,-9-7 0,14 13 0,8 11 832,-3 2-832,7 0 80,-4 3-80,1 0 0,2-6 0,-2 5 0,7-15 0,4 7 0,9-24 0,10 7 0,7-15 0,5 6 0,-10 10 0,37-22 0,1 5-1030,-17 16 1,4-2 1029,1-4 0,-3 3-624,11-1 624,-15 6 0,-2 1 0,-1-2 0,13 1 0,-5 2 0,-34 21 0,15-5 0,-21 6 1989,1 1-1989,-4 3 694,-1-4-694,5 4 0,-3-4 0,4 4 0,6 0 0,12 0 0,-3 0 0,3 3 0,-6 2 0,-11 6 0,5-2 0,-9 2 0,-2-4 0,1 4 0,4 3 0,-6-1 0,7 4 0,-11-9 0,6 6 0,-4-3 0,1 4 0,4 5 0,5 9 0,-3-5 0,1 3 0,-3-7 0,-2 3 0,3-1 0,0 4 0,-4-10 0,0 14 0,-3-13 0,1 24 0,-2-23 0,1 20 0,-2-16 0,-3 17 0,3-18 0,-4 16 0,0-25 0,-4 15 0,0-14 0,-14 25 0,4-16 0,-7 9 0,2-5 0,4-17 0,2 8 0,2-13 0,4 2 0,0-5 0,0 3 0,-4-1 0,0-2 0,-4 2 0,-16-3 0,-26 7 0,16-5 0,-10 5 0,0 1 0,-4 1 0,-1-1 0,2 0 0,5 0 0,-2-2 0,44-6 0,0 0 0,3-4 0,-5-20 0,7 3 0,-4-9 0,13-17 0,-1 22 0,15-46 0,-10 43 0,15-31 0,1 13 0,10-20 0,6 6 0,3-12 0,-3 18 0,-10 1 0,-2 10 0,-14 21 0,0-2 0,-2 12 0,-4-6 0,3 10 0,-5-6 0,11 5 0,-7-5 0,7 5 0,24-15 0,-22 17 0,39-15 0,-14 14 0,-3 1 0,16-6 0,-18 11 0,-1-3 0,-2 5 0,-16 3 0,7 1 0,-17 3 0,11 0 0,-19 1 0,4 2 0,-4-2 0,3 12 0,17 20 0,4 9 0,0-2 0,1-6 0,-4-4 0,-1-2 0,5 3 0,-17-15 0,-3-11 0,-3 8 0,2-1 0,-1 4 0,0-3 0,-4-5 0,0 6 0,3 1 0,-2 6 0,1 0 0,-2 11 0,-4-9 0,0 20 0,0 4 0,0-19 0,0 25 0,0-48 0,-4 25 0,3-24 0,-7 7 0,8-8 0,-10 5 0,5-8 0,-9 4 0,3-5 0,-1-1 0,-2 0 0,6 1 0,-5-4 0,-2 5 0,-1-7 0,2 8 0,3-10 0,1 4 0,1-4 0,-1 0 0,3 0 0,-1-4 0,-4-9 0,3 0 0,-4-14 0,5 5 0,-3-17 0,2 14 0,-2-12 0,7 21 0,-4-11 0,7 11 0,-3-2 0,4 4 0,0 3 0,0-1 0,0 2 0,3-1 0,1 6 0,3-8 0,1 8 0,2-9 0,2 2 0,3-3 0,1-5 0,1-3 0,1 1 0,3-8 0,-3 7 0,-1-2 0,-1 4 0,-8 9 0,8-7 0,2 2 0,1-1 0,-1 4 0,-7 7 0,-4 2 0,0-1 0,1 5 0,-1-6 0,1 7 0,-1-4 0,4 4 0,0 7 0,10-1 0,1 10 0,6-2 0,0 5 0,15 12 0,-17-11 0,16 10 0,-24-9 0,14 8 0,-2 5 0,0 0 0,-4-7 0,-12-6 0,11 4 0,-14-7 0,15 13 0,-17-15 0,12 22 0,-3-1 0,1 5 0,-2-8 0,-12-13 0,-1-10 0,-4 3 0,0-2 0,0 2 0,0 1 0,-7 0 0,-11 14 0,-1-5 0,-3 3 0,0-5 0,13-14 0,-11 5 0,12-6 0,-3-3 0,1-1 0,2-3 0,-9 3 0,4-2 0,-5 2 0,4-3 0,-1 0 0,0 0 0,1 4 0,2-4 0,5 0 0,1-4 0,5-23 0,-2 5 0,3-17 0,0-10 0,13-6 0,-3-22 0,10 22 0,1-16 0,-5 37 0,8-16 0,-9 22 0,-2 6 0,-5 5 0,0 3 0,2-1 0,-2 3 0,3-2 0,-3 9 0,-4-1 0,2 5 0,-2-9 0,4 2 0,8-12 0,-6 4 0,7-1 0,-1 2 0,-3 6 0,8-4 0,-6 6 0,-4 3 0,3-3 0,-2 6 0,9-2 0,2 3 0,16 6 0,-3 13 0,19 11 0,-7 4 0,2 7 0,-5-7 0,12 22 0,-10-3 0,13 23 0,-22-32 0,-10 5 0,-6-26 0,-13 0 0,4-6 0,-6-7 0,-3 7 0,3 2 0,2 9 0,-3-6 0,2-2 0,-4 1 0,1 1 0,1 6 0,-2-6 0,-4-4 0,0-8 0,0 13 0,0-2 0,0 4 0,-6 11 0,1-20 0,-5 15 0,-14 18 0,13-26 0,-13 26 0,16-38 0,4 0 0,-2-7 0,5 2 0,-5-5 0,2 2 0,-4-3 0,1 0 0,-20 6 0,11-1 0,-21 6 0,15-7 0,0 3 0,1-6 0,6 6 0,7-3 0,-2 0 0,6-1 0,0-6 0,-3-11 0,0-15 0,2-2 0,-7-19 0,10 9 0,-3-23 0,5-1 0,0 9 0,0 7 0,0 27 0,0-16 0,0 19 0,4-18 0,-3 20 0,6 0 0,-3 6 0,4-3 0,-4 5 0,3-1 0,-3 0 0,3 5 0,-3-6 0,6 0 0,-5 0 0,20-15 0,-14 12 0,17-14 0,-16 15 0,7-2 0,-8 8 0,9 0 0,-1 1 0,9-3 0,11 4 0,26 1 0,-7 4 0,28-7 0,-41 5 0,15-5 0,-29 7 0,19 0 0,-25 0 0,12 0 0,-24 0 0,4 0 0,-10 3 0,-3 1 0,6 7 0,-5 0 0,6 4 0,-4-3 0,9 18 0,-2-8 0,14 38 0,6 6 0,-3 2 0,6 6 0,-2-11 0,-10-19 0,2 5 0,-18-30 0,-1-2 0,-8-10 0,4 0 0,-4 1 0,-4 2 0,4-2 0,-24 27 0,16-22 0,-31 33 0,23-26 0,-16 8 0,14-7 0,-8-2 0,4-2 0,-13 0 0,11-3 0,1-6 0,12-5 0,4-3 0,-1 0 0,1 0 0,-3-3 0,1-1 0,-6-13 0,1-2 0,-3-3 0,4 1 0,3 6 0,-3-5 0,4-2 0,-5-7 0,9 10 0,1-6 0,4 6 0,0-3 0,0-5 0,0 11 0,0-5 0,7-3 0,-1 10 0,6-15 0,-1 16 0,3-14 0,-2 11 0,6-11 0,-10 14 0,5-7 0,-9 12 0,6-9 0,-5 8 0,6-5 0,-4 6 0,4-2 0,-3 1 0,3 2 0,-7 0 0,2 7 0,2-10 0,0 5 0,6-9 0,-3 6 0,1-3 0,2 3 0,-2 1 0,-1 0 0,3-1 0,-2 1 0,-1 3 0,0-3 0,-4 6 0,1-2 0,-1 3 0,0 0 0,1-3 0,-1 2 0,1-2 0,-1 3 0,4 0 0,-3 0 0,6 0 0,-6 0 0,3 0 0,-4 0 0,1 0 0,2 0 0,2-4 0,9 3 0,1-2 0,0 3 0,5 0 0,-11 0 0,5 0 0,-10 0 0,0 0 0,-7-3 0,3-1 0,-3 0 0,13-4 0,-4 7 0,4-6 0,-3 6 0,-3-3 0,1 4 0,-1 0 0,-4 0 0,-3-3 0,6 2 0,-5-2 0,9 3 0,4 0 0,-5 0 0,12 0 0,-12 0 0,8 0 0,-9 0 0,2 0 0,-3 0 0,4 0 0,0 3 0,-4-2 0,0 2 0,0-3 0,-3 0 0,3 0 0,-4 0 0,0 0 0,1 0 0,-1 0 0,1 0 0,-1 0 0,1 0 0,-1 0 0,0 0 0,1 0 0,2-3 0,2 2 0,3-2 0,0 3 0,-1 0 0,1 0 0,6 0 0,-8 0 0,13 0 0,-13 0 0,8 0 0,-10 0 0,0 0 0,-4 0 0,1 0 0,-1 0 0,0 0 0,1 3 0,3-2 0,-3 2 0,2 0 0,-2-2 0,-1 6 0,1-6 0,-1 2 0,1 0 0,-1-2 0,0 5 0,1-5 0,-1 6 0,1-7 0,-1 4 0,-3-1 0,3-2 0,-3 2 0,3-3 0,1 0 0,-1 0 0,0-3 0,1 2 0,-1-2 0,-3 3 0,0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4T08:04:37.050"/>
    </inkml:context>
    <inkml:brush xml:id="br0">
      <inkml:brushProperty name="width" value="0.1" units="cm"/>
      <inkml:brushProperty name="height" value="0.1" units="cm"/>
      <inkml:brushProperty name="color" value="#0432FF"/>
    </inkml:brush>
  </inkml:definitions>
  <inkml:trace contextRef="#ctx0" brushRef="#br0">44 0 24575,'-12'0'0,"2"0"0,3 0 0,-1 0 0,4 0 0,1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4T11:20:49.290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1011 0 24575,'-8'0'0,"0"0"0,2 0 0,1 0 0,-3 0 0,-1 0 0,-2 0 0,2 0 0,-1 0 0,1 0 0,-2 0 0,2 0 0,-1 0 0,1 0 0,-2 0 0,-3 0 0,5 0 0,-4 0 0,7 0 0,-5 0 0,5 0 0,-5 3 0,3-3 0,-8 3 0,-1 0 0,3-2 0,2 2 0,6-3 0,-2 2 0,-1-1 0,-2 1 0,3 1 0,-3-2 0,0 3 0,2-3 0,-2 4 0,3-4 0,2 4 0,-9-2 0,8 1 0,-8 1 0,6-4 0,0 4 0,-1-2 0,1 0 0,-7 4 0,6-6 0,-3 7 0,5-8 0,2 5 0,-7 1 0,6-2 0,-6 3 0,7-4 0,-2 3 0,2-3 0,1 2 0,-3-2 0,2 2 0,-2-2 0,0 5 0,1-7 0,-1 6 0,3-4 0,-1 3 0,1-3 0,-3 2 0,2-2 0,-5 3 0,5-1 0,-2 1 0,0-1 0,2 1 0,-2-1 0,0 1 0,1-1 0,-1 1 0,3-1 0,-1 3 0,1-1 0,-1 1 0,1-3 0,-1 1 0,1 2 0,-1-2 0,1 2 0,-1-5 0,-2 7 0,4-6 0,-3 7 0,4-8 0,0 2 0,-2-2 0,4 2 0,-4 1 0,2-1 0,0 1 0,-2-1 0,5 1 0,-3-1 0,1 3 0,-4-1 0,3 3 0,-5-1 0,5-1 0,-3 7 0,0-5 0,0 6 0,0 0 0,0-4 0,-1 8 0,1-8 0,0 4 0,-3 0 0,5-7 0,-5 6 0,3-6 0,3 2 0,-5 0 0,5 1 0,-2-1 0,-1 0 0,3 5 0,-2-7 0,0 11 0,-2-5 0,-1 2 0,1 3 0,4-10 0,-4 9 0,4-9 0,-4 10 0,4-7 0,0 2 0,0 6 0,2 5 0,-2 2 0,3 2 0,-5-1 0,4 3 0,-3 16 0,4-15 0,0 0 0,0-4 0,0 8 0,0 6 0,0 7 0,0-18 0,0 5 0,-3-18 0,3 18 0,-3-19 0,3 21 0,0-15 0,0 2 0,0-6 0,0-3 0,0 4 0,0 1 0,0-1 0,0-7 0,0-1 0,0-5 0,0-2 0,0 2 0,0-3 0,0 1 0,0 0 0,0-1 0,0 1 0,0-1 0,0 1 0,0-1 0,0 1 0,0 2 0,0-2 0,0 2 0,0-2 0,3 2 0,-3-2 0,3 2 0,-3-3 0,0 3 0,2-2 0,-1 3 0,1-4 0,-2 1 0,3-1 0,-2 1 0,4-3 0,-5 2 0,3-2 0,-1 0 0,1-1 0,0 1 0,3-3 0,-6 5 0,5-4 0,-2 4 0,3-2 0,0 0 0,-3 2 0,4-5 0,-3 5 0,2-2 0,-1 1 0,-2 0 0,2-3 0,-2 4 0,2 1 0,-1 0 0,-1 4 0,2-4 0,-5 5 0,3-5 0,-3 2 0,0-2 0,0-1 0,0 1 0,2-1 0,-1 1 0,1-1 0,-2 1 0,3-3 0,-2 2 0,1-2 0,1 0 0,-3 2 0,5-4 0,-2 3 0,3 0 0,0 1 0,-1 1 0,1-3 0,-3 2 0,2-5 0,-2 3 0,3-1 0,-1-1 0,1 4 0,0-5 0,-3 5 0,4-4 0,-3 4 0,4-5 0,-2 3 0,-3-1 0,2-1 0,-2 1 0,3-2 0,-1 0 0,1 0 0,0 0 0,-1 0 0,1 0 0,-1 0 0,-1-2 0,1 1 0,-5-4 0,5 5 0,-2-3 0,0 1 0,2 1 0,-1-4 0,1 4 0,-2-4 0,2 2 0,-2 0 0,1-2 0,1 4 0,-5-4 0,5 5 0,-4-5 0,4 4 0,-2-4 0,3 5 0,-3-5 0,2 4 0,-5-4 0,5 4 0,-2-4 0,3 5 0,0-5 0,-1 4 0,1-1 0,0 2 0,-1 0 0,-2-3 0,2 2 0,-2-1 0,3 2 0,-3-3 0,2 3 0,-2-3 0,3 3 0,0 0 0,-1 0 0,1 0 0,0 0 0,-1 0 0,1 0 0,2 0 0,-2 0 0,5 0 0,-5 0 0,2 3 0,-2-3 0,2 3 0,-2-3 0,2 0 0,-2 0 0,0 0 0,2 0 0,-2 0 0,2 0 0,-2 0 0,-1 0 0,-2 2 0,2 1 0,-4 3 0,4-3 0,-4 2 0,4-2 0,-5 2 0,5-1 0,-4 0 0,2 0 0,-3 1 0,2 1 0,1-1 0,0 1 0,2-1 0,-4 1 0,1-1 0,1 1 0,-2-1 0,1 1 0,-2-1 0,3-2 0,-3 2 0,3-2 0,-3 3 0,0 0 0,2-1 0,-1 1 0,1-1 0,1-2 0,-3 2 0,3-2 0,-3 3 0,0-1 0,0 1 0,0-1 0,0 1 0,2-3 0,-1 2 0,2-2 0,-3 2 0,0 1 0,0 0 0,0-1 0,0 1 0,0-1 0,0 1 0,2-3 0,-1 2 0,1-2 0,-2 0 0,0-1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4T11:20:49.29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0 24575,'0'9'0,"0"6"0,0-1 0,0 0 0,0 6 0,0-13 0,0 8 0,0-9 0,0 2 0,0-2 0,0 0 0,0-1 0,0 1 0,0-1 0,0 1 0,0-1 0,0 1 0,0-1 0,0 1 0,0-1 0,0 1 0,0-1 0,0 1 0,0-1 0,0 1 0,0 0 0,0-1 0,0 1 0,0-1 0,0 1 0,0-1 0,0 1 0,2-1 0,-1 1 0,1-1 0,-2 1 0,0-1 0,0 1 0,0-1 0,0 1 0,0 0 0,0-1 0,0 3 0,0-2 0,0 2 0,0-2 0,0-1 0,0 1 0,0-1 0,0 1 0,0 0 0,0-1 0,0 1 0,0-1 0,0 1 0,0-1 0,0 1 0,0-1 0,0 1 0,0-1 0,0 1 0,0 2 0,0-2 0,0 2 0,0-2 0,0-1 0,0 1 0,0-1 0,0 1 0,0-1 0,0 1 0,0-1 0,0 1 0,0-1 0,0 1 0,0-1 0,3-1 0,-3 0 0,3 0 0,-3 1 0,0 1 0,2-3 0,-1 2 0,1-2 0,-2 2 0,3 1 0,-2-1 0,1 1 0,1-1 0,-3 1 0,3-1 0,-3 1 0,0-1 0,0 1 0,2-3 0,-1 2 0,1-2 0,-2 3 0,0-1 0,3-2 0,-3 2 0,3-2 0,-3 3 0,0-1 0,3 1 0,-3-1 0,3 1 0,-1-3 0,-1 2 0,1-2 0,-2 2 0,3 1 0,-3 0 0,5-1 0,-4 1 0,2 2 0,-3-2 0,0 2 0,2 0 0,-1 1 0,1-1 0,1 0 0,-3-2 0,3-1 0,-3 1 0,0-1 0,0 1 0,0-1 0,0 1 0,0-1 0,0 1 0,0 0 0,0-1 0,0 1 0,0-1 0,0 1 0,0-1 0,0 1 0,0-1 0,0 1 0,0-1 0,0 1 0,0-1 0,0 1 0,0-1 0,0 1 0,0 0 0,0-1 0,0 3 0,0-2 0,0 2 0,0-2 0,0-1 0,0 1 0,0-1 0,0 1 0,0 0 0,0-1 0,0 1 0,0-1 0,0 1 0,0-1 0,0 1 0,0-1 0,0 1 0,0-1 0,0 1 0,0-1 0,0 1 0,0-1 0,0 1 0,0 0 0,0-1 0,0 1 0,0 2 0,0-2 0,2 4 0,-1-1 0,1 0 0,1 1 0,-2-4 0,4 5 0,-5-2 0,5 2 0,-4-3 0,4 3 0,-5-5 0,3 5 0,-1-5 0,-1 4 0,4-1 0,-4 0 0,6 1 0,-6-4 0,7 5 0,-7-5 0,4 2 0,-2-3 0,0 4 0,2-3 0,-5 2 0,5-3 0,-1 1 0,1-1 0,1 1 0,-3-1 0,2 1 0,-2-1 0,3 1 0,-1 2 0,1-2 0,0 2 0,-1-2 0,-2-1 0,2 1 0,-2 2 0,3-2 0,0 2 0,-1 0 0,1-4 0,0 3 0,-1-1 0,1-3 0,-3 5 0,2-8 0,-4 5 0,6-4 0,-6 4 0,7-2 0,-7 3 0,4-3 0,-2 2 0,2-2 0,1 2 0,-3 1 0,2-3 0,-2 2 0,3-2 0,-1 2 0,1 1 0,0-3 0,-3 2 0,2-2 0,-2 2 0,3-2 0,-1 2 0,1 1 0,2 0 0,-2 2 0,0-2 0,-1-1 0,-2-2 0,3 2 0,-1-2 0,-2 3 0,2-3 0,-2 2 0,3-2 0,0 0 0,-3 2 0,2-2 0,-2 0 0,0 2 0,5-4 0,-5 3 0,6 0 0,-1-1 0,-2 2 0,5-5 0,-5 5 0,2-4 0,-2 4 0,-1-5 0,1 5 0,-1-4 0,4 4 0,-3-5 0,2 5 0,-2-4 0,2 4 0,-2-2 0,2 0 0,-2 2 0,-1-5 0,1 5 0,0-4 0,-3 4 0,2-4 0,-2 1 0,3 0 0,2-1 0,-2 4 0,5-4 0,-3 3 0,4 0 0,-1 4 0,5-2 0,-4 3 0,4-3 0,-5-3 0,-2 2 0,1-2 0,-1 2 0,0 1 0,-1-3 0,-5 2 0,2-4 0,-2 1 0,3 1 0,-1-3 0,1 5 0,0-2 0,-1 0 0,1 0 0,0-3 0,-1 0 0,1 0 0,0 0 0,-1 0 0,1 0 0,-1 0 0,1 0 0,0 0 0,2 0 0,-2 0 0,2 0 0,-2 0 0,-1 0 0,4 0 0,-3 0 0,4 0 0,-3 0 0,1-3 0,-3 3 0,1-3 0,0 3 0,-1 0 0,1 0 0,0 0 0,-1 0 0,1 0 0,-1 0 0,1 0 0,0 0 0,-1 0 0,1 0 0,0 0 0,-1 0 0,1 0 0,0 0 0,-1 2 0,1-1 0,-1 2 0,1-3 0,0 0 0,2 2 0,-2-1 0,2 1 0,-2-2 0,-1 0 0,1 0 0,0 0 0,-3 3 0,2-3 0,-2 3 0,0-1 0,2-1 0,-2 1 0,0 1 0,2-3 0,-2 5 0,3-2 0,0 0 0,-3 2 0,2-4 0,-2 1 0,0 1 0,2-3 0,-2 3 0,0-1 0,2-1 0,-2 1 0,1 1 0,1-3 0,-2 3 0,0-1 0,2-1 0,-2 1 0,3-2 0,-1 0 0,-2 3 0,2-2 0,-1 1 0,1-2 0,-2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4" name="Google Shape;2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13A90554-B849-A334-4840-5DFCF0EAB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9B4932AE-7F11-061C-AAE0-67DB7742D5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0B8A772D-590D-79F2-575F-FE44FE8F3B7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2867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4F4BE47A-532E-2E3E-32F6-5AE5A2C64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B0011466-DE01-D5FF-E896-318331AA60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Qubits are created by </a:t>
            </a: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manipulating and measuring </a:t>
            </a:r>
            <a:r>
              <a:rPr kumimoji="0" lang="en-CH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particles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FA21F1AB-2044-A48D-F5CF-A545EF3D6D2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9956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4EED28DC-921D-964D-B03D-7BBD6BE00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04065ED2-1516-1163-04B9-A4B9544480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Qubits are created by </a:t>
            </a: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manipulating and measuring </a:t>
            </a:r>
            <a:r>
              <a:rPr kumimoji="0" lang="en-CH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particles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09A552E7-E56B-B234-31E5-56EE9CD10BC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4917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F4B9EB2A-7DEE-AEB4-288B-91F2E9750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AF7126EC-976F-E091-71CF-6A2B5E6B0A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Qubits are created by </a:t>
            </a: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manipulating and measuring </a:t>
            </a:r>
            <a:r>
              <a:rPr kumimoji="0" lang="en-CH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particles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15094A2A-A2CF-509E-38FD-574DBEE652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1755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EDBE6-97F5-4B5B-1D89-15AB38D46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4FA75A-2770-6DFE-37A1-0C4A716795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4867CE-F166-3B3B-A081-2BB7FE061F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Explain 2 node versus 3 node network (with source at different location)</a:t>
            </a:r>
          </a:p>
        </p:txBody>
      </p:sp>
    </p:spTree>
    <p:extLst>
      <p:ext uri="{BB962C8B-B14F-4D97-AF65-F5344CB8AC3E}">
        <p14:creationId xmlns:p14="http://schemas.microsoft.com/office/powerpoint/2010/main" val="965467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7A6EEBE6-32F2-BD99-2447-DD6FABBE9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8D0078D7-90C6-CF78-9DE3-561B9F202D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DF6C3777-5550-F8BB-6F20-87C35FB7BC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554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B8EB8-BBB3-D949-407F-0271C7FD6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F4CBBD-6112-27F4-C34E-78AFE36C3E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08654B-E4A8-94FD-821E-5351CDDCC8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77035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97A44-7B23-05F0-F87F-A40613147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6A9305-D6CF-AABB-AD8C-0F70CB5F3D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5B7837-B354-5B58-0B70-AB5A2475B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15707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289CB156-4A1C-725D-3BF9-DF1F11D1F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7A75CECE-6874-2C17-BB9A-E8226777CE9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DEA36688-6229-B31B-DB4D-DCC9DD1EF2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6069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2DFF5-706A-2CEC-091D-55371DBFD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CCA8D9-3296-89F5-7026-549A03B25A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9E0325-096C-F246-8563-C11B90D2A7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17104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5BC53-0FFB-848D-D877-EF7B692EE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D0CC7A-B33D-8707-6E77-FAA641F08B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6743C4-D0B0-8B46-584C-D7B504D9B3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529302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B400E-6F1A-5B98-9E2C-8CCFD8C0E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BEBC39-5CDE-9BB0-AB37-CD77487C15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4D1D84-E35C-F966-381A-9F8AA18C53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875707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4D5A0-9962-5E1D-FE9C-AFE9133F0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78FE0D-4770-A18E-08F0-10AFD96A6E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090118-2637-1242-AD7B-444F1F6150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0778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3A7BE8-3069-20FE-853E-848BB5CAB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D0891-8B1A-CAFB-E516-621E402C4E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30164B-73DE-A795-1966-E4B792BD8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336037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8D3BB-8C23-4CC8-125D-2D0B2FDA0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D701B3-BF66-769D-69F4-62BFB88862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4A11C9-E86C-EA4B-DD8A-CE14A67F86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613401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A4C7D-3471-9B16-495D-966811A3A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660CFA-642B-2A28-FC56-25E6978D82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910A1B-A44C-8138-7D18-F2406AD43C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0606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B994D-4647-3C0C-ED07-93838367B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50E794-6E14-9C0B-AE12-B68A002BA5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A6C3C3-133C-7D5C-BC28-F9045286D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314106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B76C4-C7A7-3119-462D-9F818E9F5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665FFA-DE38-7D1F-BC44-3E25712F4F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D447C7-9878-BA8D-306A-20CA54321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990351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F223A-2E29-665E-EF84-2F2A4E8D7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18C196-2225-95B9-516D-1F80FB2EDF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740692-19A5-E375-940C-497D141B0E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876534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9F10F-03B6-FF31-557D-B47E2D654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AA1CAB-2C60-0824-E44F-EADB4B148C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782E20-42CC-7777-BE96-2C2EFDB287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719007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A7A6F5DA-9EDC-9EAF-7266-B2BD15C1D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89C366BB-61FE-F45A-0CE8-99B52D57F82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9D746731-A14D-A0AF-CCDE-95641CAA74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4685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231B7-146D-C3A3-EADB-76C523946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85D234-0B83-C502-5307-85F79389D4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4BA62C-4186-96AD-E427-E9DBE73B9D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-Explore how quantum tech can be useful for CERN</a:t>
            </a:r>
          </a:p>
          <a:p>
            <a:r>
              <a:rPr lang="en-GB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-Explore how CERN can be useful for quantum tech</a:t>
            </a:r>
          </a:p>
          <a:p>
            <a:r>
              <a:rPr lang="en-GB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The quantum networking CoC is in these first years focussing on the second question. </a:t>
            </a:r>
          </a:p>
          <a:p>
            <a:r>
              <a:rPr lang="en-GB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In future, we could imagine CERN could be interested in a network of quantum computers or sensors, connected by quantum networks.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8420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34DB84DA-3A4B-562F-7828-7EB5CAB2A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66D6B7B3-E759-F52F-8968-1521ED9172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81370234-C8D0-F004-E5DA-A55F2F5C57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17359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1" name="Google Shape;3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25919-D3B5-B0B9-CDE7-B32D90A20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10740-E1D2-84FF-871D-273A6FAF8E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8EF2D1-D4F8-3434-1D7C-A34ACB3D58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55808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6768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D4E7D-7CA1-1D99-12B9-F17FF12FB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080C9C-5D69-0807-263C-7A19D04527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3D9CFB-9540-BA15-7AEF-ECFFB6118F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75365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03252-3F8F-B29E-73DD-0A8B3FBEE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4607CA-1006-3AFF-E3BB-042131BC52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10B563-6A64-0F85-24C0-ECE6E80A6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5202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EF22C-695C-D65B-B574-9224774A2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826EE7-B459-FB59-2928-22623BFFF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1F6B00-6E96-992F-D3E9-AE05B4B64E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43562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B0E02582-EE17-0B23-49D1-6ABB3EC83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9D7F3440-CD5D-2D46-7E39-30979E452A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Qubits are created by </a:t>
            </a: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manipulating and measuring </a:t>
            </a:r>
            <a:r>
              <a:rPr kumimoji="0" lang="en-CH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particles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8BFF3AC2-611B-F9D6-03BE-EB4D58D123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5216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B0709E55-3C7C-D546-CF73-72346BB7E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C3429C1C-0D33-F245-869E-CB83699BE6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AA0CA5ED-34B3-8D7A-BFF4-618C239069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463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9"/>
          <p:cNvSpPr txBox="1">
            <a:spLocks noGrp="1"/>
          </p:cNvSpPr>
          <p:nvPr>
            <p:ph type="subTitle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0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0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1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3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3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4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4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5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5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5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6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6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36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36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7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7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7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8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8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8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8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8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9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9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9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39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9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9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42"/>
          <p:cNvSpPr txBox="1">
            <a:spLocks noGrp="1"/>
          </p:cNvSpPr>
          <p:nvPr>
            <p:ph type="subTitle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3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43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44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6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7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7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47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47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8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48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48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48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49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49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49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0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50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50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5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51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51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51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52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52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52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2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52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52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55"/>
          <p:cNvSpPr txBox="1">
            <a:spLocks noGrp="1"/>
          </p:cNvSpPr>
          <p:nvPr>
            <p:ph type="subTitle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6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56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7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57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57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8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9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60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60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60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60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6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6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61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61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62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62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62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3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63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63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6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6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64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64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64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6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65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65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65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65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65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65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229360"/>
            <a:ext cx="10080360" cy="44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0"/>
            <a:ext cx="10080360" cy="56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0" y="3842640"/>
            <a:ext cx="5276880" cy="1827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5229360"/>
            <a:ext cx="10080360" cy="44064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294120" y="1509480"/>
            <a:ext cx="9478080" cy="3597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162720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fld id="{56EA2FC1-D366-3D4F-9FD0-F4849F5BD6B5}" type="datetime1">
              <a:rPr lang="de-CH" smtClean="0"/>
              <a:t>25.06.25</a:t>
            </a:fld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273200" y="5255640"/>
            <a:ext cx="246780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711936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/>
          <p:nvPr/>
        </p:nvSpPr>
        <p:spPr>
          <a:xfrm>
            <a:off x="0" y="0"/>
            <a:ext cx="10079280" cy="5669280"/>
          </a:xfrm>
          <a:prstGeom prst="rect">
            <a:avLst/>
          </a:prstGeom>
          <a:solidFill>
            <a:srgbClr val="0033A0"/>
          </a:solidFill>
          <a:ln w="9525" cap="flat" cmpd="sng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6" name="Google Shape;116;p2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140000" y="504000"/>
            <a:ext cx="1774080" cy="176328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7"/>
          <p:cNvSpPr txBox="1"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229360"/>
            <a:ext cx="10080360" cy="44064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40"/>
          <p:cNvSpPr txBox="1">
            <a:spLocks noGrp="1"/>
          </p:cNvSpPr>
          <p:nvPr>
            <p:ph type="title"/>
          </p:nvPr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0" name="Google Shape;170;p40"/>
          <p:cNvSpPr txBox="1">
            <a:spLocks noGrp="1"/>
          </p:cNvSpPr>
          <p:nvPr>
            <p:ph type="body" idx="1"/>
          </p:nvPr>
        </p:nvSpPr>
        <p:spPr>
          <a:xfrm>
            <a:off x="294120" y="2506320"/>
            <a:ext cx="304488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1" name="Google Shape;171;p40"/>
          <p:cNvSpPr txBox="1">
            <a:spLocks noGrp="1"/>
          </p:cNvSpPr>
          <p:nvPr>
            <p:ph type="body" idx="2"/>
          </p:nvPr>
        </p:nvSpPr>
        <p:spPr>
          <a:xfrm>
            <a:off x="294120" y="1907640"/>
            <a:ext cx="3044880" cy="39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2" name="Google Shape;172;p40"/>
          <p:cNvSpPr txBox="1">
            <a:spLocks noGrp="1"/>
          </p:cNvSpPr>
          <p:nvPr>
            <p:ph type="body" idx="3"/>
          </p:nvPr>
        </p:nvSpPr>
        <p:spPr>
          <a:xfrm>
            <a:off x="3461760" y="2506320"/>
            <a:ext cx="304488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3" name="Google Shape;173;p40"/>
          <p:cNvSpPr txBox="1">
            <a:spLocks noGrp="1"/>
          </p:cNvSpPr>
          <p:nvPr>
            <p:ph type="body" idx="4"/>
          </p:nvPr>
        </p:nvSpPr>
        <p:spPr>
          <a:xfrm>
            <a:off x="3461760" y="1907640"/>
            <a:ext cx="3044880" cy="39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4" name="Google Shape;174;p40"/>
          <p:cNvSpPr txBox="1">
            <a:spLocks noGrp="1"/>
          </p:cNvSpPr>
          <p:nvPr>
            <p:ph type="body" idx="5"/>
          </p:nvPr>
        </p:nvSpPr>
        <p:spPr>
          <a:xfrm>
            <a:off x="6629400" y="2506320"/>
            <a:ext cx="31428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5" name="Google Shape;175;p40"/>
          <p:cNvSpPr txBox="1">
            <a:spLocks noGrp="1"/>
          </p:cNvSpPr>
          <p:nvPr>
            <p:ph type="body" idx="6"/>
          </p:nvPr>
        </p:nvSpPr>
        <p:spPr>
          <a:xfrm>
            <a:off x="6629400" y="1907640"/>
            <a:ext cx="3142800" cy="39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6" name="Google Shape;176;p40"/>
          <p:cNvSpPr txBox="1">
            <a:spLocks noGrp="1"/>
          </p:cNvSpPr>
          <p:nvPr>
            <p:ph type="dt" idx="10"/>
          </p:nvPr>
        </p:nvSpPr>
        <p:spPr>
          <a:xfrm>
            <a:off x="162720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fld id="{1897ECED-5B1C-0D40-B826-80594AFD6D5E}" type="datetime1">
              <a:rPr lang="de-CH" smtClean="0"/>
              <a:t>25.06.25</a:t>
            </a:fld>
            <a:endParaRPr/>
          </a:p>
        </p:txBody>
      </p:sp>
      <p:sp>
        <p:nvSpPr>
          <p:cNvPr id="177" name="Google Shape;177;p40"/>
          <p:cNvSpPr txBox="1">
            <a:spLocks noGrp="1"/>
          </p:cNvSpPr>
          <p:nvPr>
            <p:ph type="ftr" idx="11"/>
          </p:nvPr>
        </p:nvSpPr>
        <p:spPr>
          <a:xfrm>
            <a:off x="4273200" y="5255640"/>
            <a:ext cx="246780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8" name="Google Shape;178;p40"/>
          <p:cNvSpPr txBox="1">
            <a:spLocks noGrp="1"/>
          </p:cNvSpPr>
          <p:nvPr>
            <p:ph type="sldNum" idx="12"/>
          </p:nvPr>
        </p:nvSpPr>
        <p:spPr>
          <a:xfrm>
            <a:off x="711936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5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229360"/>
            <a:ext cx="10080360" cy="44064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53"/>
          <p:cNvSpPr txBox="1">
            <a:spLocks noGrp="1"/>
          </p:cNvSpPr>
          <p:nvPr>
            <p:ph type="body" idx="1"/>
          </p:nvPr>
        </p:nvSpPr>
        <p:spPr>
          <a:xfrm>
            <a:off x="294120" y="1509480"/>
            <a:ext cx="9478080" cy="3597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0" name="Google Shape;230;p53"/>
          <p:cNvSpPr txBox="1">
            <a:spLocks noGrp="1"/>
          </p:cNvSpPr>
          <p:nvPr>
            <p:ph type="title"/>
          </p:nvPr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1" name="Google Shape;231;p53"/>
          <p:cNvSpPr txBox="1">
            <a:spLocks noGrp="1"/>
          </p:cNvSpPr>
          <p:nvPr>
            <p:ph type="dt" idx="10"/>
          </p:nvPr>
        </p:nvSpPr>
        <p:spPr>
          <a:xfrm>
            <a:off x="162720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fld id="{F69F45AB-AC5C-A848-B7CF-026483CC47FD}" type="datetime1">
              <a:rPr lang="de-CH" smtClean="0"/>
              <a:t>25.06.25</a:t>
            </a:fld>
            <a:endParaRPr/>
          </a:p>
        </p:txBody>
      </p:sp>
      <p:sp>
        <p:nvSpPr>
          <p:cNvPr id="232" name="Google Shape;232;p53"/>
          <p:cNvSpPr txBox="1">
            <a:spLocks noGrp="1"/>
          </p:cNvSpPr>
          <p:nvPr>
            <p:ph type="ftr" idx="11"/>
          </p:nvPr>
        </p:nvSpPr>
        <p:spPr>
          <a:xfrm>
            <a:off x="4273200" y="5255640"/>
            <a:ext cx="246780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3" name="Google Shape;233;p53"/>
          <p:cNvSpPr txBox="1">
            <a:spLocks noGrp="1"/>
          </p:cNvSpPr>
          <p:nvPr>
            <p:ph type="sldNum" idx="12"/>
          </p:nvPr>
        </p:nvSpPr>
        <p:spPr>
          <a:xfrm>
            <a:off x="711936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5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2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2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2.svg"/><Relationship Id="rId9" Type="http://schemas.openxmlformats.org/officeDocument/2006/relationships/image" Target="../media/image6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29.sv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openxmlformats.org/officeDocument/2006/relationships/image" Target="../media/image28.png"/><Relationship Id="rId17" Type="http://schemas.openxmlformats.org/officeDocument/2006/relationships/image" Target="../media/image6.sv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svg"/><Relationship Id="rId11" Type="http://schemas.openxmlformats.org/officeDocument/2006/relationships/image" Target="../media/image27.png"/><Relationship Id="rId5" Type="http://schemas.openxmlformats.org/officeDocument/2006/relationships/image" Target="../media/image25.png"/><Relationship Id="rId15" Type="http://schemas.microsoft.com/office/2007/relationships/hdphoto" Target="../media/hdphoto1.wdp"/><Relationship Id="rId4" Type="http://schemas.openxmlformats.org/officeDocument/2006/relationships/image" Target="../media/image22.svg"/><Relationship Id="rId1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3" Type="http://schemas.openxmlformats.org/officeDocument/2006/relationships/image" Target="../media/image21.png"/><Relationship Id="rId7" Type="http://schemas.openxmlformats.org/officeDocument/2006/relationships/customXml" Target="../ink/ink5.xml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svg"/><Relationship Id="rId11" Type="http://schemas.openxmlformats.org/officeDocument/2006/relationships/customXml" Target="../ink/ink6.xml"/><Relationship Id="rId5" Type="http://schemas.openxmlformats.org/officeDocument/2006/relationships/image" Target="../media/image25.png"/><Relationship Id="rId10" Type="http://schemas.openxmlformats.org/officeDocument/2006/relationships/image" Target="../media/image31.png"/><Relationship Id="rId4" Type="http://schemas.openxmlformats.org/officeDocument/2006/relationships/image" Target="../media/image22.svg"/><Relationship Id="rId14" Type="http://schemas.openxmlformats.org/officeDocument/2006/relationships/image" Target="../media/image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g"/><Relationship Id="rId7" Type="http://schemas.openxmlformats.org/officeDocument/2006/relationships/image" Target="../media/image38.jpeg"/><Relationship Id="rId12" Type="http://schemas.openxmlformats.org/officeDocument/2006/relationships/image" Target="../media/image29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7.jpeg"/><Relationship Id="rId11" Type="http://schemas.openxmlformats.org/officeDocument/2006/relationships/image" Target="../media/image28.png"/><Relationship Id="rId5" Type="http://schemas.openxmlformats.org/officeDocument/2006/relationships/image" Target="../media/image36.jpeg"/><Relationship Id="rId10" Type="http://schemas.openxmlformats.org/officeDocument/2006/relationships/image" Target="../media/image6.svg"/><Relationship Id="rId4" Type="http://schemas.openxmlformats.org/officeDocument/2006/relationships/image" Target="../media/image35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10" Type="http://schemas.openxmlformats.org/officeDocument/2006/relationships/hyperlink" Target="https://quantum.cern/" TargetMode="External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1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1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Relationship Id="rId6" Type="http://schemas.openxmlformats.org/officeDocument/2006/relationships/customXml" Target="../ink/ink8.xml"/><Relationship Id="rId5" Type="http://schemas.openxmlformats.org/officeDocument/2006/relationships/image" Target="../media/image49.png"/><Relationship Id="rId10" Type="http://schemas.openxmlformats.org/officeDocument/2006/relationships/image" Target="../media/image6.svg"/><Relationship Id="rId4" Type="http://schemas.openxmlformats.org/officeDocument/2006/relationships/customXml" Target="../ink/ink7.xml"/><Relationship Id="rId9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1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6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6.svg"/><Relationship Id="rId3" Type="http://schemas.openxmlformats.org/officeDocument/2006/relationships/customXml" Target="../ink/ink1.xml"/><Relationship Id="rId7" Type="http://schemas.openxmlformats.org/officeDocument/2006/relationships/image" Target="../media/image9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11" Type="http://schemas.openxmlformats.org/officeDocument/2006/relationships/image" Target="../media/image131.png"/><Relationship Id="rId10" Type="http://schemas.openxmlformats.org/officeDocument/2006/relationships/image" Target="../media/image12.png"/><Relationship Id="rId9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68.png"/><Relationship Id="rId7" Type="http://schemas.openxmlformats.org/officeDocument/2006/relationships/image" Target="../media/image100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10" Type="http://schemas.openxmlformats.org/officeDocument/2006/relationships/image" Target="../media/image6.svg"/><Relationship Id="rId4" Type="http://schemas.openxmlformats.org/officeDocument/2006/relationships/image" Target="../media/image74.png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68.png"/><Relationship Id="rId7" Type="http://schemas.openxmlformats.org/officeDocument/2006/relationships/image" Target="../media/image100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0.png"/><Relationship Id="rId11" Type="http://schemas.openxmlformats.org/officeDocument/2006/relationships/image" Target="../media/image6.svg"/><Relationship Id="rId5" Type="http://schemas.openxmlformats.org/officeDocument/2006/relationships/image" Target="../media/image80.png"/><Relationship Id="rId10" Type="http://schemas.openxmlformats.org/officeDocument/2006/relationships/image" Target="../media/image5.png"/><Relationship Id="rId4" Type="http://schemas.openxmlformats.org/officeDocument/2006/relationships/image" Target="../media/image74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72C4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6"/>
          <p:cNvSpPr txBox="1"/>
          <p:nvPr/>
        </p:nvSpPr>
        <p:spPr>
          <a:xfrm>
            <a:off x="638640" y="2166120"/>
            <a:ext cx="81370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Entanglement distribution of photon pairs coexisting with White Rabbit synchronization signals on the same optical fiber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 b="0" i="0" u="none" strike="noStrike" cap="none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workshop 25/06/2025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Annick Teepe</a:t>
            </a:r>
            <a:br>
              <a:rPr lang="en-US" sz="1800" b="0" i="0" u="none" strike="noStrike" cap="none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sz="41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1DC6709-2CAB-62E3-E448-5F34B84FC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5611"/>
          <a:stretch>
            <a:fillRect/>
          </a:stretch>
        </p:blipFill>
        <p:spPr>
          <a:xfrm>
            <a:off x="4995894" y="4137071"/>
            <a:ext cx="1779771" cy="9464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E718DF-19F5-58B4-F65F-67A5DFC1CF10}"/>
              </a:ext>
            </a:extLst>
          </p:cNvPr>
          <p:cNvCxnSpPr/>
          <p:nvPr/>
        </p:nvCxnSpPr>
        <p:spPr>
          <a:xfrm>
            <a:off x="4995894" y="4363511"/>
            <a:ext cx="0" cy="720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931BCC29-F0F7-5987-4A6F-C8F2DD79F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42A16D44-6465-2737-C134-95C3DEA3365F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Photons as qubits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" name="Google Shape;291;p67">
            <a:extLst>
              <a:ext uri="{FF2B5EF4-FFF2-40B4-BE49-F238E27FC236}">
                <a16:creationId xmlns:a16="http://schemas.microsoft.com/office/drawing/2014/main" id="{124985CD-9A0F-EFA1-3813-8B2BF0D1DE8C}"/>
              </a:ext>
            </a:extLst>
          </p:cNvPr>
          <p:cNvSpPr txBox="1"/>
          <p:nvPr/>
        </p:nvSpPr>
        <p:spPr>
          <a:xfrm>
            <a:off x="294120" y="1005840"/>
            <a:ext cx="9478080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Qubit = Two Level System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dots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Trapped ions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Superconducting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And </a:t>
            </a:r>
            <a:r>
              <a:rPr lang="en-CH" sz="1800" b="1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photons</a:t>
            </a: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!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= light particle</a:t>
            </a: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Polarisation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Distinct polarisation state = Qubit!</a:t>
            </a:r>
          </a:p>
          <a:p>
            <a:pPr marL="6858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7A2C320-CD13-C44D-EE3E-A6189E2501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67"/>
          <a:stretch/>
        </p:blipFill>
        <p:spPr bwMode="auto">
          <a:xfrm>
            <a:off x="5168939" y="327651"/>
            <a:ext cx="4460811" cy="257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F5AE84-4A30-3171-16F8-A09319BC6666}"/>
              </a:ext>
            </a:extLst>
          </p:cNvPr>
          <p:cNvSpPr txBox="1"/>
          <p:nvPr/>
        </p:nvSpPr>
        <p:spPr>
          <a:xfrm>
            <a:off x="5858121" y="358968"/>
            <a:ext cx="3082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Polarized sunglasses remove “glare”</a:t>
            </a:r>
          </a:p>
        </p:txBody>
      </p:sp>
      <p:pic>
        <p:nvPicPr>
          <p:cNvPr id="1030" name="Picture 6" descr="How do Polarized Sunglasses Work | Revant Optics">
            <a:extLst>
              <a:ext uri="{FF2B5EF4-FFF2-40B4-BE49-F238E27FC236}">
                <a16:creationId xmlns:a16="http://schemas.microsoft.com/office/drawing/2014/main" id="{51018E37-DAD8-6C92-9C8A-286C35207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39" y="327651"/>
            <a:ext cx="4625627" cy="308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red and blue lines on a black background&#10;&#10;AI-generated content may be incorrect.">
            <a:extLst>
              <a:ext uri="{FF2B5EF4-FFF2-40B4-BE49-F238E27FC236}">
                <a16:creationId xmlns:a16="http://schemas.microsoft.com/office/drawing/2014/main" id="{6CC344AC-F891-2F45-F6CA-26862ABD4C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2841" y="432931"/>
            <a:ext cx="6017784" cy="2875493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584CCE-7F1B-356F-0BDE-7A2129F2B5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4050" y="3033901"/>
            <a:ext cx="1090586" cy="25753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5D619C-4F1F-9247-23F6-F10173A49BF2}"/>
              </a:ext>
            </a:extLst>
          </p:cNvPr>
          <p:cNvSpPr txBox="1"/>
          <p:nvPr/>
        </p:nvSpPr>
        <p:spPr>
          <a:xfrm>
            <a:off x="8039595" y="4298868"/>
            <a:ext cx="332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027600-4224-57F4-405D-EB17150271DB}"/>
              </a:ext>
            </a:extLst>
          </p:cNvPr>
          <p:cNvSpPr txBox="1"/>
          <p:nvPr/>
        </p:nvSpPr>
        <p:spPr>
          <a:xfrm>
            <a:off x="-2909455" y="-235131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6838C88-3A10-56AF-DF01-EC7D92356FC5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A90422AC-7BFE-4A50-E2C4-D0C1361BB0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76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E0ADD89D-B5E5-B182-A10F-95DDD3E53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 16">
            <a:extLst>
              <a:ext uri="{FF2B5EF4-FFF2-40B4-BE49-F238E27FC236}">
                <a16:creationId xmlns:a16="http://schemas.microsoft.com/office/drawing/2014/main" id="{7EFB9407-6F2A-6752-5114-358BB8388191}"/>
              </a:ext>
            </a:extLst>
          </p:cNvPr>
          <p:cNvSpPr/>
          <p:nvPr/>
        </p:nvSpPr>
        <p:spPr>
          <a:xfrm>
            <a:off x="1721267" y="1412840"/>
            <a:ext cx="7563464" cy="537947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5" name="Vrije vorm 11">
            <a:extLst>
              <a:ext uri="{FF2B5EF4-FFF2-40B4-BE49-F238E27FC236}">
                <a16:creationId xmlns:a16="http://schemas.microsoft.com/office/drawing/2014/main" id="{1EF20E2C-C9E6-6AFD-A664-521A979BF3D8}"/>
              </a:ext>
            </a:extLst>
          </p:cNvPr>
          <p:cNvSpPr/>
          <p:nvPr/>
        </p:nvSpPr>
        <p:spPr>
          <a:xfrm rot="10800000">
            <a:off x="1910160" y="1412840"/>
            <a:ext cx="7563464" cy="537947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1341F87F-7DC8-EE74-0060-0F515C8FF341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Entanglement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vak 4">
                <a:extLst>
                  <a:ext uri="{FF2B5EF4-FFF2-40B4-BE49-F238E27FC236}">
                    <a16:creationId xmlns:a16="http://schemas.microsoft.com/office/drawing/2014/main" id="{1EDF05C7-1534-86EB-B1C9-3DBC0E0E99E7}"/>
                  </a:ext>
                </a:extLst>
              </p:cNvPr>
              <p:cNvSpPr txBox="1"/>
              <p:nvPr/>
            </p:nvSpPr>
            <p:spPr>
              <a:xfrm>
                <a:off x="2244737" y="2015921"/>
                <a:ext cx="6379780" cy="1430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914377">
                  <a:buClrTx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b="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nl-NL" sz="2400" i="1" kern="120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e>
                        <m:sub>
                          <m:r>
                            <a:rPr lang="nl-NL" sz="2400" b="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nl-NL" sz="2400" b="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e>
                        <m:sub>
                          <m:r>
                            <a:rPr lang="nl-NL" sz="2400" b="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nl-NL" sz="2400" b="0" i="1" kern="120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400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sz="2400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nl-NL" sz="2400" i="1" kern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nl-NL" sz="2400" i="1" kern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 |0</m:t>
                                  </m:r>
                                </m:e>
                              </m:d>
                            </m:e>
                            <m:sub>
                              <m:r>
                                <a:rPr lang="nl-NL" sz="2400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nl-NL" sz="2400" i="1" kern="12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nl-NL" sz="2400" i="1" kern="12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nl-NL" sz="2400" i="1" kern="12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|0</m:t>
                                  </m:r>
                                </m:e>
                              </m:d>
                            </m:e>
                            <m:sub>
                              <m:r>
                                <a:rPr lang="nl-NL" sz="2400" i="1" kern="12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</m:t>
                              </m:r>
                            </m:sub>
                          </m:sSub>
                          <m:r>
                            <a:rPr lang="nl-NL" sz="2400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lang="nl-NL" sz="2400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nl-NL" sz="2400" i="1" kern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nl-NL" sz="2400" i="1" kern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|1</m:t>
                                  </m:r>
                                </m:e>
                              </m:d>
                            </m:e>
                            <m:sub>
                              <m:r>
                                <a:rPr lang="nl-NL" sz="2400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nl-NL" sz="2400" i="1" kern="12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nl-NL" sz="2400" i="1" kern="12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nl-NL" sz="2400" i="1" kern="12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|1</m:t>
                                  </m:r>
                                </m:e>
                              </m:d>
                            </m:e>
                            <m:sub>
                              <m:r>
                                <a:rPr lang="nl-NL" sz="2400" i="1" kern="12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lang="nl-NL" sz="24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nl-NL" sz="2400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  <a:p>
                <a:pPr defTabSz="914377">
                  <a:buClrTx/>
                </a:pPr>
                <a:endParaRPr lang="nl-NL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  <a:p>
                <a:pPr defTabSz="914377">
                  <a:buClrTx/>
                </a:pPr>
                <a:endParaRPr lang="nl-NL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  <a:p>
                <a:pPr defTabSz="914377">
                  <a:buClrTx/>
                </a:pPr>
                <a:endParaRPr lang="nl-NL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kstvak 4">
                <a:extLst>
                  <a:ext uri="{FF2B5EF4-FFF2-40B4-BE49-F238E27FC236}">
                    <a16:creationId xmlns:a16="http://schemas.microsoft.com/office/drawing/2014/main" id="{20C3EBD7-0EAE-FBA2-74F2-FAC9ECDF9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737" y="2015921"/>
                <a:ext cx="6379780" cy="1430200"/>
              </a:xfrm>
              <a:prstGeom prst="rect">
                <a:avLst/>
              </a:prstGeom>
              <a:blipFill>
                <a:blip r:embed="rId3"/>
                <a:stretch>
                  <a:fillRect t="-45614" b="-614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Rechte verbindingslijn met pijl 6">
            <a:extLst>
              <a:ext uri="{FF2B5EF4-FFF2-40B4-BE49-F238E27FC236}">
                <a16:creationId xmlns:a16="http://schemas.microsoft.com/office/drawing/2014/main" id="{DF22AD58-6334-CFA3-1074-82335BEFE7E4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485605" y="2143558"/>
            <a:ext cx="1" cy="1276549"/>
          </a:xfrm>
          <a:prstGeom prst="straightConnector1">
            <a:avLst/>
          </a:prstGeom>
          <a:ln w="63500" cap="rnd"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4">
            <a:extLst>
              <a:ext uri="{FF2B5EF4-FFF2-40B4-BE49-F238E27FC236}">
                <a16:creationId xmlns:a16="http://schemas.microsoft.com/office/drawing/2014/main" id="{AAD50BEC-0733-47D1-C257-02C568B92BBC}"/>
              </a:ext>
            </a:extLst>
          </p:cNvPr>
          <p:cNvSpPr/>
          <p:nvPr/>
        </p:nvSpPr>
        <p:spPr>
          <a:xfrm>
            <a:off x="1004342" y="1197074"/>
            <a:ext cx="962527" cy="94648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4" name="Rechthoek 15">
            <a:extLst>
              <a:ext uri="{FF2B5EF4-FFF2-40B4-BE49-F238E27FC236}">
                <a16:creationId xmlns:a16="http://schemas.microsoft.com/office/drawing/2014/main" id="{D379B812-CDAE-0A35-09C1-220B0FC3AEA1}"/>
              </a:ext>
            </a:extLst>
          </p:cNvPr>
          <p:cNvSpPr/>
          <p:nvPr/>
        </p:nvSpPr>
        <p:spPr>
          <a:xfrm>
            <a:off x="8511097" y="1197074"/>
            <a:ext cx="962527" cy="94648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Tekstvak 21">
            <a:extLst>
              <a:ext uri="{FF2B5EF4-FFF2-40B4-BE49-F238E27FC236}">
                <a16:creationId xmlns:a16="http://schemas.microsoft.com/office/drawing/2014/main" id="{B48C5EA7-1389-85BE-A14C-3EDACA2202EF}"/>
              </a:ext>
            </a:extLst>
          </p:cNvPr>
          <p:cNvSpPr txBox="1"/>
          <p:nvPr/>
        </p:nvSpPr>
        <p:spPr>
          <a:xfrm>
            <a:off x="39341" y="2428268"/>
            <a:ext cx="116839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77">
              <a:buClrTx/>
            </a:pPr>
            <a:r>
              <a:rPr lang="nl-NL" sz="2000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Measure</a:t>
            </a:r>
            <a:r>
              <a:rPr lang="nl-NL" sz="24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</a:t>
            </a:r>
          </a:p>
        </p:txBody>
      </p:sp>
      <p:pic>
        <p:nvPicPr>
          <p:cNvPr id="18" name="Picture 2" descr="Pair of Round Cartoon Eyes, funny kids, car, van decal stickers:  Amazon.co.uk: Car &amp; Motorbike">
            <a:extLst>
              <a:ext uri="{FF2B5EF4-FFF2-40B4-BE49-F238E27FC236}">
                <a16:creationId xmlns:a16="http://schemas.microsoft.com/office/drawing/2014/main" id="{6078FCC4-71F8-2C82-5151-6474162E9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6" y="1178708"/>
            <a:ext cx="1076692" cy="107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7D0AF0C-71F5-F1CA-5BD7-BDDBCD456F79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A47CBD7C-5A68-3097-9605-4BD2B623C1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41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1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DF3D233B-6E71-F697-DCB7-491480AFE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FCCC6FB4-C9AC-2EC2-28D9-0160335C56FE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Entanglement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vak 4">
                <a:extLst>
                  <a:ext uri="{FF2B5EF4-FFF2-40B4-BE49-F238E27FC236}">
                    <a16:creationId xmlns:a16="http://schemas.microsoft.com/office/drawing/2014/main" id="{1BE2C8F9-FA15-A8E7-B23F-6393692FCEDA}"/>
                  </a:ext>
                </a:extLst>
              </p:cNvPr>
              <p:cNvSpPr txBox="1"/>
              <p:nvPr/>
            </p:nvSpPr>
            <p:spPr>
              <a:xfrm>
                <a:off x="2041341" y="2105102"/>
                <a:ext cx="6379780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914377">
                  <a:buClrTx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nl-NL" sz="2400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400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|1</m:t>
                              </m:r>
                            </m:e>
                          </m:d>
                        </m:e>
                        <m:sub>
                          <m:r>
                            <a:rPr lang="nl-NL" sz="2400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nl-NL" sz="2400" i="1" kern="1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nl-NL" sz="2400" i="1" kern="12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400" i="1" kern="12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|1</m:t>
                              </m:r>
                            </m:e>
                          </m:d>
                        </m:e>
                        <m:sub>
                          <m:r>
                            <a:rPr lang="nl-NL" sz="2400" i="1" kern="12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nl-NL" sz="2400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  <a:p>
                <a:pPr algn="ctr" defTabSz="914377">
                  <a:buClrTx/>
                </a:pPr>
                <a:endParaRPr lang="nl-NL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  <a:p>
                <a:pPr algn="ctr" defTabSz="914377">
                  <a:buClrTx/>
                </a:pPr>
                <a:endParaRPr lang="nl-NL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  <a:p>
                <a:pPr algn="ctr" defTabSz="914377">
                  <a:buClrTx/>
                </a:pPr>
                <a:endParaRPr lang="nl-NL" kern="1200" dirty="0" err="1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kstvak 4">
                <a:extLst>
                  <a:ext uri="{FF2B5EF4-FFF2-40B4-BE49-F238E27FC236}">
                    <a16:creationId xmlns:a16="http://schemas.microsoft.com/office/drawing/2014/main" id="{1553604B-585A-F1DB-2876-B7E077766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341" y="2105102"/>
                <a:ext cx="6379780" cy="1015663"/>
              </a:xfrm>
              <a:prstGeom prst="rect">
                <a:avLst/>
              </a:prstGeom>
              <a:blipFill>
                <a:blip r:embed="rId3"/>
                <a:stretch>
                  <a:fillRect t="-61728" b="-3086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Rechte verbindingslijn met pijl 6">
            <a:extLst>
              <a:ext uri="{FF2B5EF4-FFF2-40B4-BE49-F238E27FC236}">
                <a16:creationId xmlns:a16="http://schemas.microsoft.com/office/drawing/2014/main" id="{8BFB2B2D-184E-4C04-BEA0-81768A593593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485605" y="2143558"/>
            <a:ext cx="1" cy="1276549"/>
          </a:xfrm>
          <a:prstGeom prst="straightConnector1">
            <a:avLst/>
          </a:prstGeom>
          <a:ln w="63500" cap="rnd"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4">
            <a:extLst>
              <a:ext uri="{FF2B5EF4-FFF2-40B4-BE49-F238E27FC236}">
                <a16:creationId xmlns:a16="http://schemas.microsoft.com/office/drawing/2014/main" id="{3F99FF47-ECAB-ED7A-21F0-C3D9BAF83A07}"/>
              </a:ext>
            </a:extLst>
          </p:cNvPr>
          <p:cNvSpPr/>
          <p:nvPr/>
        </p:nvSpPr>
        <p:spPr>
          <a:xfrm>
            <a:off x="1004342" y="1197074"/>
            <a:ext cx="962527" cy="94648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4" name="Rechthoek 15">
            <a:extLst>
              <a:ext uri="{FF2B5EF4-FFF2-40B4-BE49-F238E27FC236}">
                <a16:creationId xmlns:a16="http://schemas.microsoft.com/office/drawing/2014/main" id="{7F5F1086-A0F3-9FBF-3B66-FB4152653EB3}"/>
              </a:ext>
            </a:extLst>
          </p:cNvPr>
          <p:cNvSpPr/>
          <p:nvPr/>
        </p:nvSpPr>
        <p:spPr>
          <a:xfrm>
            <a:off x="8505641" y="1197074"/>
            <a:ext cx="962527" cy="94648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7" name="Tekstvak 21">
            <a:extLst>
              <a:ext uri="{FF2B5EF4-FFF2-40B4-BE49-F238E27FC236}">
                <a16:creationId xmlns:a16="http://schemas.microsoft.com/office/drawing/2014/main" id="{21C68C58-C936-66AE-6684-FCD1FF59BA80}"/>
              </a:ext>
            </a:extLst>
          </p:cNvPr>
          <p:cNvSpPr txBox="1"/>
          <p:nvPr/>
        </p:nvSpPr>
        <p:spPr>
          <a:xfrm>
            <a:off x="39341" y="2428268"/>
            <a:ext cx="116839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77">
              <a:buClrTx/>
            </a:pPr>
            <a:r>
              <a:rPr lang="nl-NL" sz="2000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Measure</a:t>
            </a:r>
            <a:r>
              <a:rPr lang="nl-NL" sz="24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</a:t>
            </a:r>
          </a:p>
        </p:txBody>
      </p:sp>
      <p:pic>
        <p:nvPicPr>
          <p:cNvPr id="18" name="Picture 2" descr="Pair of Round Cartoon Eyes, funny kids, car, van decal stickers:  Amazon.co.uk: Car &amp; Motorbike">
            <a:extLst>
              <a:ext uri="{FF2B5EF4-FFF2-40B4-BE49-F238E27FC236}">
                <a16:creationId xmlns:a16="http://schemas.microsoft.com/office/drawing/2014/main" id="{C55203D5-9A75-9811-F298-B72370B9C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6" y="1178708"/>
            <a:ext cx="1076692" cy="107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7">
                <a:extLst>
                  <a:ext uri="{FF2B5EF4-FFF2-40B4-BE49-F238E27FC236}">
                    <a16:creationId xmlns:a16="http://schemas.microsoft.com/office/drawing/2014/main" id="{BD97AED5-4C9B-6B09-D37E-7FDA4C0E87BB}"/>
                  </a:ext>
                </a:extLst>
              </p:cNvPr>
              <p:cNvSpPr txBox="1"/>
              <p:nvPr/>
            </p:nvSpPr>
            <p:spPr>
              <a:xfrm>
                <a:off x="303880" y="3486756"/>
                <a:ext cx="2029466" cy="646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914377">
                  <a:buClrTx/>
                </a:pPr>
                <a:r>
                  <a:rPr lang="nl-NL" sz="1800" kern="1200" dirty="0" err="1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Outcome</a:t>
                </a:r>
                <a:r>
                  <a:rPr lang="nl-NL" sz="1800" kern="1200" dirty="0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  <a:r>
                  <a:rPr lang="nl-NL" sz="1800" i="1" kern="1200" dirty="0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1</a:t>
                </a:r>
              </a:p>
              <a:p>
                <a:pPr defTabSz="914377">
                  <a:buClrTx/>
                </a:pPr>
                <a:r>
                  <a:rPr lang="nl-NL" sz="1800" kern="1200" dirty="0" err="1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Corresponds</a:t>
                </a:r>
                <a:r>
                  <a:rPr lang="nl-NL" sz="1800" kern="1200" dirty="0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  <a:r>
                  <a:rPr lang="nl-NL" sz="1800" kern="1200" dirty="0" err="1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to</a:t>
                </a:r>
                <a:r>
                  <a:rPr lang="nl-NL" sz="1800" kern="1200" dirty="0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 kern="12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nl-NL" sz="2400" i="1" kern="12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lang="nl-NL" sz="2400" i="1" kern="12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|1</m:t>
                            </m:r>
                          </m:e>
                        </m:d>
                      </m:e>
                      <m:sub>
                        <m:r>
                          <a:rPr lang="nl-NL" sz="2400" i="1" kern="12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</m:sub>
                    </m:sSub>
                  </m:oMath>
                </a14:m>
                <a:endParaRPr lang="nl-NL" sz="1800" kern="1200" dirty="0">
                  <a:solidFill>
                    <a:prstClr val="black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kstvak 17">
                <a:extLst>
                  <a:ext uri="{FF2B5EF4-FFF2-40B4-BE49-F238E27FC236}">
                    <a16:creationId xmlns:a16="http://schemas.microsoft.com/office/drawing/2014/main" id="{5407C917-F90B-0F72-9698-6824B74E7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80" y="3486756"/>
                <a:ext cx="2029466" cy="646331"/>
              </a:xfrm>
              <a:prstGeom prst="rect">
                <a:avLst/>
              </a:prstGeom>
              <a:blipFill>
                <a:blip r:embed="rId5"/>
                <a:stretch>
                  <a:fillRect l="-7500" t="-55769" r="-13125" b="-14230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Rechte verbindingslijn met pijl 26">
            <a:extLst>
              <a:ext uri="{FF2B5EF4-FFF2-40B4-BE49-F238E27FC236}">
                <a16:creationId xmlns:a16="http://schemas.microsoft.com/office/drawing/2014/main" id="{0CB876AD-D6BB-E082-16B9-22A5D357475D}"/>
              </a:ext>
            </a:extLst>
          </p:cNvPr>
          <p:cNvCxnSpPr>
            <a:cxnSpLocks/>
          </p:cNvCxnSpPr>
          <p:nvPr/>
        </p:nvCxnSpPr>
        <p:spPr>
          <a:xfrm>
            <a:off x="2495168" y="3850927"/>
            <a:ext cx="5252111" cy="0"/>
          </a:xfrm>
          <a:prstGeom prst="straightConnector1">
            <a:avLst/>
          </a:prstGeom>
          <a:ln w="63500" cap="rnd">
            <a:prstDash val="sysDot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27">
                <a:extLst>
                  <a:ext uri="{FF2B5EF4-FFF2-40B4-BE49-F238E27FC236}">
                    <a16:creationId xmlns:a16="http://schemas.microsoft.com/office/drawing/2014/main" id="{0740C72A-0466-1E20-A13B-53CF270BE911}"/>
                  </a:ext>
                </a:extLst>
              </p:cNvPr>
              <p:cNvSpPr txBox="1"/>
              <p:nvPr/>
            </p:nvSpPr>
            <p:spPr>
              <a:xfrm>
                <a:off x="8324479" y="3625255"/>
                <a:ext cx="132485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defTabSz="914377">
                  <a:buClrTx/>
                </a:pPr>
                <a:r>
                  <a:rPr lang="nl-NL" sz="2400" kern="1200" dirty="0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 kern="12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nl-NL" sz="2400" i="1" kern="12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lang="nl-NL" sz="2400" i="1" kern="12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|1</m:t>
                            </m:r>
                          </m:e>
                        </m:d>
                      </m:e>
                      <m:sub>
                        <m:r>
                          <a:rPr lang="nl-NL" sz="2400" i="1" kern="12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nl-NL" sz="2400" kern="1200" dirty="0">
                    <a:solidFill>
                      <a:prstClr val="black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kstvak 27">
                <a:extLst>
                  <a:ext uri="{FF2B5EF4-FFF2-40B4-BE49-F238E27FC236}">
                    <a16:creationId xmlns:a16="http://schemas.microsoft.com/office/drawing/2014/main" id="{4F664A5F-9E45-50B0-5018-5ADE15281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4479" y="3625255"/>
                <a:ext cx="1324850" cy="369332"/>
              </a:xfrm>
              <a:prstGeom prst="rect">
                <a:avLst/>
              </a:prstGeom>
              <a:blipFill>
                <a:blip r:embed="rId6"/>
                <a:stretch>
                  <a:fillRect l="-13333" t="-166667" r="-16190" b="-2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C6AE7FE-F78A-2842-A620-9795B488E893}"/>
              </a:ext>
            </a:extLst>
          </p:cNvPr>
          <p:cNvSpPr txBox="1"/>
          <p:nvPr/>
        </p:nvSpPr>
        <p:spPr>
          <a:xfrm>
            <a:off x="3145134" y="4431323"/>
            <a:ext cx="4139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100% probability!!!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EAEF0A-3519-300F-C7F2-B31229E3C3C3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5214AF81-8B65-4D35-92B9-0B202A778A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5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4B693590-74AA-1677-50C4-B86F5D7DB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2A4FB2B0-79C8-D16A-BA13-05BE45D15B89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Using Entanglement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" name="Google Shape;291;p67">
            <a:extLst>
              <a:ext uri="{FF2B5EF4-FFF2-40B4-BE49-F238E27FC236}">
                <a16:creationId xmlns:a16="http://schemas.microsoft.com/office/drawing/2014/main" id="{61D2DE85-8A1B-8124-4638-D503E6A74636}"/>
              </a:ext>
            </a:extLst>
          </p:cNvPr>
          <p:cNvSpPr txBox="1"/>
          <p:nvPr/>
        </p:nvSpPr>
        <p:spPr>
          <a:xfrm>
            <a:off x="188877" y="863705"/>
            <a:ext cx="9478080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 emitting entangled photon pairs over two fibers, to two locations</a:t>
            </a: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3301CA-B2B1-3777-CDF3-2B0BCCB5D412}"/>
              </a:ext>
            </a:extLst>
          </p:cNvPr>
          <p:cNvSpPr/>
          <p:nvPr/>
        </p:nvSpPr>
        <p:spPr>
          <a:xfrm>
            <a:off x="4293158" y="4170066"/>
            <a:ext cx="1494308" cy="713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492CD58-C19C-8D70-794A-790DDB3061A0}"/>
              </a:ext>
            </a:extLst>
          </p:cNvPr>
          <p:cNvCxnSpPr>
            <a:cxnSpLocks/>
          </p:cNvCxnSpPr>
          <p:nvPr/>
        </p:nvCxnSpPr>
        <p:spPr>
          <a:xfrm flipH="1" flipV="1">
            <a:off x="1403243" y="1544787"/>
            <a:ext cx="2889915" cy="2625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426E3FB-E8C2-BD7B-6521-756D56F7989E}"/>
              </a:ext>
            </a:extLst>
          </p:cNvPr>
          <p:cNvCxnSpPr>
            <a:cxnSpLocks/>
          </p:cNvCxnSpPr>
          <p:nvPr/>
        </p:nvCxnSpPr>
        <p:spPr>
          <a:xfrm flipV="1">
            <a:off x="5787466" y="1559859"/>
            <a:ext cx="2866278" cy="2595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Vrije vorm 16">
            <a:extLst>
              <a:ext uri="{FF2B5EF4-FFF2-40B4-BE49-F238E27FC236}">
                <a16:creationId xmlns:a16="http://schemas.microsoft.com/office/drawing/2014/main" id="{7DD4CF03-630A-2BFC-2CAA-83C14CCC2D61}"/>
              </a:ext>
            </a:extLst>
          </p:cNvPr>
          <p:cNvSpPr/>
          <p:nvPr/>
        </p:nvSpPr>
        <p:spPr>
          <a:xfrm>
            <a:off x="3619031" y="3474065"/>
            <a:ext cx="2576864" cy="304542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Vrije vorm 11">
            <a:extLst>
              <a:ext uri="{FF2B5EF4-FFF2-40B4-BE49-F238E27FC236}">
                <a16:creationId xmlns:a16="http://schemas.microsoft.com/office/drawing/2014/main" id="{DC179607-007D-C580-2D2A-F349B12159C1}"/>
              </a:ext>
            </a:extLst>
          </p:cNvPr>
          <p:cNvSpPr/>
          <p:nvPr/>
        </p:nvSpPr>
        <p:spPr>
          <a:xfrm rot="10800000">
            <a:off x="3742801" y="3485962"/>
            <a:ext cx="2576864" cy="304542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3" name="Rechthoek 14">
            <a:extLst>
              <a:ext uri="{FF2B5EF4-FFF2-40B4-BE49-F238E27FC236}">
                <a16:creationId xmlns:a16="http://schemas.microsoft.com/office/drawing/2014/main" id="{D4C777CA-2CC2-F933-E6B5-23F789E38A97}"/>
              </a:ext>
            </a:extLst>
          </p:cNvPr>
          <p:cNvSpPr/>
          <p:nvPr/>
        </p:nvSpPr>
        <p:spPr>
          <a:xfrm>
            <a:off x="3377216" y="3386922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4" name="Rechthoek 15">
            <a:extLst>
              <a:ext uri="{FF2B5EF4-FFF2-40B4-BE49-F238E27FC236}">
                <a16:creationId xmlns:a16="http://schemas.microsoft.com/office/drawing/2014/main" id="{BE1A82E9-9729-387F-75A5-CC7C4D2FF5A7}"/>
              </a:ext>
            </a:extLst>
          </p:cNvPr>
          <p:cNvSpPr/>
          <p:nvPr/>
        </p:nvSpPr>
        <p:spPr>
          <a:xfrm>
            <a:off x="6163406" y="3386922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8" name="Vrije vorm 16">
            <a:extLst>
              <a:ext uri="{FF2B5EF4-FFF2-40B4-BE49-F238E27FC236}">
                <a16:creationId xmlns:a16="http://schemas.microsoft.com/office/drawing/2014/main" id="{518CCB3C-C628-6B32-9F73-EB636B86F534}"/>
              </a:ext>
            </a:extLst>
          </p:cNvPr>
          <p:cNvSpPr/>
          <p:nvPr/>
        </p:nvSpPr>
        <p:spPr>
          <a:xfrm>
            <a:off x="2966963" y="2778677"/>
            <a:ext cx="3921908" cy="300553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9" name="Vrije vorm 11">
            <a:extLst>
              <a:ext uri="{FF2B5EF4-FFF2-40B4-BE49-F238E27FC236}">
                <a16:creationId xmlns:a16="http://schemas.microsoft.com/office/drawing/2014/main" id="{32193477-95C8-FFD4-370D-B1B4D39A6138}"/>
              </a:ext>
            </a:extLst>
          </p:cNvPr>
          <p:cNvSpPr/>
          <p:nvPr/>
        </p:nvSpPr>
        <p:spPr>
          <a:xfrm rot="10800000">
            <a:off x="3090733" y="2790574"/>
            <a:ext cx="3921908" cy="300553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0" name="Rechthoek 14">
            <a:extLst>
              <a:ext uri="{FF2B5EF4-FFF2-40B4-BE49-F238E27FC236}">
                <a16:creationId xmlns:a16="http://schemas.microsoft.com/office/drawing/2014/main" id="{092C6F6D-9BC6-0C22-F6DA-B2CD56695590}"/>
              </a:ext>
            </a:extLst>
          </p:cNvPr>
          <p:cNvSpPr/>
          <p:nvPr/>
        </p:nvSpPr>
        <p:spPr>
          <a:xfrm>
            <a:off x="2725148" y="2691534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1" name="Rechthoek 15">
            <a:extLst>
              <a:ext uri="{FF2B5EF4-FFF2-40B4-BE49-F238E27FC236}">
                <a16:creationId xmlns:a16="http://schemas.microsoft.com/office/drawing/2014/main" id="{5DDA6FEE-263B-EC19-3E03-5534740A7C4A}"/>
              </a:ext>
            </a:extLst>
          </p:cNvPr>
          <p:cNvSpPr/>
          <p:nvPr/>
        </p:nvSpPr>
        <p:spPr>
          <a:xfrm>
            <a:off x="6891903" y="2663037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2" name="Vrije vorm 16">
            <a:extLst>
              <a:ext uri="{FF2B5EF4-FFF2-40B4-BE49-F238E27FC236}">
                <a16:creationId xmlns:a16="http://schemas.microsoft.com/office/drawing/2014/main" id="{7BDA35C4-4395-6BB8-D1EA-19C965EFCF64}"/>
              </a:ext>
            </a:extLst>
          </p:cNvPr>
          <p:cNvSpPr/>
          <p:nvPr/>
        </p:nvSpPr>
        <p:spPr>
          <a:xfrm>
            <a:off x="2328228" y="2137334"/>
            <a:ext cx="5380914" cy="299026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3" name="Vrije vorm 11">
            <a:extLst>
              <a:ext uri="{FF2B5EF4-FFF2-40B4-BE49-F238E27FC236}">
                <a16:creationId xmlns:a16="http://schemas.microsoft.com/office/drawing/2014/main" id="{20B63257-E220-B4F1-39AA-2FE5DF1983F7}"/>
              </a:ext>
            </a:extLst>
          </p:cNvPr>
          <p:cNvSpPr/>
          <p:nvPr/>
        </p:nvSpPr>
        <p:spPr>
          <a:xfrm rot="10800000">
            <a:off x="2451998" y="2149231"/>
            <a:ext cx="5380914" cy="299026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4" name="Rechthoek 14">
            <a:extLst>
              <a:ext uri="{FF2B5EF4-FFF2-40B4-BE49-F238E27FC236}">
                <a16:creationId xmlns:a16="http://schemas.microsoft.com/office/drawing/2014/main" id="{C4ADB361-ED5C-0702-F5AE-81F1C9AE1109}"/>
              </a:ext>
            </a:extLst>
          </p:cNvPr>
          <p:cNvSpPr/>
          <p:nvPr/>
        </p:nvSpPr>
        <p:spPr>
          <a:xfrm>
            <a:off x="2086413" y="2050191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Rechthoek 15">
            <a:extLst>
              <a:ext uri="{FF2B5EF4-FFF2-40B4-BE49-F238E27FC236}">
                <a16:creationId xmlns:a16="http://schemas.microsoft.com/office/drawing/2014/main" id="{4531B0EF-5328-F325-DB98-DF8BD59F55B2}"/>
              </a:ext>
            </a:extLst>
          </p:cNvPr>
          <p:cNvSpPr/>
          <p:nvPr/>
        </p:nvSpPr>
        <p:spPr>
          <a:xfrm>
            <a:off x="7628627" y="2021694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DEF7AC-6A00-7C87-9CC8-AEB4CADFC73C}"/>
              </a:ext>
            </a:extLst>
          </p:cNvPr>
          <p:cNvSpPr txBox="1"/>
          <p:nvPr/>
        </p:nvSpPr>
        <p:spPr>
          <a:xfrm rot="2604375">
            <a:off x="1480130" y="1505102"/>
            <a:ext cx="570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/>
              <a:t>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F29F08-D298-89BF-76C8-B0590BEDCA25}"/>
              </a:ext>
            </a:extLst>
          </p:cNvPr>
          <p:cNvSpPr txBox="1"/>
          <p:nvPr/>
        </p:nvSpPr>
        <p:spPr>
          <a:xfrm rot="8338025">
            <a:off x="8264031" y="1660248"/>
            <a:ext cx="570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/>
              <a:t>…</a:t>
            </a:r>
          </a:p>
        </p:txBody>
      </p:sp>
      <p:pic>
        <p:nvPicPr>
          <p:cNvPr id="31" name="Content Placeholder 4" descr="Female Profile outline">
            <a:extLst>
              <a:ext uri="{FF2B5EF4-FFF2-40B4-BE49-F238E27FC236}">
                <a16:creationId xmlns:a16="http://schemas.microsoft.com/office/drawing/2014/main" id="{A04DB03E-D353-1BA9-45AA-3854F7E471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624" y="1544787"/>
            <a:ext cx="1218711" cy="12187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218B1B7-EFCA-E9A2-3ED5-660103AAAFCA}"/>
              </a:ext>
            </a:extLst>
          </p:cNvPr>
          <p:cNvSpPr txBox="1"/>
          <p:nvPr/>
        </p:nvSpPr>
        <p:spPr>
          <a:xfrm>
            <a:off x="181405" y="2501415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Alice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B67171-8FF5-F232-57F3-357610ED70C4}"/>
              </a:ext>
            </a:extLst>
          </p:cNvPr>
          <p:cNvSpPr txBox="1"/>
          <p:nvPr/>
        </p:nvSpPr>
        <p:spPr>
          <a:xfrm>
            <a:off x="8672786" y="2496503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Bob</a:t>
            </a:r>
          </a:p>
        </p:txBody>
      </p:sp>
      <p:pic>
        <p:nvPicPr>
          <p:cNvPr id="35" name="Graphic 34" descr="Male profile outline">
            <a:extLst>
              <a:ext uri="{FF2B5EF4-FFF2-40B4-BE49-F238E27FC236}">
                <a16:creationId xmlns:a16="http://schemas.microsoft.com/office/drawing/2014/main" id="{4C2AA20F-2B4E-2508-C83C-2030915A9F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46109" y="1398010"/>
            <a:ext cx="1304362" cy="130436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D75BEB5-F02E-33B7-79D1-DF775B6DDE47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C804260C-26D0-4E27-7969-14E7369FC8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9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CF6FE9A7-303C-E393-BF45-6316BC786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78F85F5D-5F8B-B449-C95F-9667DD202454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Using Entanglement 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" name="Google Shape;291;p67">
            <a:extLst>
              <a:ext uri="{FF2B5EF4-FFF2-40B4-BE49-F238E27FC236}">
                <a16:creationId xmlns:a16="http://schemas.microsoft.com/office/drawing/2014/main" id="{6AC098E3-B2E0-7B5B-BDD0-F48A1D6470FC}"/>
              </a:ext>
            </a:extLst>
          </p:cNvPr>
          <p:cNvSpPr txBox="1"/>
          <p:nvPr/>
        </p:nvSpPr>
        <p:spPr>
          <a:xfrm>
            <a:off x="188877" y="863705"/>
            <a:ext cx="9478080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Measuring yields Quantum Key! </a:t>
            </a: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4A77FE-D738-F200-39C7-C0E6C5140840}"/>
              </a:ext>
            </a:extLst>
          </p:cNvPr>
          <p:cNvSpPr/>
          <p:nvPr/>
        </p:nvSpPr>
        <p:spPr>
          <a:xfrm>
            <a:off x="4293158" y="4170066"/>
            <a:ext cx="1494308" cy="713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24312A4-0765-F624-6670-C33FEE0CC904}"/>
              </a:ext>
            </a:extLst>
          </p:cNvPr>
          <p:cNvCxnSpPr>
            <a:cxnSpLocks/>
          </p:cNvCxnSpPr>
          <p:nvPr/>
        </p:nvCxnSpPr>
        <p:spPr>
          <a:xfrm flipH="1" flipV="1">
            <a:off x="1403243" y="1544787"/>
            <a:ext cx="2889915" cy="2625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613E449-DF68-E5BF-0E55-08AF2E307DF9}"/>
              </a:ext>
            </a:extLst>
          </p:cNvPr>
          <p:cNvCxnSpPr>
            <a:cxnSpLocks/>
          </p:cNvCxnSpPr>
          <p:nvPr/>
        </p:nvCxnSpPr>
        <p:spPr>
          <a:xfrm flipV="1">
            <a:off x="5787466" y="1559859"/>
            <a:ext cx="2866278" cy="2595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4">
            <a:extLst>
              <a:ext uri="{FF2B5EF4-FFF2-40B4-BE49-F238E27FC236}">
                <a16:creationId xmlns:a16="http://schemas.microsoft.com/office/drawing/2014/main" id="{6545722B-851D-EF6C-6C95-5B27FBC0E122}"/>
              </a:ext>
            </a:extLst>
          </p:cNvPr>
          <p:cNvSpPr/>
          <p:nvPr/>
        </p:nvSpPr>
        <p:spPr>
          <a:xfrm>
            <a:off x="3377216" y="3386922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4" name="Rechthoek 15">
            <a:extLst>
              <a:ext uri="{FF2B5EF4-FFF2-40B4-BE49-F238E27FC236}">
                <a16:creationId xmlns:a16="http://schemas.microsoft.com/office/drawing/2014/main" id="{F81E815A-6858-8EA9-5509-0DEC8067AAD1}"/>
              </a:ext>
            </a:extLst>
          </p:cNvPr>
          <p:cNvSpPr/>
          <p:nvPr/>
        </p:nvSpPr>
        <p:spPr>
          <a:xfrm>
            <a:off x="6163406" y="3386922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0" name="Rechthoek 14">
            <a:extLst>
              <a:ext uri="{FF2B5EF4-FFF2-40B4-BE49-F238E27FC236}">
                <a16:creationId xmlns:a16="http://schemas.microsoft.com/office/drawing/2014/main" id="{D9932FA7-FF23-4133-B518-5F4CE377D78B}"/>
              </a:ext>
            </a:extLst>
          </p:cNvPr>
          <p:cNvSpPr/>
          <p:nvPr/>
        </p:nvSpPr>
        <p:spPr>
          <a:xfrm>
            <a:off x="2725148" y="2691534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1" name="Rechthoek 15">
            <a:extLst>
              <a:ext uri="{FF2B5EF4-FFF2-40B4-BE49-F238E27FC236}">
                <a16:creationId xmlns:a16="http://schemas.microsoft.com/office/drawing/2014/main" id="{98ACAD4F-1CDB-D7BD-4ABF-4FA785CA5D07}"/>
              </a:ext>
            </a:extLst>
          </p:cNvPr>
          <p:cNvSpPr/>
          <p:nvPr/>
        </p:nvSpPr>
        <p:spPr>
          <a:xfrm>
            <a:off x="6891903" y="2663037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4" name="Rechthoek 14">
            <a:extLst>
              <a:ext uri="{FF2B5EF4-FFF2-40B4-BE49-F238E27FC236}">
                <a16:creationId xmlns:a16="http://schemas.microsoft.com/office/drawing/2014/main" id="{4325DBDA-6346-E98C-90DA-863C244F4F3E}"/>
              </a:ext>
            </a:extLst>
          </p:cNvPr>
          <p:cNvSpPr/>
          <p:nvPr/>
        </p:nvSpPr>
        <p:spPr>
          <a:xfrm>
            <a:off x="2086413" y="2050191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Rechthoek 15">
            <a:extLst>
              <a:ext uri="{FF2B5EF4-FFF2-40B4-BE49-F238E27FC236}">
                <a16:creationId xmlns:a16="http://schemas.microsoft.com/office/drawing/2014/main" id="{65EE6DAD-5560-72DB-E75B-5786124ED659}"/>
              </a:ext>
            </a:extLst>
          </p:cNvPr>
          <p:cNvSpPr/>
          <p:nvPr/>
        </p:nvSpPr>
        <p:spPr>
          <a:xfrm>
            <a:off x="7628627" y="2021694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9C9A91-3A81-2422-4751-4AA7848AE2D1}"/>
              </a:ext>
            </a:extLst>
          </p:cNvPr>
          <p:cNvSpPr txBox="1"/>
          <p:nvPr/>
        </p:nvSpPr>
        <p:spPr>
          <a:xfrm rot="2604375">
            <a:off x="1480130" y="1505102"/>
            <a:ext cx="570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/>
              <a:t>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BF57B3-BD49-2AA5-9553-1086B2EF4FCC}"/>
              </a:ext>
            </a:extLst>
          </p:cNvPr>
          <p:cNvSpPr txBox="1"/>
          <p:nvPr/>
        </p:nvSpPr>
        <p:spPr>
          <a:xfrm rot="8338025">
            <a:off x="8264031" y="1660248"/>
            <a:ext cx="570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b="1" dirty="0"/>
              <a:t>…</a:t>
            </a:r>
          </a:p>
        </p:txBody>
      </p:sp>
      <p:pic>
        <p:nvPicPr>
          <p:cNvPr id="31" name="Content Placeholder 4" descr="Female Profile outline">
            <a:extLst>
              <a:ext uri="{FF2B5EF4-FFF2-40B4-BE49-F238E27FC236}">
                <a16:creationId xmlns:a16="http://schemas.microsoft.com/office/drawing/2014/main" id="{5976E6E4-973E-5093-09BC-CE982324F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624" y="1544787"/>
            <a:ext cx="1218711" cy="12187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2B65FB4-8AB7-511C-BCCD-8EEC4A58AB1A}"/>
              </a:ext>
            </a:extLst>
          </p:cNvPr>
          <p:cNvSpPr txBox="1"/>
          <p:nvPr/>
        </p:nvSpPr>
        <p:spPr>
          <a:xfrm>
            <a:off x="181405" y="2501415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Alice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B14C1F-9FAA-A05E-7AE8-3786AD591859}"/>
              </a:ext>
            </a:extLst>
          </p:cNvPr>
          <p:cNvSpPr txBox="1"/>
          <p:nvPr/>
        </p:nvSpPr>
        <p:spPr>
          <a:xfrm>
            <a:off x="8672786" y="2496503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Bob</a:t>
            </a:r>
          </a:p>
        </p:txBody>
      </p:sp>
      <p:pic>
        <p:nvPicPr>
          <p:cNvPr id="35" name="Graphic 34" descr="Male profile outline">
            <a:extLst>
              <a:ext uri="{FF2B5EF4-FFF2-40B4-BE49-F238E27FC236}">
                <a16:creationId xmlns:a16="http://schemas.microsoft.com/office/drawing/2014/main" id="{EC93785B-BA11-6528-6F84-5DE390A13A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46109" y="1398010"/>
            <a:ext cx="1304362" cy="1304362"/>
          </a:xfrm>
          <a:prstGeom prst="rect">
            <a:avLst/>
          </a:prstGeom>
        </p:spPr>
      </p:pic>
      <p:pic>
        <p:nvPicPr>
          <p:cNvPr id="4" name="Picture 2" descr="Pictures Eyes Of Cartoon Googly Free HD Image">
            <a:extLst>
              <a:ext uri="{FF2B5EF4-FFF2-40B4-BE49-F238E27FC236}">
                <a16:creationId xmlns:a16="http://schemas.microsoft.com/office/drawing/2014/main" id="{1BE3FD52-5461-564D-BAF9-9A511ED28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57" y="1701375"/>
            <a:ext cx="447043" cy="44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ctures Eyes Of Cartoon Googly Free HD Image">
            <a:extLst>
              <a:ext uri="{FF2B5EF4-FFF2-40B4-BE49-F238E27FC236}">
                <a16:creationId xmlns:a16="http://schemas.microsoft.com/office/drawing/2014/main" id="{DAD63825-AC7A-9776-EEBE-00FD486CE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956475" y="1603148"/>
            <a:ext cx="447043" cy="44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687064-488E-7457-DD06-7A0E822679BB}"/>
              </a:ext>
            </a:extLst>
          </p:cNvPr>
          <p:cNvSpPr txBox="1"/>
          <p:nvPr/>
        </p:nvSpPr>
        <p:spPr>
          <a:xfrm>
            <a:off x="1664492" y="2143945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</a:t>
            </a:r>
            <a:endParaRPr lang="en-CH" sz="1600" b="1" dirty="0">
              <a:solidFill>
                <a:srgbClr val="00B05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D35911-1A14-4707-7CBD-9C0317532B0E}"/>
              </a:ext>
            </a:extLst>
          </p:cNvPr>
          <p:cNvSpPr txBox="1"/>
          <p:nvPr/>
        </p:nvSpPr>
        <p:spPr>
          <a:xfrm>
            <a:off x="2284622" y="2853705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00B05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9E7F10-C95A-D3B7-D463-21929665675A}"/>
              </a:ext>
            </a:extLst>
          </p:cNvPr>
          <p:cNvSpPr txBox="1"/>
          <p:nvPr/>
        </p:nvSpPr>
        <p:spPr>
          <a:xfrm>
            <a:off x="2995149" y="3535470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00B05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FAE2F9-ADA4-FA6B-BC7A-280FF08B51BC}"/>
              </a:ext>
            </a:extLst>
          </p:cNvPr>
          <p:cNvSpPr txBox="1"/>
          <p:nvPr/>
        </p:nvSpPr>
        <p:spPr>
          <a:xfrm>
            <a:off x="6732555" y="3535470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C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309007-0E42-6213-7285-53F5041667F0}"/>
              </a:ext>
            </a:extLst>
          </p:cNvPr>
          <p:cNvSpPr txBox="1"/>
          <p:nvPr/>
        </p:nvSpPr>
        <p:spPr>
          <a:xfrm>
            <a:off x="7494002" y="2846640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C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C7A647-C958-4A16-C2C9-54B671CFB966}"/>
              </a:ext>
            </a:extLst>
          </p:cNvPr>
          <p:cNvSpPr txBox="1"/>
          <p:nvPr/>
        </p:nvSpPr>
        <p:spPr>
          <a:xfrm>
            <a:off x="8211360" y="2151399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</a:t>
            </a:r>
            <a:endParaRPr lang="en-CH" sz="1600" b="1" dirty="0">
              <a:solidFill>
                <a:srgbClr val="C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52C214-2BAE-23A6-C162-72BE13E08972}"/>
              </a:ext>
            </a:extLst>
          </p:cNvPr>
          <p:cNvSpPr txBox="1"/>
          <p:nvPr/>
        </p:nvSpPr>
        <p:spPr>
          <a:xfrm>
            <a:off x="181405" y="2959445"/>
            <a:ext cx="1100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</a:t>
            </a:r>
            <a:r>
              <a:rPr lang="en-CH" dirty="0"/>
              <a:t> = 011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5E7135-7098-8FD1-D37D-F8033CA1B6E7}"/>
              </a:ext>
            </a:extLst>
          </p:cNvPr>
          <p:cNvSpPr txBox="1"/>
          <p:nvPr/>
        </p:nvSpPr>
        <p:spPr>
          <a:xfrm>
            <a:off x="8657251" y="2959932"/>
            <a:ext cx="1100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</a:t>
            </a:r>
            <a:r>
              <a:rPr lang="en-CH" dirty="0"/>
              <a:t> = 011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1ED55B-44EA-ADD2-3F5C-94AFA3A2EDBC}"/>
              </a:ext>
            </a:extLst>
          </p:cNvPr>
          <p:cNvSpPr txBox="1"/>
          <p:nvPr/>
        </p:nvSpPr>
        <p:spPr>
          <a:xfrm>
            <a:off x="223871" y="4460385"/>
            <a:ext cx="2402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“Entanglement-based Quantum Key Distribution”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714568-E771-6A2D-5BE8-1FF8129D7E80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>
            <a:extLst>
              <a:ext uri="{FF2B5EF4-FFF2-40B4-BE49-F238E27FC236}">
                <a16:creationId xmlns:a16="http://schemas.microsoft.com/office/drawing/2014/main" id="{41F11E28-21E2-7B7B-AE6F-A358F9A74C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4CB41036-E6C5-392C-9C27-45BB00B36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43DC2359-DEA5-ED4D-7255-67FB4013F13D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The need for synchronization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" name="Google Shape;291;p67">
            <a:extLst>
              <a:ext uri="{FF2B5EF4-FFF2-40B4-BE49-F238E27FC236}">
                <a16:creationId xmlns:a16="http://schemas.microsoft.com/office/drawing/2014/main" id="{3EC7304A-5A6D-D1F8-01FE-BEE6375779D6}"/>
              </a:ext>
            </a:extLst>
          </p:cNvPr>
          <p:cNvSpPr txBox="1"/>
          <p:nvPr/>
        </p:nvSpPr>
        <p:spPr>
          <a:xfrm>
            <a:off x="188877" y="863705"/>
            <a:ext cx="9478080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6858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Emission is simultaneous, detection is not ! </a:t>
            </a:r>
          </a:p>
          <a:p>
            <a:pPr marL="6858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lvl="6" indent="-228600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338FC0-D8A2-D1F1-ED86-E3DE0D52AFBA}"/>
              </a:ext>
            </a:extLst>
          </p:cNvPr>
          <p:cNvSpPr/>
          <p:nvPr/>
        </p:nvSpPr>
        <p:spPr>
          <a:xfrm>
            <a:off x="4293158" y="4170066"/>
            <a:ext cx="1494308" cy="713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CBD2EA8-F2BF-1F59-FAF9-CD969E660C0C}"/>
              </a:ext>
            </a:extLst>
          </p:cNvPr>
          <p:cNvCxnSpPr>
            <a:cxnSpLocks/>
          </p:cNvCxnSpPr>
          <p:nvPr/>
        </p:nvCxnSpPr>
        <p:spPr>
          <a:xfrm flipH="1" flipV="1">
            <a:off x="1988288" y="2021694"/>
            <a:ext cx="2304870" cy="214837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BFDEEBB-BC2C-3BBA-4B5D-9FE2110C70B5}"/>
              </a:ext>
            </a:extLst>
          </p:cNvPr>
          <p:cNvCxnSpPr>
            <a:cxnSpLocks/>
          </p:cNvCxnSpPr>
          <p:nvPr/>
        </p:nvCxnSpPr>
        <p:spPr>
          <a:xfrm flipV="1">
            <a:off x="5787466" y="1559859"/>
            <a:ext cx="2866278" cy="2595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4">
            <a:extLst>
              <a:ext uri="{FF2B5EF4-FFF2-40B4-BE49-F238E27FC236}">
                <a16:creationId xmlns:a16="http://schemas.microsoft.com/office/drawing/2014/main" id="{3329E545-F369-0F77-5416-814883441DB5}"/>
              </a:ext>
            </a:extLst>
          </p:cNvPr>
          <p:cNvSpPr/>
          <p:nvPr/>
        </p:nvSpPr>
        <p:spPr>
          <a:xfrm>
            <a:off x="3377216" y="3386922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4" name="Rechthoek 15">
            <a:extLst>
              <a:ext uri="{FF2B5EF4-FFF2-40B4-BE49-F238E27FC236}">
                <a16:creationId xmlns:a16="http://schemas.microsoft.com/office/drawing/2014/main" id="{769B7B10-644E-8EE3-E118-FD08C8730485}"/>
              </a:ext>
            </a:extLst>
          </p:cNvPr>
          <p:cNvSpPr/>
          <p:nvPr/>
        </p:nvSpPr>
        <p:spPr>
          <a:xfrm>
            <a:off x="6163406" y="3386922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0" name="Rechthoek 14">
            <a:extLst>
              <a:ext uri="{FF2B5EF4-FFF2-40B4-BE49-F238E27FC236}">
                <a16:creationId xmlns:a16="http://schemas.microsoft.com/office/drawing/2014/main" id="{61ED8BDF-A3D1-02F2-C54F-F4F443A1BD32}"/>
              </a:ext>
            </a:extLst>
          </p:cNvPr>
          <p:cNvSpPr/>
          <p:nvPr/>
        </p:nvSpPr>
        <p:spPr>
          <a:xfrm>
            <a:off x="2725148" y="2691534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1" name="Rechthoek 15">
            <a:extLst>
              <a:ext uri="{FF2B5EF4-FFF2-40B4-BE49-F238E27FC236}">
                <a16:creationId xmlns:a16="http://schemas.microsoft.com/office/drawing/2014/main" id="{47126E61-A380-3F3F-A830-232F143325C4}"/>
              </a:ext>
            </a:extLst>
          </p:cNvPr>
          <p:cNvSpPr/>
          <p:nvPr/>
        </p:nvSpPr>
        <p:spPr>
          <a:xfrm>
            <a:off x="6891903" y="2663037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4" name="Rechthoek 14">
            <a:extLst>
              <a:ext uri="{FF2B5EF4-FFF2-40B4-BE49-F238E27FC236}">
                <a16:creationId xmlns:a16="http://schemas.microsoft.com/office/drawing/2014/main" id="{09A0015C-F746-30FC-ED7E-87E919FE728D}"/>
              </a:ext>
            </a:extLst>
          </p:cNvPr>
          <p:cNvSpPr/>
          <p:nvPr/>
        </p:nvSpPr>
        <p:spPr>
          <a:xfrm>
            <a:off x="2086413" y="2050191"/>
            <a:ext cx="540003" cy="5358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5" name="Rechthoek 15">
            <a:extLst>
              <a:ext uri="{FF2B5EF4-FFF2-40B4-BE49-F238E27FC236}">
                <a16:creationId xmlns:a16="http://schemas.microsoft.com/office/drawing/2014/main" id="{C0CF1F9A-44A5-18FA-B11F-CF6C7E3EA920}"/>
              </a:ext>
            </a:extLst>
          </p:cNvPr>
          <p:cNvSpPr/>
          <p:nvPr/>
        </p:nvSpPr>
        <p:spPr>
          <a:xfrm>
            <a:off x="7628627" y="2021694"/>
            <a:ext cx="540003" cy="5358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r>
              <a:rPr lang="nl-NL" sz="4800" b="1" kern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pic>
        <p:nvPicPr>
          <p:cNvPr id="31" name="Content Placeholder 4" descr="Female Profile outline">
            <a:extLst>
              <a:ext uri="{FF2B5EF4-FFF2-40B4-BE49-F238E27FC236}">
                <a16:creationId xmlns:a16="http://schemas.microsoft.com/office/drawing/2014/main" id="{7C1A7DDE-C6BF-EE74-2325-12B31F791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624" y="1544787"/>
            <a:ext cx="1218711" cy="12187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C564D48-0603-434D-0D4C-D77E873C783F}"/>
              </a:ext>
            </a:extLst>
          </p:cNvPr>
          <p:cNvSpPr txBox="1"/>
          <p:nvPr/>
        </p:nvSpPr>
        <p:spPr>
          <a:xfrm>
            <a:off x="181405" y="2501415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Alice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240F83A-FC07-DF99-E7E0-CE8EB4AF5B7E}"/>
              </a:ext>
            </a:extLst>
          </p:cNvPr>
          <p:cNvSpPr txBox="1"/>
          <p:nvPr/>
        </p:nvSpPr>
        <p:spPr>
          <a:xfrm>
            <a:off x="8672786" y="2496503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Bob</a:t>
            </a:r>
          </a:p>
        </p:txBody>
      </p:sp>
      <p:pic>
        <p:nvPicPr>
          <p:cNvPr id="35" name="Graphic 34" descr="Male profile outline">
            <a:extLst>
              <a:ext uri="{FF2B5EF4-FFF2-40B4-BE49-F238E27FC236}">
                <a16:creationId xmlns:a16="http://schemas.microsoft.com/office/drawing/2014/main" id="{A6816D07-65A5-9D36-8235-38DA592A5B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46109" y="1398010"/>
            <a:ext cx="1304362" cy="1304362"/>
          </a:xfrm>
          <a:prstGeom prst="rect">
            <a:avLst/>
          </a:prstGeom>
        </p:spPr>
      </p:pic>
      <p:pic>
        <p:nvPicPr>
          <p:cNvPr id="4" name="Picture 2" descr="Pictures Eyes Of Cartoon Googly Free HD Image">
            <a:extLst>
              <a:ext uri="{FF2B5EF4-FFF2-40B4-BE49-F238E27FC236}">
                <a16:creationId xmlns:a16="http://schemas.microsoft.com/office/drawing/2014/main" id="{3A488C9D-E0F2-9F1A-0E7D-B7B098EC9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57" y="1701375"/>
            <a:ext cx="447043" cy="44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ctures Eyes Of Cartoon Googly Free HD Image">
            <a:extLst>
              <a:ext uri="{FF2B5EF4-FFF2-40B4-BE49-F238E27FC236}">
                <a16:creationId xmlns:a16="http://schemas.microsoft.com/office/drawing/2014/main" id="{105CBD81-21D1-D8A5-1018-A78EEC481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956475" y="1603148"/>
            <a:ext cx="447043" cy="44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7B422D-A66A-09B3-EBD1-47F9436DC1C2}"/>
              </a:ext>
            </a:extLst>
          </p:cNvPr>
          <p:cNvSpPr txBox="1"/>
          <p:nvPr/>
        </p:nvSpPr>
        <p:spPr>
          <a:xfrm>
            <a:off x="1664492" y="2143945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</a:t>
            </a:r>
            <a:endParaRPr lang="en-CH" sz="1600" b="1" dirty="0">
              <a:solidFill>
                <a:srgbClr val="00B05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35076E-9EA8-797B-FF24-B020515C53DE}"/>
              </a:ext>
            </a:extLst>
          </p:cNvPr>
          <p:cNvSpPr txBox="1"/>
          <p:nvPr/>
        </p:nvSpPr>
        <p:spPr>
          <a:xfrm>
            <a:off x="2284622" y="2853705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00B05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CF7468-CCCE-9A02-4959-5DAEE032CC94}"/>
              </a:ext>
            </a:extLst>
          </p:cNvPr>
          <p:cNvSpPr txBox="1"/>
          <p:nvPr/>
        </p:nvSpPr>
        <p:spPr>
          <a:xfrm>
            <a:off x="2995149" y="3535470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00B05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FF05D4-C8EE-BE01-D4A2-75921A945D3B}"/>
              </a:ext>
            </a:extLst>
          </p:cNvPr>
          <p:cNvSpPr txBox="1"/>
          <p:nvPr/>
        </p:nvSpPr>
        <p:spPr>
          <a:xfrm>
            <a:off x="6732555" y="3535470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C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F18345-008E-5F59-6F98-E6F57E3BDC78}"/>
              </a:ext>
            </a:extLst>
          </p:cNvPr>
          <p:cNvSpPr txBox="1"/>
          <p:nvPr/>
        </p:nvSpPr>
        <p:spPr>
          <a:xfrm>
            <a:off x="7494002" y="2846640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  <a:endParaRPr lang="en-CH" sz="1600" b="1" dirty="0">
              <a:solidFill>
                <a:srgbClr val="C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AEF33C-7549-0B48-5E19-10638AE2ECC7}"/>
              </a:ext>
            </a:extLst>
          </p:cNvPr>
          <p:cNvSpPr txBox="1"/>
          <p:nvPr/>
        </p:nvSpPr>
        <p:spPr>
          <a:xfrm>
            <a:off x="8211360" y="2151399"/>
            <a:ext cx="4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</a:t>
            </a:r>
            <a:endParaRPr lang="en-CH" sz="1600" b="1" dirty="0">
              <a:solidFill>
                <a:srgbClr val="C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22AE7B-F978-B25F-DF6A-2C0957EC0480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0EF9CDF0-CB54-2BDD-743A-2577C6FBC320}"/>
                  </a:ext>
                </a:extLst>
              </p14:cNvPr>
              <p14:cNvContentPartPr/>
              <p14:nvPr/>
            </p14:nvContentPartPr>
            <p14:xfrm>
              <a:off x="1301442" y="1402761"/>
              <a:ext cx="725400" cy="6472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EF9CDF0-CB54-2BDD-743A-2577C6FBC32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00002" y="1401321"/>
                <a:ext cx="728280" cy="649800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38E3F9B-1316-AB63-D295-9ECB9B17E070}"/>
              </a:ext>
            </a:extLst>
          </p:cNvPr>
          <p:cNvSpPr txBox="1"/>
          <p:nvPr/>
        </p:nvSpPr>
        <p:spPr>
          <a:xfrm>
            <a:off x="2284621" y="4921912"/>
            <a:ext cx="5344003" cy="2862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400" b="1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Bandwidth of biphotons : 0.1 - 10 GHz </a:t>
            </a:r>
            <a:r>
              <a:rPr lang="en-CH" sz="1400" b="1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10 – 10e3 ps   </a:t>
            </a:r>
            <a:r>
              <a:rPr lang="en-CH" sz="1400" b="1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0EA0AE81-41A1-5EE3-B208-A2825B5A78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12029" t="18104" r="12067" b="27700"/>
          <a:stretch>
            <a:fillRect/>
          </a:stretch>
        </p:blipFill>
        <p:spPr>
          <a:xfrm>
            <a:off x="2233865" y="1241777"/>
            <a:ext cx="5612893" cy="2864944"/>
          </a:xfrm>
          <a:prstGeom prst="rect">
            <a:avLst/>
          </a:prstGeom>
        </p:spPr>
      </p:pic>
      <p:pic>
        <p:nvPicPr>
          <p:cNvPr id="4098" name="Picture 2" descr="Superhero Cape Png Png Freeuse Stock - Superman Cape Transparent Background  PNG Transparent With Clear Background ID 162851 | TOPpng">
            <a:extLst>
              <a:ext uri="{FF2B5EF4-FFF2-40B4-BE49-F238E27FC236}">
                <a16:creationId xmlns:a16="http://schemas.microsoft.com/office/drawing/2014/main" id="{437F8E05-3D0D-591B-5EB7-E73E4DE5D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630" b="98254" l="10000" r="90000">
                        <a14:foregroundMark x1="32500" y1="95809" x2="32500" y2="95809"/>
                        <a14:foregroundMark x1="57738" y1="96857" x2="57738" y2="96857"/>
                        <a14:foregroundMark x1="65476" y1="6286" x2="65476" y2="6286"/>
                        <a14:foregroundMark x1="68810" y1="1746" x2="68810" y2="1746"/>
                        <a14:foregroundMark x1="43333" y1="98254" x2="43333" y2="982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09021">
            <a:off x="2073020" y="847120"/>
            <a:ext cx="2821165" cy="288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8FB2AB18-CF1F-3CDC-7666-7D2CCC2CA0E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1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CA85D-B739-5C8B-338C-9944BF188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7FA9C9C0-99C6-6DAE-48DC-A336028269A6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Entanglement distribution and WR in practice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A5D9ABA-AA45-CC58-27D8-7F1876AE008E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0B85808-ED33-F6F6-BF34-DB50FEBB750E}"/>
              </a:ext>
            </a:extLst>
          </p:cNvPr>
          <p:cNvSpPr/>
          <p:nvPr/>
        </p:nvSpPr>
        <p:spPr>
          <a:xfrm>
            <a:off x="450384" y="2789577"/>
            <a:ext cx="1272644" cy="586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962247-5482-E261-F064-7FF6A8526494}"/>
              </a:ext>
            </a:extLst>
          </p:cNvPr>
          <p:cNvSpPr/>
          <p:nvPr/>
        </p:nvSpPr>
        <p:spPr>
          <a:xfrm>
            <a:off x="106463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4D8404CA-8380-F017-DCDC-7CF9012B4C5C}"/>
              </a:ext>
            </a:extLst>
          </p:cNvPr>
          <p:cNvSpPr/>
          <p:nvPr/>
        </p:nvSpPr>
        <p:spPr>
          <a:xfrm rot="5400000">
            <a:off x="2646464" y="2585421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69864D1F-999E-7D3F-EFC4-3E60987B289A}"/>
              </a:ext>
            </a:extLst>
          </p:cNvPr>
          <p:cNvSpPr/>
          <p:nvPr/>
        </p:nvSpPr>
        <p:spPr>
          <a:xfrm rot="16200000">
            <a:off x="5403202" y="258686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DAD0A-DC6B-4A93-0235-E238AEEC40A7}"/>
              </a:ext>
            </a:extLst>
          </p:cNvPr>
          <p:cNvSpPr/>
          <p:nvPr/>
        </p:nvSpPr>
        <p:spPr>
          <a:xfrm>
            <a:off x="7955208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625AF8-B140-F7BB-8832-60247CD17047}"/>
              </a:ext>
            </a:extLst>
          </p:cNvPr>
          <p:cNvSpPr/>
          <p:nvPr/>
        </p:nvSpPr>
        <p:spPr>
          <a:xfrm>
            <a:off x="252238" y="4335027"/>
            <a:ext cx="805336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8CCED49-A607-E3DD-05E3-79CF15A9D26C}"/>
              </a:ext>
            </a:extLst>
          </p:cNvPr>
          <p:cNvSpPr/>
          <p:nvPr/>
        </p:nvSpPr>
        <p:spPr>
          <a:xfrm>
            <a:off x="1209940" y="4335027"/>
            <a:ext cx="688972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endParaRPr lang="en-CH" sz="1158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CFBC77-1B1F-4112-A37F-C23D8D086D7D}"/>
              </a:ext>
            </a:extLst>
          </p:cNvPr>
          <p:cNvSpPr/>
          <p:nvPr/>
        </p:nvSpPr>
        <p:spPr>
          <a:xfrm>
            <a:off x="8729254" y="2735539"/>
            <a:ext cx="805336" cy="5824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B77FD3C-1BAD-A67E-1975-0AED3AD0353C}"/>
              </a:ext>
            </a:extLst>
          </p:cNvPr>
          <p:cNvSpPr/>
          <p:nvPr/>
        </p:nvSpPr>
        <p:spPr>
          <a:xfrm>
            <a:off x="7772648" y="2747035"/>
            <a:ext cx="805336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endParaRPr lang="en-CH" sz="1158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E1775A0-5947-41F6-45BA-3C5D74A0AD99}"/>
              </a:ext>
            </a:extLst>
          </p:cNvPr>
          <p:cNvCxnSpPr>
            <a:cxnSpLocks/>
          </p:cNvCxnSpPr>
          <p:nvPr/>
        </p:nvCxnSpPr>
        <p:spPr>
          <a:xfrm>
            <a:off x="1723028" y="3082764"/>
            <a:ext cx="1524042" cy="0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AE6F21-A69F-A59E-74A2-3D2F67CABF3A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1717136" y="2255858"/>
            <a:ext cx="1529934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C44A163-96F6-2B9C-D14E-73484F4ECAB1}"/>
              </a:ext>
            </a:extLst>
          </p:cNvPr>
          <p:cNvCxnSpPr>
            <a:cxnSpLocks/>
            <a:stCxn id="20" idx="1"/>
            <a:endCxn id="19" idx="3"/>
          </p:cNvCxnSpPr>
          <p:nvPr/>
        </p:nvCxnSpPr>
        <p:spPr>
          <a:xfrm flipH="1">
            <a:off x="1057574" y="4628427"/>
            <a:ext cx="15236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0B579B9-14E3-8BE0-209D-DA292013F36E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279696" y="2255858"/>
            <a:ext cx="1675512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FB91AE0-E9F5-3D88-1F61-48B03AD29A57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6268835" y="3040435"/>
            <a:ext cx="1503813" cy="0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4970B2D-2C6B-6FB5-68AF-B20DEFF3669B}"/>
              </a:ext>
            </a:extLst>
          </p:cNvPr>
          <p:cNvCxnSpPr>
            <a:cxnSpLocks/>
            <a:stCxn id="22" idx="3"/>
            <a:endCxn id="21" idx="1"/>
          </p:cNvCxnSpPr>
          <p:nvPr/>
        </p:nvCxnSpPr>
        <p:spPr>
          <a:xfrm flipV="1">
            <a:off x="8577984" y="3026777"/>
            <a:ext cx="151270" cy="13658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6A8B4E2A-7BF2-6FCA-3C5F-17F6B1684037}"/>
              </a:ext>
            </a:extLst>
          </p:cNvPr>
          <p:cNvCxnSpPr>
            <a:stCxn id="3" idx="2"/>
            <a:endCxn id="20" idx="0"/>
          </p:cNvCxnSpPr>
          <p:nvPr/>
        </p:nvCxnSpPr>
        <p:spPr>
          <a:xfrm rot="16200000" flipH="1">
            <a:off x="841241" y="3621842"/>
            <a:ext cx="958650" cy="46772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Content Placeholder 4" descr="Female Profile outline">
            <a:extLst>
              <a:ext uri="{FF2B5EF4-FFF2-40B4-BE49-F238E27FC236}">
                <a16:creationId xmlns:a16="http://schemas.microsoft.com/office/drawing/2014/main" id="{03C49B7B-7FB2-2998-37B8-CF55CC2603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98912" y="3636871"/>
            <a:ext cx="1218711" cy="121871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F9226A8-23B2-4474-6A1A-CC6D8A9F9D51}"/>
              </a:ext>
            </a:extLst>
          </p:cNvPr>
          <p:cNvSpPr txBox="1"/>
          <p:nvPr/>
        </p:nvSpPr>
        <p:spPr>
          <a:xfrm>
            <a:off x="2016693" y="4593499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Alice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E1D8ED-5164-E3B0-7CFA-BD741F0228A2}"/>
              </a:ext>
            </a:extLst>
          </p:cNvPr>
          <p:cNvSpPr txBox="1"/>
          <p:nvPr/>
        </p:nvSpPr>
        <p:spPr>
          <a:xfrm>
            <a:off x="8708485" y="4593499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Bob</a:t>
            </a:r>
          </a:p>
        </p:txBody>
      </p:sp>
      <p:pic>
        <p:nvPicPr>
          <p:cNvPr id="47" name="Graphic 46" descr="Male profile outline">
            <a:extLst>
              <a:ext uri="{FF2B5EF4-FFF2-40B4-BE49-F238E27FC236}">
                <a16:creationId xmlns:a16="http://schemas.microsoft.com/office/drawing/2014/main" id="{59C57632-FA24-9039-5E6C-66E9AC4964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77984" y="3451380"/>
            <a:ext cx="1304362" cy="13043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03FB9EA9-1536-3AB0-7663-930FF49329A8}"/>
                  </a:ext>
                </a:extLst>
              </p14:cNvPr>
              <p14:cNvContentPartPr/>
              <p14:nvPr/>
            </p14:nvContentPartPr>
            <p14:xfrm>
              <a:off x="3551063" y="2356437"/>
              <a:ext cx="2440800" cy="57780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03FB9EA9-1536-3AB0-7663-930FF49329A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33423" y="2338797"/>
                <a:ext cx="2476440" cy="61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C2ADDCD9-2C81-34BD-3F67-6B8F930F0A01}"/>
                  </a:ext>
                </a:extLst>
              </p14:cNvPr>
              <p14:cNvContentPartPr/>
              <p14:nvPr/>
            </p14:nvContentPartPr>
            <p14:xfrm>
              <a:off x="3534143" y="2709957"/>
              <a:ext cx="16200" cy="36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C2ADDCD9-2C81-34BD-3F67-6B8F930F0A0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16143" y="2691957"/>
                <a:ext cx="5184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52" name="Vrije vorm 16">
            <a:extLst>
              <a:ext uri="{FF2B5EF4-FFF2-40B4-BE49-F238E27FC236}">
                <a16:creationId xmlns:a16="http://schemas.microsoft.com/office/drawing/2014/main" id="{DEDEF8F5-8B4D-6A16-0769-ECFAE19DB70C}"/>
              </a:ext>
            </a:extLst>
          </p:cNvPr>
          <p:cNvSpPr/>
          <p:nvPr/>
        </p:nvSpPr>
        <p:spPr>
          <a:xfrm rot="18214617">
            <a:off x="1332916" y="3505231"/>
            <a:ext cx="995030" cy="78926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53" name="Vrije vorm 11">
            <a:extLst>
              <a:ext uri="{FF2B5EF4-FFF2-40B4-BE49-F238E27FC236}">
                <a16:creationId xmlns:a16="http://schemas.microsoft.com/office/drawing/2014/main" id="{7BD0656B-EAC5-939A-ACF4-352A4DB63BAE}"/>
              </a:ext>
            </a:extLst>
          </p:cNvPr>
          <p:cNvSpPr/>
          <p:nvPr/>
        </p:nvSpPr>
        <p:spPr>
          <a:xfrm rot="7414617">
            <a:off x="1351554" y="3456826"/>
            <a:ext cx="995976" cy="98099"/>
          </a:xfrm>
          <a:custGeom>
            <a:avLst/>
            <a:gdLst>
              <a:gd name="connsiteX0" fmla="*/ 0 w 4638186"/>
              <a:gd name="connsiteY0" fmla="*/ 721140 h 925876"/>
              <a:gd name="connsiteX1" fmla="*/ 386575 w 4638186"/>
              <a:gd name="connsiteY1" fmla="*/ 28 h 925876"/>
              <a:gd name="connsiteX2" fmla="*/ 780585 w 4638186"/>
              <a:gd name="connsiteY2" fmla="*/ 743442 h 925876"/>
              <a:gd name="connsiteX3" fmla="*/ 1129990 w 4638186"/>
              <a:gd name="connsiteY3" fmla="*/ 7462 h 925876"/>
              <a:gd name="connsiteX4" fmla="*/ 1494263 w 4638186"/>
              <a:gd name="connsiteY4" fmla="*/ 736008 h 925876"/>
              <a:gd name="connsiteX5" fmla="*/ 1940312 w 4638186"/>
              <a:gd name="connsiteY5" fmla="*/ 28 h 925876"/>
              <a:gd name="connsiteX6" fmla="*/ 2215375 w 4638186"/>
              <a:gd name="connsiteY6" fmla="*/ 743442 h 925876"/>
              <a:gd name="connsiteX7" fmla="*/ 2542478 w 4638186"/>
              <a:gd name="connsiteY7" fmla="*/ 7462 h 925876"/>
              <a:gd name="connsiteX8" fmla="*/ 2921619 w 4638186"/>
              <a:gd name="connsiteY8" fmla="*/ 728574 h 925876"/>
              <a:gd name="connsiteX9" fmla="*/ 3271024 w 4638186"/>
              <a:gd name="connsiteY9" fmla="*/ 7462 h 925876"/>
              <a:gd name="connsiteX10" fmla="*/ 3642731 w 4638186"/>
              <a:gd name="connsiteY10" fmla="*/ 728574 h 925876"/>
              <a:gd name="connsiteX11" fmla="*/ 4096214 w 4638186"/>
              <a:gd name="connsiteY11" fmla="*/ 7462 h 925876"/>
              <a:gd name="connsiteX12" fmla="*/ 4304370 w 4638186"/>
              <a:gd name="connsiteY12" fmla="*/ 721140 h 925876"/>
              <a:gd name="connsiteX13" fmla="*/ 4177990 w 4638186"/>
              <a:gd name="connsiteY13" fmla="*/ 906994 h 925876"/>
              <a:gd name="connsiteX14" fmla="*/ 4631473 w 4638186"/>
              <a:gd name="connsiteY14" fmla="*/ 349433 h 925876"/>
              <a:gd name="connsiteX15" fmla="*/ 4453053 w 4638186"/>
              <a:gd name="connsiteY15" fmla="*/ 683969 h 925876"/>
              <a:gd name="connsiteX0" fmla="*/ 0 w 4631473"/>
              <a:gd name="connsiteY0" fmla="*/ 721140 h 925876"/>
              <a:gd name="connsiteX1" fmla="*/ 386575 w 4631473"/>
              <a:gd name="connsiteY1" fmla="*/ 28 h 925876"/>
              <a:gd name="connsiteX2" fmla="*/ 780585 w 4631473"/>
              <a:gd name="connsiteY2" fmla="*/ 743442 h 925876"/>
              <a:gd name="connsiteX3" fmla="*/ 1129990 w 4631473"/>
              <a:gd name="connsiteY3" fmla="*/ 7462 h 925876"/>
              <a:gd name="connsiteX4" fmla="*/ 1494263 w 4631473"/>
              <a:gd name="connsiteY4" fmla="*/ 736008 h 925876"/>
              <a:gd name="connsiteX5" fmla="*/ 1940312 w 4631473"/>
              <a:gd name="connsiteY5" fmla="*/ 28 h 925876"/>
              <a:gd name="connsiteX6" fmla="*/ 2215375 w 4631473"/>
              <a:gd name="connsiteY6" fmla="*/ 743442 h 925876"/>
              <a:gd name="connsiteX7" fmla="*/ 2542478 w 4631473"/>
              <a:gd name="connsiteY7" fmla="*/ 7462 h 925876"/>
              <a:gd name="connsiteX8" fmla="*/ 2921619 w 4631473"/>
              <a:gd name="connsiteY8" fmla="*/ 728574 h 925876"/>
              <a:gd name="connsiteX9" fmla="*/ 3271024 w 4631473"/>
              <a:gd name="connsiteY9" fmla="*/ 7462 h 925876"/>
              <a:gd name="connsiteX10" fmla="*/ 3642731 w 4631473"/>
              <a:gd name="connsiteY10" fmla="*/ 728574 h 925876"/>
              <a:gd name="connsiteX11" fmla="*/ 4096214 w 4631473"/>
              <a:gd name="connsiteY11" fmla="*/ 7462 h 925876"/>
              <a:gd name="connsiteX12" fmla="*/ 4304370 w 4631473"/>
              <a:gd name="connsiteY12" fmla="*/ 721140 h 925876"/>
              <a:gd name="connsiteX13" fmla="*/ 4177990 w 4631473"/>
              <a:gd name="connsiteY13" fmla="*/ 906994 h 925876"/>
              <a:gd name="connsiteX14" fmla="*/ 4631473 w 4631473"/>
              <a:gd name="connsiteY14" fmla="*/ 349433 h 925876"/>
              <a:gd name="connsiteX0" fmla="*/ 0 w 4305056"/>
              <a:gd name="connsiteY0" fmla="*/ 721140 h 925876"/>
              <a:gd name="connsiteX1" fmla="*/ 386575 w 4305056"/>
              <a:gd name="connsiteY1" fmla="*/ 28 h 925876"/>
              <a:gd name="connsiteX2" fmla="*/ 780585 w 4305056"/>
              <a:gd name="connsiteY2" fmla="*/ 743442 h 925876"/>
              <a:gd name="connsiteX3" fmla="*/ 1129990 w 4305056"/>
              <a:gd name="connsiteY3" fmla="*/ 7462 h 925876"/>
              <a:gd name="connsiteX4" fmla="*/ 1494263 w 4305056"/>
              <a:gd name="connsiteY4" fmla="*/ 736008 h 925876"/>
              <a:gd name="connsiteX5" fmla="*/ 1940312 w 4305056"/>
              <a:gd name="connsiteY5" fmla="*/ 28 h 925876"/>
              <a:gd name="connsiteX6" fmla="*/ 2215375 w 4305056"/>
              <a:gd name="connsiteY6" fmla="*/ 743442 h 925876"/>
              <a:gd name="connsiteX7" fmla="*/ 2542478 w 4305056"/>
              <a:gd name="connsiteY7" fmla="*/ 7462 h 925876"/>
              <a:gd name="connsiteX8" fmla="*/ 2921619 w 4305056"/>
              <a:gd name="connsiteY8" fmla="*/ 728574 h 925876"/>
              <a:gd name="connsiteX9" fmla="*/ 3271024 w 4305056"/>
              <a:gd name="connsiteY9" fmla="*/ 7462 h 925876"/>
              <a:gd name="connsiteX10" fmla="*/ 3642731 w 4305056"/>
              <a:gd name="connsiteY10" fmla="*/ 728574 h 925876"/>
              <a:gd name="connsiteX11" fmla="*/ 4096214 w 4305056"/>
              <a:gd name="connsiteY11" fmla="*/ 7462 h 925876"/>
              <a:gd name="connsiteX12" fmla="*/ 4304370 w 4305056"/>
              <a:gd name="connsiteY12" fmla="*/ 721140 h 925876"/>
              <a:gd name="connsiteX13" fmla="*/ 4177990 w 4305056"/>
              <a:gd name="connsiteY13" fmla="*/ 906994 h 925876"/>
              <a:gd name="connsiteX0" fmla="*/ 0 w 4304370"/>
              <a:gd name="connsiteY0" fmla="*/ 721140 h 743443"/>
              <a:gd name="connsiteX1" fmla="*/ 386575 w 4304370"/>
              <a:gd name="connsiteY1" fmla="*/ 28 h 743443"/>
              <a:gd name="connsiteX2" fmla="*/ 780585 w 4304370"/>
              <a:gd name="connsiteY2" fmla="*/ 743442 h 743443"/>
              <a:gd name="connsiteX3" fmla="*/ 1129990 w 4304370"/>
              <a:gd name="connsiteY3" fmla="*/ 7462 h 743443"/>
              <a:gd name="connsiteX4" fmla="*/ 1494263 w 4304370"/>
              <a:gd name="connsiteY4" fmla="*/ 736008 h 743443"/>
              <a:gd name="connsiteX5" fmla="*/ 1940312 w 4304370"/>
              <a:gd name="connsiteY5" fmla="*/ 28 h 743443"/>
              <a:gd name="connsiteX6" fmla="*/ 2215375 w 4304370"/>
              <a:gd name="connsiteY6" fmla="*/ 743442 h 743443"/>
              <a:gd name="connsiteX7" fmla="*/ 2542478 w 4304370"/>
              <a:gd name="connsiteY7" fmla="*/ 7462 h 743443"/>
              <a:gd name="connsiteX8" fmla="*/ 2921619 w 4304370"/>
              <a:gd name="connsiteY8" fmla="*/ 728574 h 743443"/>
              <a:gd name="connsiteX9" fmla="*/ 3271024 w 4304370"/>
              <a:gd name="connsiteY9" fmla="*/ 7462 h 743443"/>
              <a:gd name="connsiteX10" fmla="*/ 3642731 w 4304370"/>
              <a:gd name="connsiteY10" fmla="*/ 728574 h 743443"/>
              <a:gd name="connsiteX11" fmla="*/ 4096214 w 4304370"/>
              <a:gd name="connsiteY11" fmla="*/ 7462 h 743443"/>
              <a:gd name="connsiteX12" fmla="*/ 4304370 w 4304370"/>
              <a:gd name="connsiteY12" fmla="*/ 721140 h 74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04370" h="743443">
                <a:moveTo>
                  <a:pt x="0" y="721140"/>
                </a:moveTo>
                <a:cubicBezTo>
                  <a:pt x="128239" y="358725"/>
                  <a:pt x="256478" y="-3689"/>
                  <a:pt x="386575" y="28"/>
                </a:cubicBezTo>
                <a:cubicBezTo>
                  <a:pt x="516672" y="3745"/>
                  <a:pt x="656683" y="742203"/>
                  <a:pt x="780585" y="743442"/>
                </a:cubicBezTo>
                <a:cubicBezTo>
                  <a:pt x="904487" y="744681"/>
                  <a:pt x="1011044" y="8701"/>
                  <a:pt x="1129990" y="7462"/>
                </a:cubicBezTo>
                <a:cubicBezTo>
                  <a:pt x="1248936" y="6223"/>
                  <a:pt x="1359209" y="737247"/>
                  <a:pt x="1494263" y="736008"/>
                </a:cubicBezTo>
                <a:cubicBezTo>
                  <a:pt x="1629317" y="734769"/>
                  <a:pt x="1820127" y="-1211"/>
                  <a:pt x="1940312" y="28"/>
                </a:cubicBezTo>
                <a:cubicBezTo>
                  <a:pt x="2060497" y="1267"/>
                  <a:pt x="2115014" y="742203"/>
                  <a:pt x="2215375" y="743442"/>
                </a:cubicBezTo>
                <a:cubicBezTo>
                  <a:pt x="2315736" y="744681"/>
                  <a:pt x="2424771" y="9940"/>
                  <a:pt x="2542478" y="7462"/>
                </a:cubicBezTo>
                <a:cubicBezTo>
                  <a:pt x="2660185" y="4984"/>
                  <a:pt x="2800195" y="728574"/>
                  <a:pt x="2921619" y="728574"/>
                </a:cubicBezTo>
                <a:cubicBezTo>
                  <a:pt x="3043043" y="728574"/>
                  <a:pt x="3150839" y="7462"/>
                  <a:pt x="3271024" y="7462"/>
                </a:cubicBezTo>
                <a:cubicBezTo>
                  <a:pt x="3391209" y="7462"/>
                  <a:pt x="3505199" y="728574"/>
                  <a:pt x="3642731" y="728574"/>
                </a:cubicBezTo>
                <a:cubicBezTo>
                  <a:pt x="3780263" y="728574"/>
                  <a:pt x="3985941" y="8701"/>
                  <a:pt x="4096214" y="7462"/>
                </a:cubicBezTo>
                <a:cubicBezTo>
                  <a:pt x="4206487" y="6223"/>
                  <a:pt x="4290741" y="571218"/>
                  <a:pt x="4304370" y="721140"/>
                </a:cubicBezTo>
              </a:path>
            </a:pathLst>
          </a:cu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buClrTx/>
            </a:pPr>
            <a:endParaRPr lang="nl-NL" sz="1800" kern="120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3F6CA1A-E83A-5C5D-AB0C-8D064885F166}"/>
              </a:ext>
            </a:extLst>
          </p:cNvPr>
          <p:cNvSpPr txBox="1"/>
          <p:nvPr/>
        </p:nvSpPr>
        <p:spPr>
          <a:xfrm>
            <a:off x="2016693" y="1935280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15xx nm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89F1AF3-FCB0-15B9-D470-F3FCF2BFFF6C}"/>
              </a:ext>
            </a:extLst>
          </p:cNvPr>
          <p:cNvSpPr txBox="1"/>
          <p:nvPr/>
        </p:nvSpPr>
        <p:spPr>
          <a:xfrm>
            <a:off x="6610264" y="1935280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15xx nm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E98737-2E12-FD48-711B-EE3F6E342905}"/>
              </a:ext>
            </a:extLst>
          </p:cNvPr>
          <p:cNvSpPr txBox="1"/>
          <p:nvPr/>
        </p:nvSpPr>
        <p:spPr>
          <a:xfrm>
            <a:off x="2010021" y="2756075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A14BA2"/>
                </a:solidFill>
              </a:rPr>
              <a:t>1320 nm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940D49-B900-C96F-D74C-9F899C1705DE}"/>
              </a:ext>
            </a:extLst>
          </p:cNvPr>
          <p:cNvSpPr txBox="1"/>
          <p:nvPr/>
        </p:nvSpPr>
        <p:spPr>
          <a:xfrm>
            <a:off x="6610264" y="2709957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A14BA2"/>
                </a:solidFill>
              </a:rPr>
              <a:t>1320 nm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0F210C-7C1C-3293-7472-F22C6DF28720}"/>
              </a:ext>
            </a:extLst>
          </p:cNvPr>
          <p:cNvSpPr txBox="1"/>
          <p:nvPr/>
        </p:nvSpPr>
        <p:spPr>
          <a:xfrm>
            <a:off x="324886" y="3486570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B050"/>
                </a:solidFill>
              </a:rPr>
              <a:t>785 nm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8FE23A1-306E-D722-40AC-2189C7549E46}"/>
              </a:ext>
            </a:extLst>
          </p:cNvPr>
          <p:cNvSpPr/>
          <p:nvPr/>
        </p:nvSpPr>
        <p:spPr>
          <a:xfrm>
            <a:off x="147719" y="4062357"/>
            <a:ext cx="1014373" cy="2409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DB8EC8A-B5B6-42B5-3B5E-0E04B31A10B2}"/>
              </a:ext>
            </a:extLst>
          </p:cNvPr>
          <p:cNvSpPr/>
          <p:nvPr/>
        </p:nvSpPr>
        <p:spPr>
          <a:xfrm>
            <a:off x="8624735" y="2471275"/>
            <a:ext cx="1014373" cy="2409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61C018B-2F06-7652-31F3-5A76F3535274}"/>
              </a:ext>
            </a:extLst>
          </p:cNvPr>
          <p:cNvCxnSpPr/>
          <p:nvPr/>
        </p:nvCxnSpPr>
        <p:spPr>
          <a:xfrm>
            <a:off x="229836" y="2461298"/>
            <a:ext cx="0" cy="15910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3051B8AC-8A3C-AEE6-CF27-4A47E816CE42}"/>
              </a:ext>
            </a:extLst>
          </p:cNvPr>
          <p:cNvCxnSpPr>
            <a:stCxn id="12" idx="3"/>
            <a:endCxn id="67" idx="3"/>
          </p:cNvCxnSpPr>
          <p:nvPr/>
        </p:nvCxnSpPr>
        <p:spPr>
          <a:xfrm>
            <a:off x="9565881" y="2255858"/>
            <a:ext cx="73227" cy="335885"/>
          </a:xfrm>
          <a:prstGeom prst="bentConnector3">
            <a:avLst>
              <a:gd name="adj1" fmla="val 41218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BB052CB8-31F1-9A4E-EA2E-648ECFACDA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98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2" grpId="0" animBg="1"/>
      <p:bldP spid="21" grpId="0" animBg="1"/>
      <p:bldP spid="22" grpId="0" animBg="1"/>
      <p:bldP spid="46" grpId="0"/>
      <p:bldP spid="54" grpId="0"/>
      <p:bldP spid="55" grpId="0"/>
      <p:bldP spid="58" grpId="0"/>
      <p:bldP spid="63" grpId="0" animBg="1"/>
      <p:bldP spid="63" grpId="1" animBg="1"/>
      <p:bldP spid="67" grpId="0" animBg="1"/>
      <p:bldP spid="6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59497BD2-ACC7-1390-11FE-D1A6EE137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7">
            <a:extLst>
              <a:ext uri="{FF2B5EF4-FFF2-40B4-BE49-F238E27FC236}">
                <a16:creationId xmlns:a16="http://schemas.microsoft.com/office/drawing/2014/main" id="{1FF3A3B4-B51D-0D59-D041-ADDEDC00876C}"/>
              </a:ext>
            </a:extLst>
          </p:cNvPr>
          <p:cNvSpPr txBox="1"/>
          <p:nvPr/>
        </p:nvSpPr>
        <p:spPr>
          <a:xfrm>
            <a:off x="294120" y="1005840"/>
            <a:ext cx="9492377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Multiplexing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	 usage </a:t>
            </a: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existing fiber infrastructure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</a:t>
            </a: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use WR light as real-time indicator of changes in the link/fiber</a:t>
            </a:r>
            <a:endParaRPr lang="en-CH" sz="20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buClrTx/>
              <a:defRPr/>
            </a:pP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</a:t>
            </a:r>
            <a:r>
              <a:rPr lang="en-CH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sub ns clock synchronisation between nodes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buClrTx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	 increase suitability for quantum networks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C6CA977B-A637-8190-61FF-94DE3DEC29EC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Why?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95EAF65-A422-9EFF-A26D-F43D444335FB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9748518-354A-D891-5D0B-7C8B7B41B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294" y="3580181"/>
            <a:ext cx="5354447" cy="170301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29E9586-7E8C-6B85-0633-C90C6BED9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6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0F388-A813-381E-CFCF-CA862F5F6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BF0EFA26-B8E8-215A-9B1F-962AAB0BBC49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Contents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9C468-3055-A391-7D81-EDD022CD0DBD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E24585-5682-B004-B354-193F2B1530C4}"/>
              </a:ext>
            </a:extLst>
          </p:cNvPr>
          <p:cNvSpPr txBox="1"/>
          <p:nvPr/>
        </p:nvSpPr>
        <p:spPr>
          <a:xfrm>
            <a:off x="294120" y="1165513"/>
            <a:ext cx="93319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How It Works?!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1) Background Quantum physics</a:t>
            </a:r>
          </a:p>
          <a:p>
            <a:r>
              <a:rPr lang="en-CH" sz="1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	-superposition principle</a:t>
            </a:r>
          </a:p>
          <a:p>
            <a:pPr lvl="4"/>
            <a:r>
              <a:rPr lang="en-CH" sz="1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	-photons as qubits</a:t>
            </a:r>
          </a:p>
          <a:p>
            <a:pPr lvl="4"/>
            <a:r>
              <a:rPr lang="en-CH" sz="1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	-entanglement</a:t>
            </a: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2) Entanglement distribution and White Rabbit</a:t>
            </a:r>
          </a:p>
          <a:p>
            <a:pPr lvl="4"/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Experiments in Berlin (with Deutsche Telekom – Qunnect)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1) Experimental set-up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2) Results “Compensating Mode” without coincidence detection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3)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Results “Compensating Mode” with coincidence detection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Summary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Outlook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5428A16-C0F1-CE00-04D6-9AB2FF97F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13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D0DC2-EA74-41FF-EFD1-E761CECE4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B4A6F9B2-7B7E-05BA-8AE2-EA4DEC32ABAF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Part 2 : Experiments in Berlin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BCDB09-098D-C381-6831-7035BF7C81C8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door with a pink sign&#10;&#10;AI-generated content may be incorrect.">
            <a:extLst>
              <a:ext uri="{FF2B5EF4-FFF2-40B4-BE49-F238E27FC236}">
                <a16:creationId xmlns:a16="http://schemas.microsoft.com/office/drawing/2014/main" id="{D8DD6584-BA2A-75D4-6AFC-9F038BB73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20" y="1601740"/>
            <a:ext cx="3276576" cy="2467069"/>
          </a:xfrm>
          <a:prstGeom prst="rect">
            <a:avLst/>
          </a:prstGeom>
        </p:spPr>
      </p:pic>
      <p:pic>
        <p:nvPicPr>
          <p:cNvPr id="7" name="Picture 4" descr="Telekom Innovation Laboratories (T-Labs) - THE_CONFERENCE 2019 - 1E9">
            <a:extLst>
              <a:ext uri="{FF2B5EF4-FFF2-40B4-BE49-F238E27FC236}">
                <a16:creationId xmlns:a16="http://schemas.microsoft.com/office/drawing/2014/main" id="{6BD27F79-3F19-DAFD-164C-006A6B084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442" y="1005840"/>
            <a:ext cx="1829435" cy="182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Qunnect | LinkedIn">
            <a:extLst>
              <a:ext uri="{FF2B5EF4-FFF2-40B4-BE49-F238E27FC236}">
                <a16:creationId xmlns:a16="http://schemas.microsoft.com/office/drawing/2014/main" id="{CD6298A6-3710-894B-1869-616A641B7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781" y="1005840"/>
            <a:ext cx="1829435" cy="182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aël Flament | Optica">
            <a:extLst>
              <a:ext uri="{FF2B5EF4-FFF2-40B4-BE49-F238E27FC236}">
                <a16:creationId xmlns:a16="http://schemas.microsoft.com/office/drawing/2014/main" id="{BD06D798-BDAB-4B46-3929-A17B2321F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977" y="2835274"/>
            <a:ext cx="1520377" cy="160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theus Ribeiro-Sena | Optica">
            <a:extLst>
              <a:ext uri="{FF2B5EF4-FFF2-40B4-BE49-F238E27FC236}">
                <a16:creationId xmlns:a16="http://schemas.microsoft.com/office/drawing/2014/main" id="{EFB23ACB-1BF2-5753-082D-D0268312E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4" y="2835274"/>
            <a:ext cx="1600196" cy="160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53C9F5-0415-EAE7-C253-D5893120E00A}"/>
              </a:ext>
            </a:extLst>
          </p:cNvPr>
          <p:cNvSpPr txBox="1"/>
          <p:nvPr/>
        </p:nvSpPr>
        <p:spPr>
          <a:xfrm>
            <a:off x="3842023" y="4569465"/>
            <a:ext cx="2301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Matheus Sena</a:t>
            </a:r>
          </a:p>
          <a:p>
            <a:pPr algn="ctr"/>
            <a:r>
              <a:rPr lang="en-CH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Deutsche Telekom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85E337-B412-3E27-0C8C-C569AFED9177}"/>
              </a:ext>
            </a:extLst>
          </p:cNvPr>
          <p:cNvSpPr txBox="1"/>
          <p:nvPr/>
        </p:nvSpPr>
        <p:spPr>
          <a:xfrm>
            <a:off x="6836545" y="4569465"/>
            <a:ext cx="2301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Maël Flament</a:t>
            </a:r>
          </a:p>
          <a:p>
            <a:pPr algn="ctr"/>
            <a:r>
              <a:rPr lang="en-CH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Qunnect</a:t>
            </a:r>
          </a:p>
        </p:txBody>
      </p:sp>
      <p:pic>
        <p:nvPicPr>
          <p:cNvPr id="13" name="Picture 12" descr="A red logo with white text&#10;&#10;AI-generated content may be incorrect.">
            <a:extLst>
              <a:ext uri="{FF2B5EF4-FFF2-40B4-BE49-F238E27FC236}">
                <a16:creationId xmlns:a16="http://schemas.microsoft.com/office/drawing/2014/main" id="{A3012CE0-D6E8-D2C9-2783-7B8E3E4882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413" y="4174560"/>
            <a:ext cx="1104902" cy="7844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A79076-A14C-7824-B8E1-BE1B91DA2B99}"/>
              </a:ext>
            </a:extLst>
          </p:cNvPr>
          <p:cNvSpPr txBox="1"/>
          <p:nvPr/>
        </p:nvSpPr>
        <p:spPr>
          <a:xfrm>
            <a:off x="-224038" y="4929987"/>
            <a:ext cx="1913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17E05D-0352-C942-4ACF-87B076B0A32B}"/>
              </a:ext>
            </a:extLst>
          </p:cNvPr>
          <p:cNvSpPr txBox="1"/>
          <p:nvPr/>
        </p:nvSpPr>
        <p:spPr>
          <a:xfrm>
            <a:off x="7938296" y="163959"/>
            <a:ext cx="194584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Caution ! VERY fresh results !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2E958EB-6415-BADC-9B3D-9616D45FE9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F443160-8C61-5B9C-B437-9133C403A6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12029" t="18104" r="12067" b="27700"/>
          <a:stretch>
            <a:fillRect/>
          </a:stretch>
        </p:blipFill>
        <p:spPr>
          <a:xfrm>
            <a:off x="1837167" y="4182958"/>
            <a:ext cx="1378859" cy="703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164BE4-F27A-97A8-BA48-D6B39FA36031}"/>
              </a:ext>
            </a:extLst>
          </p:cNvPr>
          <p:cNvSpPr txBox="1"/>
          <p:nvPr/>
        </p:nvSpPr>
        <p:spPr>
          <a:xfrm>
            <a:off x="1356786" y="4938797"/>
            <a:ext cx="2301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Adam Wujek for WR support</a:t>
            </a:r>
          </a:p>
        </p:txBody>
      </p:sp>
    </p:spTree>
    <p:extLst>
      <p:ext uri="{BB962C8B-B14F-4D97-AF65-F5344CB8AC3E}">
        <p14:creationId xmlns:p14="http://schemas.microsoft.com/office/powerpoint/2010/main" val="68731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2514A-AF2A-7150-846D-3F6E0308A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2DA51E5A-AD65-317D-45B6-67B45686729B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Quantum Technology Initiative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99ED180-2FE4-12D7-4184-F47620BB0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343BEC3-1F5B-4042-F3F7-C7DDFF0D47E3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oogle Shape;607;p93">
            <a:extLst>
              <a:ext uri="{FF2B5EF4-FFF2-40B4-BE49-F238E27FC236}">
                <a16:creationId xmlns:a16="http://schemas.microsoft.com/office/drawing/2014/main" id="{5E260C45-8AFE-00CA-FA12-586546F67DF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50008"/>
          <a:stretch/>
        </p:blipFill>
        <p:spPr>
          <a:xfrm>
            <a:off x="4965840" y="2747880"/>
            <a:ext cx="181944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08;p93">
            <a:extLst>
              <a:ext uri="{FF2B5EF4-FFF2-40B4-BE49-F238E27FC236}">
                <a16:creationId xmlns:a16="http://schemas.microsoft.com/office/drawing/2014/main" id="{09DE4D8E-1DF9-3C6A-956F-B869320393A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2257" t="11710" r="23000" b="5854"/>
          <a:stretch/>
        </p:blipFill>
        <p:spPr>
          <a:xfrm>
            <a:off x="4178520" y="2835360"/>
            <a:ext cx="1700640" cy="170748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2" name="Google Shape;609;p93">
            <a:extLst>
              <a:ext uri="{FF2B5EF4-FFF2-40B4-BE49-F238E27FC236}">
                <a16:creationId xmlns:a16="http://schemas.microsoft.com/office/drawing/2014/main" id="{02C4D54E-A123-CCA3-FCD4-A828E7EA8CAD}"/>
              </a:ext>
            </a:extLst>
          </p:cNvPr>
          <p:cNvSpPr/>
          <p:nvPr/>
        </p:nvSpPr>
        <p:spPr>
          <a:xfrm>
            <a:off x="4123080" y="2754000"/>
            <a:ext cx="1819800" cy="1828800"/>
          </a:xfrm>
          <a:prstGeom prst="donut">
            <a:avLst>
              <a:gd name="adj" fmla="val 8057"/>
            </a:avLst>
          </a:prstGeom>
          <a:solidFill>
            <a:srgbClr val="51ACB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" name="Google Shape;610;p93">
            <a:extLst>
              <a:ext uri="{FF2B5EF4-FFF2-40B4-BE49-F238E27FC236}">
                <a16:creationId xmlns:a16="http://schemas.microsoft.com/office/drawing/2014/main" id="{07155792-1164-B8C9-1AC3-D6B1E539A72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9967" t="2677" r="27701" b="4432"/>
          <a:stretch/>
        </p:blipFill>
        <p:spPr>
          <a:xfrm>
            <a:off x="3208680" y="1888200"/>
            <a:ext cx="1708920" cy="169884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" name="Google Shape;611;p93">
            <a:extLst>
              <a:ext uri="{FF2B5EF4-FFF2-40B4-BE49-F238E27FC236}">
                <a16:creationId xmlns:a16="http://schemas.microsoft.com/office/drawing/2014/main" id="{ED740AE8-6FA3-7E05-DF9D-7BC6D92C41A9}"/>
              </a:ext>
            </a:extLst>
          </p:cNvPr>
          <p:cNvSpPr/>
          <p:nvPr/>
        </p:nvSpPr>
        <p:spPr>
          <a:xfrm>
            <a:off x="3154680" y="1839240"/>
            <a:ext cx="1819800" cy="1828800"/>
          </a:xfrm>
          <a:prstGeom prst="donut">
            <a:avLst>
              <a:gd name="adj" fmla="val 8057"/>
            </a:avLst>
          </a:prstGeom>
          <a:solidFill>
            <a:srgbClr val="1D6FB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612;p93">
            <a:extLst>
              <a:ext uri="{FF2B5EF4-FFF2-40B4-BE49-F238E27FC236}">
                <a16:creationId xmlns:a16="http://schemas.microsoft.com/office/drawing/2014/main" id="{CCFF03A6-8F98-B584-20C1-2A8A1E0D6BE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18437" t="4974" r="21903" b="5523"/>
          <a:stretch/>
        </p:blipFill>
        <p:spPr>
          <a:xfrm>
            <a:off x="4145400" y="1006200"/>
            <a:ext cx="1658520" cy="165996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6" name="Google Shape;615;p93">
            <a:extLst>
              <a:ext uri="{FF2B5EF4-FFF2-40B4-BE49-F238E27FC236}">
                <a16:creationId xmlns:a16="http://schemas.microsoft.com/office/drawing/2014/main" id="{898E2D0F-8A9A-FE71-4E11-E70BA304E4CA}"/>
              </a:ext>
            </a:extLst>
          </p:cNvPr>
          <p:cNvSpPr/>
          <p:nvPr/>
        </p:nvSpPr>
        <p:spPr>
          <a:xfrm>
            <a:off x="4064760" y="924840"/>
            <a:ext cx="1819800" cy="1828800"/>
          </a:xfrm>
          <a:prstGeom prst="donut">
            <a:avLst>
              <a:gd name="adj" fmla="val 8057"/>
            </a:avLst>
          </a:prstGeom>
          <a:solidFill>
            <a:srgbClr val="0D8A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616;p93">
            <a:extLst>
              <a:ext uri="{FF2B5EF4-FFF2-40B4-BE49-F238E27FC236}">
                <a16:creationId xmlns:a16="http://schemas.microsoft.com/office/drawing/2014/main" id="{C223C4A1-F76A-30C2-0F38-6F7BC1580231}"/>
              </a:ext>
            </a:extLst>
          </p:cNvPr>
          <p:cNvSpPr/>
          <p:nvPr/>
        </p:nvSpPr>
        <p:spPr>
          <a:xfrm flipH="1">
            <a:off x="2790360" y="2771640"/>
            <a:ext cx="393120" cy="21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50" cap="flat" cmpd="sng">
            <a:solidFill>
              <a:srgbClr val="1D6FB8"/>
            </a:solidFill>
            <a:prstDash val="solid"/>
            <a:miter lim="8000"/>
            <a:headEnd type="none" w="sm" len="sm"/>
            <a:tailEnd type="oval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18" name="Google Shape;617;p93">
            <a:extLst>
              <a:ext uri="{FF2B5EF4-FFF2-40B4-BE49-F238E27FC236}">
                <a16:creationId xmlns:a16="http://schemas.microsoft.com/office/drawing/2014/main" id="{A6AB23F5-F4DC-DFA8-874F-ABCB06456002}"/>
              </a:ext>
            </a:extLst>
          </p:cNvPr>
          <p:cNvSpPr/>
          <p:nvPr/>
        </p:nvSpPr>
        <p:spPr>
          <a:xfrm>
            <a:off x="654480" y="2390040"/>
            <a:ext cx="2054520" cy="760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0" strike="noStrike" dirty="0">
                <a:solidFill>
                  <a:srgbClr val="1D6FB8"/>
                </a:solidFill>
                <a:latin typeface="Barlow"/>
                <a:ea typeface="Barlow"/>
                <a:cs typeface="Barlow"/>
                <a:sym typeface="Barlow"/>
              </a:rPr>
              <a:t>HYBRID QUANTUM COMPUTING AND ALGORITHMS</a:t>
            </a:r>
            <a:endParaRPr sz="1500" b="0" strike="noStrike" dirty="0"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9" name="Google Shape;618;p93">
            <a:extLst>
              <a:ext uri="{FF2B5EF4-FFF2-40B4-BE49-F238E27FC236}">
                <a16:creationId xmlns:a16="http://schemas.microsoft.com/office/drawing/2014/main" id="{FBA3BBE5-DE23-4F1D-B880-3D84ACB63B18}"/>
              </a:ext>
            </a:extLst>
          </p:cNvPr>
          <p:cNvSpPr/>
          <p:nvPr/>
        </p:nvSpPr>
        <p:spPr>
          <a:xfrm flipH="1">
            <a:off x="3877200" y="4119120"/>
            <a:ext cx="393120" cy="21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50" cap="flat" cmpd="sng">
            <a:solidFill>
              <a:srgbClr val="51ACBF"/>
            </a:solidFill>
            <a:prstDash val="solid"/>
            <a:miter lim="8000"/>
            <a:headEnd type="none" w="sm" len="sm"/>
            <a:tailEnd type="oval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0" name="Google Shape;619;p93">
            <a:extLst>
              <a:ext uri="{FF2B5EF4-FFF2-40B4-BE49-F238E27FC236}">
                <a16:creationId xmlns:a16="http://schemas.microsoft.com/office/drawing/2014/main" id="{67C6D39E-973E-88A0-4E02-2F918ED50C26}"/>
              </a:ext>
            </a:extLst>
          </p:cNvPr>
          <p:cNvSpPr/>
          <p:nvPr/>
        </p:nvSpPr>
        <p:spPr>
          <a:xfrm>
            <a:off x="1950480" y="3894120"/>
            <a:ext cx="1961640" cy="760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0" strike="noStrike">
                <a:solidFill>
                  <a:srgbClr val="37ADB1"/>
                </a:solidFill>
                <a:latin typeface="Barlow"/>
                <a:ea typeface="Barlow"/>
                <a:cs typeface="Barlow"/>
                <a:sym typeface="Barlow"/>
              </a:rPr>
              <a:t>QUANTUM NETWORKS AND </a:t>
            </a:r>
            <a:r>
              <a:rPr lang="en-GB" sz="1500" b="0" strike="noStrike">
                <a:solidFill>
                  <a:srgbClr val="51ACBF"/>
                </a:solidFill>
                <a:latin typeface="Barlow"/>
                <a:ea typeface="Barlow"/>
                <a:cs typeface="Barlow"/>
                <a:sym typeface="Barlow"/>
              </a:rPr>
              <a:t>COMMUNICATIONS</a:t>
            </a:r>
            <a:endParaRPr sz="1500" b="0" strike="noStrike"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1" name="Google Shape;620;p93">
            <a:extLst>
              <a:ext uri="{FF2B5EF4-FFF2-40B4-BE49-F238E27FC236}">
                <a16:creationId xmlns:a16="http://schemas.microsoft.com/office/drawing/2014/main" id="{8F1576D5-CF6D-8B8A-2946-07CE1D7CB697}"/>
              </a:ext>
            </a:extLst>
          </p:cNvPr>
          <p:cNvSpPr/>
          <p:nvPr/>
        </p:nvSpPr>
        <p:spPr>
          <a:xfrm flipH="1">
            <a:off x="6782040" y="2772720"/>
            <a:ext cx="393120" cy="21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50" cap="flat" cmpd="sng">
            <a:solidFill>
              <a:srgbClr val="85D1CD"/>
            </a:solidFill>
            <a:prstDash val="solid"/>
            <a:miter lim="8000"/>
            <a:headEnd type="oval" w="med" len="med"/>
            <a:tailEnd type="none" w="sm" len="sm"/>
          </a:ln>
        </p:spPr>
        <p:txBody>
          <a:bodyPr/>
          <a:lstStyle/>
          <a:p>
            <a:endParaRPr lang="en-CH"/>
          </a:p>
        </p:txBody>
      </p:sp>
      <p:sp>
        <p:nvSpPr>
          <p:cNvPr id="22" name="Google Shape;621;p93">
            <a:extLst>
              <a:ext uri="{FF2B5EF4-FFF2-40B4-BE49-F238E27FC236}">
                <a16:creationId xmlns:a16="http://schemas.microsoft.com/office/drawing/2014/main" id="{95A96DEC-0131-4B95-5773-8765D479AA32}"/>
              </a:ext>
            </a:extLst>
          </p:cNvPr>
          <p:cNvSpPr/>
          <p:nvPr/>
        </p:nvSpPr>
        <p:spPr>
          <a:xfrm>
            <a:off x="7272000" y="2507760"/>
            <a:ext cx="1961640" cy="532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0" strike="noStrike">
                <a:solidFill>
                  <a:srgbClr val="85D1CD"/>
                </a:solidFill>
                <a:latin typeface="Barlow"/>
                <a:ea typeface="Barlow"/>
                <a:cs typeface="Barlow"/>
                <a:sym typeface="Barlow"/>
              </a:rPr>
              <a:t>COLLABORATION FOR IMPACT</a:t>
            </a:r>
            <a:endParaRPr sz="1500" b="0" strike="noStrike"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" name="Google Shape;622;p93">
            <a:extLst>
              <a:ext uri="{FF2B5EF4-FFF2-40B4-BE49-F238E27FC236}">
                <a16:creationId xmlns:a16="http://schemas.microsoft.com/office/drawing/2014/main" id="{22AC1857-1D59-2B7E-A4E4-0B50AC57B654}"/>
              </a:ext>
            </a:extLst>
          </p:cNvPr>
          <p:cNvSpPr/>
          <p:nvPr/>
        </p:nvSpPr>
        <p:spPr>
          <a:xfrm flipH="1">
            <a:off x="5704560" y="1364400"/>
            <a:ext cx="393120" cy="21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50" cap="flat" cmpd="sng">
            <a:solidFill>
              <a:srgbClr val="0D8AA8"/>
            </a:solidFill>
            <a:prstDash val="solid"/>
            <a:miter lim="8000"/>
            <a:headEnd type="oval" w="med" len="med"/>
            <a:tailEnd type="none" w="sm" len="sm"/>
          </a:ln>
        </p:spPr>
        <p:txBody>
          <a:bodyPr/>
          <a:lstStyle/>
          <a:p>
            <a:endParaRPr lang="en-CH"/>
          </a:p>
        </p:txBody>
      </p:sp>
      <p:sp>
        <p:nvSpPr>
          <p:cNvPr id="24" name="Google Shape;623;p93">
            <a:extLst>
              <a:ext uri="{FF2B5EF4-FFF2-40B4-BE49-F238E27FC236}">
                <a16:creationId xmlns:a16="http://schemas.microsoft.com/office/drawing/2014/main" id="{FCA54B80-3D84-BDA4-B614-9BA6287176ED}"/>
              </a:ext>
            </a:extLst>
          </p:cNvPr>
          <p:cNvSpPr/>
          <p:nvPr/>
        </p:nvSpPr>
        <p:spPr>
          <a:xfrm>
            <a:off x="6194520" y="988920"/>
            <a:ext cx="1961640" cy="760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0" strike="noStrike">
                <a:solidFill>
                  <a:srgbClr val="0D8AA8"/>
                </a:solidFill>
                <a:latin typeface="Barlow"/>
                <a:ea typeface="Barlow"/>
                <a:cs typeface="Barlow"/>
                <a:sym typeface="Barlow"/>
              </a:rPr>
              <a:t>CERN QUANTUM TECHNOLOGY PLATFORMS</a:t>
            </a:r>
            <a:endParaRPr sz="1500" b="0" strike="noStrike"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5" name="Google Shape;624;p93">
            <a:extLst>
              <a:ext uri="{FF2B5EF4-FFF2-40B4-BE49-F238E27FC236}">
                <a16:creationId xmlns:a16="http://schemas.microsoft.com/office/drawing/2014/main" id="{6D3195B8-4660-EC3A-7DC5-E9651EB26AA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50008"/>
          <a:stretch/>
        </p:blipFill>
        <p:spPr>
          <a:xfrm>
            <a:off x="4965840" y="1833480"/>
            <a:ext cx="181944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625;p93">
            <a:extLst>
              <a:ext uri="{FF2B5EF4-FFF2-40B4-BE49-F238E27FC236}">
                <a16:creationId xmlns:a16="http://schemas.microsoft.com/office/drawing/2014/main" id="{D94120FD-4203-42EE-B160-D6C1F06AA1C9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t="26548" r="3750" b="28755"/>
          <a:stretch/>
        </p:blipFill>
        <p:spPr>
          <a:xfrm>
            <a:off x="3948480" y="4656600"/>
            <a:ext cx="2183040" cy="45072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73255C0-8999-5291-675A-2476976CAD2D}"/>
              </a:ext>
            </a:extLst>
          </p:cNvPr>
          <p:cNvSpPr txBox="1"/>
          <p:nvPr/>
        </p:nvSpPr>
        <p:spPr>
          <a:xfrm>
            <a:off x="7252284" y="4728071"/>
            <a:ext cx="5039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u="sng" strike="noStrike" dirty="0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  <a:hlinkClick r:id="rId10"/>
              </a:rPr>
              <a:t>https://quantum.cern/</a:t>
            </a:r>
            <a:endParaRPr lang="en-GB" sz="1400" b="0" strike="noStrike" dirty="0"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91229D-4355-F403-A732-7C4B5C5D70B3}"/>
              </a:ext>
            </a:extLst>
          </p:cNvPr>
          <p:cNvSpPr txBox="1"/>
          <p:nvPr/>
        </p:nvSpPr>
        <p:spPr>
          <a:xfrm>
            <a:off x="294120" y="1069187"/>
            <a:ext cx="9331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Initialized in 2020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“Phase 2” started in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864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B225BBAC-3160-BBA6-BBC1-1FE297369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7">
            <a:extLst>
              <a:ext uri="{FF2B5EF4-FFF2-40B4-BE49-F238E27FC236}">
                <a16:creationId xmlns:a16="http://schemas.microsoft.com/office/drawing/2014/main" id="{450E7845-2B77-FB77-24F2-F65A4E7911E7}"/>
              </a:ext>
            </a:extLst>
          </p:cNvPr>
          <p:cNvSpPr txBox="1"/>
          <p:nvPr/>
        </p:nvSpPr>
        <p:spPr>
          <a:xfrm>
            <a:off x="294120" y="1005840"/>
            <a:ext cx="9478080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Distribute entangled photon pairs over deployed </a:t>
            </a:r>
            <a:r>
              <a:rPr lang="en-GB" sz="18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fiber</a:t>
            </a: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with high fidelity AND minimize downtime of network</a:t>
            </a:r>
          </a:p>
          <a:p>
            <a:pPr lvl="4"/>
            <a:endParaRPr lang="en-GB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lvl="3"/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	Active polarisation compensation </a:t>
            </a:r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ensure high fidelity</a:t>
            </a:r>
          </a:p>
          <a:p>
            <a:pPr lvl="3"/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		When compensating  network is down!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GB" sz="16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Solution : only compensate “When Needed” </a:t>
            </a:r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Trigger</a:t>
            </a:r>
            <a:endParaRPr lang="en-GB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GB" sz="16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Extend role WR beyond time synchronisation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endParaRPr lang="en-GB" sz="18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Continuously monitor link delay, optical power levels, and polarisation at 15xxnm</a:t>
            </a: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	 Trigger compensation quantum signal at 1320 nm</a:t>
            </a: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DC7705D5-1DFE-6B10-4219-42BA1E49AC10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Goal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18F4CE3-5B32-A7C9-3CE3-9C3584F8E70B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C6DF5E9-76A0-5A99-A546-924D866272D8}"/>
              </a:ext>
            </a:extLst>
          </p:cNvPr>
          <p:cNvSpPr txBox="1"/>
          <p:nvPr/>
        </p:nvSpPr>
        <p:spPr>
          <a:xfrm>
            <a:off x="978196" y="1924493"/>
            <a:ext cx="1034257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Trade-off!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95FD9E55-C34A-721B-51CA-F8BCF0262613}"/>
              </a:ext>
            </a:extLst>
          </p:cNvPr>
          <p:cNvSpPr txBox="1"/>
          <p:nvPr/>
        </p:nvSpPr>
        <p:spPr>
          <a:xfrm>
            <a:off x="4561368" y="5230918"/>
            <a:ext cx="57010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n-lt"/>
              </a:rPr>
              <a:t>Extension of work M. Sena et al., “High-Fidelity Entanglement Distribution Through Berlin Using an Operator’s Fiber Infrastructure,” OFC 2025.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7283E04-9341-37C0-D5E4-E33ACB441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0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E3488-5310-DD64-C0AB-8285516A7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646CAB8E-F3D5-DFA9-C787-3F3971171D02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Experimental set-up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B90853-9E34-F210-A57F-F64E5BE0909F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DC66955F-A1F1-BAFF-8B1B-29E08A7AE9BE}"/>
              </a:ext>
            </a:extLst>
          </p:cNvPr>
          <p:cNvSpPr/>
          <p:nvPr/>
        </p:nvSpPr>
        <p:spPr>
          <a:xfrm>
            <a:off x="450384" y="2789577"/>
            <a:ext cx="1272644" cy="586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C5F8B3-BD5F-DD97-A733-3DCF7A3DA097}"/>
              </a:ext>
            </a:extLst>
          </p:cNvPr>
          <p:cNvSpPr/>
          <p:nvPr/>
        </p:nvSpPr>
        <p:spPr>
          <a:xfrm>
            <a:off x="106463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CDA764-C3A9-EC0B-5C79-FB4EE5EA76E8}"/>
              </a:ext>
            </a:extLst>
          </p:cNvPr>
          <p:cNvSpPr/>
          <p:nvPr/>
        </p:nvSpPr>
        <p:spPr>
          <a:xfrm>
            <a:off x="106463" y="3679822"/>
            <a:ext cx="1096886" cy="4155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9BEE7B7A-83FB-DE5E-FACE-54FF11BB3650}"/>
              </a:ext>
            </a:extLst>
          </p:cNvPr>
          <p:cNvSpPr/>
          <p:nvPr/>
        </p:nvSpPr>
        <p:spPr>
          <a:xfrm rot="5400000">
            <a:off x="2646464" y="2585421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CE82D1A7-CCE8-707A-ADB9-795630E67FF4}"/>
              </a:ext>
            </a:extLst>
          </p:cNvPr>
          <p:cNvSpPr/>
          <p:nvPr/>
        </p:nvSpPr>
        <p:spPr>
          <a:xfrm rot="16200000">
            <a:off x="5403202" y="258686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0281C8-FA42-473F-DD9B-075FAEF297E6}"/>
              </a:ext>
            </a:extLst>
          </p:cNvPr>
          <p:cNvSpPr/>
          <p:nvPr/>
        </p:nvSpPr>
        <p:spPr>
          <a:xfrm>
            <a:off x="7955208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B83E6C-19E4-5EC5-4A8C-985C8849B52F}"/>
              </a:ext>
            </a:extLst>
          </p:cNvPr>
          <p:cNvSpPr/>
          <p:nvPr/>
        </p:nvSpPr>
        <p:spPr>
          <a:xfrm>
            <a:off x="8468995" y="3679822"/>
            <a:ext cx="1096886" cy="4155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6E3831-9FC2-9367-4592-427D42B453DF}"/>
              </a:ext>
            </a:extLst>
          </p:cNvPr>
          <p:cNvSpPr/>
          <p:nvPr/>
        </p:nvSpPr>
        <p:spPr>
          <a:xfrm>
            <a:off x="2065316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inj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3FF795-AB9C-69A2-CFE3-91E352FD653C}"/>
              </a:ext>
            </a:extLst>
          </p:cNvPr>
          <p:cNvSpPr/>
          <p:nvPr/>
        </p:nvSpPr>
        <p:spPr>
          <a:xfrm>
            <a:off x="6656573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A0558-4F28-BFB1-8043-66A8EA7C205F}"/>
              </a:ext>
            </a:extLst>
          </p:cNvPr>
          <p:cNvSpPr/>
          <p:nvPr/>
        </p:nvSpPr>
        <p:spPr>
          <a:xfrm>
            <a:off x="6656573" y="2255857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1550 nm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3CF44B-A0E2-CC1A-ECA4-B6320A5F0B41}"/>
              </a:ext>
            </a:extLst>
          </p:cNvPr>
          <p:cNvSpPr/>
          <p:nvPr/>
        </p:nvSpPr>
        <p:spPr>
          <a:xfrm>
            <a:off x="252238" y="4335027"/>
            <a:ext cx="805336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 785nm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8A243F-937B-24E5-1163-B5C2851C3484}"/>
              </a:ext>
            </a:extLst>
          </p:cNvPr>
          <p:cNvSpPr/>
          <p:nvPr/>
        </p:nvSpPr>
        <p:spPr>
          <a:xfrm>
            <a:off x="1728810" y="4335027"/>
            <a:ext cx="688972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785nm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01A7050-D512-ACB8-4D23-7C505B1F2B37}"/>
              </a:ext>
            </a:extLst>
          </p:cNvPr>
          <p:cNvSpPr/>
          <p:nvPr/>
        </p:nvSpPr>
        <p:spPr>
          <a:xfrm>
            <a:off x="8620383" y="4339352"/>
            <a:ext cx="805336" cy="5824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 1320nm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33F544-DE53-3EB1-B578-E3888247B30A}"/>
              </a:ext>
            </a:extLst>
          </p:cNvPr>
          <p:cNvSpPr/>
          <p:nvPr/>
        </p:nvSpPr>
        <p:spPr>
          <a:xfrm>
            <a:off x="7168851" y="4339352"/>
            <a:ext cx="805336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1320nm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134D56D-4F1F-B5F5-0A99-05BDDCD4838D}"/>
              </a:ext>
            </a:extLst>
          </p:cNvPr>
          <p:cNvSpPr/>
          <p:nvPr/>
        </p:nvSpPr>
        <p:spPr>
          <a:xfrm>
            <a:off x="106463" y="1272742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Grandmaster</a:t>
            </a:r>
          </a:p>
        </p:txBody>
      </p:sp>
      <p:pic>
        <p:nvPicPr>
          <p:cNvPr id="24" name="Graphic 23" descr="Clock with solid fill">
            <a:extLst>
              <a:ext uri="{FF2B5EF4-FFF2-40B4-BE49-F238E27FC236}">
                <a16:creationId xmlns:a16="http://schemas.microsoft.com/office/drawing/2014/main" id="{7BE63B95-FEB7-A05B-33D6-F60F28460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8081" y="782122"/>
            <a:ext cx="447436" cy="447436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292C10C-51A4-5ED2-2BA8-AB399EA11EBD}"/>
              </a:ext>
            </a:extLst>
          </p:cNvPr>
          <p:cNvCxnSpPr>
            <a:cxnSpLocks/>
          </p:cNvCxnSpPr>
          <p:nvPr/>
        </p:nvCxnSpPr>
        <p:spPr>
          <a:xfrm>
            <a:off x="1723028" y="3082764"/>
            <a:ext cx="342288" cy="0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639994-8D55-7D1F-633D-6B6EA2456572}"/>
              </a:ext>
            </a:extLst>
          </p:cNvPr>
          <p:cNvCxnSpPr>
            <a:cxnSpLocks/>
          </p:cNvCxnSpPr>
          <p:nvPr/>
        </p:nvCxnSpPr>
        <p:spPr>
          <a:xfrm>
            <a:off x="1723028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0EAAFBC-5D6E-D3DF-F0E5-732C231DA226}"/>
              </a:ext>
            </a:extLst>
          </p:cNvPr>
          <p:cNvCxnSpPr>
            <a:cxnSpLocks/>
          </p:cNvCxnSpPr>
          <p:nvPr/>
        </p:nvCxnSpPr>
        <p:spPr>
          <a:xfrm flipH="1">
            <a:off x="1714237" y="2340660"/>
            <a:ext cx="153283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1CE75D10-DE66-A61B-2C12-35E1D994712F}"/>
              </a:ext>
            </a:extLst>
          </p:cNvPr>
          <p:cNvSpPr/>
          <p:nvPr/>
        </p:nvSpPr>
        <p:spPr>
          <a:xfrm>
            <a:off x="2093554" y="2050499"/>
            <a:ext cx="805336" cy="23692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polarizer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CB9EC43-4FFE-F0DD-791C-636F7A564B10}"/>
              </a:ext>
            </a:extLst>
          </p:cNvPr>
          <p:cNvCxnSpPr>
            <a:cxnSpLocks/>
          </p:cNvCxnSpPr>
          <p:nvPr/>
        </p:nvCxnSpPr>
        <p:spPr>
          <a:xfrm>
            <a:off x="2898890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555C77A-5DE3-6DBF-9D4A-C835783B514E}"/>
              </a:ext>
            </a:extLst>
          </p:cNvPr>
          <p:cNvCxnSpPr>
            <a:cxnSpLocks/>
          </p:cNvCxnSpPr>
          <p:nvPr/>
        </p:nvCxnSpPr>
        <p:spPr>
          <a:xfrm>
            <a:off x="2870652" y="3082977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B98B668-E97A-E7DD-6110-1A2E2D46D91B}"/>
              </a:ext>
            </a:extLst>
          </p:cNvPr>
          <p:cNvCxnSpPr>
            <a:cxnSpLocks/>
            <a:stCxn id="20" idx="1"/>
            <a:endCxn id="19" idx="3"/>
          </p:cNvCxnSpPr>
          <p:nvPr/>
        </p:nvCxnSpPr>
        <p:spPr>
          <a:xfrm flipH="1">
            <a:off x="1057574" y="4628427"/>
            <a:ext cx="67123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13FD189-DB61-7C51-B423-3739D6895237}"/>
              </a:ext>
            </a:extLst>
          </p:cNvPr>
          <p:cNvCxnSpPr>
            <a:cxnSpLocks/>
            <a:stCxn id="6" idx="0"/>
            <a:endCxn id="23" idx="2"/>
          </p:cNvCxnSpPr>
          <p:nvPr/>
        </p:nvCxnSpPr>
        <p:spPr>
          <a:xfrm flipV="1">
            <a:off x="911800" y="1629847"/>
            <a:ext cx="0" cy="44745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B70A5F6-A1C6-9041-8E24-969744EBEC2D}"/>
              </a:ext>
            </a:extLst>
          </p:cNvPr>
          <p:cNvCxnSpPr>
            <a:stCxn id="19" idx="0"/>
            <a:endCxn id="7" idx="2"/>
          </p:cNvCxnSpPr>
          <p:nvPr/>
        </p:nvCxnSpPr>
        <p:spPr>
          <a:xfrm flipV="1">
            <a:off x="654906" y="4095365"/>
            <a:ext cx="0" cy="239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F790F63-99F0-9B18-6C5E-2A2DB8F03C8A}"/>
              </a:ext>
            </a:extLst>
          </p:cNvPr>
          <p:cNvCxnSpPr>
            <a:cxnSpLocks/>
          </p:cNvCxnSpPr>
          <p:nvPr/>
        </p:nvCxnSpPr>
        <p:spPr>
          <a:xfrm>
            <a:off x="124785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AC08645-5D9A-C654-9BB9-43139CB53A18}"/>
              </a:ext>
            </a:extLst>
          </p:cNvPr>
          <p:cNvCxnSpPr>
            <a:cxnSpLocks/>
          </p:cNvCxnSpPr>
          <p:nvPr/>
        </p:nvCxnSpPr>
        <p:spPr>
          <a:xfrm>
            <a:off x="263609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D3E7497-9893-C1A2-0CB1-B32DCCB36A2B}"/>
              </a:ext>
            </a:extLst>
          </p:cNvPr>
          <p:cNvCxnSpPr>
            <a:cxnSpLocks/>
          </p:cNvCxnSpPr>
          <p:nvPr/>
        </p:nvCxnSpPr>
        <p:spPr>
          <a:xfrm>
            <a:off x="6286953" y="2340660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F8487D7-0C68-A277-061D-A81CEFC0B0CC}"/>
              </a:ext>
            </a:extLst>
          </p:cNvPr>
          <p:cNvCxnSpPr>
            <a:cxnSpLocks/>
          </p:cNvCxnSpPr>
          <p:nvPr/>
        </p:nvCxnSpPr>
        <p:spPr>
          <a:xfrm>
            <a:off x="7471360" y="2340660"/>
            <a:ext cx="4838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11DC37E-597E-6157-42EC-28195C0B9F62}"/>
              </a:ext>
            </a:extLst>
          </p:cNvPr>
          <p:cNvCxnSpPr>
            <a:cxnSpLocks/>
          </p:cNvCxnSpPr>
          <p:nvPr/>
        </p:nvCxnSpPr>
        <p:spPr>
          <a:xfrm flipH="1">
            <a:off x="6268835" y="2138713"/>
            <a:ext cx="168637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4E9F812-C51C-8B66-539C-D219FBAC975F}"/>
              </a:ext>
            </a:extLst>
          </p:cNvPr>
          <p:cNvCxnSpPr>
            <a:cxnSpLocks/>
          </p:cNvCxnSpPr>
          <p:nvPr/>
        </p:nvCxnSpPr>
        <p:spPr>
          <a:xfrm>
            <a:off x="6279696" y="3057116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4B346B3-04BE-A07E-B034-69A6C6228BEE}"/>
              </a:ext>
            </a:extLst>
          </p:cNvPr>
          <p:cNvCxnSpPr>
            <a:cxnSpLocks/>
            <a:stCxn id="22" idx="3"/>
            <a:endCxn id="21" idx="1"/>
          </p:cNvCxnSpPr>
          <p:nvPr/>
        </p:nvCxnSpPr>
        <p:spPr>
          <a:xfrm flipV="1">
            <a:off x="7974187" y="4630590"/>
            <a:ext cx="646196" cy="2162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622AB0C-7C57-A73E-5E71-4A2F83260474}"/>
              </a:ext>
            </a:extLst>
          </p:cNvPr>
          <p:cNvCxnSpPr>
            <a:cxnSpLocks/>
            <a:stCxn id="21" idx="0"/>
            <a:endCxn id="13" idx="2"/>
          </p:cNvCxnSpPr>
          <p:nvPr/>
        </p:nvCxnSpPr>
        <p:spPr>
          <a:xfrm flipH="1" flipV="1">
            <a:off x="9017438" y="4095365"/>
            <a:ext cx="5613" cy="243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38E8EA2-B429-B3FE-C47D-720B1379B688}"/>
              </a:ext>
            </a:extLst>
          </p:cNvPr>
          <p:cNvCxnSpPr>
            <a:cxnSpLocks/>
          </p:cNvCxnSpPr>
          <p:nvPr/>
        </p:nvCxnSpPr>
        <p:spPr>
          <a:xfrm>
            <a:off x="9384525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D4146DE-CFA8-86D9-D66D-B1DB04028907}"/>
              </a:ext>
            </a:extLst>
          </p:cNvPr>
          <p:cNvCxnSpPr>
            <a:cxnSpLocks/>
          </p:cNvCxnSpPr>
          <p:nvPr/>
        </p:nvCxnSpPr>
        <p:spPr>
          <a:xfrm>
            <a:off x="9523349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D69764F3-2529-4624-E12A-FCDBF2414281}"/>
              </a:ext>
            </a:extLst>
          </p:cNvPr>
          <p:cNvCxnSpPr>
            <a:stCxn id="18" idx="3"/>
            <a:endCxn id="17" idx="3"/>
          </p:cNvCxnSpPr>
          <p:nvPr/>
        </p:nvCxnSpPr>
        <p:spPr>
          <a:xfrm>
            <a:off x="7461909" y="2497755"/>
            <a:ext cx="12700" cy="585222"/>
          </a:xfrm>
          <a:prstGeom prst="bentConnector3">
            <a:avLst>
              <a:gd name="adj1" fmla="val 2218606"/>
            </a:avLst>
          </a:prstGeom>
          <a:ln w="19050">
            <a:solidFill>
              <a:srgbClr val="21FF0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F40B68B6-E9BD-8826-CDFA-57F5A07C6A47}"/>
              </a:ext>
            </a:extLst>
          </p:cNvPr>
          <p:cNvCxnSpPr>
            <a:cxnSpLocks/>
            <a:stCxn id="12" idx="2"/>
          </p:cNvCxnSpPr>
          <p:nvPr/>
        </p:nvCxnSpPr>
        <p:spPr>
          <a:xfrm rot="5400000">
            <a:off x="7727422" y="2168897"/>
            <a:ext cx="767610" cy="1298636"/>
          </a:xfrm>
          <a:prstGeom prst="bentConnector2">
            <a:avLst/>
          </a:prstGeom>
          <a:ln w="19050">
            <a:solidFill>
              <a:srgbClr val="21FF0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CADF98E-4CBE-6FCC-D660-AF2CB40E4AA7}"/>
              </a:ext>
            </a:extLst>
          </p:cNvPr>
          <p:cNvCxnSpPr>
            <a:stCxn id="9" idx="0"/>
            <a:endCxn id="11" idx="0"/>
          </p:cNvCxnSpPr>
          <p:nvPr/>
        </p:nvCxnSpPr>
        <p:spPr>
          <a:xfrm>
            <a:off x="3512097" y="2717935"/>
            <a:ext cx="2491711" cy="1442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051B036F-F9C0-5AA6-E9C9-60DF52161AD4}"/>
              </a:ext>
            </a:extLst>
          </p:cNvPr>
          <p:cNvCxnSpPr>
            <a:stCxn id="3" idx="2"/>
            <a:endCxn id="20" idx="0"/>
          </p:cNvCxnSpPr>
          <p:nvPr/>
        </p:nvCxnSpPr>
        <p:spPr>
          <a:xfrm rot="16200000" flipH="1">
            <a:off x="1100676" y="3362407"/>
            <a:ext cx="958650" cy="986590"/>
          </a:xfrm>
          <a:prstGeom prst="bentConnector3">
            <a:avLst>
              <a:gd name="adj1" fmla="val 20054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B5296B1E-C380-2717-05B9-307332480BD4}"/>
              </a:ext>
            </a:extLst>
          </p:cNvPr>
          <p:cNvCxnSpPr>
            <a:stCxn id="17" idx="2"/>
            <a:endCxn id="22" idx="0"/>
          </p:cNvCxnSpPr>
          <p:nvPr/>
        </p:nvCxnSpPr>
        <p:spPr>
          <a:xfrm rot="16200000" flipH="1">
            <a:off x="6808142" y="3575974"/>
            <a:ext cx="1014477" cy="512278"/>
          </a:xfrm>
          <a:prstGeom prst="bentConnector3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4E52F705-C3CB-E4F6-E9C4-7491AD6D5CA8}"/>
              </a:ext>
            </a:extLst>
          </p:cNvPr>
          <p:cNvSpPr txBox="1"/>
          <p:nvPr/>
        </p:nvSpPr>
        <p:spPr>
          <a:xfrm>
            <a:off x="7875048" y="2658772"/>
            <a:ext cx="758035" cy="261610"/>
          </a:xfrm>
          <a:prstGeom prst="rect">
            <a:avLst/>
          </a:prstGeom>
          <a:ln>
            <a:solidFill>
              <a:srgbClr val="21FF07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Trigger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F955996-0A0E-7DB7-762E-30215176CE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22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1" grpId="0" animBg="1"/>
      <p:bldP spid="9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35220-3B8E-E052-DA42-F3A830D1D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DC72054E-596C-AD8A-78E3-56C18409DC7D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Experimental set-up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611477E-00A5-314E-BA1C-2B8A3C572DEF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-up of a computer server&#10;&#10;AI-generated content may be incorrect.">
            <a:extLst>
              <a:ext uri="{FF2B5EF4-FFF2-40B4-BE49-F238E27FC236}">
                <a16:creationId xmlns:a16="http://schemas.microsoft.com/office/drawing/2014/main" id="{8BA56E26-A665-F11E-D169-BD66A234A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20" y="871067"/>
            <a:ext cx="3125208" cy="4150666"/>
          </a:xfrm>
          <a:prstGeom prst="rect">
            <a:avLst/>
          </a:prstGeom>
        </p:spPr>
      </p:pic>
      <p:pic>
        <p:nvPicPr>
          <p:cNvPr id="8" name="Picture 7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91B9CA79-6DB2-3A6A-8CC9-299EF775E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7708" y="871067"/>
            <a:ext cx="3125208" cy="4150666"/>
          </a:xfrm>
          <a:prstGeom prst="rect">
            <a:avLst/>
          </a:prstGeom>
        </p:spPr>
      </p:pic>
      <p:pic>
        <p:nvPicPr>
          <p:cNvPr id="11" name="Picture 10" descr="A person pointing at a computer&#10;&#10;AI-generated content may be incorrect.">
            <a:extLst>
              <a:ext uri="{FF2B5EF4-FFF2-40B4-BE49-F238E27FC236}">
                <a16:creationId xmlns:a16="http://schemas.microsoft.com/office/drawing/2014/main" id="{A2AEDAE1-57D0-77D5-82CD-62C9C1A20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6182" y="871067"/>
            <a:ext cx="3125208" cy="4150666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5D2C136-A557-1542-817D-BEE2BCC108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52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6B502-3FDB-AD99-7322-6578606EC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71B3B18B-5F01-DCB6-D15F-5CBE83E9824A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 fontScale="85000" lnSpcReduction="10000"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Measurement with triggers – without coincidences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5D9BCD-AE2B-4814-58CD-9A8487DB87DA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24600CE6-563C-CC07-7F33-11347E8AB3BA}"/>
              </a:ext>
            </a:extLst>
          </p:cNvPr>
          <p:cNvSpPr/>
          <p:nvPr/>
        </p:nvSpPr>
        <p:spPr>
          <a:xfrm>
            <a:off x="450384" y="2789577"/>
            <a:ext cx="1272644" cy="586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1E1810-551D-16C3-E302-E31F048CEFDC}"/>
              </a:ext>
            </a:extLst>
          </p:cNvPr>
          <p:cNvSpPr/>
          <p:nvPr/>
        </p:nvSpPr>
        <p:spPr>
          <a:xfrm>
            <a:off x="106463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200527-2347-2223-3E12-716DFE52E024}"/>
              </a:ext>
            </a:extLst>
          </p:cNvPr>
          <p:cNvSpPr/>
          <p:nvPr/>
        </p:nvSpPr>
        <p:spPr>
          <a:xfrm>
            <a:off x="106463" y="3679822"/>
            <a:ext cx="1096886" cy="4155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D2BD974E-6B63-7784-ED10-867BDE3D22B6}"/>
              </a:ext>
            </a:extLst>
          </p:cNvPr>
          <p:cNvSpPr/>
          <p:nvPr/>
        </p:nvSpPr>
        <p:spPr>
          <a:xfrm rot="5400000">
            <a:off x="2646464" y="2585421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3A3134D3-AD8F-EF8C-AC27-539E8AD5C679}"/>
              </a:ext>
            </a:extLst>
          </p:cNvPr>
          <p:cNvSpPr/>
          <p:nvPr/>
        </p:nvSpPr>
        <p:spPr>
          <a:xfrm rot="16200000">
            <a:off x="5403202" y="258686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E5A48C-91ED-09A7-F02B-8FA0B2987CCD}"/>
              </a:ext>
            </a:extLst>
          </p:cNvPr>
          <p:cNvSpPr/>
          <p:nvPr/>
        </p:nvSpPr>
        <p:spPr>
          <a:xfrm>
            <a:off x="7955208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77DE1A-B92F-F9B7-A0A2-31B302182E7F}"/>
              </a:ext>
            </a:extLst>
          </p:cNvPr>
          <p:cNvSpPr/>
          <p:nvPr/>
        </p:nvSpPr>
        <p:spPr>
          <a:xfrm>
            <a:off x="8468995" y="3679822"/>
            <a:ext cx="1096886" cy="4155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831043-D1FD-53DE-AEED-BA01E26465E0}"/>
              </a:ext>
            </a:extLst>
          </p:cNvPr>
          <p:cNvSpPr/>
          <p:nvPr/>
        </p:nvSpPr>
        <p:spPr>
          <a:xfrm>
            <a:off x="2065316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inj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C13C41-10E6-E66D-1536-2AA3D045A29B}"/>
              </a:ext>
            </a:extLst>
          </p:cNvPr>
          <p:cNvSpPr/>
          <p:nvPr/>
        </p:nvSpPr>
        <p:spPr>
          <a:xfrm>
            <a:off x="6656573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9954B3-37F6-E92A-3D5F-3A5EB56D9A73}"/>
              </a:ext>
            </a:extLst>
          </p:cNvPr>
          <p:cNvSpPr/>
          <p:nvPr/>
        </p:nvSpPr>
        <p:spPr>
          <a:xfrm>
            <a:off x="6656573" y="2255857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1550 nm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DC4164-044F-31A7-5F71-1A17F54EECE7}"/>
              </a:ext>
            </a:extLst>
          </p:cNvPr>
          <p:cNvSpPr/>
          <p:nvPr/>
        </p:nvSpPr>
        <p:spPr>
          <a:xfrm>
            <a:off x="252238" y="4335027"/>
            <a:ext cx="805336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 785nm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7A5D21-8928-647A-AC93-78AF9F1B98F0}"/>
              </a:ext>
            </a:extLst>
          </p:cNvPr>
          <p:cNvSpPr/>
          <p:nvPr/>
        </p:nvSpPr>
        <p:spPr>
          <a:xfrm>
            <a:off x="1728810" y="4335027"/>
            <a:ext cx="688972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785nm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98E35F8-75A8-4660-CF90-DB3FFBD45162}"/>
              </a:ext>
            </a:extLst>
          </p:cNvPr>
          <p:cNvSpPr/>
          <p:nvPr/>
        </p:nvSpPr>
        <p:spPr>
          <a:xfrm>
            <a:off x="8620383" y="4339352"/>
            <a:ext cx="805336" cy="5824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 1320nm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E8E2C2-FB9B-15DE-95C3-69728CC0C438}"/>
              </a:ext>
            </a:extLst>
          </p:cNvPr>
          <p:cNvSpPr/>
          <p:nvPr/>
        </p:nvSpPr>
        <p:spPr>
          <a:xfrm>
            <a:off x="7168851" y="4339352"/>
            <a:ext cx="805336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1320nm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20F4AB-8241-D8EF-FEB5-239E6298CD56}"/>
              </a:ext>
            </a:extLst>
          </p:cNvPr>
          <p:cNvSpPr/>
          <p:nvPr/>
        </p:nvSpPr>
        <p:spPr>
          <a:xfrm>
            <a:off x="106463" y="1272742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Grandmaster</a:t>
            </a:r>
          </a:p>
        </p:txBody>
      </p:sp>
      <p:pic>
        <p:nvPicPr>
          <p:cNvPr id="24" name="Graphic 23" descr="Clock with solid fill">
            <a:extLst>
              <a:ext uri="{FF2B5EF4-FFF2-40B4-BE49-F238E27FC236}">
                <a16:creationId xmlns:a16="http://schemas.microsoft.com/office/drawing/2014/main" id="{DAE1A026-FF9E-B949-B77A-1E94E21CD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8081" y="782122"/>
            <a:ext cx="447436" cy="447436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03B9D0-9EBB-0127-2EE4-E45B21C4129E}"/>
              </a:ext>
            </a:extLst>
          </p:cNvPr>
          <p:cNvCxnSpPr>
            <a:cxnSpLocks/>
          </p:cNvCxnSpPr>
          <p:nvPr/>
        </p:nvCxnSpPr>
        <p:spPr>
          <a:xfrm>
            <a:off x="1723028" y="3082764"/>
            <a:ext cx="342288" cy="0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E893E5A-E829-98D3-F14C-43FF75CE3E84}"/>
              </a:ext>
            </a:extLst>
          </p:cNvPr>
          <p:cNvCxnSpPr>
            <a:cxnSpLocks/>
          </p:cNvCxnSpPr>
          <p:nvPr/>
        </p:nvCxnSpPr>
        <p:spPr>
          <a:xfrm>
            <a:off x="1723028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E3CE6AF-2BC6-8561-E498-38B47EAAA292}"/>
              </a:ext>
            </a:extLst>
          </p:cNvPr>
          <p:cNvCxnSpPr>
            <a:cxnSpLocks/>
          </p:cNvCxnSpPr>
          <p:nvPr/>
        </p:nvCxnSpPr>
        <p:spPr>
          <a:xfrm flipH="1">
            <a:off x="1714237" y="2340660"/>
            <a:ext cx="153283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91FA2AC-BB8A-4F99-B470-AC3064577A13}"/>
              </a:ext>
            </a:extLst>
          </p:cNvPr>
          <p:cNvSpPr/>
          <p:nvPr/>
        </p:nvSpPr>
        <p:spPr>
          <a:xfrm>
            <a:off x="2093554" y="2050499"/>
            <a:ext cx="805336" cy="23692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polarizer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B9A244D-713D-FB54-9C51-6B8247C63EED}"/>
              </a:ext>
            </a:extLst>
          </p:cNvPr>
          <p:cNvCxnSpPr>
            <a:cxnSpLocks/>
          </p:cNvCxnSpPr>
          <p:nvPr/>
        </p:nvCxnSpPr>
        <p:spPr>
          <a:xfrm>
            <a:off x="2898890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339185B-9CE9-D71A-B720-8F929A69A63F}"/>
              </a:ext>
            </a:extLst>
          </p:cNvPr>
          <p:cNvCxnSpPr>
            <a:cxnSpLocks/>
          </p:cNvCxnSpPr>
          <p:nvPr/>
        </p:nvCxnSpPr>
        <p:spPr>
          <a:xfrm>
            <a:off x="2870652" y="3082977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A55C8BE-CB8A-CDF8-92F8-0C7FC454D4E6}"/>
              </a:ext>
            </a:extLst>
          </p:cNvPr>
          <p:cNvCxnSpPr>
            <a:cxnSpLocks/>
            <a:stCxn id="20" idx="1"/>
            <a:endCxn id="19" idx="3"/>
          </p:cNvCxnSpPr>
          <p:nvPr/>
        </p:nvCxnSpPr>
        <p:spPr>
          <a:xfrm flipH="1">
            <a:off x="1057574" y="4628427"/>
            <a:ext cx="67123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FE6851C-4B81-6680-6DC4-18053AC604C2}"/>
              </a:ext>
            </a:extLst>
          </p:cNvPr>
          <p:cNvCxnSpPr>
            <a:cxnSpLocks/>
            <a:stCxn id="6" idx="0"/>
            <a:endCxn id="23" idx="2"/>
          </p:cNvCxnSpPr>
          <p:nvPr/>
        </p:nvCxnSpPr>
        <p:spPr>
          <a:xfrm flipV="1">
            <a:off x="911800" y="1629847"/>
            <a:ext cx="0" cy="44745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FF9A89D-509B-C487-737D-054B3618B4F3}"/>
              </a:ext>
            </a:extLst>
          </p:cNvPr>
          <p:cNvCxnSpPr>
            <a:cxnSpLocks/>
            <a:stCxn id="19" idx="0"/>
            <a:endCxn id="7" idx="2"/>
          </p:cNvCxnSpPr>
          <p:nvPr/>
        </p:nvCxnSpPr>
        <p:spPr>
          <a:xfrm flipV="1">
            <a:off x="654906" y="4095365"/>
            <a:ext cx="0" cy="239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712E294-E8C1-A07E-A526-7813A821C878}"/>
              </a:ext>
            </a:extLst>
          </p:cNvPr>
          <p:cNvCxnSpPr>
            <a:cxnSpLocks/>
          </p:cNvCxnSpPr>
          <p:nvPr/>
        </p:nvCxnSpPr>
        <p:spPr>
          <a:xfrm>
            <a:off x="124785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C6FDB9F-2A9A-6BB0-110B-9C6D22ABDBA6}"/>
              </a:ext>
            </a:extLst>
          </p:cNvPr>
          <p:cNvCxnSpPr>
            <a:cxnSpLocks/>
          </p:cNvCxnSpPr>
          <p:nvPr/>
        </p:nvCxnSpPr>
        <p:spPr>
          <a:xfrm>
            <a:off x="263609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8D4BD26-496C-557F-756D-E77EB10EAE9C}"/>
              </a:ext>
            </a:extLst>
          </p:cNvPr>
          <p:cNvCxnSpPr>
            <a:cxnSpLocks/>
          </p:cNvCxnSpPr>
          <p:nvPr/>
        </p:nvCxnSpPr>
        <p:spPr>
          <a:xfrm>
            <a:off x="6286953" y="2340660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E505A6A-DF80-A68A-6BC6-F29D6E519F73}"/>
              </a:ext>
            </a:extLst>
          </p:cNvPr>
          <p:cNvCxnSpPr>
            <a:cxnSpLocks/>
          </p:cNvCxnSpPr>
          <p:nvPr/>
        </p:nvCxnSpPr>
        <p:spPr>
          <a:xfrm>
            <a:off x="7471360" y="2340660"/>
            <a:ext cx="4838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0C04EFE-DA39-1562-A46D-5CA9C2B331A0}"/>
              </a:ext>
            </a:extLst>
          </p:cNvPr>
          <p:cNvCxnSpPr>
            <a:cxnSpLocks/>
          </p:cNvCxnSpPr>
          <p:nvPr/>
        </p:nvCxnSpPr>
        <p:spPr>
          <a:xfrm flipH="1">
            <a:off x="6268835" y="2138713"/>
            <a:ext cx="168637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209ADD8-62C2-564A-12AE-7DFB387A3906}"/>
              </a:ext>
            </a:extLst>
          </p:cNvPr>
          <p:cNvCxnSpPr>
            <a:cxnSpLocks/>
          </p:cNvCxnSpPr>
          <p:nvPr/>
        </p:nvCxnSpPr>
        <p:spPr>
          <a:xfrm>
            <a:off x="6279696" y="3057116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C0D4F3D-52B3-757D-87F1-60E6598EDCF0}"/>
              </a:ext>
            </a:extLst>
          </p:cNvPr>
          <p:cNvCxnSpPr>
            <a:cxnSpLocks/>
            <a:stCxn id="22" idx="3"/>
            <a:endCxn id="21" idx="1"/>
          </p:cNvCxnSpPr>
          <p:nvPr/>
        </p:nvCxnSpPr>
        <p:spPr>
          <a:xfrm flipV="1">
            <a:off x="7974187" y="4630590"/>
            <a:ext cx="646196" cy="2162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0F627E2-4438-8C65-C759-C95729629C83}"/>
              </a:ext>
            </a:extLst>
          </p:cNvPr>
          <p:cNvCxnSpPr>
            <a:cxnSpLocks/>
            <a:stCxn id="21" idx="0"/>
            <a:endCxn id="13" idx="2"/>
          </p:cNvCxnSpPr>
          <p:nvPr/>
        </p:nvCxnSpPr>
        <p:spPr>
          <a:xfrm flipH="1" flipV="1">
            <a:off x="9017438" y="4095365"/>
            <a:ext cx="5613" cy="243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6F16DA4-E99D-18A8-BE5A-79260C85E9A9}"/>
              </a:ext>
            </a:extLst>
          </p:cNvPr>
          <p:cNvCxnSpPr>
            <a:cxnSpLocks/>
          </p:cNvCxnSpPr>
          <p:nvPr/>
        </p:nvCxnSpPr>
        <p:spPr>
          <a:xfrm>
            <a:off x="9384525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013AF64-5B43-F3C2-666E-96F961121D91}"/>
              </a:ext>
            </a:extLst>
          </p:cNvPr>
          <p:cNvCxnSpPr>
            <a:cxnSpLocks/>
          </p:cNvCxnSpPr>
          <p:nvPr/>
        </p:nvCxnSpPr>
        <p:spPr>
          <a:xfrm>
            <a:off x="9523349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077627E8-C554-C54A-7061-4FB0A91D9EB4}"/>
              </a:ext>
            </a:extLst>
          </p:cNvPr>
          <p:cNvCxnSpPr>
            <a:stCxn id="18" idx="3"/>
            <a:endCxn id="17" idx="3"/>
          </p:cNvCxnSpPr>
          <p:nvPr/>
        </p:nvCxnSpPr>
        <p:spPr>
          <a:xfrm>
            <a:off x="7461909" y="2497755"/>
            <a:ext cx="12700" cy="585222"/>
          </a:xfrm>
          <a:prstGeom prst="bentConnector3">
            <a:avLst>
              <a:gd name="adj1" fmla="val 2218606"/>
            </a:avLst>
          </a:prstGeom>
          <a:ln w="19050">
            <a:solidFill>
              <a:srgbClr val="21FF0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834F1C7E-D99C-69C1-519A-9DAE57B9D15D}"/>
              </a:ext>
            </a:extLst>
          </p:cNvPr>
          <p:cNvCxnSpPr>
            <a:cxnSpLocks/>
            <a:stCxn id="12" idx="2"/>
          </p:cNvCxnSpPr>
          <p:nvPr/>
        </p:nvCxnSpPr>
        <p:spPr>
          <a:xfrm rot="5400000">
            <a:off x="7727422" y="2168897"/>
            <a:ext cx="767610" cy="1298636"/>
          </a:xfrm>
          <a:prstGeom prst="bentConnector2">
            <a:avLst/>
          </a:prstGeom>
          <a:ln w="19050">
            <a:solidFill>
              <a:srgbClr val="21FF0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B3C9EA5-40D1-72F2-BD37-594B1F97915C}"/>
              </a:ext>
            </a:extLst>
          </p:cNvPr>
          <p:cNvCxnSpPr>
            <a:stCxn id="9" idx="0"/>
            <a:endCxn id="11" idx="0"/>
          </p:cNvCxnSpPr>
          <p:nvPr/>
        </p:nvCxnSpPr>
        <p:spPr>
          <a:xfrm>
            <a:off x="3512097" y="2717935"/>
            <a:ext cx="2491711" cy="1442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E8361F19-1649-5594-7688-80D761D1502B}"/>
              </a:ext>
            </a:extLst>
          </p:cNvPr>
          <p:cNvCxnSpPr>
            <a:stCxn id="3" idx="2"/>
            <a:endCxn id="20" idx="0"/>
          </p:cNvCxnSpPr>
          <p:nvPr/>
        </p:nvCxnSpPr>
        <p:spPr>
          <a:xfrm rot="16200000" flipH="1">
            <a:off x="1100676" y="3362407"/>
            <a:ext cx="958650" cy="986590"/>
          </a:xfrm>
          <a:prstGeom prst="bentConnector3">
            <a:avLst>
              <a:gd name="adj1" fmla="val 20054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0AD7A12A-400A-6AFE-FD44-6889F83E6992}"/>
              </a:ext>
            </a:extLst>
          </p:cNvPr>
          <p:cNvCxnSpPr>
            <a:stCxn id="17" idx="2"/>
            <a:endCxn id="22" idx="0"/>
          </p:cNvCxnSpPr>
          <p:nvPr/>
        </p:nvCxnSpPr>
        <p:spPr>
          <a:xfrm rot="16200000" flipH="1">
            <a:off x="6808142" y="3575974"/>
            <a:ext cx="1014477" cy="512278"/>
          </a:xfrm>
          <a:prstGeom prst="bentConnector3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DB787290-0E02-6CF6-D836-BED17BA409F3}"/>
              </a:ext>
            </a:extLst>
          </p:cNvPr>
          <p:cNvSpPr txBox="1"/>
          <p:nvPr/>
        </p:nvSpPr>
        <p:spPr>
          <a:xfrm>
            <a:off x="7875048" y="2658772"/>
            <a:ext cx="758035" cy="261610"/>
          </a:xfrm>
          <a:prstGeom prst="rect">
            <a:avLst/>
          </a:prstGeom>
          <a:ln>
            <a:solidFill>
              <a:srgbClr val="21FF07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Trigger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946D3-97C8-0629-A995-1314B71FB8E8}"/>
              </a:ext>
            </a:extLst>
          </p:cNvPr>
          <p:cNvSpPr txBox="1"/>
          <p:nvPr/>
        </p:nvSpPr>
        <p:spPr>
          <a:xfrm>
            <a:off x="4019675" y="2927834"/>
            <a:ext cx="1466999" cy="523220"/>
          </a:xfrm>
          <a:prstGeom prst="rect">
            <a:avLst/>
          </a:prstGeom>
          <a:ln>
            <a:solidFill>
              <a:srgbClr val="0432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Real deployed fiber; ~ 27km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D92967-CFD6-6BCF-FCF2-AF804CC5C454}"/>
              </a:ext>
            </a:extLst>
          </p:cNvPr>
          <p:cNvSpPr/>
          <p:nvPr/>
        </p:nvSpPr>
        <p:spPr>
          <a:xfrm>
            <a:off x="21968" y="3599581"/>
            <a:ext cx="1311639" cy="159645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2C0A08-1DE3-DADE-7DE2-0E86FE23EE68}"/>
              </a:ext>
            </a:extLst>
          </p:cNvPr>
          <p:cNvSpPr/>
          <p:nvPr/>
        </p:nvSpPr>
        <p:spPr>
          <a:xfrm>
            <a:off x="8380086" y="3595881"/>
            <a:ext cx="1311639" cy="159645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0F18068-C389-C497-5030-B7750B61F2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75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7631E-516E-217F-E2EF-FA983A4B4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1AD4935C-9B68-7700-C7F9-DBD59175695E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Results ~1 hour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811AE7A-6C61-74F5-26CF-B1ADFF7476BA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DB4B415-5ADE-D907-4D18-CFBDDE91F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436" y="721864"/>
            <a:ext cx="7561730" cy="44979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12C9B1-D01D-C265-6BC2-01CB92D009BA}"/>
              </a:ext>
            </a:extLst>
          </p:cNvPr>
          <p:cNvSpPr/>
          <p:nvPr/>
        </p:nvSpPr>
        <p:spPr>
          <a:xfrm>
            <a:off x="6175948" y="906905"/>
            <a:ext cx="2578308" cy="1011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A74E8F-55B4-B890-66E4-59F7ABFBF4C3}"/>
              </a:ext>
            </a:extLst>
          </p:cNvPr>
          <p:cNvSpPr/>
          <p:nvPr/>
        </p:nvSpPr>
        <p:spPr>
          <a:xfrm>
            <a:off x="1326369" y="1918741"/>
            <a:ext cx="7561729" cy="31974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09C8B77-E27E-D8C8-F856-6BB4F25C8D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83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34A61-7A43-41E4-EB2C-F21DB1332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D633DAA5-AD78-CA44-10D1-25EE9432EA77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Results ~1 hour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0D33D97-09B9-121D-1E73-4D247AD193F5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A821F94-8DE0-EC2E-5E3A-4C2ACD02A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436" y="721864"/>
            <a:ext cx="7561730" cy="44979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55923C-6C2D-3AF7-8F13-1DFBE999B8F8}"/>
              </a:ext>
            </a:extLst>
          </p:cNvPr>
          <p:cNvSpPr/>
          <p:nvPr/>
        </p:nvSpPr>
        <p:spPr>
          <a:xfrm>
            <a:off x="3896736" y="1985047"/>
            <a:ext cx="5088577" cy="1011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BBE320-6767-9870-5DC5-38F433BC9CF8}"/>
              </a:ext>
            </a:extLst>
          </p:cNvPr>
          <p:cNvSpPr/>
          <p:nvPr/>
        </p:nvSpPr>
        <p:spPr>
          <a:xfrm>
            <a:off x="1326369" y="3035507"/>
            <a:ext cx="7561729" cy="20807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E1C7A1B-5478-7B1F-9543-A98B1A03BF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7C0B3CF-8DBE-1D93-E266-24E3952BFC29}"/>
              </a:ext>
            </a:extLst>
          </p:cNvPr>
          <p:cNvSpPr/>
          <p:nvPr/>
        </p:nvSpPr>
        <p:spPr>
          <a:xfrm>
            <a:off x="6309790" y="909865"/>
            <a:ext cx="2578308" cy="1011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6238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7832B-3F87-EFC0-12CF-A16A11795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D1D8E333-9F2B-E14F-234E-C4309C78BA4F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Results ~1 hour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A461DC-28B2-00F8-AB3B-F8974FD2B5E7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3EE066-42CA-64FB-0112-306929763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436" y="721864"/>
            <a:ext cx="7561730" cy="44979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D2EC24E-F988-9473-E8BE-2590CD8EB815}"/>
              </a:ext>
            </a:extLst>
          </p:cNvPr>
          <p:cNvSpPr/>
          <p:nvPr/>
        </p:nvSpPr>
        <p:spPr>
          <a:xfrm>
            <a:off x="6175948" y="906905"/>
            <a:ext cx="2578308" cy="1011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5CC850C-E294-CE36-BBFB-6547773BE3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6155FF-F3D4-BCE0-8417-A2FA612BE530}"/>
              </a:ext>
            </a:extLst>
          </p:cNvPr>
          <p:cNvSpPr/>
          <p:nvPr/>
        </p:nvSpPr>
        <p:spPr>
          <a:xfrm>
            <a:off x="4047264" y="4086913"/>
            <a:ext cx="4487136" cy="1054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453FB4-DE69-00AB-C791-DB7EE6414CBE}"/>
              </a:ext>
            </a:extLst>
          </p:cNvPr>
          <p:cNvSpPr/>
          <p:nvPr/>
        </p:nvSpPr>
        <p:spPr>
          <a:xfrm>
            <a:off x="3896736" y="1985047"/>
            <a:ext cx="5088577" cy="1011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40052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E0AF57-AA4B-AB10-4ED0-3F1977725A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88" t="27324" b="56358"/>
          <a:stretch>
            <a:fillRect/>
          </a:stretch>
        </p:blipFill>
        <p:spPr>
          <a:xfrm>
            <a:off x="3443329" y="781150"/>
            <a:ext cx="6633253" cy="8856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1460E2-A07B-FC98-4A3C-0A70A6C586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578" r="51945" b="10399"/>
          <a:stretch>
            <a:fillRect/>
          </a:stretch>
        </p:blipFill>
        <p:spPr>
          <a:xfrm>
            <a:off x="324052" y="1709640"/>
            <a:ext cx="2155379" cy="24667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B42A19-D0F4-E466-F06B-C48A3B4CC88F}"/>
              </a:ext>
            </a:extLst>
          </p:cNvPr>
          <p:cNvSpPr txBox="1"/>
          <p:nvPr/>
        </p:nvSpPr>
        <p:spPr>
          <a:xfrm>
            <a:off x="2614273" y="1709640"/>
            <a:ext cx="91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785 nm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B2A9EC-374A-6B15-89E7-493EB93B03D0}"/>
              </a:ext>
            </a:extLst>
          </p:cNvPr>
          <p:cNvSpPr txBox="1"/>
          <p:nvPr/>
        </p:nvSpPr>
        <p:spPr>
          <a:xfrm>
            <a:off x="2157073" y="4105318"/>
            <a:ext cx="91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Laser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343879-1A80-2CCA-5130-61F7FF815551}"/>
              </a:ext>
            </a:extLst>
          </p:cNvPr>
          <p:cNvSpPr txBox="1"/>
          <p:nvPr/>
        </p:nvSpPr>
        <p:spPr>
          <a:xfrm>
            <a:off x="246280" y="3379374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A48D95-BB10-0AD4-47CF-3632CC6097EF}"/>
              </a:ext>
            </a:extLst>
          </p:cNvPr>
          <p:cNvSpPr txBox="1"/>
          <p:nvPr/>
        </p:nvSpPr>
        <p:spPr>
          <a:xfrm>
            <a:off x="253116" y="2983351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½ waveplate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2329C2-BCEF-614E-B186-F5687F11AC0D}"/>
              </a:ext>
            </a:extLst>
          </p:cNvPr>
          <p:cNvSpPr txBox="1"/>
          <p:nvPr/>
        </p:nvSpPr>
        <p:spPr>
          <a:xfrm>
            <a:off x="246281" y="2675574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¼ waveplate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1A608D-899C-6DAA-909B-C99F570E1431}"/>
              </a:ext>
            </a:extLst>
          </p:cNvPr>
          <p:cNvSpPr txBox="1"/>
          <p:nvPr/>
        </p:nvSpPr>
        <p:spPr>
          <a:xfrm>
            <a:off x="189210" y="2077196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4D807F3-71C6-3E42-1BDE-000F1127D4DE}"/>
              </a:ext>
            </a:extLst>
          </p:cNvPr>
          <p:cNvSpPr/>
          <p:nvPr/>
        </p:nvSpPr>
        <p:spPr>
          <a:xfrm>
            <a:off x="1872762" y="1151792"/>
            <a:ext cx="1004888" cy="41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WRS1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91EF65-E415-0078-EA68-8658F20A4FD5}"/>
              </a:ext>
            </a:extLst>
          </p:cNvPr>
          <p:cNvSpPr/>
          <p:nvPr/>
        </p:nvSpPr>
        <p:spPr>
          <a:xfrm>
            <a:off x="1872762" y="4320754"/>
            <a:ext cx="1004888" cy="41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WRS2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E1413DBA-601A-AB10-23DA-E717EE7A7D98}"/>
                  </a:ext>
                </a:extLst>
              </p14:cNvPr>
              <p14:cNvContentPartPr/>
              <p14:nvPr/>
            </p14:nvContentPartPr>
            <p14:xfrm>
              <a:off x="1492172" y="1393657"/>
              <a:ext cx="364320" cy="7786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E1413DBA-601A-AB10-23DA-E717EE7A7D9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74172" y="1375657"/>
                <a:ext cx="399960" cy="81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F42BCC6B-E4ED-9C5C-6C8F-4936584FD493}"/>
                  </a:ext>
                </a:extLst>
              </p14:cNvPr>
              <p14:cNvContentPartPr/>
              <p14:nvPr/>
            </p14:nvContentPartPr>
            <p14:xfrm>
              <a:off x="1420532" y="3933457"/>
              <a:ext cx="445680" cy="648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F42BCC6B-E4ED-9C5C-6C8F-4936584FD49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02532" y="3915457"/>
                <a:ext cx="481320" cy="68400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CEDF9F7E-89C4-9CEF-04E0-7ED8702A4200}"/>
              </a:ext>
            </a:extLst>
          </p:cNvPr>
          <p:cNvSpPr/>
          <p:nvPr/>
        </p:nvSpPr>
        <p:spPr>
          <a:xfrm>
            <a:off x="2039122" y="2343365"/>
            <a:ext cx="1220900" cy="2906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PowerMeter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B1C7CA-1F04-F1D7-3C1D-1457E62EEB0E}"/>
              </a:ext>
            </a:extLst>
          </p:cNvPr>
          <p:cNvCxnSpPr>
            <a:cxnSpLocks/>
          </p:cNvCxnSpPr>
          <p:nvPr/>
        </p:nvCxnSpPr>
        <p:spPr>
          <a:xfrm flipH="1">
            <a:off x="1461268" y="2231084"/>
            <a:ext cx="255372" cy="1452324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11205B6-CCE7-4296-5BF2-7A09EC9519CB}"/>
              </a:ext>
            </a:extLst>
          </p:cNvPr>
          <p:cNvCxnSpPr>
            <a:cxnSpLocks/>
          </p:cNvCxnSpPr>
          <p:nvPr/>
        </p:nvCxnSpPr>
        <p:spPr>
          <a:xfrm flipH="1">
            <a:off x="1716640" y="2496312"/>
            <a:ext cx="415415" cy="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Google Shape;292;p67">
            <a:extLst>
              <a:ext uri="{FF2B5EF4-FFF2-40B4-BE49-F238E27FC236}">
                <a16:creationId xmlns:a16="http://schemas.microsoft.com/office/drawing/2014/main" id="{DD7452DB-E4FD-9908-A6B9-7FC0A0B98FE0}"/>
              </a:ext>
            </a:extLst>
          </p:cNvPr>
          <p:cNvSpPr txBox="1"/>
          <p:nvPr/>
        </p:nvSpPr>
        <p:spPr>
          <a:xfrm>
            <a:off x="294120" y="302040"/>
            <a:ext cx="9572894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 fontScale="85000" lnSpcReduction="10000"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Intermezzo : power fluctuations with WR in Free Space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16FD06-990C-F626-9E02-BB461DC71E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20" t="60205" b="1"/>
          <a:stretch>
            <a:fillRect/>
          </a:stretch>
        </p:blipFill>
        <p:spPr>
          <a:xfrm>
            <a:off x="3528672" y="1624672"/>
            <a:ext cx="6547910" cy="21627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6B10468-A205-5A8F-E888-142FE877D12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4091" r="66922"/>
          <a:stretch>
            <a:fillRect/>
          </a:stretch>
        </p:blipFill>
        <p:spPr>
          <a:xfrm>
            <a:off x="3713683" y="3683409"/>
            <a:ext cx="2265012" cy="188178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0551695-B189-B23A-E51F-F96C38429D09}"/>
              </a:ext>
            </a:extLst>
          </p:cNvPr>
          <p:cNvSpPr txBox="1"/>
          <p:nvPr/>
        </p:nvSpPr>
        <p:spPr>
          <a:xfrm>
            <a:off x="6318881" y="4039524"/>
            <a:ext cx="2690207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Dependency of delay on transmitted power</a:t>
            </a:r>
          </a:p>
          <a:p>
            <a:endParaRPr lang="en-CH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Linear fit yields slope of:</a:t>
            </a:r>
          </a:p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-0.101 ns per mW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DB71DE6-8110-D3E9-3DF1-4D3C1B83C8DF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9EB916D3-71D0-BA45-553D-332CCA1AC1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34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4279F-A486-A4A0-EE5A-59F0DEE68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D9287FBA-2E03-FDCB-4280-D5A60D685C69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 fontScale="92500"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Measurement with triggers – with coincidences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5597A4F-E7B3-445C-8ED3-4BEFFD394146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5AC8DE4D-1BDB-17AE-74F1-4BF60AB35A13}"/>
              </a:ext>
            </a:extLst>
          </p:cNvPr>
          <p:cNvSpPr/>
          <p:nvPr/>
        </p:nvSpPr>
        <p:spPr>
          <a:xfrm>
            <a:off x="450384" y="2789577"/>
            <a:ext cx="1272644" cy="586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22272D-9DFF-BE6E-7BD7-7F9076BD02DB}"/>
              </a:ext>
            </a:extLst>
          </p:cNvPr>
          <p:cNvSpPr/>
          <p:nvPr/>
        </p:nvSpPr>
        <p:spPr>
          <a:xfrm>
            <a:off x="106463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3E330C-F284-BD99-572D-37D422463D99}"/>
              </a:ext>
            </a:extLst>
          </p:cNvPr>
          <p:cNvSpPr/>
          <p:nvPr/>
        </p:nvSpPr>
        <p:spPr>
          <a:xfrm>
            <a:off x="106463" y="3679822"/>
            <a:ext cx="1096886" cy="4155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DC3AE398-131A-88BB-2A8F-09A90413ECFC}"/>
              </a:ext>
            </a:extLst>
          </p:cNvPr>
          <p:cNvSpPr/>
          <p:nvPr/>
        </p:nvSpPr>
        <p:spPr>
          <a:xfrm rot="5400000">
            <a:off x="2646464" y="2585421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F5E14E59-A457-361A-3383-5CBCD8C04BC0}"/>
              </a:ext>
            </a:extLst>
          </p:cNvPr>
          <p:cNvSpPr/>
          <p:nvPr/>
        </p:nvSpPr>
        <p:spPr>
          <a:xfrm rot="16200000">
            <a:off x="5403202" y="258686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E9532D-1484-DFC7-ACED-66D879F4960D}"/>
              </a:ext>
            </a:extLst>
          </p:cNvPr>
          <p:cNvSpPr/>
          <p:nvPr/>
        </p:nvSpPr>
        <p:spPr>
          <a:xfrm>
            <a:off x="7955208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CC589B-04C0-0746-2A82-79BAD951C5EA}"/>
              </a:ext>
            </a:extLst>
          </p:cNvPr>
          <p:cNvSpPr/>
          <p:nvPr/>
        </p:nvSpPr>
        <p:spPr>
          <a:xfrm>
            <a:off x="8468995" y="3679822"/>
            <a:ext cx="1096886" cy="4155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84F1E3-C383-FC27-8B72-03C173936A4C}"/>
              </a:ext>
            </a:extLst>
          </p:cNvPr>
          <p:cNvSpPr/>
          <p:nvPr/>
        </p:nvSpPr>
        <p:spPr>
          <a:xfrm>
            <a:off x="2065316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inj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29DF4B-B856-F46D-5DB6-C62126BCA36F}"/>
              </a:ext>
            </a:extLst>
          </p:cNvPr>
          <p:cNvSpPr/>
          <p:nvPr/>
        </p:nvSpPr>
        <p:spPr>
          <a:xfrm>
            <a:off x="6656573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5BBAC0-4BCA-4636-0302-8FC1F1AFB026}"/>
              </a:ext>
            </a:extLst>
          </p:cNvPr>
          <p:cNvSpPr/>
          <p:nvPr/>
        </p:nvSpPr>
        <p:spPr>
          <a:xfrm>
            <a:off x="6656573" y="2255857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1550 nm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3E248CA-2125-B610-10C8-39627C49F5CE}"/>
              </a:ext>
            </a:extLst>
          </p:cNvPr>
          <p:cNvSpPr/>
          <p:nvPr/>
        </p:nvSpPr>
        <p:spPr>
          <a:xfrm>
            <a:off x="252238" y="4335027"/>
            <a:ext cx="805336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 785nm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AA6DCD5-4D31-D0A5-4BA9-7046E1B18DFC}"/>
              </a:ext>
            </a:extLst>
          </p:cNvPr>
          <p:cNvSpPr/>
          <p:nvPr/>
        </p:nvSpPr>
        <p:spPr>
          <a:xfrm>
            <a:off x="1728810" y="4335027"/>
            <a:ext cx="688972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785nm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18FC9E-CD54-31E8-6243-F25405418114}"/>
              </a:ext>
            </a:extLst>
          </p:cNvPr>
          <p:cNvSpPr/>
          <p:nvPr/>
        </p:nvSpPr>
        <p:spPr>
          <a:xfrm>
            <a:off x="8620383" y="4339352"/>
            <a:ext cx="805336" cy="5824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detector 1320nm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9D600C-CC25-3F15-3083-F6071FE69E7C}"/>
              </a:ext>
            </a:extLst>
          </p:cNvPr>
          <p:cNvSpPr/>
          <p:nvPr/>
        </p:nvSpPr>
        <p:spPr>
          <a:xfrm>
            <a:off x="7168851" y="4339352"/>
            <a:ext cx="805336" cy="58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Pol. </a:t>
            </a:r>
            <a:r>
              <a:rPr lang="en-GB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</a:t>
            </a:r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ptics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1320nm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4C4180-8C5E-CA7A-D2C6-8A8E64610039}"/>
              </a:ext>
            </a:extLst>
          </p:cNvPr>
          <p:cNvSpPr/>
          <p:nvPr/>
        </p:nvSpPr>
        <p:spPr>
          <a:xfrm>
            <a:off x="106463" y="1272742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Grandmaster</a:t>
            </a:r>
          </a:p>
        </p:txBody>
      </p:sp>
      <p:pic>
        <p:nvPicPr>
          <p:cNvPr id="24" name="Graphic 23" descr="Clock with solid fill">
            <a:extLst>
              <a:ext uri="{FF2B5EF4-FFF2-40B4-BE49-F238E27FC236}">
                <a16:creationId xmlns:a16="http://schemas.microsoft.com/office/drawing/2014/main" id="{37D8BB37-441D-10A5-52FC-AF7400FAFA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8081" y="782122"/>
            <a:ext cx="447436" cy="447436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4F307C4-050C-0B29-0E7A-D00055E23648}"/>
              </a:ext>
            </a:extLst>
          </p:cNvPr>
          <p:cNvCxnSpPr>
            <a:cxnSpLocks/>
          </p:cNvCxnSpPr>
          <p:nvPr/>
        </p:nvCxnSpPr>
        <p:spPr>
          <a:xfrm>
            <a:off x="1723028" y="3082764"/>
            <a:ext cx="342288" cy="0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616AEED-4E06-2C8A-C0C3-0FEC21A67601}"/>
              </a:ext>
            </a:extLst>
          </p:cNvPr>
          <p:cNvCxnSpPr>
            <a:cxnSpLocks/>
          </p:cNvCxnSpPr>
          <p:nvPr/>
        </p:nvCxnSpPr>
        <p:spPr>
          <a:xfrm>
            <a:off x="1723028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FD9DEB6-3ED5-D2B0-5063-7FE8DEA3950C}"/>
              </a:ext>
            </a:extLst>
          </p:cNvPr>
          <p:cNvCxnSpPr>
            <a:cxnSpLocks/>
          </p:cNvCxnSpPr>
          <p:nvPr/>
        </p:nvCxnSpPr>
        <p:spPr>
          <a:xfrm flipH="1">
            <a:off x="1714237" y="2340660"/>
            <a:ext cx="153283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593C4617-766E-E1B5-4D6F-1E3554D17772}"/>
              </a:ext>
            </a:extLst>
          </p:cNvPr>
          <p:cNvSpPr/>
          <p:nvPr/>
        </p:nvSpPr>
        <p:spPr>
          <a:xfrm>
            <a:off x="2093554" y="2050499"/>
            <a:ext cx="805336" cy="23692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polarizer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9860D9C-F730-E000-6545-F738273E5BD7}"/>
              </a:ext>
            </a:extLst>
          </p:cNvPr>
          <p:cNvCxnSpPr>
            <a:cxnSpLocks/>
          </p:cNvCxnSpPr>
          <p:nvPr/>
        </p:nvCxnSpPr>
        <p:spPr>
          <a:xfrm>
            <a:off x="2898890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6E8D37A-F425-8503-F2AC-2B588A6ECAFC}"/>
              </a:ext>
            </a:extLst>
          </p:cNvPr>
          <p:cNvCxnSpPr>
            <a:cxnSpLocks/>
          </p:cNvCxnSpPr>
          <p:nvPr/>
        </p:nvCxnSpPr>
        <p:spPr>
          <a:xfrm>
            <a:off x="2870652" y="3082977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340BE6A-D6FF-6B9B-880A-566AD0E284E0}"/>
              </a:ext>
            </a:extLst>
          </p:cNvPr>
          <p:cNvCxnSpPr>
            <a:cxnSpLocks/>
            <a:stCxn id="20" idx="1"/>
            <a:endCxn id="19" idx="3"/>
          </p:cNvCxnSpPr>
          <p:nvPr/>
        </p:nvCxnSpPr>
        <p:spPr>
          <a:xfrm flipH="1">
            <a:off x="1057574" y="4628427"/>
            <a:ext cx="67123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C1AFC4D-CDE2-32FD-2D6E-87A3324265C5}"/>
              </a:ext>
            </a:extLst>
          </p:cNvPr>
          <p:cNvCxnSpPr>
            <a:cxnSpLocks/>
            <a:stCxn id="6" idx="0"/>
            <a:endCxn id="23" idx="2"/>
          </p:cNvCxnSpPr>
          <p:nvPr/>
        </p:nvCxnSpPr>
        <p:spPr>
          <a:xfrm flipV="1">
            <a:off x="911800" y="1629847"/>
            <a:ext cx="0" cy="44745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64B74DF-7E7D-31DC-3944-54503F1CEDC5}"/>
              </a:ext>
            </a:extLst>
          </p:cNvPr>
          <p:cNvCxnSpPr>
            <a:cxnSpLocks/>
            <a:stCxn id="19" idx="0"/>
            <a:endCxn id="7" idx="2"/>
          </p:cNvCxnSpPr>
          <p:nvPr/>
        </p:nvCxnSpPr>
        <p:spPr>
          <a:xfrm flipV="1">
            <a:off x="654906" y="4095365"/>
            <a:ext cx="0" cy="239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67E8AC5-9EA0-C0CF-B9E6-52D34679BB3E}"/>
              </a:ext>
            </a:extLst>
          </p:cNvPr>
          <p:cNvCxnSpPr>
            <a:cxnSpLocks/>
          </p:cNvCxnSpPr>
          <p:nvPr/>
        </p:nvCxnSpPr>
        <p:spPr>
          <a:xfrm>
            <a:off x="124785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10E4CA1-8EC8-70D0-A7D1-2CD83EDB7BEB}"/>
              </a:ext>
            </a:extLst>
          </p:cNvPr>
          <p:cNvCxnSpPr>
            <a:cxnSpLocks/>
          </p:cNvCxnSpPr>
          <p:nvPr/>
        </p:nvCxnSpPr>
        <p:spPr>
          <a:xfrm>
            <a:off x="263609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C987B26-7CD5-F007-2C3A-7825A32217DF}"/>
              </a:ext>
            </a:extLst>
          </p:cNvPr>
          <p:cNvCxnSpPr>
            <a:cxnSpLocks/>
          </p:cNvCxnSpPr>
          <p:nvPr/>
        </p:nvCxnSpPr>
        <p:spPr>
          <a:xfrm>
            <a:off x="6286953" y="2340660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E95BE80-86AA-4B23-A4E8-DEA3328C9232}"/>
              </a:ext>
            </a:extLst>
          </p:cNvPr>
          <p:cNvCxnSpPr>
            <a:cxnSpLocks/>
          </p:cNvCxnSpPr>
          <p:nvPr/>
        </p:nvCxnSpPr>
        <p:spPr>
          <a:xfrm>
            <a:off x="7471360" y="2340660"/>
            <a:ext cx="4838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B6B3A9-8832-5221-ECE7-9BD396326C47}"/>
              </a:ext>
            </a:extLst>
          </p:cNvPr>
          <p:cNvCxnSpPr>
            <a:cxnSpLocks/>
          </p:cNvCxnSpPr>
          <p:nvPr/>
        </p:nvCxnSpPr>
        <p:spPr>
          <a:xfrm flipH="1">
            <a:off x="6268835" y="2138713"/>
            <a:ext cx="168637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25CD79E-CBE7-0777-2520-5E82F5ECB7B8}"/>
              </a:ext>
            </a:extLst>
          </p:cNvPr>
          <p:cNvCxnSpPr>
            <a:cxnSpLocks/>
          </p:cNvCxnSpPr>
          <p:nvPr/>
        </p:nvCxnSpPr>
        <p:spPr>
          <a:xfrm>
            <a:off x="6279696" y="3057116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93F8378-881F-BA2F-151B-3B033699F06D}"/>
              </a:ext>
            </a:extLst>
          </p:cNvPr>
          <p:cNvCxnSpPr>
            <a:cxnSpLocks/>
            <a:stCxn id="22" idx="3"/>
            <a:endCxn id="21" idx="1"/>
          </p:cNvCxnSpPr>
          <p:nvPr/>
        </p:nvCxnSpPr>
        <p:spPr>
          <a:xfrm flipV="1">
            <a:off x="7974187" y="4630590"/>
            <a:ext cx="646196" cy="2162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0924AE0-2B87-A3D4-D635-3A8563F4588E}"/>
              </a:ext>
            </a:extLst>
          </p:cNvPr>
          <p:cNvCxnSpPr>
            <a:cxnSpLocks/>
            <a:stCxn id="21" idx="0"/>
            <a:endCxn id="13" idx="2"/>
          </p:cNvCxnSpPr>
          <p:nvPr/>
        </p:nvCxnSpPr>
        <p:spPr>
          <a:xfrm flipH="1" flipV="1">
            <a:off x="9017438" y="4095365"/>
            <a:ext cx="5613" cy="243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3F0DC78-1904-4CEB-0D21-C62557F31799}"/>
              </a:ext>
            </a:extLst>
          </p:cNvPr>
          <p:cNvCxnSpPr>
            <a:cxnSpLocks/>
          </p:cNvCxnSpPr>
          <p:nvPr/>
        </p:nvCxnSpPr>
        <p:spPr>
          <a:xfrm>
            <a:off x="9384525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9797AC7-F90C-FEBC-7BF2-FA2CD9369A14}"/>
              </a:ext>
            </a:extLst>
          </p:cNvPr>
          <p:cNvCxnSpPr>
            <a:cxnSpLocks/>
          </p:cNvCxnSpPr>
          <p:nvPr/>
        </p:nvCxnSpPr>
        <p:spPr>
          <a:xfrm>
            <a:off x="9523349" y="2434410"/>
            <a:ext cx="0" cy="1245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2FF8DD3E-30D6-30A4-7C75-F0AC8AEC36E0}"/>
              </a:ext>
            </a:extLst>
          </p:cNvPr>
          <p:cNvCxnSpPr>
            <a:stCxn id="18" idx="3"/>
            <a:endCxn id="17" idx="3"/>
          </p:cNvCxnSpPr>
          <p:nvPr/>
        </p:nvCxnSpPr>
        <p:spPr>
          <a:xfrm>
            <a:off x="7461909" y="2497755"/>
            <a:ext cx="12700" cy="585222"/>
          </a:xfrm>
          <a:prstGeom prst="bentConnector3">
            <a:avLst>
              <a:gd name="adj1" fmla="val 2218606"/>
            </a:avLst>
          </a:prstGeom>
          <a:ln w="19050">
            <a:solidFill>
              <a:srgbClr val="21FF0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3A0FFA4F-5EF7-F50D-016C-32D27394BC67}"/>
              </a:ext>
            </a:extLst>
          </p:cNvPr>
          <p:cNvCxnSpPr>
            <a:cxnSpLocks/>
            <a:stCxn id="12" idx="2"/>
          </p:cNvCxnSpPr>
          <p:nvPr/>
        </p:nvCxnSpPr>
        <p:spPr>
          <a:xfrm rot="5400000">
            <a:off x="7727422" y="2168897"/>
            <a:ext cx="767610" cy="1298636"/>
          </a:xfrm>
          <a:prstGeom prst="bentConnector2">
            <a:avLst/>
          </a:prstGeom>
          <a:ln w="19050">
            <a:solidFill>
              <a:srgbClr val="21FF0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A406F81-06DA-2C5E-F98A-6CCBCBC91EB6}"/>
              </a:ext>
            </a:extLst>
          </p:cNvPr>
          <p:cNvCxnSpPr>
            <a:stCxn id="9" idx="0"/>
            <a:endCxn id="11" idx="0"/>
          </p:cNvCxnSpPr>
          <p:nvPr/>
        </p:nvCxnSpPr>
        <p:spPr>
          <a:xfrm>
            <a:off x="3512097" y="2717935"/>
            <a:ext cx="2491711" cy="1442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0AEEC6CE-88E3-E736-E99F-817314F15088}"/>
              </a:ext>
            </a:extLst>
          </p:cNvPr>
          <p:cNvCxnSpPr>
            <a:stCxn id="3" idx="2"/>
            <a:endCxn id="20" idx="0"/>
          </p:cNvCxnSpPr>
          <p:nvPr/>
        </p:nvCxnSpPr>
        <p:spPr>
          <a:xfrm rot="16200000" flipH="1">
            <a:off x="1100676" y="3362407"/>
            <a:ext cx="958650" cy="986590"/>
          </a:xfrm>
          <a:prstGeom prst="bentConnector3">
            <a:avLst>
              <a:gd name="adj1" fmla="val 20054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6BBC07F0-85F6-477A-CDC1-B8298D675EF7}"/>
              </a:ext>
            </a:extLst>
          </p:cNvPr>
          <p:cNvCxnSpPr>
            <a:stCxn id="17" idx="2"/>
            <a:endCxn id="22" idx="0"/>
          </p:cNvCxnSpPr>
          <p:nvPr/>
        </p:nvCxnSpPr>
        <p:spPr>
          <a:xfrm rot="16200000" flipH="1">
            <a:off x="6808142" y="3575974"/>
            <a:ext cx="1014477" cy="512278"/>
          </a:xfrm>
          <a:prstGeom prst="bentConnector3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70614AF3-6839-E2D4-FCB3-5810952FEBF2}"/>
              </a:ext>
            </a:extLst>
          </p:cNvPr>
          <p:cNvSpPr txBox="1"/>
          <p:nvPr/>
        </p:nvSpPr>
        <p:spPr>
          <a:xfrm>
            <a:off x="7875048" y="2658772"/>
            <a:ext cx="758035" cy="261610"/>
          </a:xfrm>
          <a:prstGeom prst="rect">
            <a:avLst/>
          </a:prstGeom>
          <a:ln>
            <a:solidFill>
              <a:srgbClr val="21FF07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Trigger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C94BCE-D358-6AEB-D898-6710C2DA2141}"/>
              </a:ext>
            </a:extLst>
          </p:cNvPr>
          <p:cNvSpPr txBox="1"/>
          <p:nvPr/>
        </p:nvSpPr>
        <p:spPr>
          <a:xfrm>
            <a:off x="4019675" y="2927834"/>
            <a:ext cx="1466999" cy="523220"/>
          </a:xfrm>
          <a:prstGeom prst="rect">
            <a:avLst/>
          </a:prstGeom>
          <a:ln>
            <a:solidFill>
              <a:srgbClr val="0432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Real deployed fiber; ~ 27km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7D2A3CC-B6AB-82CE-48F5-7207BF791A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71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5237F-487C-7240-9CCA-564C05DDA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013CE5CD-29AE-8831-D7F6-A468D27F4B8F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Results ~ 70 hours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849149-16DB-EA96-6A2F-1AF40260A1EB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7A4934B-51BD-BFFE-8A50-DDB212B8E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96" y="798775"/>
            <a:ext cx="7395527" cy="44210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BC28937-B019-D916-8860-9E2937D98B5E}"/>
              </a:ext>
            </a:extLst>
          </p:cNvPr>
          <p:cNvSpPr/>
          <p:nvPr/>
        </p:nvSpPr>
        <p:spPr>
          <a:xfrm>
            <a:off x="1326369" y="1918741"/>
            <a:ext cx="7561729" cy="31974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A3AA1B-BA3D-77FF-B0F0-603AFF116C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1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27698-08DA-C5E5-B4C5-E7A9F904B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CF0DAF2C-6489-E42B-C237-22013101C41E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Quantum Technology Initiative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82CC216-3F35-EA3B-DD99-B5BF6616CD44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4FB3B3FC-45EB-5DCE-1681-A86680A03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575" y="849358"/>
            <a:ext cx="7307474" cy="411045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00291A-09D3-FBFA-DC44-828D3A516C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9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3890F-1909-9C27-DBCA-5EB714948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CC71B877-7914-2D3D-975C-F9FAAA1BB155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Results ~ 70 hours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DC9445-F2C1-6AC2-9F2E-BE9CFD941226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216EF87-3D9F-78C5-F0ED-E5B63586C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96" y="798775"/>
            <a:ext cx="7395527" cy="44210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1DA6A2-7800-BD32-7C5B-5ADFDA7A5C3F}"/>
              </a:ext>
            </a:extLst>
          </p:cNvPr>
          <p:cNvSpPr/>
          <p:nvPr/>
        </p:nvSpPr>
        <p:spPr>
          <a:xfrm>
            <a:off x="1326369" y="3065489"/>
            <a:ext cx="7561729" cy="20507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6C24C3-CB02-1F64-0174-C2639B9AE6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413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4999D-ADF7-7704-6C20-51B8BB48FE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5486F7E0-4A9D-EA34-A335-31293095D1F5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Results ~ 70 hours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2219969-9C49-761D-97FF-C3412D199068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68EC80C0-2A6A-6224-674D-5F47855FC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96" y="798775"/>
            <a:ext cx="7395527" cy="442107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0B2578FD-4C32-FF55-C677-5EEDFC8B34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FC6DFA0-412C-92F0-C980-6245FC75A288}"/>
              </a:ext>
            </a:extLst>
          </p:cNvPr>
          <p:cNvSpPr/>
          <p:nvPr/>
        </p:nvSpPr>
        <p:spPr>
          <a:xfrm>
            <a:off x="4047264" y="4086913"/>
            <a:ext cx="4487136" cy="1054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05293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F5F0AEC8-68FF-8B00-A5A8-F480915E4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7">
            <a:extLst>
              <a:ext uri="{FF2B5EF4-FFF2-40B4-BE49-F238E27FC236}">
                <a16:creationId xmlns:a16="http://schemas.microsoft.com/office/drawing/2014/main" id="{6D2FFAA7-9068-382F-B6A4-6E4FAD7C4BB4}"/>
              </a:ext>
            </a:extLst>
          </p:cNvPr>
          <p:cNvSpPr txBox="1"/>
          <p:nvPr/>
        </p:nvSpPr>
        <p:spPr>
          <a:xfrm>
            <a:off x="294120" y="1005840"/>
            <a:ext cx="5274726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742950" indent="-2857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CH" sz="1600" noProof="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How It Works ?!</a:t>
            </a: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Background quantum physics</a:t>
            </a: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Entanglement distribution and WR</a:t>
            </a:r>
          </a:p>
          <a:p>
            <a:pPr marL="742950" indent="-2857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742950" indent="-2857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Joint experiments Deutsche Telekom &amp; Qunnect</a:t>
            </a: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6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Extend role WR beyond time 	synchronisation: </a:t>
            </a: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600" i="1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monitoring link delay, optical powers and 	polarisation state of WR signal to trigger for 	compensation in quantum signal</a:t>
            </a:r>
          </a:p>
          <a:p>
            <a:pPr marL="457200"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</a:t>
            </a: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60"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85E79791-00F3-D53D-08A1-F7E490A83914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Summary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BCE571-49B5-29D2-93D9-D12AAA726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414" y="653940"/>
            <a:ext cx="3462858" cy="13061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F895FCD-FA32-4824-A5AF-FD1A3175A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524" y="2149697"/>
            <a:ext cx="4024990" cy="175135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3CC5210-C93E-1097-2A6B-93CBEA6036B5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38E71D-2C81-33E9-561D-75DF26CF59DE}"/>
              </a:ext>
            </a:extLst>
          </p:cNvPr>
          <p:cNvSpPr txBox="1"/>
          <p:nvPr/>
        </p:nvSpPr>
        <p:spPr>
          <a:xfrm>
            <a:off x="699216" y="4233178"/>
            <a:ext cx="844905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It is possible that WR can provide live network metrics that improve the performance of quantum networking testbeds, beyond just time synchronization, without additional hardware</a:t>
            </a:r>
            <a:endParaRPr lang="en-CH" sz="18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8672624-7D47-307E-1B86-FED85F2250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56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E47E6962-F883-5288-9AA6-7A0D8FF49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7">
            <a:extLst>
              <a:ext uri="{FF2B5EF4-FFF2-40B4-BE49-F238E27FC236}">
                <a16:creationId xmlns:a16="http://schemas.microsoft.com/office/drawing/2014/main" id="{FE7898E5-D14D-4F3C-0D35-D2C13D8F4F69}"/>
              </a:ext>
            </a:extLst>
          </p:cNvPr>
          <p:cNvSpPr txBox="1"/>
          <p:nvPr/>
        </p:nvSpPr>
        <p:spPr>
          <a:xfrm>
            <a:off x="294120" y="1005840"/>
            <a:ext cx="9419506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Further analysis of Berlin data + gather more data</a:t>
            </a: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Local experiment @ CERN : Collaboration Single Quantum – </a:t>
            </a:r>
            <a:r>
              <a:rPr lang="en-US" sz="2000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Qunnect</a:t>
            </a: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In-kind contribution of EPS and detectors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8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Test different White Rabbit wavelengths and powers</a:t>
            </a:r>
          </a:p>
          <a:p>
            <a:pPr marL="457200" marR="0" lvl="1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457200" marR="0" lvl="1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06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60"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2A192B38-4F57-930C-C866-60C3BD70F3E3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Outlook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2" name="Picture 1" descr="A red logo with white text&#10;&#10;AI-generated content may be incorrect.">
            <a:extLst>
              <a:ext uri="{FF2B5EF4-FFF2-40B4-BE49-F238E27FC236}">
                <a16:creationId xmlns:a16="http://schemas.microsoft.com/office/drawing/2014/main" id="{690CA832-FCEB-41B4-6EF8-EA0DF57EA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240" y="2210967"/>
            <a:ext cx="1104902" cy="784480"/>
          </a:xfrm>
          <a:prstGeom prst="rect">
            <a:avLst/>
          </a:prstGeom>
        </p:spPr>
      </p:pic>
      <p:pic>
        <p:nvPicPr>
          <p:cNvPr id="3" name="Picture 6" descr="Qunnect | LinkedIn">
            <a:extLst>
              <a:ext uri="{FF2B5EF4-FFF2-40B4-BE49-F238E27FC236}">
                <a16:creationId xmlns:a16="http://schemas.microsoft.com/office/drawing/2014/main" id="{14535F16-BDEC-E763-AFCD-83E16C6E8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2142" y="2244869"/>
            <a:ext cx="750578" cy="75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DE8083-AB7D-99D1-2EA4-89A6BEC64A72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95718188-B4F1-9369-3E36-38392C4225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8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72C4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1"/>
          <p:cNvSpPr txBox="1"/>
          <p:nvPr/>
        </p:nvSpPr>
        <p:spPr>
          <a:xfrm>
            <a:off x="638640" y="2166120"/>
            <a:ext cx="81370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i="0" u="none" strike="noStrike" cap="none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Questions?</a:t>
            </a:r>
            <a:endParaRPr sz="4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3BBFB0-9D5A-8127-080B-1FC2ACCE4E5D}"/>
              </a:ext>
            </a:extLst>
          </p:cNvPr>
          <p:cNvCxnSpPr>
            <a:cxnSpLocks/>
          </p:cNvCxnSpPr>
          <p:nvPr/>
        </p:nvCxnSpPr>
        <p:spPr>
          <a:xfrm>
            <a:off x="4932902" y="4361688"/>
            <a:ext cx="0" cy="7589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64DCFF7E-F18A-01A1-B5A1-470E63FC7D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4885187" y="4309911"/>
            <a:ext cx="1359853" cy="71754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839F8-D1EF-12F4-9FC7-295E3F929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FDBA31BA-B43A-C145-0C36-90C377D953CB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Monitoring only set-up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3C8AB77-EE62-2110-B164-360E442DE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4294" y="5219853"/>
            <a:ext cx="676772" cy="483797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167098-CC94-9724-7AA6-2C66D7BB71B4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4DBD6B2-8A84-5E79-39D5-8B2432CE4CA7}"/>
              </a:ext>
            </a:extLst>
          </p:cNvPr>
          <p:cNvSpPr/>
          <p:nvPr/>
        </p:nvSpPr>
        <p:spPr>
          <a:xfrm>
            <a:off x="106463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EEB52D59-00BE-5703-01B8-7419A90715FE}"/>
              </a:ext>
            </a:extLst>
          </p:cNvPr>
          <p:cNvSpPr/>
          <p:nvPr/>
        </p:nvSpPr>
        <p:spPr>
          <a:xfrm rot="5400000">
            <a:off x="2646464" y="2585421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C258C1D8-A80E-D089-124C-79EB1A6C127E}"/>
              </a:ext>
            </a:extLst>
          </p:cNvPr>
          <p:cNvSpPr/>
          <p:nvPr/>
        </p:nvSpPr>
        <p:spPr>
          <a:xfrm rot="16200000">
            <a:off x="5403202" y="258686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50ACC-8205-DAD0-5B44-61E038C76C79}"/>
              </a:ext>
            </a:extLst>
          </p:cNvPr>
          <p:cNvSpPr/>
          <p:nvPr/>
        </p:nvSpPr>
        <p:spPr>
          <a:xfrm>
            <a:off x="7955208" y="2077305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7871C-FBE2-9D50-920B-283467464F21}"/>
              </a:ext>
            </a:extLst>
          </p:cNvPr>
          <p:cNvSpPr/>
          <p:nvPr/>
        </p:nvSpPr>
        <p:spPr>
          <a:xfrm>
            <a:off x="2065316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inj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366564-EA13-3237-84CE-1EF762B40F7D}"/>
              </a:ext>
            </a:extLst>
          </p:cNvPr>
          <p:cNvSpPr/>
          <p:nvPr/>
        </p:nvSpPr>
        <p:spPr>
          <a:xfrm>
            <a:off x="6656573" y="2841079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1320 nm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9CEBD9-78CA-38BD-18D0-4D445A9870F7}"/>
              </a:ext>
            </a:extLst>
          </p:cNvPr>
          <p:cNvSpPr/>
          <p:nvPr/>
        </p:nvSpPr>
        <p:spPr>
          <a:xfrm>
            <a:off x="6656573" y="2255857"/>
            <a:ext cx="805336" cy="483796"/>
          </a:xfrm>
          <a:prstGeom prst="rect">
            <a:avLst/>
          </a:prstGeom>
          <a:solidFill>
            <a:srgbClr val="BB3A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APC cmp</a:t>
            </a:r>
          </a:p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1550 nm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3CCBB6-9AB8-9C81-7F0A-849D669555F9}"/>
              </a:ext>
            </a:extLst>
          </p:cNvPr>
          <p:cNvSpPr/>
          <p:nvPr/>
        </p:nvSpPr>
        <p:spPr>
          <a:xfrm>
            <a:off x="106463" y="1272742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Grandmaster</a:t>
            </a:r>
          </a:p>
        </p:txBody>
      </p:sp>
      <p:pic>
        <p:nvPicPr>
          <p:cNvPr id="24" name="Graphic 23" descr="Clock with solid fill">
            <a:extLst>
              <a:ext uri="{FF2B5EF4-FFF2-40B4-BE49-F238E27FC236}">
                <a16:creationId xmlns:a16="http://schemas.microsoft.com/office/drawing/2014/main" id="{9F52BE8E-6CE3-39DA-DA95-EB8ABE13D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8081" y="782122"/>
            <a:ext cx="447436" cy="44743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9224CB3-2FD0-C234-1F75-1662B0393619}"/>
              </a:ext>
            </a:extLst>
          </p:cNvPr>
          <p:cNvCxnSpPr>
            <a:cxnSpLocks/>
          </p:cNvCxnSpPr>
          <p:nvPr/>
        </p:nvCxnSpPr>
        <p:spPr>
          <a:xfrm>
            <a:off x="1723028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922E12E-6562-8650-8FF0-F58585C9014F}"/>
              </a:ext>
            </a:extLst>
          </p:cNvPr>
          <p:cNvCxnSpPr>
            <a:cxnSpLocks/>
          </p:cNvCxnSpPr>
          <p:nvPr/>
        </p:nvCxnSpPr>
        <p:spPr>
          <a:xfrm flipH="1">
            <a:off x="1714237" y="2340660"/>
            <a:ext cx="153283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9A82ADF-5111-8127-C3B8-8E94E32C9E36}"/>
              </a:ext>
            </a:extLst>
          </p:cNvPr>
          <p:cNvSpPr/>
          <p:nvPr/>
        </p:nvSpPr>
        <p:spPr>
          <a:xfrm>
            <a:off x="2093554" y="2050499"/>
            <a:ext cx="805336" cy="23692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polarizer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01BE616-49F4-E9C4-A1A8-97973385D3DF}"/>
              </a:ext>
            </a:extLst>
          </p:cNvPr>
          <p:cNvCxnSpPr>
            <a:cxnSpLocks/>
          </p:cNvCxnSpPr>
          <p:nvPr/>
        </p:nvCxnSpPr>
        <p:spPr>
          <a:xfrm>
            <a:off x="2898890" y="2138713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E8A76BD-5B1F-C9A4-5C15-60CB2A6071DE}"/>
              </a:ext>
            </a:extLst>
          </p:cNvPr>
          <p:cNvCxnSpPr>
            <a:cxnSpLocks/>
          </p:cNvCxnSpPr>
          <p:nvPr/>
        </p:nvCxnSpPr>
        <p:spPr>
          <a:xfrm>
            <a:off x="2870652" y="3082977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3F851C2-13A0-DB74-79C1-DAAFC543F7E9}"/>
              </a:ext>
            </a:extLst>
          </p:cNvPr>
          <p:cNvCxnSpPr>
            <a:cxnSpLocks/>
            <a:stCxn id="6" idx="0"/>
            <a:endCxn id="23" idx="2"/>
          </p:cNvCxnSpPr>
          <p:nvPr/>
        </p:nvCxnSpPr>
        <p:spPr>
          <a:xfrm flipV="1">
            <a:off x="911800" y="1629847"/>
            <a:ext cx="0" cy="44745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4296BE1-7789-C731-875A-69A05F20D426}"/>
              </a:ext>
            </a:extLst>
          </p:cNvPr>
          <p:cNvCxnSpPr>
            <a:cxnSpLocks/>
          </p:cNvCxnSpPr>
          <p:nvPr/>
        </p:nvCxnSpPr>
        <p:spPr>
          <a:xfrm>
            <a:off x="6286953" y="2340660"/>
            <a:ext cx="360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C246219-2981-AF0E-5C8C-B423C06D9CFF}"/>
              </a:ext>
            </a:extLst>
          </p:cNvPr>
          <p:cNvCxnSpPr>
            <a:cxnSpLocks/>
          </p:cNvCxnSpPr>
          <p:nvPr/>
        </p:nvCxnSpPr>
        <p:spPr>
          <a:xfrm>
            <a:off x="7471360" y="2340660"/>
            <a:ext cx="4838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67BA78E-6E28-C7B7-0775-C3E878A9B798}"/>
              </a:ext>
            </a:extLst>
          </p:cNvPr>
          <p:cNvCxnSpPr>
            <a:cxnSpLocks/>
          </p:cNvCxnSpPr>
          <p:nvPr/>
        </p:nvCxnSpPr>
        <p:spPr>
          <a:xfrm flipH="1">
            <a:off x="6268835" y="2138713"/>
            <a:ext cx="1686373" cy="0"/>
          </a:xfrm>
          <a:prstGeom prst="straightConnector1">
            <a:avLst/>
          </a:prstGeom>
          <a:ln>
            <a:solidFill>
              <a:srgbClr val="FF6A0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0BE80E0-1B6D-4E16-57A0-F3C10CBC58FE}"/>
              </a:ext>
            </a:extLst>
          </p:cNvPr>
          <p:cNvCxnSpPr>
            <a:cxnSpLocks/>
          </p:cNvCxnSpPr>
          <p:nvPr/>
        </p:nvCxnSpPr>
        <p:spPr>
          <a:xfrm>
            <a:off x="6279696" y="3057116"/>
            <a:ext cx="389191" cy="426"/>
          </a:xfrm>
          <a:prstGeom prst="straightConnector1">
            <a:avLst/>
          </a:prstGeom>
          <a:ln>
            <a:solidFill>
              <a:srgbClr val="A14BA2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C1FB95A-E6CD-86EC-F26B-78CD640E8E4F}"/>
              </a:ext>
            </a:extLst>
          </p:cNvPr>
          <p:cNvCxnSpPr>
            <a:stCxn id="9" idx="0"/>
            <a:endCxn id="11" idx="0"/>
          </p:cNvCxnSpPr>
          <p:nvPr/>
        </p:nvCxnSpPr>
        <p:spPr>
          <a:xfrm>
            <a:off x="3512097" y="2717935"/>
            <a:ext cx="2491711" cy="1442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999B7DF-EC68-3672-AB83-E92FC7A4CE17}"/>
              </a:ext>
            </a:extLst>
          </p:cNvPr>
          <p:cNvSpPr txBox="1"/>
          <p:nvPr/>
        </p:nvSpPr>
        <p:spPr>
          <a:xfrm>
            <a:off x="4019675" y="2927834"/>
            <a:ext cx="1466999" cy="523220"/>
          </a:xfrm>
          <a:prstGeom prst="rect">
            <a:avLst/>
          </a:prstGeom>
          <a:ln>
            <a:solidFill>
              <a:srgbClr val="0432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Real deployed fiber; ~ 40km</a:t>
            </a:r>
          </a:p>
        </p:txBody>
      </p:sp>
    </p:spTree>
    <p:extLst>
      <p:ext uri="{BB962C8B-B14F-4D97-AF65-F5344CB8AC3E}">
        <p14:creationId xmlns:p14="http://schemas.microsoft.com/office/powerpoint/2010/main" val="26030258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B0FEC-A0AE-128B-26E8-DCF93E60D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882E0A-5060-F8B8-17C1-8E3956B5D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200" y="771993"/>
            <a:ext cx="7361233" cy="4421171"/>
          </a:xfrm>
          <a:prstGeom prst="rect">
            <a:avLst/>
          </a:prstGeom>
        </p:spPr>
      </p:pic>
      <p:sp>
        <p:nvSpPr>
          <p:cNvPr id="5" name="Google Shape;292;p67">
            <a:extLst>
              <a:ext uri="{FF2B5EF4-FFF2-40B4-BE49-F238E27FC236}">
                <a16:creationId xmlns:a16="http://schemas.microsoft.com/office/drawing/2014/main" id="{0084B9C4-EBC8-DE9C-7EBA-447CAC4BC0A7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Results monitoring only 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C7B5C7-27D8-0FB2-4E9B-27AE520E4FCB}"/>
              </a:ext>
            </a:extLst>
          </p:cNvPr>
          <p:cNvSpPr/>
          <p:nvPr/>
        </p:nvSpPr>
        <p:spPr>
          <a:xfrm>
            <a:off x="4242217" y="4099809"/>
            <a:ext cx="4561216" cy="1026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2017F10-EFAE-F25C-0738-3AEFAFF33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4294" y="5219853"/>
            <a:ext cx="676772" cy="483797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17DDFDA-BC53-A0A3-6B27-627294DDFF73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5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9B51F401-30AC-B8B2-03E4-6C04F5702C45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Contents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269820B-A3F2-914F-652C-82EE02288E78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62175BE-1312-7521-33C1-CAB692980724}"/>
              </a:ext>
            </a:extLst>
          </p:cNvPr>
          <p:cNvSpPr txBox="1"/>
          <p:nvPr/>
        </p:nvSpPr>
        <p:spPr>
          <a:xfrm>
            <a:off x="294120" y="1165513"/>
            <a:ext cx="93319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How It Works?!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1) Background Quantum physics</a:t>
            </a: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2) Entanglement distribution and White Rabbit</a:t>
            </a:r>
          </a:p>
          <a:p>
            <a:pPr lvl="4"/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Experiments in Berlin (with Deutsche Telekom – Qunnect)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1) Experimental set-up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2) Results “Compensating Mode” without coincidence detection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3)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Results “Compensating Mode” with coincidence detection</a:t>
            </a:r>
          </a:p>
          <a:p>
            <a:pPr lvl="3"/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Summary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Outlook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FFFAA37-5DC5-3B51-34E5-F035353C2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32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E4B31-4C8C-12D6-B444-A81B64F51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BA4F2D3A-36FF-74AD-3F5C-D5C0989B74C6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Contents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DE04DE-7535-D6E3-F0CA-2BD13FF5E020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2B7F7A-D21B-AC14-6A3E-5E110E93FCC8}"/>
              </a:ext>
            </a:extLst>
          </p:cNvPr>
          <p:cNvSpPr txBox="1"/>
          <p:nvPr/>
        </p:nvSpPr>
        <p:spPr>
          <a:xfrm>
            <a:off x="294120" y="1165513"/>
            <a:ext cx="93319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How It Works?!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1) Background Quantum physics</a:t>
            </a: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2) Entanglement distribution and White Rabbit</a:t>
            </a:r>
          </a:p>
          <a:p>
            <a:pPr lvl="4"/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Experiments in Berlin (with Deutsche Telekom – Qunnect)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1) Experimental set-up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2) Results “Compensating Mode” without coincidence detection</a:t>
            </a:r>
          </a:p>
          <a:p>
            <a:pPr lvl="3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3)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Results “Compensating Mode” with coincidence detection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Summary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Outlook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828057A-C824-4D01-6B17-443115089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9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C746C-5FBA-AD96-7D3F-5E41BCA81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64FB274-D1E5-84B7-102A-C1B1973C626A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Finish® Powerball Quantum Dishwasher Pods | Finish®">
            <a:extLst>
              <a:ext uri="{FF2B5EF4-FFF2-40B4-BE49-F238E27FC236}">
                <a16:creationId xmlns:a16="http://schemas.microsoft.com/office/drawing/2014/main" id="{5A76C6AA-C2A2-7052-AA87-6FA2B3A1C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651" y="1214701"/>
            <a:ext cx="3393018" cy="368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292;p67">
            <a:extLst>
              <a:ext uri="{FF2B5EF4-FFF2-40B4-BE49-F238E27FC236}">
                <a16:creationId xmlns:a16="http://schemas.microsoft.com/office/drawing/2014/main" id="{22F3785E-30FD-D25F-8EA9-2E5DDB29BFDB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Quantum is everywhere…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9DBBBD4-5916-EE68-E7E9-4F281D9546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9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F5FE6-0524-5276-EBC5-921A27B33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676110-723A-D5D5-8A8E-2A3729A364C7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2A4C2-F721-6D35-1D9A-F29043E306C0}"/>
              </a:ext>
            </a:extLst>
          </p:cNvPr>
          <p:cNvSpPr txBox="1">
            <a:spLocks/>
          </p:cNvSpPr>
          <p:nvPr/>
        </p:nvSpPr>
        <p:spPr>
          <a:xfrm>
            <a:off x="318269" y="1293731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Classical bits:</a:t>
            </a:r>
          </a:p>
          <a:p>
            <a:pPr marL="0" indent="0"/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0 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</a:p>
        </p:txBody>
      </p:sp>
      <p:sp>
        <p:nvSpPr>
          <p:cNvPr id="7" name="Owal 20">
            <a:extLst>
              <a:ext uri="{FF2B5EF4-FFF2-40B4-BE49-F238E27FC236}">
                <a16:creationId xmlns:a16="http://schemas.microsoft.com/office/drawing/2014/main" id="{DFF92A92-6B70-1EFD-2357-AE01A966A2C5}"/>
              </a:ext>
            </a:extLst>
          </p:cNvPr>
          <p:cNvSpPr>
            <a:spLocks noChangeAspect="1"/>
          </p:cNvSpPr>
          <p:nvPr/>
        </p:nvSpPr>
        <p:spPr>
          <a:xfrm>
            <a:off x="5834124" y="2546631"/>
            <a:ext cx="2083594" cy="2083594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sv-SE" sz="1158">
              <a:solidFill>
                <a:srgbClr val="0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35D9087-565D-4BDD-A33E-B9E75E258535}"/>
              </a:ext>
            </a:extLst>
          </p:cNvPr>
          <p:cNvSpPr/>
          <p:nvPr/>
        </p:nvSpPr>
        <p:spPr>
          <a:xfrm>
            <a:off x="5834124" y="3395062"/>
            <a:ext cx="2083594" cy="453628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 sz="1158">
              <a:solidFill>
                <a:srgbClr val="00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C61816-F77E-7B1B-2441-A28C5BDD14FB}"/>
              </a:ext>
            </a:extLst>
          </p:cNvPr>
          <p:cNvSpPr/>
          <p:nvPr/>
        </p:nvSpPr>
        <p:spPr>
          <a:xfrm rot="5400000">
            <a:off x="5834124" y="3361614"/>
            <a:ext cx="2083594" cy="453628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 sz="1158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63139437-8420-03BE-C92B-6259D0DC163B}"/>
                  </a:ext>
                </a:extLst>
              </p14:cNvPr>
              <p14:cNvContentPartPr/>
              <p14:nvPr/>
            </p14:nvContentPartPr>
            <p14:xfrm>
              <a:off x="6845056" y="3634416"/>
              <a:ext cx="47625" cy="36909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63139437-8420-03BE-C92B-6259D0DC163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38969" y="3628383"/>
                <a:ext cx="59800" cy="489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A61ED8-BD1C-82B9-18DA-B1B8BD13286D}"/>
                  </a:ext>
                </a:extLst>
              </p:cNvPr>
              <p:cNvSpPr txBox="1"/>
              <p:nvPr/>
            </p:nvSpPr>
            <p:spPr>
              <a:xfrm>
                <a:off x="6606713" y="2074950"/>
                <a:ext cx="590803" cy="457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CH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en-CH" sz="2976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A61ED8-BD1C-82B9-18DA-B1B8BD132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713" y="2074950"/>
                <a:ext cx="590803" cy="457946"/>
              </a:xfrm>
              <a:prstGeom prst="rect">
                <a:avLst/>
              </a:prstGeom>
              <a:blipFill>
                <a:blip r:embed="rId7"/>
                <a:stretch>
                  <a:fillRect l="-48936" t="-164865" r="-85106" b="-2513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D038A0D-342F-2123-2F8B-79F464D8CE32}"/>
                  </a:ext>
                </a:extLst>
              </p:cNvPr>
              <p:cNvSpPr txBox="1"/>
              <p:nvPr/>
            </p:nvSpPr>
            <p:spPr>
              <a:xfrm>
                <a:off x="6649108" y="4643848"/>
                <a:ext cx="590803" cy="457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CH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en-CH" sz="2976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D038A0D-342F-2123-2F8B-79F464D8C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108" y="4643848"/>
                <a:ext cx="590803" cy="457946"/>
              </a:xfrm>
              <a:prstGeom prst="rect">
                <a:avLst/>
              </a:prstGeom>
              <a:blipFill>
                <a:blip r:embed="rId8"/>
                <a:stretch>
                  <a:fillRect l="-47917" t="-162162" r="-81250" b="-2513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49A2A7F-0A8F-A853-055F-DE41BEAD467F}"/>
                  </a:ext>
                </a:extLst>
              </p:cNvPr>
              <p:cNvSpPr txBox="1"/>
              <p:nvPr/>
            </p:nvSpPr>
            <p:spPr>
              <a:xfrm>
                <a:off x="2290317" y="2303923"/>
                <a:ext cx="482824" cy="499496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46" b="1" i="1">
                          <a:solidFill>
                            <a:srgbClr val="E71224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646" b="1" dirty="0">
                  <a:solidFill>
                    <a:srgbClr val="E71224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49A2A7F-0A8F-A853-055F-DE41BEAD4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317" y="2303923"/>
                <a:ext cx="482824" cy="499496"/>
              </a:xfrm>
              <a:prstGeom prst="rect">
                <a:avLst/>
              </a:prstGeom>
              <a:blipFill>
                <a:blip r:embed="rId9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CFA5E2C-6C41-F878-5D23-ABEC583E2279}"/>
                  </a:ext>
                </a:extLst>
              </p:cNvPr>
              <p:cNvSpPr txBox="1"/>
              <p:nvPr/>
            </p:nvSpPr>
            <p:spPr>
              <a:xfrm>
                <a:off x="2290317" y="4116729"/>
                <a:ext cx="482824" cy="499496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46" b="1" i="1">
                          <a:solidFill>
                            <a:srgbClr val="E7122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150" b="1" dirty="0">
                  <a:solidFill>
                    <a:srgbClr val="E71224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CFA5E2C-6C41-F878-5D23-ABEC583E22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317" y="4116729"/>
                <a:ext cx="482824" cy="499496"/>
              </a:xfrm>
              <a:prstGeom prst="rect">
                <a:avLst/>
              </a:prstGeom>
              <a:blipFill>
                <a:blip r:embed="rId10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C49A816-D926-7753-5C75-AE2285D3EC8E}"/>
              </a:ext>
            </a:extLst>
          </p:cNvPr>
          <p:cNvCxnSpPr/>
          <p:nvPr/>
        </p:nvCxnSpPr>
        <p:spPr>
          <a:xfrm flipH="1">
            <a:off x="6649107" y="3652871"/>
            <a:ext cx="226814" cy="1958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D228D60-C78A-7179-79E8-EA40C0BF8B53}"/>
              </a:ext>
            </a:extLst>
          </p:cNvPr>
          <p:cNvCxnSpPr>
            <a:cxnSpLocks/>
          </p:cNvCxnSpPr>
          <p:nvPr/>
        </p:nvCxnSpPr>
        <p:spPr>
          <a:xfrm flipV="1">
            <a:off x="6875921" y="3643790"/>
            <a:ext cx="10417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2F61B3-7B85-8DD5-8B85-E1E979E53995}"/>
              </a:ext>
            </a:extLst>
          </p:cNvPr>
          <p:cNvCxnSpPr>
            <a:endCxn id="9" idx="2"/>
          </p:cNvCxnSpPr>
          <p:nvPr/>
        </p:nvCxnSpPr>
        <p:spPr>
          <a:xfrm flipV="1">
            <a:off x="6875921" y="2546631"/>
            <a:ext cx="0" cy="10815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F15747-7857-3C32-1681-8762DC242FC0}"/>
              </a:ext>
            </a:extLst>
          </p:cNvPr>
          <p:cNvCxnSpPr>
            <a:cxnSpLocks/>
            <a:endCxn id="8" idx="6"/>
          </p:cNvCxnSpPr>
          <p:nvPr/>
        </p:nvCxnSpPr>
        <p:spPr>
          <a:xfrm>
            <a:off x="6875921" y="3621876"/>
            <a:ext cx="1041797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62C3D3-1ACB-764F-1618-D0065CCB83C9}"/>
                  </a:ext>
                </a:extLst>
              </p:cNvPr>
              <p:cNvSpPr txBox="1"/>
              <p:nvPr/>
            </p:nvSpPr>
            <p:spPr>
              <a:xfrm>
                <a:off x="7498634" y="3294469"/>
                <a:ext cx="2550002" cy="5879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914377">
                  <a:buClrTx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1800" b="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sz="1800" b="0" i="1" kern="120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1800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⟩"/>
                              <m:ctrlPr>
                                <a:rPr lang="nl-NL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|0</m:t>
                              </m:r>
                            </m:e>
                          </m:d>
                          <m:r>
                            <a:rPr lang="nl-NL" sz="1800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nl-NL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|1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nl-NL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nl-NL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nl-NL" sz="1800" kern="1200" dirty="0" err="1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62C3D3-1ACB-764F-1618-D0065CCB8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634" y="3294469"/>
                <a:ext cx="2550002" cy="587918"/>
              </a:xfrm>
              <a:prstGeom prst="rect">
                <a:avLst/>
              </a:prstGeom>
              <a:blipFill>
                <a:blip r:embed="rId11"/>
                <a:stretch>
                  <a:fillRect t="-80851" b="-6170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>
            <a:extLst>
              <a:ext uri="{FF2B5EF4-FFF2-40B4-BE49-F238E27FC236}">
                <a16:creationId xmlns:a16="http://schemas.microsoft.com/office/drawing/2014/main" id="{9C723CCC-9B57-97FA-9CE2-99A30452E8FE}"/>
              </a:ext>
            </a:extLst>
          </p:cNvPr>
          <p:cNvSpPr/>
          <p:nvPr/>
        </p:nvSpPr>
        <p:spPr>
          <a:xfrm>
            <a:off x="1410154" y="2446418"/>
            <a:ext cx="208187" cy="24175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158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652A5E-6624-776C-F264-D759AF2533D3}"/>
              </a:ext>
            </a:extLst>
          </p:cNvPr>
          <p:cNvSpPr/>
          <p:nvPr/>
        </p:nvSpPr>
        <p:spPr>
          <a:xfrm>
            <a:off x="1407204" y="4245600"/>
            <a:ext cx="208187" cy="24175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158"/>
          </a:p>
        </p:txBody>
      </p:sp>
      <p:sp>
        <p:nvSpPr>
          <p:cNvPr id="23" name="Google Shape;292;p67">
            <a:extLst>
              <a:ext uri="{FF2B5EF4-FFF2-40B4-BE49-F238E27FC236}">
                <a16:creationId xmlns:a16="http://schemas.microsoft.com/office/drawing/2014/main" id="{A8D0517D-0B8C-72D9-DA75-5DA7D4B2DF8D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Superposition Principle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16C85119-011F-B4BE-DB47-EC9340A09B5C}"/>
              </a:ext>
            </a:extLst>
          </p:cNvPr>
          <p:cNvSpPr txBox="1">
            <a:spLocks/>
          </p:cNvSpPr>
          <p:nvPr/>
        </p:nvSpPr>
        <p:spPr>
          <a:xfrm>
            <a:off x="5040312" y="1205944"/>
            <a:ext cx="4426920" cy="3288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bits:</a:t>
            </a:r>
          </a:p>
          <a:p>
            <a:r>
              <a:rPr lang="en-CH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 </a:t>
            </a:r>
            <a:r>
              <a:rPr lang="en-CH" sz="1800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and/or </a:t>
            </a:r>
            <a:r>
              <a:rPr lang="en-CH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EA3DB3F-F254-203F-8552-F77A01C841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3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/>
      <p:bldP spid="13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AF7FD-7EB4-8DB5-1A0B-A80360D4C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DFE16-2720-0860-21B6-591475771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8269" y="1293731"/>
            <a:ext cx="4426920" cy="3288600"/>
          </a:xfrm>
        </p:spPr>
        <p:txBody>
          <a:bodyPr/>
          <a:lstStyle/>
          <a:p>
            <a:pPr marL="0" indent="0"/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Classical bits:</a:t>
            </a:r>
          </a:p>
          <a:p>
            <a:pPr marL="0" indent="0"/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0 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46884F-57E6-A1DA-D818-6FB0BF990A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0188" y="1293731"/>
            <a:ext cx="4426920" cy="3288600"/>
          </a:xfrm>
        </p:spPr>
        <p:txBody>
          <a:bodyPr/>
          <a:lstStyle/>
          <a:p>
            <a:pPr marL="0" indent="0"/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bits:</a:t>
            </a:r>
          </a:p>
          <a:p>
            <a:pPr marL="0" indent="0"/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 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and/or </a:t>
            </a:r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 </a:t>
            </a:r>
          </a:p>
        </p:txBody>
      </p:sp>
      <p:sp>
        <p:nvSpPr>
          <p:cNvPr id="21" name="Owal 20">
            <a:extLst>
              <a:ext uri="{FF2B5EF4-FFF2-40B4-BE49-F238E27FC236}">
                <a16:creationId xmlns:a16="http://schemas.microsoft.com/office/drawing/2014/main" id="{8E99F37D-A865-51BE-4EAE-44A220283D09}"/>
              </a:ext>
            </a:extLst>
          </p:cNvPr>
          <p:cNvSpPr>
            <a:spLocks noChangeAspect="1"/>
          </p:cNvSpPr>
          <p:nvPr/>
        </p:nvSpPr>
        <p:spPr>
          <a:xfrm>
            <a:off x="5834124" y="2546631"/>
            <a:ext cx="2083594" cy="2083594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sv-SE" sz="1158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69866AB-3810-2A7A-1BFB-F7C0A5D86639}"/>
              </a:ext>
            </a:extLst>
          </p:cNvPr>
          <p:cNvSpPr/>
          <p:nvPr/>
        </p:nvSpPr>
        <p:spPr>
          <a:xfrm>
            <a:off x="5834124" y="3395062"/>
            <a:ext cx="2083594" cy="453628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 sz="1158">
              <a:solidFill>
                <a:srgbClr val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99AC031-E4A8-1CF1-8EEA-5B92A62C7341}"/>
              </a:ext>
            </a:extLst>
          </p:cNvPr>
          <p:cNvSpPr/>
          <p:nvPr/>
        </p:nvSpPr>
        <p:spPr>
          <a:xfrm rot="5400000">
            <a:off x="5834124" y="3361614"/>
            <a:ext cx="2083594" cy="453628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 sz="1158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1D416F71-4406-BCB9-A684-D05352AAF045}"/>
                  </a:ext>
                </a:extLst>
              </p14:cNvPr>
              <p14:cNvContentPartPr/>
              <p14:nvPr/>
            </p14:nvContentPartPr>
            <p14:xfrm>
              <a:off x="6845056" y="3634416"/>
              <a:ext cx="47625" cy="36909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6D7C920B-9A02-E1F0-7B77-41D5C94DB21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38969" y="3628383"/>
                <a:ext cx="59800" cy="489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EB692A8-57F8-48DA-25E8-13263EF23E23}"/>
                  </a:ext>
                </a:extLst>
              </p:cNvPr>
              <p:cNvSpPr txBox="1"/>
              <p:nvPr/>
            </p:nvSpPr>
            <p:spPr>
              <a:xfrm>
                <a:off x="6606713" y="2074950"/>
                <a:ext cx="590803" cy="457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CH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en-CH" sz="2976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AA1227C-99B2-3DAC-6394-2E7ABFB57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713" y="2074950"/>
                <a:ext cx="590803" cy="457946"/>
              </a:xfrm>
              <a:prstGeom prst="rect">
                <a:avLst/>
              </a:prstGeom>
              <a:blipFill>
                <a:blip r:embed="rId4"/>
                <a:stretch>
                  <a:fillRect l="-48936" t="-164865" r="-85106" b="-2513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3143A71-756F-5E82-5C54-7C72E6E697E3}"/>
                  </a:ext>
                </a:extLst>
              </p:cNvPr>
              <p:cNvSpPr txBox="1"/>
              <p:nvPr/>
            </p:nvSpPr>
            <p:spPr>
              <a:xfrm>
                <a:off x="6649108" y="4643848"/>
                <a:ext cx="590803" cy="457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CH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en-CH" sz="2976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438EF10-DF5B-0BBA-104B-1D5D0226D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108" y="4643848"/>
                <a:ext cx="590803" cy="457946"/>
              </a:xfrm>
              <a:prstGeom prst="rect">
                <a:avLst/>
              </a:prstGeom>
              <a:blipFill>
                <a:blip r:embed="rId5"/>
                <a:stretch>
                  <a:fillRect l="-47917" t="-162162" r="-81250" b="-2513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3375A97-D260-38D0-9D6A-84A702C52893}"/>
                  </a:ext>
                </a:extLst>
              </p:cNvPr>
              <p:cNvSpPr txBox="1"/>
              <p:nvPr/>
            </p:nvSpPr>
            <p:spPr>
              <a:xfrm>
                <a:off x="2290317" y="2303923"/>
                <a:ext cx="482824" cy="499496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46" b="1" i="1">
                          <a:solidFill>
                            <a:srgbClr val="E71224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646" b="1" dirty="0">
                  <a:solidFill>
                    <a:srgbClr val="E71224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397831-76E3-40B0-B4AC-5BDA7319C6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317" y="2303923"/>
                <a:ext cx="482824" cy="499496"/>
              </a:xfrm>
              <a:prstGeom prst="rect">
                <a:avLst/>
              </a:prstGeom>
              <a:blipFill>
                <a:blip r:embed="rId6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C9D447A-D2D8-986E-1F2B-C6F295FB3D68}"/>
                  </a:ext>
                </a:extLst>
              </p:cNvPr>
              <p:cNvSpPr txBox="1"/>
              <p:nvPr/>
            </p:nvSpPr>
            <p:spPr>
              <a:xfrm>
                <a:off x="2290317" y="4116729"/>
                <a:ext cx="482824" cy="499496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46" b="1" i="1">
                          <a:solidFill>
                            <a:srgbClr val="E7122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150" b="1" dirty="0">
                  <a:solidFill>
                    <a:srgbClr val="E7122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FBC2ABA-0344-415D-9BE4-39F945A9A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317" y="4116729"/>
                <a:ext cx="482824" cy="499496"/>
              </a:xfrm>
              <a:prstGeom prst="rect">
                <a:avLst/>
              </a:prstGeom>
              <a:blipFill>
                <a:blip r:embed="rId7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BA3373C-2AD0-CC07-A529-C7F9468E5B5D}"/>
              </a:ext>
            </a:extLst>
          </p:cNvPr>
          <p:cNvCxnSpPr/>
          <p:nvPr/>
        </p:nvCxnSpPr>
        <p:spPr>
          <a:xfrm flipH="1">
            <a:off x="6649107" y="3652871"/>
            <a:ext cx="226814" cy="1958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201E73D-8373-5EA3-C61C-A081F2273580}"/>
              </a:ext>
            </a:extLst>
          </p:cNvPr>
          <p:cNvCxnSpPr>
            <a:cxnSpLocks/>
          </p:cNvCxnSpPr>
          <p:nvPr/>
        </p:nvCxnSpPr>
        <p:spPr>
          <a:xfrm flipV="1">
            <a:off x="6875921" y="3643790"/>
            <a:ext cx="10417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6FA203F-1811-9C2D-87E2-637E10C4ED0A}"/>
              </a:ext>
            </a:extLst>
          </p:cNvPr>
          <p:cNvCxnSpPr>
            <a:endCxn id="45" idx="2"/>
          </p:cNvCxnSpPr>
          <p:nvPr/>
        </p:nvCxnSpPr>
        <p:spPr>
          <a:xfrm flipV="1">
            <a:off x="6875921" y="2546631"/>
            <a:ext cx="0" cy="10815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44268F8-3052-FCD1-132F-BB6B1E78AAC3}"/>
              </a:ext>
            </a:extLst>
          </p:cNvPr>
          <p:cNvCxnSpPr/>
          <p:nvPr/>
        </p:nvCxnSpPr>
        <p:spPr>
          <a:xfrm flipV="1">
            <a:off x="6892681" y="2774761"/>
            <a:ext cx="637942" cy="87811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932107D-5C38-2097-1F2B-046569B82F40}"/>
              </a:ext>
            </a:extLst>
          </p:cNvPr>
          <p:cNvCxnSpPr>
            <a:cxnSpLocks/>
          </p:cNvCxnSpPr>
          <p:nvPr/>
        </p:nvCxnSpPr>
        <p:spPr>
          <a:xfrm>
            <a:off x="7530623" y="2820288"/>
            <a:ext cx="0" cy="982266"/>
          </a:xfrm>
          <a:prstGeom prst="line">
            <a:avLst/>
          </a:prstGeom>
          <a:ln w="222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BB67F54-7D19-07A0-9746-18F040E8B4E8}"/>
              </a:ext>
            </a:extLst>
          </p:cNvPr>
          <p:cNvCxnSpPr>
            <a:cxnSpLocks/>
          </p:cNvCxnSpPr>
          <p:nvPr/>
        </p:nvCxnSpPr>
        <p:spPr>
          <a:xfrm>
            <a:off x="6875921" y="3652871"/>
            <a:ext cx="654702" cy="154193"/>
          </a:xfrm>
          <a:prstGeom prst="line">
            <a:avLst/>
          </a:prstGeom>
          <a:ln w="222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733CBD3-A192-23DF-3982-B1AADD4CD2D4}"/>
                  </a:ext>
                </a:extLst>
              </p:cNvPr>
              <p:cNvSpPr txBox="1"/>
              <p:nvPr/>
            </p:nvSpPr>
            <p:spPr>
              <a:xfrm>
                <a:off x="7530623" y="2447351"/>
                <a:ext cx="2550002" cy="3318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 =</m:t>
                          </m:r>
                          <m:rad>
                            <m:radPr>
                              <m:degHide m:val="on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ra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rad>
                      <m:r>
                        <a:rPr lang="en-US" sz="1800" i="1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CH" sz="1800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DDF5520-C639-DCD0-9318-718BC1BBD5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0623" y="2447351"/>
                <a:ext cx="2550002" cy="331886"/>
              </a:xfrm>
              <a:prstGeom prst="rect">
                <a:avLst/>
              </a:prstGeom>
              <a:blipFill>
                <a:blip r:embed="rId8"/>
                <a:stretch>
                  <a:fillRect l="-5446" t="-125926" r="-11881" b="-19629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580721B2-32F6-37CE-480C-00EC263F9A08}"/>
              </a:ext>
            </a:extLst>
          </p:cNvPr>
          <p:cNvSpPr txBox="1"/>
          <p:nvPr/>
        </p:nvSpPr>
        <p:spPr>
          <a:xfrm>
            <a:off x="7708754" y="4670907"/>
            <a:ext cx="208359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states are </a:t>
            </a:r>
            <a:r>
              <a:rPr lang="en-US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normalised</a:t>
            </a:r>
            <a:endParaRPr lang="en-CH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555584-C406-F229-7B10-7901A92A83D9}"/>
              </a:ext>
            </a:extLst>
          </p:cNvPr>
          <p:cNvSpPr/>
          <p:nvPr/>
        </p:nvSpPr>
        <p:spPr>
          <a:xfrm>
            <a:off x="1410154" y="2446418"/>
            <a:ext cx="208187" cy="24175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158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0D25388-7CDA-43A1-C001-5374DCAD4C49}"/>
              </a:ext>
            </a:extLst>
          </p:cNvPr>
          <p:cNvSpPr/>
          <p:nvPr/>
        </p:nvSpPr>
        <p:spPr>
          <a:xfrm>
            <a:off x="1407204" y="4245600"/>
            <a:ext cx="208187" cy="24175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158"/>
          </a:p>
        </p:txBody>
      </p:sp>
      <p:sp>
        <p:nvSpPr>
          <p:cNvPr id="12" name="Google Shape;292;p67">
            <a:extLst>
              <a:ext uri="{FF2B5EF4-FFF2-40B4-BE49-F238E27FC236}">
                <a16:creationId xmlns:a16="http://schemas.microsoft.com/office/drawing/2014/main" id="{99B08818-5BA1-E89B-D79A-5F544AD46612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Superposition Principle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8C08FB-3F59-EC3D-21CD-ED73E5923A97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7E1ECCA2-B49F-08DF-D81F-7667FA6DB3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60BA7-B252-6F42-148B-150677906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A28E6-D6DB-CA2B-DAFB-9A7319404F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8269" y="1293731"/>
            <a:ext cx="4426920" cy="3288600"/>
          </a:xfrm>
        </p:spPr>
        <p:txBody>
          <a:bodyPr/>
          <a:lstStyle/>
          <a:p>
            <a:pPr marL="0" indent="0"/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Classical bits:</a:t>
            </a:r>
          </a:p>
          <a:p>
            <a:pPr marL="0" indent="0"/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0 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0359D7-1E02-CC9F-E7E1-E46D08928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0188" y="1293731"/>
            <a:ext cx="4426920" cy="3288600"/>
          </a:xfrm>
        </p:spPr>
        <p:txBody>
          <a:bodyPr/>
          <a:lstStyle/>
          <a:p>
            <a:pPr marL="0" indent="0"/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 bits:</a:t>
            </a:r>
          </a:p>
          <a:p>
            <a:pPr marL="0" indent="0"/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0 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and/or </a:t>
            </a:r>
            <a:r>
              <a:rPr lang="en-CH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 </a:t>
            </a:r>
          </a:p>
        </p:txBody>
      </p:sp>
      <p:sp>
        <p:nvSpPr>
          <p:cNvPr id="21" name="Owal 20">
            <a:extLst>
              <a:ext uri="{FF2B5EF4-FFF2-40B4-BE49-F238E27FC236}">
                <a16:creationId xmlns:a16="http://schemas.microsoft.com/office/drawing/2014/main" id="{899603F4-0934-B11E-8644-AB648AAA7405}"/>
              </a:ext>
            </a:extLst>
          </p:cNvPr>
          <p:cNvSpPr>
            <a:spLocks noChangeAspect="1"/>
          </p:cNvSpPr>
          <p:nvPr/>
        </p:nvSpPr>
        <p:spPr>
          <a:xfrm>
            <a:off x="5834124" y="2546631"/>
            <a:ext cx="2083594" cy="2083594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sv-SE" sz="1158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863D4E9-35A6-6DFA-0F9D-602199444052}"/>
              </a:ext>
            </a:extLst>
          </p:cNvPr>
          <p:cNvSpPr/>
          <p:nvPr/>
        </p:nvSpPr>
        <p:spPr>
          <a:xfrm>
            <a:off x="5834124" y="3395062"/>
            <a:ext cx="2083594" cy="453628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 sz="1158">
              <a:solidFill>
                <a:srgbClr val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AC278C-061C-B2FE-5434-9434D96FB274}"/>
              </a:ext>
            </a:extLst>
          </p:cNvPr>
          <p:cNvSpPr/>
          <p:nvPr/>
        </p:nvSpPr>
        <p:spPr>
          <a:xfrm rot="5400000">
            <a:off x="5834124" y="3361614"/>
            <a:ext cx="2083594" cy="453628"/>
          </a:xfrm>
          <a:prstGeom prst="ellips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 sz="1158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C5DF52C2-30F3-7700-E31B-832A9F4D87D3}"/>
                  </a:ext>
                </a:extLst>
              </p14:cNvPr>
              <p14:cNvContentPartPr/>
              <p14:nvPr/>
            </p14:nvContentPartPr>
            <p14:xfrm>
              <a:off x="6845056" y="3634416"/>
              <a:ext cx="47625" cy="36909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1E66DFEC-C8CC-1BC3-56C4-224E0F59BC7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38969" y="3628383"/>
                <a:ext cx="59800" cy="489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9A01926-3430-CDCE-2C45-F7380F510C69}"/>
                  </a:ext>
                </a:extLst>
              </p:cNvPr>
              <p:cNvSpPr txBox="1"/>
              <p:nvPr/>
            </p:nvSpPr>
            <p:spPr>
              <a:xfrm>
                <a:off x="6606713" y="2074950"/>
                <a:ext cx="590803" cy="457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CH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en-CH" sz="2976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2066463-DBF9-9C7D-53FE-5EF79A28C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713" y="2074950"/>
                <a:ext cx="590803" cy="457946"/>
              </a:xfrm>
              <a:prstGeom prst="rect">
                <a:avLst/>
              </a:prstGeom>
              <a:blipFill>
                <a:blip r:embed="rId4"/>
                <a:stretch>
                  <a:fillRect l="-48936" t="-164865" r="-85106" b="-2513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407C632-E440-4C7F-C912-3BDC4FF6FAE9}"/>
                  </a:ext>
                </a:extLst>
              </p:cNvPr>
              <p:cNvSpPr txBox="1"/>
              <p:nvPr/>
            </p:nvSpPr>
            <p:spPr>
              <a:xfrm>
                <a:off x="6649108" y="4643848"/>
                <a:ext cx="590803" cy="457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CH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976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en-CH" sz="2976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B8AC642-EB10-7D85-3AF7-F9FA9A72A3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108" y="4643848"/>
                <a:ext cx="590803" cy="457946"/>
              </a:xfrm>
              <a:prstGeom prst="rect">
                <a:avLst/>
              </a:prstGeom>
              <a:blipFill>
                <a:blip r:embed="rId5"/>
                <a:stretch>
                  <a:fillRect l="-47917" t="-162162" r="-81250" b="-2513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571BC8D-5A24-B134-3E35-17CE9FBDB59C}"/>
                  </a:ext>
                </a:extLst>
              </p:cNvPr>
              <p:cNvSpPr txBox="1"/>
              <p:nvPr/>
            </p:nvSpPr>
            <p:spPr>
              <a:xfrm>
                <a:off x="2290317" y="2303923"/>
                <a:ext cx="482824" cy="499496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46" b="1" i="1">
                          <a:solidFill>
                            <a:srgbClr val="E71224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646" b="1" dirty="0">
                  <a:solidFill>
                    <a:srgbClr val="E71224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7F1B1-489B-EE92-B411-DC49472D5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317" y="2303923"/>
                <a:ext cx="482824" cy="499496"/>
              </a:xfrm>
              <a:prstGeom prst="rect">
                <a:avLst/>
              </a:prstGeom>
              <a:blipFill>
                <a:blip r:embed="rId6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E9C0218-27FE-DFA0-5671-D1297AAF4FA5}"/>
                  </a:ext>
                </a:extLst>
              </p:cNvPr>
              <p:cNvSpPr txBox="1"/>
              <p:nvPr/>
            </p:nvSpPr>
            <p:spPr>
              <a:xfrm>
                <a:off x="2290317" y="4116729"/>
                <a:ext cx="482824" cy="499496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46" b="1" i="1">
                          <a:solidFill>
                            <a:srgbClr val="E7122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150" b="1" dirty="0">
                  <a:solidFill>
                    <a:srgbClr val="E7122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60A5135-0CD0-DFF0-B743-B3773595E5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317" y="4116729"/>
                <a:ext cx="482824" cy="499496"/>
              </a:xfrm>
              <a:prstGeom prst="rect">
                <a:avLst/>
              </a:prstGeom>
              <a:blipFill>
                <a:blip r:embed="rId7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9F9662D-696B-3634-774C-EB8ECE5FCD1E}"/>
              </a:ext>
            </a:extLst>
          </p:cNvPr>
          <p:cNvCxnSpPr/>
          <p:nvPr/>
        </p:nvCxnSpPr>
        <p:spPr>
          <a:xfrm flipH="1">
            <a:off x="6649107" y="3652871"/>
            <a:ext cx="226814" cy="1958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F318B31-3F80-14DF-09CE-5F7AD22CE803}"/>
              </a:ext>
            </a:extLst>
          </p:cNvPr>
          <p:cNvCxnSpPr>
            <a:cxnSpLocks/>
          </p:cNvCxnSpPr>
          <p:nvPr/>
        </p:nvCxnSpPr>
        <p:spPr>
          <a:xfrm flipV="1">
            <a:off x="6875921" y="3643790"/>
            <a:ext cx="10417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633E24E-7EE4-A6D8-2730-93DCECDF54DA}"/>
              </a:ext>
            </a:extLst>
          </p:cNvPr>
          <p:cNvCxnSpPr>
            <a:endCxn id="45" idx="2"/>
          </p:cNvCxnSpPr>
          <p:nvPr/>
        </p:nvCxnSpPr>
        <p:spPr>
          <a:xfrm flipV="1">
            <a:off x="6875921" y="2546631"/>
            <a:ext cx="0" cy="10815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CF44D34-5635-6300-5089-867DEF1F1216}"/>
              </a:ext>
            </a:extLst>
          </p:cNvPr>
          <p:cNvCxnSpPr>
            <a:cxnSpLocks/>
            <a:endCxn id="45" idx="2"/>
          </p:cNvCxnSpPr>
          <p:nvPr/>
        </p:nvCxnSpPr>
        <p:spPr>
          <a:xfrm flipH="1" flipV="1">
            <a:off x="6875921" y="2546631"/>
            <a:ext cx="16760" cy="110624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434E32B5-4707-6091-001B-2F49CC8A3525}"/>
                  </a:ext>
                </a:extLst>
              </p:cNvPr>
              <p:cNvSpPr txBox="1"/>
              <p:nvPr/>
            </p:nvSpPr>
            <p:spPr>
              <a:xfrm>
                <a:off x="7353648" y="2414624"/>
                <a:ext cx="2117708" cy="3053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984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984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84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  <m:r>
                            <a:rPr lang="en-US" sz="1984" i="1">
                              <a:latin typeface="Cambria Math" panose="02040503050406030204" pitchFamily="18" charset="0"/>
                            </a:rPr>
                            <m:t> =</m:t>
                          </m:r>
                          <m:r>
                            <a:rPr lang="en-US" sz="1984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sz="1984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84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CH" sz="1984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FE6C801-928C-3288-7CF6-DB2482A68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648" y="2414624"/>
                <a:ext cx="2117708" cy="305340"/>
              </a:xfrm>
              <a:prstGeom prst="rect">
                <a:avLst/>
              </a:prstGeom>
              <a:blipFill>
                <a:blip r:embed="rId8"/>
                <a:stretch>
                  <a:fillRect t="-164000" b="-244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29335F61-C394-A7E7-0DDD-4D80CF5A17BF}"/>
              </a:ext>
            </a:extLst>
          </p:cNvPr>
          <p:cNvSpPr/>
          <p:nvPr/>
        </p:nvSpPr>
        <p:spPr>
          <a:xfrm>
            <a:off x="1410154" y="2446418"/>
            <a:ext cx="208187" cy="24175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158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4ACCA32-D8A5-81D1-79D1-0CCE23967316}"/>
              </a:ext>
            </a:extLst>
          </p:cNvPr>
          <p:cNvSpPr/>
          <p:nvPr/>
        </p:nvSpPr>
        <p:spPr>
          <a:xfrm>
            <a:off x="1407204" y="4245600"/>
            <a:ext cx="208187" cy="24175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158"/>
          </a:p>
        </p:txBody>
      </p:sp>
      <p:sp>
        <p:nvSpPr>
          <p:cNvPr id="12" name="Google Shape;292;p67">
            <a:extLst>
              <a:ext uri="{FF2B5EF4-FFF2-40B4-BE49-F238E27FC236}">
                <a16:creationId xmlns:a16="http://schemas.microsoft.com/office/drawing/2014/main" id="{AA314D48-923A-95F3-B0F0-2B6E9FCD3DFE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Superposition Principle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6" name="Picture 2" descr="Pictures Eyes Of Cartoon Googly Free HD Image">
            <a:extLst>
              <a:ext uri="{FF2B5EF4-FFF2-40B4-BE49-F238E27FC236}">
                <a16:creationId xmlns:a16="http://schemas.microsoft.com/office/drawing/2014/main" id="{A016B5B6-6CC4-9827-5745-1BB04E20E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43" y="2852733"/>
            <a:ext cx="1600274" cy="160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1CAF02-9E55-09F5-4816-0922C8FB8CE2}"/>
              </a:ext>
            </a:extLst>
          </p:cNvPr>
          <p:cNvSpPr txBox="1"/>
          <p:nvPr/>
        </p:nvSpPr>
        <p:spPr>
          <a:xfrm>
            <a:off x="7353648" y="1223585"/>
            <a:ext cx="2659533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 measurement ‘collapses’ the state to one of the two outcomes, 0 or 1!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8C6DB8A-0FBF-0F5A-BEE0-5B75E2867E60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F2EE1A4B-FBEB-913C-2CB6-FFE21489E6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5872</TotalTime>
  <Words>1194</Words>
  <Application>Microsoft Macintosh PowerPoint</Application>
  <PresentationFormat>Custom</PresentationFormat>
  <Paragraphs>365</Paragraphs>
  <Slides>36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Times New Roman</vt:lpstr>
      <vt:lpstr>Cambria Math</vt:lpstr>
      <vt:lpstr>Calibri</vt:lpstr>
      <vt:lpstr>Noto Sans</vt:lpstr>
      <vt:lpstr>Barlow</vt:lpstr>
      <vt:lpstr>Aptos</vt:lpstr>
      <vt:lpstr>Arial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Annick Teepe</cp:lastModifiedBy>
  <cp:revision>51</cp:revision>
  <dcterms:modified xsi:type="dcterms:W3CDTF">2025-06-25T13:33:48Z</dcterms:modified>
</cp:coreProperties>
</file>