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1" r:id="rId3"/>
    <p:sldId id="257" r:id="rId4"/>
    <p:sldId id="258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oskic\cernbox\Documents\TAXS\TAXS_Alignment\calculations\TAXS_rotation\TAXS_rotation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oskic\cernbox\Documents\TAXS\TAXS_Alignment\calculations\TAXS_rotation\TAXS_rota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oskic\cernbox\Documents\TAXS\TAXS_Alignment\calculations\TAXS_rotation\TAXS_rota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260" b="0" i="0" u="none" strike="noStrike" kern="1200" spc="0" baseline="0">
                <a:solidFill>
                  <a:schemeClr val="tx1"/>
                </a:solidFill>
                <a:latin typeface="SF Pro Display" panose="00000500000000000000" pitchFamily="50" charset="0"/>
                <a:ea typeface="+mn-ea"/>
                <a:cs typeface="+mn-cs"/>
              </a:defRPr>
            </a:pPr>
            <a:r>
              <a:rPr lang="en-US" dirty="0"/>
              <a:t>CMS TAXS angle with correction Z-0.5mm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260" b="0" i="0" u="none" strike="noStrike" kern="1200" spc="0" baseline="0">
              <a:solidFill>
                <a:schemeClr val="tx1"/>
              </a:solidFill>
              <a:latin typeface="SF Pro Display" panose="00000500000000000000" pitchFamily="50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TAXS angle with correction -0.5mm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CMS!$D$76:$D$83</c:f>
              <c:numCache>
                <c:formatCode>General</c:formatCode>
                <c:ptCount val="8"/>
                <c:pt idx="0">
                  <c:v>0.2</c:v>
                </c:pt>
                <c:pt idx="1">
                  <c:v>0.4</c:v>
                </c:pt>
                <c:pt idx="2">
                  <c:v>0.7</c:v>
                </c:pt>
                <c:pt idx="3">
                  <c:v>1</c:v>
                </c:pt>
                <c:pt idx="4">
                  <c:v>1.2</c:v>
                </c:pt>
                <c:pt idx="5">
                  <c:v>1.4</c:v>
                </c:pt>
                <c:pt idx="6">
                  <c:v>1.7</c:v>
                </c:pt>
                <c:pt idx="7">
                  <c:v>2</c:v>
                </c:pt>
              </c:numCache>
            </c:numRef>
          </c:cat>
          <c:val>
            <c:numRef>
              <c:f>CMS!$F$76:$F$83</c:f>
              <c:numCache>
                <c:formatCode>0.00</c:formatCode>
                <c:ptCount val="8"/>
                <c:pt idx="0">
                  <c:v>0.439840424795091</c:v>
                </c:pt>
                <c:pt idx="1">
                  <c:v>1.0773917472560997</c:v>
                </c:pt>
                <c:pt idx="2">
                  <c:v>2.2767820092266033</c:v>
                </c:pt>
                <c:pt idx="3">
                  <c:v>3.6810739253812406</c:v>
                </c:pt>
                <c:pt idx="4">
                  <c:v>3.6550685195265249</c:v>
                </c:pt>
                <c:pt idx="5">
                  <c:v>3.6283649819710115</c:v>
                </c:pt>
                <c:pt idx="6">
                  <c:v>3.5883969421003417</c:v>
                </c:pt>
                <c:pt idx="7">
                  <c:v>3.5482543693044724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89C-49EF-A837-24E9EFA44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51526879"/>
        <c:axId val="751527839"/>
      </c:lineChart>
      <c:catAx>
        <c:axId val="75152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050" b="0" i="0" u="none" strike="noStrike" kern="1200" baseline="0">
                    <a:solidFill>
                      <a:schemeClr val="tx1"/>
                    </a:solidFill>
                    <a:latin typeface="SF Pro Display" panose="00000500000000000000" pitchFamily="50" charset="0"/>
                    <a:ea typeface="+mn-ea"/>
                    <a:cs typeface="+mn-cs"/>
                  </a:defRPr>
                </a:pPr>
                <a:r>
                  <a:rPr lang="en-GB"/>
                  <a:t>Time [s]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en-US" sz="1050" b="0" i="0" u="none" strike="noStrike" kern="1200" baseline="0">
                  <a:solidFill>
                    <a:schemeClr val="tx1"/>
                  </a:solidFill>
                  <a:latin typeface="SF Pro Display" panose="00000500000000000000" pitchFamily="50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050" b="0" i="0" u="none" strike="noStrike" kern="1200" baseline="0">
                <a:solidFill>
                  <a:schemeClr val="tx1"/>
                </a:solidFill>
                <a:latin typeface="SF Pro Display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751527839"/>
        <c:crosses val="autoZero"/>
        <c:auto val="1"/>
        <c:lblAlgn val="ctr"/>
        <c:lblOffset val="100"/>
        <c:noMultiLvlLbl val="0"/>
      </c:catAx>
      <c:valAx>
        <c:axId val="7515278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50" b="0" i="0" u="none" strike="noStrike" kern="1200" baseline="0">
                    <a:solidFill>
                      <a:schemeClr val="tx1"/>
                    </a:solidFill>
                    <a:latin typeface="SF Pro Display" panose="00000500000000000000" pitchFamily="50" charset="0"/>
                    <a:ea typeface="+mn-ea"/>
                    <a:cs typeface="+mn-cs"/>
                  </a:defRPr>
                </a:pPr>
                <a:r>
                  <a:rPr lang="en-GB"/>
                  <a:t>Rotation angle [mrad]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50" b="0" i="0" u="none" strike="noStrike" kern="1200" baseline="0">
                  <a:solidFill>
                    <a:schemeClr val="tx1"/>
                  </a:solidFill>
                  <a:latin typeface="SF Pro Display" panose="00000500000000000000" pitchFamily="50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050" b="0" i="0" u="none" strike="noStrike" kern="1200" baseline="0">
                <a:solidFill>
                  <a:schemeClr val="tx1"/>
                </a:solidFill>
                <a:latin typeface="SF Pro Display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7515268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lang="en-US" sz="1050" b="0" i="0" u="none" strike="noStrike" kern="1200" baseline="0">
          <a:solidFill>
            <a:schemeClr val="tx1"/>
          </a:solidFill>
          <a:latin typeface="SF Pro Display" panose="00000500000000000000" pitchFamily="50" charset="0"/>
          <a:ea typeface="+mn-ea"/>
          <a:cs typeface="+mn-cs"/>
        </a:defRPr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260" b="0" i="0" u="none" strike="noStrike" kern="1200" spc="0" baseline="0">
                <a:solidFill>
                  <a:schemeClr val="tx1"/>
                </a:solidFill>
                <a:latin typeface="SF Pro Display" panose="00000500000000000000" pitchFamily="50" charset="0"/>
                <a:ea typeface="+mn-ea"/>
                <a:cs typeface="+mn-cs"/>
              </a:defRPr>
            </a:pPr>
            <a:r>
              <a:rPr lang="en-US" dirty="0"/>
              <a:t>CMS TAXS angle with correction Z-0.9mm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260" b="0" i="0" u="none" strike="noStrike" kern="1200" spc="0" baseline="0">
              <a:solidFill>
                <a:schemeClr val="tx1"/>
              </a:solidFill>
              <a:latin typeface="SF Pro Display" panose="00000500000000000000" pitchFamily="50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TAXS angle with correction -0.9mm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CMS!$D$94:$D$101</c:f>
              <c:numCache>
                <c:formatCode>General</c:formatCode>
                <c:ptCount val="8"/>
                <c:pt idx="0">
                  <c:v>0.2</c:v>
                </c:pt>
                <c:pt idx="1">
                  <c:v>0.4</c:v>
                </c:pt>
                <c:pt idx="2">
                  <c:v>0.7</c:v>
                </c:pt>
                <c:pt idx="3">
                  <c:v>1</c:v>
                </c:pt>
                <c:pt idx="4">
                  <c:v>1.2</c:v>
                </c:pt>
                <c:pt idx="5">
                  <c:v>1.4</c:v>
                </c:pt>
                <c:pt idx="6">
                  <c:v>1.7</c:v>
                </c:pt>
                <c:pt idx="7">
                  <c:v>2</c:v>
                </c:pt>
              </c:numCache>
            </c:numRef>
          </c:cat>
          <c:val>
            <c:numRef>
              <c:f>CMS!$F$94:$F$101</c:f>
              <c:numCache>
                <c:formatCode>0.00</c:formatCode>
                <c:ptCount val="8"/>
                <c:pt idx="0">
                  <c:v>0.439840424795091</c:v>
                </c:pt>
                <c:pt idx="1">
                  <c:v>1.0773917472560997</c:v>
                </c:pt>
                <c:pt idx="2">
                  <c:v>2.2767820092266033</c:v>
                </c:pt>
                <c:pt idx="3">
                  <c:v>3.6810739253812406</c:v>
                </c:pt>
                <c:pt idx="4">
                  <c:v>3.6337755026521941</c:v>
                </c:pt>
                <c:pt idx="5">
                  <c:v>3.5857789482223499</c:v>
                </c:pt>
                <c:pt idx="6">
                  <c:v>3.5135223171897847</c:v>
                </c:pt>
                <c:pt idx="7">
                  <c:v>3.4412656861572199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214-4EF6-9F3F-F3C9CABFA4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38149983"/>
        <c:axId val="738149023"/>
      </c:lineChart>
      <c:catAx>
        <c:axId val="73814998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050" b="0" i="0" u="none" strike="noStrike" kern="1200" baseline="0">
                    <a:solidFill>
                      <a:schemeClr val="tx1"/>
                    </a:solidFill>
                    <a:latin typeface="SF Pro Display" panose="00000500000000000000" pitchFamily="50" charset="0"/>
                    <a:ea typeface="+mn-ea"/>
                    <a:cs typeface="+mn-cs"/>
                  </a:defRPr>
                </a:pPr>
                <a:r>
                  <a:rPr lang="en-GB"/>
                  <a:t>Time [s]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en-US" sz="1050" b="0" i="0" u="none" strike="noStrike" kern="1200" baseline="0">
                  <a:solidFill>
                    <a:schemeClr val="tx1"/>
                  </a:solidFill>
                  <a:latin typeface="SF Pro Display" panose="00000500000000000000" pitchFamily="50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050" b="0" i="0" u="none" strike="noStrike" kern="1200" baseline="0">
                <a:solidFill>
                  <a:schemeClr val="tx1"/>
                </a:solidFill>
                <a:latin typeface="SF Pro Display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738149023"/>
        <c:crosses val="autoZero"/>
        <c:auto val="1"/>
        <c:lblAlgn val="ctr"/>
        <c:lblOffset val="100"/>
        <c:noMultiLvlLbl val="0"/>
      </c:catAx>
      <c:valAx>
        <c:axId val="7381490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50" b="0" i="0" u="none" strike="noStrike" kern="1200" baseline="0">
                    <a:solidFill>
                      <a:schemeClr val="tx1"/>
                    </a:solidFill>
                    <a:latin typeface="SF Pro Display" panose="00000500000000000000" pitchFamily="50" charset="0"/>
                    <a:ea typeface="+mn-ea"/>
                    <a:cs typeface="+mn-cs"/>
                  </a:defRPr>
                </a:pPr>
                <a:r>
                  <a:rPr lang="en-GB"/>
                  <a:t>Rotation angle [mrad]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50" b="0" i="0" u="none" strike="noStrike" kern="1200" baseline="0">
                  <a:solidFill>
                    <a:schemeClr val="tx1"/>
                  </a:solidFill>
                  <a:latin typeface="SF Pro Display" panose="00000500000000000000" pitchFamily="50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050" b="0" i="0" u="none" strike="noStrike" kern="1200" baseline="0">
                <a:solidFill>
                  <a:schemeClr val="tx1"/>
                </a:solidFill>
                <a:latin typeface="SF Pro Display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7381499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lang="en-US" sz="1050" b="0" i="0" u="none" strike="noStrike" kern="1200" baseline="0">
          <a:solidFill>
            <a:schemeClr val="tx1"/>
          </a:solidFill>
          <a:latin typeface="SF Pro Display" panose="00000500000000000000" pitchFamily="50" charset="0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260" b="0" i="0" u="none" strike="noStrike" kern="1200" spc="0" baseline="0">
                <a:solidFill>
                  <a:schemeClr val="tx1"/>
                </a:solidFill>
                <a:latin typeface="SF Pro Display" panose="00000500000000000000" pitchFamily="50" charset="0"/>
                <a:ea typeface="+mn-ea"/>
                <a:cs typeface="+mn-cs"/>
              </a:defRPr>
            </a:pPr>
            <a:r>
              <a:rPr lang="en-US" dirty="0"/>
              <a:t>CMS TAXS angle with correction Z+0.2mm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260" b="0" i="0" u="none" strike="noStrike" kern="1200" spc="0" baseline="0">
              <a:solidFill>
                <a:schemeClr val="tx1"/>
              </a:solidFill>
              <a:latin typeface="SF Pro Display" panose="00000500000000000000" pitchFamily="50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TAXS angle with correction +0.05mm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CMS!$D$126:$D$133</c:f>
              <c:numCache>
                <c:formatCode>General</c:formatCode>
                <c:ptCount val="8"/>
                <c:pt idx="0">
                  <c:v>0.2</c:v>
                </c:pt>
                <c:pt idx="1">
                  <c:v>0.4</c:v>
                </c:pt>
                <c:pt idx="2">
                  <c:v>0.7</c:v>
                </c:pt>
                <c:pt idx="3">
                  <c:v>1</c:v>
                </c:pt>
                <c:pt idx="4">
                  <c:v>1.2</c:v>
                </c:pt>
                <c:pt idx="5">
                  <c:v>1.4</c:v>
                </c:pt>
                <c:pt idx="6">
                  <c:v>1.7</c:v>
                </c:pt>
                <c:pt idx="7">
                  <c:v>2</c:v>
                </c:pt>
              </c:numCache>
            </c:numRef>
          </c:cat>
          <c:val>
            <c:numRef>
              <c:f>CMS!$F$126:$F$133</c:f>
              <c:numCache>
                <c:formatCode>0.00</c:formatCode>
                <c:ptCount val="8"/>
                <c:pt idx="0">
                  <c:v>0.439840424795091</c:v>
                </c:pt>
                <c:pt idx="1">
                  <c:v>1.0773917472560997</c:v>
                </c:pt>
                <c:pt idx="2">
                  <c:v>2.2767820092266033</c:v>
                </c:pt>
                <c:pt idx="3">
                  <c:v>3.6810739253812406</c:v>
                </c:pt>
                <c:pt idx="4">
                  <c:v>3.6924185655192034</c:v>
                </c:pt>
                <c:pt idx="5">
                  <c:v>3.7030650739563691</c:v>
                </c:pt>
                <c:pt idx="6">
                  <c:v>3.7191221030747168</c:v>
                </c:pt>
                <c:pt idx="7">
                  <c:v>3.7350045992678651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96-4414-BB9E-5E4DF40C9A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71724431"/>
        <c:axId val="2071724911"/>
      </c:lineChart>
      <c:catAx>
        <c:axId val="207172443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050" b="0" i="0" u="none" strike="noStrike" kern="1200" baseline="0">
                    <a:solidFill>
                      <a:schemeClr val="tx1"/>
                    </a:solidFill>
                    <a:latin typeface="SF Pro Display" panose="00000500000000000000" pitchFamily="50" charset="0"/>
                    <a:ea typeface="+mn-ea"/>
                    <a:cs typeface="+mn-cs"/>
                  </a:defRPr>
                </a:pPr>
                <a:r>
                  <a:rPr lang="en-GB"/>
                  <a:t>Time [s]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en-US" sz="1050" b="0" i="0" u="none" strike="noStrike" kern="1200" baseline="0">
                  <a:solidFill>
                    <a:schemeClr val="tx1"/>
                  </a:solidFill>
                  <a:latin typeface="SF Pro Display" panose="00000500000000000000" pitchFamily="50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050" b="0" i="0" u="none" strike="noStrike" kern="1200" baseline="0">
                <a:solidFill>
                  <a:schemeClr val="tx1"/>
                </a:solidFill>
                <a:latin typeface="SF Pro Display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2071724911"/>
        <c:crosses val="autoZero"/>
        <c:auto val="1"/>
        <c:lblAlgn val="ctr"/>
        <c:lblOffset val="100"/>
        <c:noMultiLvlLbl val="0"/>
      </c:catAx>
      <c:valAx>
        <c:axId val="20717249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50" b="0" i="0" u="none" strike="noStrike" kern="1200" baseline="0">
                    <a:solidFill>
                      <a:schemeClr val="tx1"/>
                    </a:solidFill>
                    <a:latin typeface="SF Pro Display" panose="00000500000000000000" pitchFamily="50" charset="0"/>
                    <a:ea typeface="+mn-ea"/>
                    <a:cs typeface="+mn-cs"/>
                  </a:defRPr>
                </a:pPr>
                <a:r>
                  <a:rPr lang="en-GB"/>
                  <a:t>Rotation angle [mrad]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50" b="0" i="0" u="none" strike="noStrike" kern="1200" baseline="0">
                  <a:solidFill>
                    <a:schemeClr val="tx1"/>
                  </a:solidFill>
                  <a:latin typeface="SF Pro Display" panose="00000500000000000000" pitchFamily="50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050" b="0" i="0" u="none" strike="noStrike" kern="1200" baseline="0">
                <a:solidFill>
                  <a:schemeClr val="tx1"/>
                </a:solidFill>
                <a:latin typeface="SF Pro Display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20717244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lang="en-US" sz="1050" b="0" i="0" u="none" strike="noStrike" kern="1200" baseline="0">
          <a:solidFill>
            <a:schemeClr val="tx1"/>
          </a:solidFill>
          <a:latin typeface="SF Pro Display" panose="00000500000000000000" pitchFamily="50" charset="0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0.50724</cdr:x>
      <cdr:y>0.20789</cdr:y>
    </cdr:from>
    <cdr:to>
      <cdr:x>0.50724</cdr:x>
      <cdr:y>0.75657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C7C58B3A-7FB7-4383-3F56-FDB537DE9D57}"/>
            </a:ext>
          </a:extLst>
        </cdr:cNvPr>
        <cdr:cNvCxnSpPr/>
      </cdr:nvCxnSpPr>
      <cdr:spPr>
        <a:xfrm xmlns:a="http://schemas.openxmlformats.org/drawingml/2006/main">
          <a:off x="2334710" y="570297"/>
          <a:ext cx="0" cy="1505125"/>
        </a:xfrm>
        <a:prstGeom xmlns:a="http://schemas.openxmlformats.org/drawingml/2006/main" prst="line">
          <a:avLst/>
        </a:prstGeom>
        <a:ln xmlns:a="http://schemas.openxmlformats.org/drawingml/2006/main" w="19050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0.16555</cdr:x>
      <cdr:y>0.26823</cdr:y>
    </cdr:from>
    <cdr:to>
      <cdr:x>0.34766</cdr:x>
      <cdr:y>0.43489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1AC67A84-85D4-E923-B3B6-BC8D4F3E9701}"/>
            </a:ext>
          </a:extLst>
        </cdr:cNvPr>
        <cdr:cNvSpPr txBox="1"/>
      </cdr:nvSpPr>
      <cdr:spPr>
        <a:xfrm xmlns:a="http://schemas.openxmlformats.org/drawingml/2006/main">
          <a:off x="762000" y="735798"/>
          <a:ext cx="8382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b="1" kern="1200" dirty="0"/>
            <a:t>a</a:t>
          </a:r>
          <a:r>
            <a:rPr lang="en-US" sz="1100" b="1" kern="1200" dirty="0"/>
            <a:t>lignment</a:t>
          </a:r>
          <a:br>
            <a:rPr lang="en-US" sz="1100" b="1" kern="1200" dirty="0"/>
          </a:br>
          <a:r>
            <a:rPr lang="en-US" sz="1100" b="1" kern="1200" dirty="0"/>
            <a:t>movement</a:t>
          </a:r>
          <a:endParaRPr lang="en-GB" sz="1100" b="1" kern="1200" dirty="0"/>
        </a:p>
      </cdr:txBody>
    </cdr:sp>
  </cdr:relSizeAnchor>
  <cdr:relSizeAnchor xmlns:cdr="http://schemas.openxmlformats.org/drawingml/2006/chartDrawing">
    <cdr:from>
      <cdr:x>0.63047</cdr:x>
      <cdr:y>0.2636</cdr:y>
    </cdr:from>
    <cdr:to>
      <cdr:x>0.81258</cdr:x>
      <cdr:y>0.43026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CC6C444F-DA10-99BC-2CAF-05487FC4CC14}"/>
            </a:ext>
          </a:extLst>
        </cdr:cNvPr>
        <cdr:cNvSpPr txBox="1"/>
      </cdr:nvSpPr>
      <cdr:spPr>
        <a:xfrm xmlns:a="http://schemas.openxmlformats.org/drawingml/2006/main">
          <a:off x="2901950" y="723098"/>
          <a:ext cx="8382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b="1" kern="1200" dirty="0"/>
            <a:t>corrective</a:t>
          </a:r>
          <a:br>
            <a:rPr lang="en-US" sz="1100" b="1" kern="1200" dirty="0"/>
          </a:br>
          <a:r>
            <a:rPr lang="en-US" sz="1100" b="1" kern="1200" dirty="0"/>
            <a:t>movement</a:t>
          </a:r>
          <a:endParaRPr lang="en-GB" sz="1100" b="1" kern="12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B7666-3613-4590-A724-12206FE3879E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BFB0-1122-4EA6-B530-D77FCCEFB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585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0A796-B60C-0E03-880D-F01611722A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F0850C-1BA2-9A5C-79C7-74929B04D5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8CF54-149C-A325-D441-87DFBE70F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9101-2680-42B1-AE05-C6924CCB73FD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A0C64C-1723-117A-1EF4-5962E83A3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1CA44-AF65-54E1-7999-718C59868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A4B3-E1C4-4ABF-9E15-355FC78FED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983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ADB4-E629-D8C8-D006-FD322B657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2E9CE2-9D0A-8AE6-C179-B15BDCD7CA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90AF9-005E-4D7C-0131-7E90F15ED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9101-2680-42B1-AE05-C6924CCB73FD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639BA9-6D81-C3F2-B763-012FFF0C1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49205-12A2-73DF-6D08-C18EC8266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A4B3-E1C4-4ABF-9E15-355FC78FED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563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EA7296-DAF4-215D-32FD-08E87441E1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5C823F-680D-A0E5-F5CB-2E2600C600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01610-087F-0F66-7E26-FE3AB8D37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9101-2680-42B1-AE05-C6924CCB73FD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BC0E7F-A830-C100-65BC-6DF60EB73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86924F-7DC9-B06B-4105-EC60F44ED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A4B3-E1C4-4ABF-9E15-355FC78FED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23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79EA4-3A4B-8054-1E7B-F7331983F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6565C-6AEF-4273-2C3F-FB6AD7708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ACE024-E371-5B73-F993-4C23FA46D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9101-2680-42B1-AE05-C6924CCB73FD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1499CB-8D84-FBA5-44C7-566F86E7C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33156-6E49-5BA9-9047-10A11DF77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A4B3-E1C4-4ABF-9E15-355FC78FED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818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78281-57D9-428B-8B6B-82F8C2B5B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EB158-6EA5-55A3-D805-1B6DD3F14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C1F233-EBB5-8384-7A11-2045C4185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9101-2680-42B1-AE05-C6924CCB73FD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227A0-8EEA-D8DC-06C2-4101F583F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0665A-3F04-3E15-7C9F-503B4B3AC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A4B3-E1C4-4ABF-9E15-355FC78FED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948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0D644-9558-3895-AA98-4334C286E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7F5E6-0F95-8415-51C6-E4BA28E7A1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14B177-8D02-D1FB-C3AB-7A243DD3BB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4FB281-217A-5AAF-665D-7763FF59A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9101-2680-42B1-AE05-C6924CCB73FD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A1F76-690D-C8DB-405E-B1448295D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40CEA1-C1AC-641F-0A29-AC9E732F1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A4B3-E1C4-4ABF-9E15-355FC78FED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207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5BB67-4C8A-F53F-5217-D6884EF2A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5CF1D8-4BC8-EB6D-0F74-BF9F9FF743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775444-B71D-6D29-4EBB-6316C5CCFB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1E7D58-B25C-24D3-F429-923582458A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E20D58-67FA-1966-E6A0-6B1CBB2398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6F471E-8BFD-897C-40FD-774C44086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9101-2680-42B1-AE05-C6924CCB73FD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D0DC71-5414-AEE8-F7ED-7A602CA6B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339A66-DE6D-DA4E-AC93-195878B3A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A4B3-E1C4-4ABF-9E15-355FC78FED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36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A030D-2253-D36C-7347-CA397C8E0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72CD08-DC2D-EE76-6449-C68D3219A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9101-2680-42B1-AE05-C6924CCB73FD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4860F4-6ED5-55DE-47FD-23E166E64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4EAAE-441E-C1CF-5E01-254C3E0F1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A4B3-E1C4-4ABF-9E15-355FC78FED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675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CE5099-C01E-A716-4C51-2E8C52653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9101-2680-42B1-AE05-C6924CCB73FD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3A7FB6-B591-4455-15B6-AF3273989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967CAC-F687-CE44-370A-FAF71A7ED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A4B3-E1C4-4ABF-9E15-355FC78FED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322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4231E-525D-C5DE-1751-5F11A87EA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107AB8-C1CF-DC9F-8F7A-C67B8EEF5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57DE91-FB29-662F-BA99-444F480862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C474FA-9A8D-7F8B-B188-EB591EFEA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9101-2680-42B1-AE05-C6924CCB73FD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20BE3-4D27-A5D0-8253-7A30A99D5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E66625-DCE7-910D-CA2C-2B26145C5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A4B3-E1C4-4ABF-9E15-355FC78FED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415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3933F-C5CB-EBD9-4AE6-23854AF31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A59446-E4BF-BDDA-85F6-A87057239D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F19FD7-AE8A-2012-F31C-915E0BD50B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FAD45C-2E94-B3E7-7475-C470BE37E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9101-2680-42B1-AE05-C6924CCB73FD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DF1585-49B2-13E7-3836-34CAA2371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9A02AA-A727-596F-EDD2-3D89519B3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A4B3-E1C4-4ABF-9E15-355FC78FED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349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11BB8D-8B5D-7C25-AC36-FA32A991E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DA3BD9-C83B-E51E-3FEF-855DCBD827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1C22B-3A5B-EE35-E075-CB65BD160B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C99101-2680-42B1-AE05-C6924CCB73FD}" type="datetimeFigureOut">
              <a:rPr lang="en-GB" smtClean="0"/>
              <a:t>09/03/2025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7FD6B-6DFD-A1F5-1B1F-68EEE0BB8F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FDA669-F4A6-FBB4-5687-C37DED8340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FCA4B3-E1C4-4ABF-9E15-355FC78FED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334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CD73A-4ADC-CBF6-BC52-E70CA3829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673"/>
            <a:ext cx="10515600" cy="595529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Initial results - ATLAS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EA1FB8-542C-1BAB-9A64-05663CDE5A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52562"/>
            <a:ext cx="11058525" cy="395287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4433D2A-F782-1769-3801-A7255E0FBB90}"/>
              </a:ext>
            </a:extLst>
          </p:cNvPr>
          <p:cNvCxnSpPr/>
          <p:nvPr/>
        </p:nvCxnSpPr>
        <p:spPr>
          <a:xfrm flipV="1">
            <a:off x="5091764" y="3705726"/>
            <a:ext cx="1809550" cy="1905802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D19F4F8-B86B-72B5-BEB5-4CE26C9C42AE}"/>
              </a:ext>
            </a:extLst>
          </p:cNvPr>
          <p:cNvSpPr txBox="1"/>
          <p:nvPr/>
        </p:nvSpPr>
        <p:spPr>
          <a:xfrm>
            <a:off x="3999646" y="5503488"/>
            <a:ext cx="1996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TAXS zero position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7D5FE63-BE30-E5EB-27E8-AFC210CA56A1}"/>
              </a:ext>
            </a:extLst>
          </p:cNvPr>
          <p:cNvCxnSpPr/>
          <p:nvPr/>
        </p:nvCxnSpPr>
        <p:spPr>
          <a:xfrm flipH="1" flipV="1">
            <a:off x="7034543" y="2906162"/>
            <a:ext cx="2589291" cy="2781992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ED6777B-B906-B877-CBB3-557437163AA5}"/>
              </a:ext>
            </a:extLst>
          </p:cNvPr>
          <p:cNvCxnSpPr/>
          <p:nvPr/>
        </p:nvCxnSpPr>
        <p:spPr>
          <a:xfrm flipH="1" flipV="1">
            <a:off x="7034543" y="4297158"/>
            <a:ext cx="2589291" cy="1390996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D22E2AA-1416-3DA3-BE77-C1BE2B00C099}"/>
              </a:ext>
            </a:extLst>
          </p:cNvPr>
          <p:cNvSpPr txBox="1"/>
          <p:nvPr/>
        </p:nvSpPr>
        <p:spPr>
          <a:xfrm>
            <a:off x="9223444" y="5627358"/>
            <a:ext cx="1996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TAXS pure vertical movement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31AC86A-8090-76EC-9210-D21490BCAD54}"/>
              </a:ext>
            </a:extLst>
          </p:cNvPr>
          <p:cNvCxnSpPr/>
          <p:nvPr/>
        </p:nvCxnSpPr>
        <p:spPr>
          <a:xfrm flipH="1">
            <a:off x="5091764" y="860079"/>
            <a:ext cx="1535373" cy="2697933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1BC741A-3BB4-1840-FB06-0803431A500D}"/>
              </a:ext>
            </a:extLst>
          </p:cNvPr>
          <p:cNvCxnSpPr/>
          <p:nvPr/>
        </p:nvCxnSpPr>
        <p:spPr>
          <a:xfrm>
            <a:off x="6627137" y="860079"/>
            <a:ext cx="2596307" cy="2697933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1DF8415-FF5C-C150-4520-05D4AB6D7FA4}"/>
              </a:ext>
            </a:extLst>
          </p:cNvPr>
          <p:cNvSpPr txBox="1"/>
          <p:nvPr/>
        </p:nvSpPr>
        <p:spPr>
          <a:xfrm>
            <a:off x="5369536" y="555936"/>
            <a:ext cx="3330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TAXS pure horizontal movement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394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EC7059-7380-D470-2F3C-A3364D3035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DC483-6D82-A9E5-1124-646A5B4D7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673"/>
            <a:ext cx="10515600" cy="595529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Initial results - CMS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C834E1-A513-1DD4-ABE5-BF1B0605E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65" y="1387375"/>
            <a:ext cx="11685069" cy="3895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930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80A3C-2422-89E1-232E-88824018C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r>
              <a:rPr lang="sr-Latn-RS" sz="2800" b="1" dirty="0">
                <a:latin typeface="SF Pro Display" panose="00000500000000000000" pitchFamily="50" charset="0"/>
              </a:rPr>
              <a:t>TAXS rotation st</a:t>
            </a:r>
            <a:r>
              <a:rPr lang="en-US" sz="2800" b="1" dirty="0" err="1">
                <a:latin typeface="SF Pro Display" panose="00000500000000000000" pitchFamily="50" charset="0"/>
              </a:rPr>
              <a:t>udy</a:t>
            </a:r>
            <a:r>
              <a:rPr lang="en-US" sz="2800" b="1" dirty="0">
                <a:latin typeface="SF Pro Display" panose="00000500000000000000" pitchFamily="50" charset="0"/>
              </a:rPr>
              <a:t> - continued</a:t>
            </a:r>
            <a:endParaRPr lang="en-GB" sz="2800" b="1" dirty="0">
              <a:latin typeface="SF Pro Display" panose="00000500000000000000" pitchFamily="50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0937F-FFD8-80A4-0FF7-16166F4EF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78598"/>
            <a:ext cx="10515600" cy="539836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Cases being analyzed: </a:t>
            </a:r>
          </a:p>
          <a:p>
            <a:pPr>
              <a:buFontTx/>
              <a:buChar char="-"/>
            </a:pPr>
            <a:r>
              <a:rPr lang="en-US" dirty="0"/>
              <a:t>Rotation compensation by the </a:t>
            </a:r>
            <a:br>
              <a:rPr lang="en-US" dirty="0"/>
            </a:br>
            <a:r>
              <a:rPr lang="en-US" dirty="0"/>
              <a:t>perpendicular jack movement</a:t>
            </a:r>
          </a:p>
          <a:p>
            <a:pPr>
              <a:buFontTx/>
              <a:buChar char="-"/>
            </a:pPr>
            <a:r>
              <a:rPr lang="en-US" dirty="0"/>
              <a:t>Vertical rods 2 </a:t>
            </a:r>
            <a:r>
              <a:rPr lang="en-US" dirty="0" err="1"/>
              <a:t>rotules</a:t>
            </a:r>
            <a:r>
              <a:rPr lang="en-US" dirty="0"/>
              <a:t>/horizontal</a:t>
            </a:r>
            <a:br>
              <a:rPr lang="en-US" dirty="0"/>
            </a:br>
            <a:r>
              <a:rPr lang="en-US" dirty="0"/>
              <a:t>rods unchanged</a:t>
            </a:r>
          </a:p>
          <a:p>
            <a:pPr>
              <a:buFontTx/>
              <a:buChar char="-"/>
            </a:pPr>
            <a:r>
              <a:rPr lang="en-US" dirty="0"/>
              <a:t>Horizontal rods 2 </a:t>
            </a:r>
            <a:r>
              <a:rPr lang="en-US" dirty="0" err="1"/>
              <a:t>rotules</a:t>
            </a:r>
            <a:r>
              <a:rPr lang="en-US" dirty="0"/>
              <a:t>/vertical</a:t>
            </a:r>
            <a:br>
              <a:rPr lang="en-US" dirty="0"/>
            </a:br>
            <a:r>
              <a:rPr lang="en-US" dirty="0"/>
              <a:t>rods unchanged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0DA886-CF3E-3E59-8E56-DFE5B228E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4499" y="681037"/>
            <a:ext cx="2476428" cy="23221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D48B05-6761-BCC4-2737-D8B5E8297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0927" y="681037"/>
            <a:ext cx="2431768" cy="231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058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9F7C3-5271-9562-2705-8A5C76CCA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13886"/>
            <a:ext cx="10515600" cy="5763077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SF Pro Display" panose="00000500000000000000" pitchFamily="50" charset="0"/>
              </a:rPr>
              <a:t>Correction by perpendicular movement</a:t>
            </a:r>
            <a:endParaRPr lang="en-GB" dirty="0">
              <a:latin typeface="SF Pro Display" panose="00000500000000000000" pitchFamily="50" charset="0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2418D49-3C9F-F27D-3AD1-A69334654D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2770538"/>
              </p:ext>
            </p:extLst>
          </p:nvPr>
        </p:nvGraphicFramePr>
        <p:xfrm>
          <a:off x="838200" y="936233"/>
          <a:ext cx="460281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4D837FE-64C5-364D-CF3E-D1D5C6B41E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1401935"/>
              </p:ext>
            </p:extLst>
          </p:nvPr>
        </p:nvGraphicFramePr>
        <p:xfrm>
          <a:off x="5937428" y="936233"/>
          <a:ext cx="460281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0AA4948-1D79-F528-C43C-1DCD9C052523}"/>
              </a:ext>
            </a:extLst>
          </p:cNvPr>
          <p:cNvCxnSpPr/>
          <p:nvPr/>
        </p:nvCxnSpPr>
        <p:spPr>
          <a:xfrm>
            <a:off x="8322471" y="1526485"/>
            <a:ext cx="0" cy="1505125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" name="TextBox 2">
            <a:extLst>
              <a:ext uri="{FF2B5EF4-FFF2-40B4-BE49-F238E27FC236}">
                <a16:creationId xmlns:a16="http://schemas.microsoft.com/office/drawing/2014/main" id="{921F0355-7F73-F331-8B75-2115EEA812F2}"/>
              </a:ext>
            </a:extLst>
          </p:cNvPr>
          <p:cNvSpPr txBox="1"/>
          <p:nvPr/>
        </p:nvSpPr>
        <p:spPr>
          <a:xfrm>
            <a:off x="6749761" y="1691986"/>
            <a:ext cx="838200" cy="4572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kern="1200" dirty="0">
                <a:latin typeface="SF Pro Display" panose="00000500000000000000" pitchFamily="50" charset="0"/>
              </a:rPr>
              <a:t>a</a:t>
            </a:r>
            <a:r>
              <a:rPr lang="en-US" sz="1100" b="1" kern="1200" dirty="0">
                <a:latin typeface="SF Pro Display" panose="00000500000000000000" pitchFamily="50" charset="0"/>
              </a:rPr>
              <a:t>lignment</a:t>
            </a:r>
            <a:br>
              <a:rPr lang="en-US" sz="1100" b="1" kern="1200" dirty="0">
                <a:latin typeface="SF Pro Display" panose="00000500000000000000" pitchFamily="50" charset="0"/>
              </a:rPr>
            </a:br>
            <a:r>
              <a:rPr lang="en-US" sz="1100" b="1" kern="1200" dirty="0">
                <a:latin typeface="SF Pro Display" panose="00000500000000000000" pitchFamily="50" charset="0"/>
              </a:rPr>
              <a:t>movement</a:t>
            </a:r>
            <a:endParaRPr lang="en-GB" sz="1100" b="1" kern="1200" dirty="0">
              <a:latin typeface="SF Pro Display" panose="00000500000000000000" pitchFamily="50" charset="0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8746E5DB-5ECB-3678-0C9E-72292F6D3D78}"/>
              </a:ext>
            </a:extLst>
          </p:cNvPr>
          <p:cNvSpPr txBox="1"/>
          <p:nvPr/>
        </p:nvSpPr>
        <p:spPr>
          <a:xfrm>
            <a:off x="8889711" y="1679286"/>
            <a:ext cx="838200" cy="4572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kern="1200" dirty="0">
                <a:latin typeface="SF Pro Display" panose="00000500000000000000" pitchFamily="50" charset="0"/>
              </a:rPr>
              <a:t>corrective</a:t>
            </a:r>
            <a:br>
              <a:rPr lang="en-US" sz="1100" b="1" kern="1200" dirty="0">
                <a:latin typeface="SF Pro Display" panose="00000500000000000000" pitchFamily="50" charset="0"/>
              </a:rPr>
            </a:br>
            <a:r>
              <a:rPr lang="en-US" sz="1100" b="1" kern="1200" dirty="0">
                <a:latin typeface="SF Pro Display" panose="00000500000000000000" pitchFamily="50" charset="0"/>
              </a:rPr>
              <a:t>movement</a:t>
            </a:r>
            <a:endParaRPr lang="en-GB" sz="1100" b="1" kern="1200" dirty="0">
              <a:latin typeface="SF Pro Display" panose="00000500000000000000" pitchFamily="50" charset="0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54101E4E-9812-3D44-17BA-36D40BCD79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2967345"/>
              </p:ext>
            </p:extLst>
          </p:nvPr>
        </p:nvGraphicFramePr>
        <p:xfrm>
          <a:off x="3548627" y="3698483"/>
          <a:ext cx="459833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EB990D-D166-1B7D-35BF-E58FD1C8F542}"/>
              </a:ext>
            </a:extLst>
          </p:cNvPr>
          <p:cNvCxnSpPr/>
          <p:nvPr/>
        </p:nvCxnSpPr>
        <p:spPr>
          <a:xfrm>
            <a:off x="5915203" y="4282385"/>
            <a:ext cx="0" cy="1505125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2">
            <a:extLst>
              <a:ext uri="{FF2B5EF4-FFF2-40B4-BE49-F238E27FC236}">
                <a16:creationId xmlns:a16="http://schemas.microsoft.com/office/drawing/2014/main" id="{DF7738CC-3126-27EB-CC2E-E88A7F1614A6}"/>
              </a:ext>
            </a:extLst>
          </p:cNvPr>
          <p:cNvSpPr txBox="1"/>
          <p:nvPr/>
        </p:nvSpPr>
        <p:spPr>
          <a:xfrm>
            <a:off x="4342493" y="4447886"/>
            <a:ext cx="838200" cy="4572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kern="1200" dirty="0">
                <a:latin typeface="SF Pro Display" panose="00000500000000000000" pitchFamily="50" charset="0"/>
              </a:rPr>
              <a:t>a</a:t>
            </a:r>
            <a:r>
              <a:rPr lang="en-US" sz="1100" b="1" kern="1200" dirty="0">
                <a:latin typeface="SF Pro Display" panose="00000500000000000000" pitchFamily="50" charset="0"/>
              </a:rPr>
              <a:t>lignment</a:t>
            </a:r>
            <a:br>
              <a:rPr lang="en-US" sz="1100" b="1" kern="1200" dirty="0">
                <a:latin typeface="SF Pro Display" panose="00000500000000000000" pitchFamily="50" charset="0"/>
              </a:rPr>
            </a:br>
            <a:r>
              <a:rPr lang="en-US" sz="1100" b="1" kern="1200" dirty="0">
                <a:latin typeface="SF Pro Display" panose="00000500000000000000" pitchFamily="50" charset="0"/>
              </a:rPr>
              <a:t>movement</a:t>
            </a:r>
            <a:endParaRPr lang="en-GB" sz="1100" b="1" kern="1200" dirty="0">
              <a:latin typeface="SF Pro Display" panose="00000500000000000000" pitchFamily="50" charset="0"/>
            </a:endParaRPr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id="{6FF40B3E-F4EC-9992-E7C3-E2D1A4A11735}"/>
              </a:ext>
            </a:extLst>
          </p:cNvPr>
          <p:cNvSpPr txBox="1"/>
          <p:nvPr/>
        </p:nvSpPr>
        <p:spPr>
          <a:xfrm>
            <a:off x="6482443" y="4435186"/>
            <a:ext cx="838200" cy="4572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kern="1200" dirty="0">
                <a:latin typeface="SF Pro Display" panose="00000500000000000000" pitchFamily="50" charset="0"/>
              </a:rPr>
              <a:t>corrective</a:t>
            </a:r>
            <a:br>
              <a:rPr lang="en-US" sz="1100" b="1" kern="1200" dirty="0">
                <a:latin typeface="SF Pro Display" panose="00000500000000000000" pitchFamily="50" charset="0"/>
              </a:rPr>
            </a:br>
            <a:r>
              <a:rPr lang="en-US" sz="1100" b="1" kern="1200" dirty="0">
                <a:latin typeface="SF Pro Display" panose="00000500000000000000" pitchFamily="50" charset="0"/>
              </a:rPr>
              <a:t>movement</a:t>
            </a:r>
            <a:endParaRPr lang="en-GB" sz="1100" b="1" kern="1200" dirty="0">
              <a:latin typeface="SF Pro Display" panose="00000500000000000000" pitchFamily="50" charset="0"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B59FB2A8-D999-52F5-936C-FC3FCF9AAF99}"/>
              </a:ext>
            </a:extLst>
          </p:cNvPr>
          <p:cNvSpPr/>
          <p:nvPr/>
        </p:nvSpPr>
        <p:spPr>
          <a:xfrm>
            <a:off x="8276489" y="4812145"/>
            <a:ext cx="1209963" cy="2586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SF Pro Display" panose="000005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5BC81E-1D0F-7666-FEA3-80BEEE492C29}"/>
              </a:ext>
            </a:extLst>
          </p:cNvPr>
          <p:cNvSpPr txBox="1"/>
          <p:nvPr/>
        </p:nvSpPr>
        <p:spPr>
          <a:xfrm>
            <a:off x="9615980" y="4720420"/>
            <a:ext cx="1291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F Pro Display" panose="00000500000000000000" pitchFamily="50" charset="0"/>
              </a:rPr>
              <a:t>Ineffective!</a:t>
            </a:r>
            <a:endParaRPr lang="en-GB" dirty="0">
              <a:latin typeface="SF Pro Displa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305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14A6D-DF04-35B8-AEBB-4E60440112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6884"/>
            <a:ext cx="10515600" cy="5840079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SF Pro Display" panose="00000500000000000000" pitchFamily="50" charset="0"/>
              </a:rPr>
              <a:t>Vertical rods 2 </a:t>
            </a:r>
            <a:r>
              <a:rPr lang="en-US" dirty="0" err="1">
                <a:latin typeface="SF Pro Display" panose="00000500000000000000" pitchFamily="50" charset="0"/>
              </a:rPr>
              <a:t>rotules</a:t>
            </a:r>
            <a:r>
              <a:rPr lang="en-US" dirty="0">
                <a:latin typeface="SF Pro Display" panose="00000500000000000000" pitchFamily="50" charset="0"/>
              </a:rPr>
              <a:t>/</a:t>
            </a:r>
            <a:br>
              <a:rPr lang="en-US" dirty="0">
                <a:latin typeface="SF Pro Display" panose="00000500000000000000" pitchFamily="50" charset="0"/>
              </a:rPr>
            </a:br>
            <a:r>
              <a:rPr lang="en-US" dirty="0">
                <a:latin typeface="SF Pro Display" panose="00000500000000000000" pitchFamily="50" charset="0"/>
              </a:rPr>
              <a:t>horizontal rods unchanged</a:t>
            </a:r>
            <a:endParaRPr lang="en-GB" dirty="0">
              <a:latin typeface="SF Pro Display" panose="00000500000000000000" pitchFamily="50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D7294E-B673-E984-7001-38B410E49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7968" y="267150"/>
            <a:ext cx="1552484" cy="1455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FF8F9C-5C17-E2AD-5B3B-ED4521612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56422"/>
            <a:ext cx="9919335" cy="3145155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DBA6C569-D257-A6B2-9183-3FE5BC7CD0E9}"/>
              </a:ext>
            </a:extLst>
          </p:cNvPr>
          <p:cNvSpPr/>
          <p:nvPr/>
        </p:nvSpPr>
        <p:spPr>
          <a:xfrm>
            <a:off x="838200" y="5582653"/>
            <a:ext cx="1270534" cy="2791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781656-150D-1120-2464-20F124DED199}"/>
              </a:ext>
            </a:extLst>
          </p:cNvPr>
          <p:cNvSpPr txBox="1"/>
          <p:nvPr/>
        </p:nvSpPr>
        <p:spPr>
          <a:xfrm>
            <a:off x="2199992" y="5537553"/>
            <a:ext cx="3855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F Pro Display" panose="00000500000000000000" pitchFamily="50" charset="0"/>
              </a:rPr>
              <a:t>Still not effective solution, even worse!</a:t>
            </a:r>
            <a:endParaRPr lang="en-GB" dirty="0">
              <a:latin typeface="SF Pro Displa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366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C7E185-0A23-ADB0-C94C-AD2E0725D7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2550"/>
            <a:ext cx="10515600" cy="591441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SF Pro Display" panose="00000500000000000000" pitchFamily="50" charset="0"/>
              </a:rPr>
              <a:t>Still to be analyzed</a:t>
            </a:r>
          </a:p>
          <a:p>
            <a:pPr>
              <a:buFontTx/>
              <a:buChar char="-"/>
            </a:pPr>
            <a:r>
              <a:rPr lang="en-US" dirty="0">
                <a:latin typeface="SF Pro Display" panose="00000500000000000000" pitchFamily="50" charset="0"/>
              </a:rPr>
              <a:t>Horizontal rod 2 </a:t>
            </a:r>
            <a:r>
              <a:rPr lang="en-US" dirty="0" err="1">
                <a:latin typeface="SF Pro Display" panose="00000500000000000000" pitchFamily="50" charset="0"/>
              </a:rPr>
              <a:t>rotules</a:t>
            </a:r>
            <a:r>
              <a:rPr lang="en-US" dirty="0">
                <a:latin typeface="SF Pro Display" panose="00000500000000000000" pitchFamily="50" charset="0"/>
              </a:rPr>
              <a:t>/vertical rods unchanged</a:t>
            </a:r>
          </a:p>
          <a:p>
            <a:pPr>
              <a:buFontTx/>
              <a:buChar char="-"/>
            </a:pPr>
            <a:r>
              <a:rPr lang="en-US" dirty="0">
                <a:latin typeface="SF Pro Display" panose="00000500000000000000" pitchFamily="50" charset="0"/>
              </a:rPr>
              <a:t>Effects of the </a:t>
            </a:r>
            <a:r>
              <a:rPr lang="en-US" dirty="0" err="1">
                <a:latin typeface="SF Pro Display" panose="00000500000000000000" pitchFamily="50" charset="0"/>
              </a:rPr>
              <a:t>rotule</a:t>
            </a:r>
            <a:r>
              <a:rPr lang="en-US" dirty="0">
                <a:latin typeface="SF Pro Display" panose="00000500000000000000" pitchFamily="50" charset="0"/>
              </a:rPr>
              <a:t> configurations in ATLAS</a:t>
            </a:r>
          </a:p>
          <a:p>
            <a:pPr marL="0" indent="0">
              <a:buNone/>
            </a:pPr>
            <a:r>
              <a:rPr lang="en-US" dirty="0">
                <a:latin typeface="SF Pro Display" panose="00000500000000000000" pitchFamily="50" charset="0"/>
              </a:rPr>
              <a:t>- Moving vertical rod support closer inside TAXS (reducing moment arm of vertical rod tensile force)</a:t>
            </a:r>
            <a:endParaRPr lang="en-GB" dirty="0">
              <a:latin typeface="SF Pro Displa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384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180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SF Pro Display</vt:lpstr>
      <vt:lpstr>Office Theme</vt:lpstr>
      <vt:lpstr>PowerPoint Presentation</vt:lpstr>
      <vt:lpstr>PowerPoint Presentation</vt:lpstr>
      <vt:lpstr>TAXS rotation study - continued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Dusan Soskic</dc:creator>
  <cp:lastModifiedBy>Dusan Soskic</cp:lastModifiedBy>
  <cp:revision>3</cp:revision>
  <dcterms:created xsi:type="dcterms:W3CDTF">2025-03-09T22:47:22Z</dcterms:created>
  <dcterms:modified xsi:type="dcterms:W3CDTF">2025-03-09T23:15:16Z</dcterms:modified>
</cp:coreProperties>
</file>