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2" r:id="rId4"/>
    <p:sldId id="264" r:id="rId5"/>
    <p:sldId id="260" r:id="rId6"/>
    <p:sldId id="261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91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3"/>
    <p:restoredTop sz="96327"/>
  </p:normalViewPr>
  <p:slideViewPr>
    <p:cSldViewPr snapToObjects="1">
      <p:cViewPr>
        <p:scale>
          <a:sx n="110" d="100"/>
          <a:sy n="110" d="100"/>
        </p:scale>
        <p:origin x="1160" y="4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Dispersion through TT20 and P42 | Fabian Metzger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8225B82-820E-495F-4091-5F3EFB44A957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6364599"/>
            <a:ext cx="495689" cy="3937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Dispersion through TT20 and P42 | Fabian Metzger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470ED9D-78AC-1EB9-E70F-DBFF6AEA67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908" y="6389211"/>
            <a:ext cx="45091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A859-ECF8-3033-2D69-CBC264ED6D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Dispersion through TT20 and P42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3A5B02-D509-B628-540D-DDAFF7C55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5157192"/>
            <a:ext cx="11376026" cy="792088"/>
          </a:xfrm>
        </p:spPr>
        <p:txBody>
          <a:bodyPr/>
          <a:lstStyle/>
          <a:p>
            <a:r>
              <a:rPr lang="en-CH" dirty="0"/>
              <a:t>Fabian Metzger, Dipanwita Banerjee, Laurie Nevay, Florian Stummer</a:t>
            </a:r>
          </a:p>
          <a:p>
            <a:r>
              <a:rPr lang="en-CH" dirty="0"/>
              <a:t>Matthew Fraser, Alex Gorn, Francesco Velotti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3176A-E944-66C0-43C1-C3359E4D4D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H" dirty="0"/>
              <a:t>03.04.2025</a:t>
            </a:r>
          </a:p>
        </p:txBody>
      </p:sp>
    </p:spTree>
    <p:extLst>
      <p:ext uri="{BB962C8B-B14F-4D97-AF65-F5344CB8AC3E}">
        <p14:creationId xmlns:p14="http://schemas.microsoft.com/office/powerpoint/2010/main" val="421364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055D73-DE09-18EC-4964-7D2D47A33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11376024" cy="4608512"/>
          </a:xfrm>
        </p:spPr>
        <p:txBody>
          <a:bodyPr/>
          <a:lstStyle/>
          <a:p>
            <a:r>
              <a:rPr lang="en-CH" dirty="0"/>
              <a:t>Through the extraction, we ramp the fields in some of the magnets according to the sweep in momentum, while some stay fixed at the reference field for 400GeV/</a:t>
            </a:r>
            <a:r>
              <a:rPr lang="en-CH" i="1" dirty="0"/>
              <a:t>c</a:t>
            </a:r>
            <a:endParaRPr lang="en-CH" dirty="0"/>
          </a:p>
          <a:p>
            <a:pPr lvl="1"/>
            <a:r>
              <a:rPr lang="en-CH" dirty="0"/>
              <a:t>This results in a centroid shift for off-momentum particles through non-swept magnets</a:t>
            </a:r>
          </a:p>
          <a:p>
            <a:pPr lvl="1"/>
            <a:r>
              <a:rPr lang="en-CH" dirty="0"/>
              <a:t>Macroscopically, we account this to dispersion as it appears as a blow-up of beam size after integrating over the full spill</a:t>
            </a:r>
          </a:p>
          <a:p>
            <a:pPr lvl="1"/>
            <a:r>
              <a:rPr lang="en-CH" dirty="0"/>
              <a:t>Normal dispersion is just the symmetric increase in beam size due to a finite, symmetric Δ</a:t>
            </a:r>
            <a:r>
              <a:rPr lang="en-CH" i="1" dirty="0"/>
              <a:t>p</a:t>
            </a:r>
            <a:endParaRPr lang="en-CH" dirty="0"/>
          </a:p>
          <a:p>
            <a:r>
              <a:rPr lang="en-CH" dirty="0"/>
              <a:t>We can investigate the dispersion function in BDSIM by comparing the following two particles to the reference particle</a:t>
            </a:r>
          </a:p>
          <a:p>
            <a:pPr lvl="1"/>
            <a:r>
              <a:rPr lang="en-CH" dirty="0"/>
              <a:t>Particle 1 on-axis and on-time being off-momentum by 10</a:t>
            </a:r>
            <a:r>
              <a:rPr lang="en-CH" baseline="30000" dirty="0"/>
              <a:t>-4</a:t>
            </a:r>
            <a:r>
              <a:rPr lang="en-CH" dirty="0"/>
              <a:t> → Nominal dispersion</a:t>
            </a:r>
          </a:p>
          <a:p>
            <a:pPr lvl="1"/>
            <a:r>
              <a:rPr lang="en-CH" dirty="0"/>
              <a:t>Particle 2 on-axis at the end of the spill being off-momentum by 10</a:t>
            </a:r>
            <a:r>
              <a:rPr lang="en-CH" baseline="30000" dirty="0"/>
              <a:t>-4</a:t>
            </a:r>
            <a:r>
              <a:rPr lang="en-CH" dirty="0"/>
              <a:t> relative to the reference particle in that time slice, i.e. at t=0 we have 400GeV/</a:t>
            </a:r>
            <a:r>
              <a:rPr lang="en-CH" i="1" dirty="0"/>
              <a:t>c</a:t>
            </a:r>
            <a:r>
              <a:rPr lang="en-CH" dirty="0"/>
              <a:t> as reference and at t=0.6s we have 400.6GeV/</a:t>
            </a:r>
            <a:r>
              <a:rPr lang="en-CH" i="1" dirty="0"/>
              <a:t>c</a:t>
            </a:r>
            <a:r>
              <a:rPr lang="en-CH" dirty="0"/>
              <a:t> as reference</a:t>
            </a:r>
            <a:br>
              <a:rPr lang="en-CH" dirty="0"/>
            </a:br>
            <a:r>
              <a:rPr lang="en-CH" dirty="0"/>
              <a:t>→ Maximal dispersion as furthest away from reference momentum in non-swept magnets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38839A-BD18-6E3B-AFD7-AFDFFAAE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Dispersion along TT20 and P42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86AF9-D3BA-FC71-32A2-1884E910C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84FB9-DE02-407D-0AD2-EB2D018EE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1221D-FD9F-CB9F-932A-DD1B3A70F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1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F993A-20EE-11A7-1A93-971AA9394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Momentum Sweep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700C3D-C7BB-1669-AD2F-FFC4B8B42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ABA391-20A6-0079-3263-9AE60783A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90628-9078-7A95-98C2-955D7C8EE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9D87E4-815C-1FA2-BBB1-F0CEDEE3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906464"/>
            <a:ext cx="7409715" cy="529265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DECBD4-F112-446F-CA52-EE2CD00741E1}"/>
                  </a:ext>
                </a:extLst>
              </p:cNvPr>
              <p:cNvSpPr txBox="1"/>
              <p:nvPr/>
            </p:nvSpPr>
            <p:spPr>
              <a:xfrm>
                <a:off x="5414744" y="183502"/>
                <a:ext cx="6647352" cy="8726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H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CH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1919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±1.5×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×400</m:t>
                          </m:r>
                          <m:f>
                            <m:fPr>
                              <m:type m:val="skw"/>
                              <m:ctrlP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GeV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1919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×400</m:t>
                          </m:r>
                          <m:f>
                            <m:fPr>
                              <m:type m:val="skw"/>
                              <m:ctrlP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GeV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solidFill>
                            <a:srgbClr val="1919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1.2</m:t>
                          </m:r>
                          <m:f>
                            <m:fPr>
                              <m:type m:val="skw"/>
                              <m:ctrlP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GeV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19191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num>
                        <m:den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solidFill>
                                <a:srgbClr val="191919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CH" dirty="0">
                  <a:solidFill>
                    <a:srgbClr val="191919"/>
                  </a:solidFill>
                </a:endParaRPr>
              </a:p>
              <a:p>
                <a:pPr algn="l"/>
                <a:endParaRPr lang="en-CH" dirty="0">
                  <a:solidFill>
                    <a:srgbClr val="191919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DECBD4-F112-446F-CA52-EE2CD00741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744" y="183502"/>
                <a:ext cx="6647352" cy="872675"/>
              </a:xfrm>
              <a:prstGeom prst="rect">
                <a:avLst/>
              </a:prstGeom>
              <a:blipFill>
                <a:blip r:embed="rId3"/>
                <a:stretch>
                  <a:fillRect t="-67143" r="-2099" b="-3571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4355B7-6BEB-869D-3F41-32925A21AE18}"/>
                  </a:ext>
                </a:extLst>
              </p:cNvPr>
              <p:cNvSpPr txBox="1"/>
              <p:nvPr/>
            </p:nvSpPr>
            <p:spPr>
              <a:xfrm>
                <a:off x="8499935" y="1003318"/>
                <a:ext cx="3671789" cy="8720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CH" dirty="0">
                    <a:solidFill>
                      <a:srgbClr val="191919"/>
                    </a:solidFill>
                  </a:rPr>
                  <a:t>BDF: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solidFill>
                          <a:srgbClr val="19191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1.2</m:t>
                        </m:r>
                        <m:f>
                          <m:fPr>
                            <m:type m:val="skw"/>
                            <m:ctrlP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GeV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num>
                      <m:den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1.2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  <m:r>
                      <a:rPr lang="en-US" b="0" i="1" smtClean="0">
                        <a:solidFill>
                          <a:srgbClr val="191919"/>
                        </a:solidFill>
                        <a:latin typeface="Cambria Math" panose="02040503050406030204" pitchFamily="18" charset="0"/>
                      </a:rPr>
                      <m:t>=1</m:t>
                    </m:r>
                    <m:f>
                      <m:fPr>
                        <m:type m:val="skw"/>
                        <m:ctrlP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  <m:t>GeV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endParaRPr lang="en-CH" dirty="0">
                  <a:solidFill>
                    <a:srgbClr val="191919"/>
                  </a:solidFill>
                </a:endParaRPr>
              </a:p>
              <a:p>
                <a:pPr algn="l"/>
                <a:r>
                  <a:rPr lang="en-CH" dirty="0">
                    <a:solidFill>
                      <a:srgbClr val="191919"/>
                    </a:solidFill>
                  </a:rPr>
                  <a:t>SFTPRO: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CH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solidFill>
                          <a:srgbClr val="19191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1.2</m:t>
                        </m:r>
                        <m:f>
                          <m:fPr>
                            <m:type m:val="skw"/>
                            <m:ctrlP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GeV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num>
                      <m:den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.8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  <m:r>
                      <a:rPr lang="en-US" b="0" i="1" smtClean="0">
                        <a:solidFill>
                          <a:srgbClr val="191919"/>
                        </a:solidFill>
                        <a:latin typeface="Cambria Math" panose="02040503050406030204" pitchFamily="18" charset="0"/>
                      </a:rPr>
                      <m:t>=0.25</m:t>
                    </m:r>
                    <m:f>
                      <m:fPr>
                        <m:type m:val="skw"/>
                        <m:ctrlPr>
                          <a:rPr lang="en-US" b="0" i="1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  <m:t>GeV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191919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191919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endParaRPr lang="en-CH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4355B7-6BEB-869D-3F41-32925A21A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9935" y="1003318"/>
                <a:ext cx="3671789" cy="872034"/>
              </a:xfrm>
              <a:prstGeom prst="rect">
                <a:avLst/>
              </a:prstGeom>
              <a:blipFill>
                <a:blip r:embed="rId4"/>
                <a:stretch>
                  <a:fillRect l="-3793" t="-63768" r="-5862" b="-8985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4595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FB62E-C173-F00B-E070-CBA21F618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Sweep Possibilities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B7C1B1-6EAF-AD67-01FA-EBDA94D10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E03679-BFE3-EA7F-9953-A16C07848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B7D4C7-B919-6BEE-14B8-1AE96A899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F9C2CD6-B073-7B8E-ABB3-920D54FB670D}"/>
              </a:ext>
            </a:extLst>
          </p:cNvPr>
          <p:cNvGrpSpPr/>
          <p:nvPr/>
        </p:nvGrpSpPr>
        <p:grpSpPr>
          <a:xfrm>
            <a:off x="401443" y="1439335"/>
            <a:ext cx="11554244" cy="324702"/>
            <a:chOff x="400506" y="1439333"/>
            <a:chExt cx="11554244" cy="32470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95D08F1-BF74-63C9-8F52-26B19520961E}"/>
                </a:ext>
              </a:extLst>
            </p:cNvPr>
            <p:cNvSpPr txBox="1"/>
            <p:nvPr/>
          </p:nvSpPr>
          <p:spPr>
            <a:xfrm>
              <a:off x="400506" y="1439333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F42971-7725-25C4-8E15-D2F0A4708B52}"/>
                </a:ext>
              </a:extLst>
            </p:cNvPr>
            <p:cNvSpPr txBox="1"/>
            <p:nvPr/>
          </p:nvSpPr>
          <p:spPr>
            <a:xfrm>
              <a:off x="2452126" y="1439335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29E14A-E9B9-2EB2-086A-E0563E6E4DF9}"/>
                </a:ext>
              </a:extLst>
            </p:cNvPr>
            <p:cNvSpPr txBox="1"/>
            <p:nvPr/>
          </p:nvSpPr>
          <p:spPr>
            <a:xfrm>
              <a:off x="4503746" y="1440870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714D6A-D025-5A5E-6FDB-FBC187E56A8C}"/>
                </a:ext>
              </a:extLst>
            </p:cNvPr>
            <p:cNvSpPr txBox="1"/>
            <p:nvPr/>
          </p:nvSpPr>
          <p:spPr>
            <a:xfrm>
              <a:off x="6555366" y="1439334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61EC538-F83A-A9BC-F199-9DEBCD52D3B4}"/>
                </a:ext>
              </a:extLst>
            </p:cNvPr>
            <p:cNvSpPr txBox="1"/>
            <p:nvPr/>
          </p:nvSpPr>
          <p:spPr>
            <a:xfrm>
              <a:off x="8606986" y="1439333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P42/BA80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6BAE24-1C66-4065-334A-0F1B56E2B46E}"/>
                </a:ext>
              </a:extLst>
            </p:cNvPr>
            <p:cNvSpPr txBox="1"/>
            <p:nvPr/>
          </p:nvSpPr>
          <p:spPr>
            <a:xfrm>
              <a:off x="10658606" y="1439333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P42/BA81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C7EEFB8-D18D-5968-DBFB-23895C18CC3F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>
              <a:off x="1696650" y="1600916"/>
              <a:ext cx="755476" cy="2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407FC05-ABAD-CB9D-53C5-1642D8847F6E}"/>
                </a:ext>
              </a:extLst>
            </p:cNvPr>
            <p:cNvCxnSpPr>
              <a:cxnSpLocks/>
              <a:stCxn id="7" idx="3"/>
              <a:endCxn id="8" idx="1"/>
            </p:cNvCxnSpPr>
            <p:nvPr/>
          </p:nvCxnSpPr>
          <p:spPr>
            <a:xfrm>
              <a:off x="3748270" y="1600918"/>
              <a:ext cx="755476" cy="1535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5E14328-83D1-8FAE-6ED1-94566703E77E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5799890" y="1600917"/>
              <a:ext cx="755476" cy="1536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D79A22A-0B61-7C03-3EF3-226A50D89A6F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 flipV="1">
              <a:off x="7851510" y="1600916"/>
              <a:ext cx="755476" cy="1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0547AAD-ACD3-9AD3-FDF8-13A58B038517}"/>
                </a:ext>
              </a:extLst>
            </p:cNvPr>
            <p:cNvCxnSpPr>
              <a:cxnSpLocks/>
              <a:stCxn id="10" idx="3"/>
              <a:endCxn id="11" idx="1"/>
            </p:cNvCxnSpPr>
            <p:nvPr/>
          </p:nvCxnSpPr>
          <p:spPr>
            <a:xfrm>
              <a:off x="9903130" y="1600916"/>
              <a:ext cx="755476" cy="0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2BCEC0B-26D0-38D9-EC17-0D9F5B53F827}"/>
              </a:ext>
            </a:extLst>
          </p:cNvPr>
          <p:cNvSpPr txBox="1"/>
          <p:nvPr/>
        </p:nvSpPr>
        <p:spPr>
          <a:xfrm>
            <a:off x="4882421" y="999952"/>
            <a:ext cx="259228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>
                <a:solidFill>
                  <a:srgbClr val="191919"/>
                </a:solidFill>
              </a:rPr>
              <a:t>Today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42FEFE-2DD5-E83B-B27E-EF10E2645559}"/>
              </a:ext>
            </a:extLst>
          </p:cNvPr>
          <p:cNvGrpSpPr/>
          <p:nvPr/>
        </p:nvGrpSpPr>
        <p:grpSpPr>
          <a:xfrm>
            <a:off x="401443" y="2956132"/>
            <a:ext cx="11554244" cy="324702"/>
            <a:chOff x="400506" y="1439333"/>
            <a:chExt cx="11554244" cy="32470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5C10E6E-A918-A340-1113-D2B568A095C0}"/>
                </a:ext>
              </a:extLst>
            </p:cNvPr>
            <p:cNvSpPr txBox="1"/>
            <p:nvPr/>
          </p:nvSpPr>
          <p:spPr>
            <a:xfrm>
              <a:off x="400506" y="1439333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794981A-BD28-2180-2B74-6668F4E95239}"/>
                </a:ext>
              </a:extLst>
            </p:cNvPr>
            <p:cNvSpPr txBox="1"/>
            <p:nvPr/>
          </p:nvSpPr>
          <p:spPr>
            <a:xfrm>
              <a:off x="2452126" y="1439335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TT21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452D90A-E94F-F177-B75E-786452BC6D1A}"/>
                </a:ext>
              </a:extLst>
            </p:cNvPr>
            <p:cNvSpPr txBox="1"/>
            <p:nvPr/>
          </p:nvSpPr>
          <p:spPr>
            <a:xfrm>
              <a:off x="4503746" y="1440870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EEDBB27-E5F4-FCA4-0B52-90087CE852E1}"/>
                </a:ext>
              </a:extLst>
            </p:cNvPr>
            <p:cNvSpPr txBox="1"/>
            <p:nvPr/>
          </p:nvSpPr>
          <p:spPr>
            <a:xfrm>
              <a:off x="6555366" y="1439334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TT24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397A0B4-9E27-445D-0AAE-5A2E51569633}"/>
                </a:ext>
              </a:extLst>
            </p:cNvPr>
            <p:cNvSpPr txBox="1"/>
            <p:nvPr/>
          </p:nvSpPr>
          <p:spPr>
            <a:xfrm>
              <a:off x="8606986" y="1439333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P42/BA80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01A4B67-A772-8A03-1C0B-8C262B96131F}"/>
                </a:ext>
              </a:extLst>
            </p:cNvPr>
            <p:cNvSpPr txBox="1"/>
            <p:nvPr/>
          </p:nvSpPr>
          <p:spPr>
            <a:xfrm>
              <a:off x="10658606" y="1439333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P42/BA81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17DA7D1A-F93E-DB68-1548-3AF69C78DE5B}"/>
                </a:ext>
              </a:extLst>
            </p:cNvPr>
            <p:cNvCxnSpPr>
              <a:stCxn id="29" idx="3"/>
              <a:endCxn id="30" idx="1"/>
            </p:cNvCxnSpPr>
            <p:nvPr/>
          </p:nvCxnSpPr>
          <p:spPr>
            <a:xfrm>
              <a:off x="1696650" y="1600916"/>
              <a:ext cx="755476" cy="2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C3582B23-9540-CF89-D55C-79C0A6C79AE8}"/>
                </a:ext>
              </a:extLst>
            </p:cNvPr>
            <p:cNvCxnSpPr>
              <a:cxnSpLocks/>
              <a:stCxn id="30" idx="3"/>
              <a:endCxn id="31" idx="1"/>
            </p:cNvCxnSpPr>
            <p:nvPr/>
          </p:nvCxnSpPr>
          <p:spPr>
            <a:xfrm>
              <a:off x="3748270" y="1600918"/>
              <a:ext cx="755476" cy="1535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B8DED27-D723-B70F-1003-2B3A5A451662}"/>
                </a:ext>
              </a:extLst>
            </p:cNvPr>
            <p:cNvCxnSpPr>
              <a:cxnSpLocks/>
              <a:stCxn id="31" idx="3"/>
              <a:endCxn id="32" idx="1"/>
            </p:cNvCxnSpPr>
            <p:nvPr/>
          </p:nvCxnSpPr>
          <p:spPr>
            <a:xfrm flipV="1">
              <a:off x="5799890" y="1600917"/>
              <a:ext cx="755476" cy="1536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7EC6422-B4BE-C336-15B9-4C295AAE8D98}"/>
                </a:ext>
              </a:extLst>
            </p:cNvPr>
            <p:cNvCxnSpPr>
              <a:cxnSpLocks/>
              <a:stCxn id="32" idx="3"/>
              <a:endCxn id="33" idx="1"/>
            </p:cNvCxnSpPr>
            <p:nvPr/>
          </p:nvCxnSpPr>
          <p:spPr>
            <a:xfrm flipV="1">
              <a:off x="7851510" y="1600916"/>
              <a:ext cx="755476" cy="1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617BCA7-36BC-512E-F6BC-7C87983C8D03}"/>
                </a:ext>
              </a:extLst>
            </p:cNvPr>
            <p:cNvCxnSpPr>
              <a:cxnSpLocks/>
              <a:stCxn id="33" idx="3"/>
              <a:endCxn id="34" idx="1"/>
            </p:cNvCxnSpPr>
            <p:nvPr/>
          </p:nvCxnSpPr>
          <p:spPr>
            <a:xfrm>
              <a:off x="9903130" y="1600916"/>
              <a:ext cx="755476" cy="0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1324D186-A7AE-2EF3-FB67-F004F3756EC4}"/>
              </a:ext>
            </a:extLst>
          </p:cNvPr>
          <p:cNvSpPr txBox="1"/>
          <p:nvPr/>
        </p:nvSpPr>
        <p:spPr>
          <a:xfrm>
            <a:off x="4882421" y="2516749"/>
            <a:ext cx="259228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>
                <a:solidFill>
                  <a:srgbClr val="191919"/>
                </a:solidFill>
              </a:rPr>
              <a:t>Post LS3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3309606-C2C0-1115-D4C7-F8393411D10D}"/>
              </a:ext>
            </a:extLst>
          </p:cNvPr>
          <p:cNvGrpSpPr/>
          <p:nvPr/>
        </p:nvGrpSpPr>
        <p:grpSpPr>
          <a:xfrm>
            <a:off x="401443" y="4696895"/>
            <a:ext cx="11554244" cy="324702"/>
            <a:chOff x="400506" y="1439333"/>
            <a:chExt cx="11554244" cy="32470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4B41CF9-CA24-CC8B-05B8-8A6DF88263DB}"/>
                </a:ext>
              </a:extLst>
            </p:cNvPr>
            <p:cNvSpPr txBox="1"/>
            <p:nvPr/>
          </p:nvSpPr>
          <p:spPr>
            <a:xfrm>
              <a:off x="400506" y="1439333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661C1D4-1D93-E768-D1DF-E4283E93611A}"/>
                </a:ext>
              </a:extLst>
            </p:cNvPr>
            <p:cNvSpPr txBox="1"/>
            <p:nvPr/>
          </p:nvSpPr>
          <p:spPr>
            <a:xfrm>
              <a:off x="2452126" y="1439335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TT21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4C78954-7A89-8453-327A-71B3F888BC08}"/>
                </a:ext>
              </a:extLst>
            </p:cNvPr>
            <p:cNvSpPr txBox="1"/>
            <p:nvPr/>
          </p:nvSpPr>
          <p:spPr>
            <a:xfrm>
              <a:off x="4503746" y="1440870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TT22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CBE0744-D1DF-5466-813F-F1336A564AE8}"/>
                </a:ext>
              </a:extLst>
            </p:cNvPr>
            <p:cNvSpPr txBox="1"/>
            <p:nvPr/>
          </p:nvSpPr>
          <p:spPr>
            <a:xfrm>
              <a:off x="6555366" y="1439334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TT24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F7805EC-EB61-D2EE-D404-2FD46E3A103C}"/>
                </a:ext>
              </a:extLst>
            </p:cNvPr>
            <p:cNvSpPr txBox="1"/>
            <p:nvPr/>
          </p:nvSpPr>
          <p:spPr>
            <a:xfrm>
              <a:off x="8606986" y="1439333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P42/BA80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CAFBC07-883D-1A3B-9B4A-24C7605356B9}"/>
                </a:ext>
              </a:extLst>
            </p:cNvPr>
            <p:cNvSpPr txBox="1"/>
            <p:nvPr/>
          </p:nvSpPr>
          <p:spPr>
            <a:xfrm>
              <a:off x="10658606" y="1439333"/>
              <a:ext cx="1296144" cy="323165"/>
            </a:xfrm>
            <a:prstGeom prst="rect">
              <a:avLst/>
            </a:prstGeom>
            <a:ln>
              <a:solidFill>
                <a:srgbClr val="19191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100" b="1" dirty="0">
                  <a:solidFill>
                    <a:srgbClr val="191919"/>
                  </a:solidFill>
                </a:rPr>
                <a:t>P42/BA81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E86F47F2-5102-1BD9-FA10-10ECF9AFC222}"/>
                </a:ext>
              </a:extLst>
            </p:cNvPr>
            <p:cNvCxnSpPr>
              <a:stCxn id="42" idx="3"/>
              <a:endCxn id="43" idx="1"/>
            </p:cNvCxnSpPr>
            <p:nvPr/>
          </p:nvCxnSpPr>
          <p:spPr>
            <a:xfrm>
              <a:off x="1696650" y="1600916"/>
              <a:ext cx="755476" cy="2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F83A8007-2DE6-E3CC-8574-D7E073868313}"/>
                </a:ext>
              </a:extLst>
            </p:cNvPr>
            <p:cNvCxnSpPr>
              <a:cxnSpLocks/>
              <a:stCxn id="43" idx="3"/>
              <a:endCxn id="44" idx="1"/>
            </p:cNvCxnSpPr>
            <p:nvPr/>
          </p:nvCxnSpPr>
          <p:spPr>
            <a:xfrm>
              <a:off x="3748270" y="1600918"/>
              <a:ext cx="755476" cy="1535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18F529A0-20F3-9847-4059-3F960CF7D416}"/>
                </a:ext>
              </a:extLst>
            </p:cNvPr>
            <p:cNvCxnSpPr>
              <a:cxnSpLocks/>
              <a:stCxn id="44" idx="3"/>
              <a:endCxn id="45" idx="1"/>
            </p:cNvCxnSpPr>
            <p:nvPr/>
          </p:nvCxnSpPr>
          <p:spPr>
            <a:xfrm flipV="1">
              <a:off x="5799890" y="1600917"/>
              <a:ext cx="755476" cy="1536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86C46498-5159-E0BB-846B-1F47B1C6A7C6}"/>
                </a:ext>
              </a:extLst>
            </p:cNvPr>
            <p:cNvCxnSpPr>
              <a:cxnSpLocks/>
              <a:stCxn id="45" idx="3"/>
              <a:endCxn id="46" idx="1"/>
            </p:cNvCxnSpPr>
            <p:nvPr/>
          </p:nvCxnSpPr>
          <p:spPr>
            <a:xfrm flipV="1">
              <a:off x="7851510" y="1600916"/>
              <a:ext cx="755476" cy="1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787F121D-D11A-8FC6-7D7B-5E52A44B5D67}"/>
                </a:ext>
              </a:extLst>
            </p:cNvPr>
            <p:cNvCxnSpPr>
              <a:cxnSpLocks/>
              <a:stCxn id="46" idx="3"/>
              <a:endCxn id="47" idx="1"/>
            </p:cNvCxnSpPr>
            <p:nvPr/>
          </p:nvCxnSpPr>
          <p:spPr>
            <a:xfrm>
              <a:off x="9903130" y="1600916"/>
              <a:ext cx="755476" cy="0"/>
            </a:xfrm>
            <a:prstGeom prst="straightConnector1">
              <a:avLst/>
            </a:prstGeom>
            <a:ln w="38100">
              <a:solidFill>
                <a:srgbClr val="19191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DB07EF9-0B13-92CB-4F18-C7DBBA4C04FC}"/>
              </a:ext>
            </a:extLst>
          </p:cNvPr>
          <p:cNvSpPr txBox="1"/>
          <p:nvPr/>
        </p:nvSpPr>
        <p:spPr>
          <a:xfrm>
            <a:off x="4882421" y="4257512"/>
            <a:ext cx="259228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100" b="1" dirty="0">
                <a:solidFill>
                  <a:srgbClr val="191919"/>
                </a:solidFill>
              </a:rPr>
              <a:t>Post LS4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37CE4F9-4F13-5206-2C1E-414B7F8ED86D}"/>
              </a:ext>
            </a:extLst>
          </p:cNvPr>
          <p:cNvSpPr txBox="1"/>
          <p:nvPr/>
        </p:nvSpPr>
        <p:spPr>
          <a:xfrm>
            <a:off x="782138" y="1805318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55B5376-08AF-6037-9AD9-0801D2BEEFBB}"/>
              </a:ext>
            </a:extLst>
          </p:cNvPr>
          <p:cNvSpPr txBox="1"/>
          <p:nvPr/>
        </p:nvSpPr>
        <p:spPr>
          <a:xfrm>
            <a:off x="2833758" y="1805318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BB4DA40-41BA-A886-87D9-D03347DA4992}"/>
              </a:ext>
            </a:extLst>
          </p:cNvPr>
          <p:cNvSpPr txBox="1"/>
          <p:nvPr/>
        </p:nvSpPr>
        <p:spPr>
          <a:xfrm>
            <a:off x="4906869" y="1805318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0B07A26-E2FD-B3C6-B835-B6D5C46C9BE1}"/>
              </a:ext>
            </a:extLst>
          </p:cNvPr>
          <p:cNvSpPr txBox="1"/>
          <p:nvPr/>
        </p:nvSpPr>
        <p:spPr>
          <a:xfrm>
            <a:off x="782138" y="3348001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BAAFB3A-D5A8-56AA-F6AE-791B35729BE5}"/>
              </a:ext>
            </a:extLst>
          </p:cNvPr>
          <p:cNvSpPr txBox="1"/>
          <p:nvPr/>
        </p:nvSpPr>
        <p:spPr>
          <a:xfrm>
            <a:off x="2833758" y="3348001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5CF923-BDBF-AFAD-46EE-D5FA6210B0FE}"/>
              </a:ext>
            </a:extLst>
          </p:cNvPr>
          <p:cNvSpPr txBox="1"/>
          <p:nvPr/>
        </p:nvSpPr>
        <p:spPr>
          <a:xfrm>
            <a:off x="4906869" y="3348001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F99F27F-0E41-4B5F-9CD3-50B0862EC56C}"/>
              </a:ext>
            </a:extLst>
          </p:cNvPr>
          <p:cNvSpPr txBox="1"/>
          <p:nvPr/>
        </p:nvSpPr>
        <p:spPr>
          <a:xfrm>
            <a:off x="787247" y="5081878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B7E7863-3E8C-3DF1-8A63-875FFB113744}"/>
              </a:ext>
            </a:extLst>
          </p:cNvPr>
          <p:cNvSpPr txBox="1"/>
          <p:nvPr/>
        </p:nvSpPr>
        <p:spPr>
          <a:xfrm>
            <a:off x="2838867" y="5081878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580DD1-7ABB-E523-15FC-DB43DFBD86CB}"/>
              </a:ext>
            </a:extLst>
          </p:cNvPr>
          <p:cNvSpPr txBox="1"/>
          <p:nvPr/>
        </p:nvSpPr>
        <p:spPr>
          <a:xfrm>
            <a:off x="4911978" y="5081878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83E4825-B6BE-F969-ABE7-CDF912481E9D}"/>
              </a:ext>
            </a:extLst>
          </p:cNvPr>
          <p:cNvSpPr txBox="1"/>
          <p:nvPr/>
        </p:nvSpPr>
        <p:spPr>
          <a:xfrm>
            <a:off x="8988175" y="3346918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B7816C2-4DEA-5A27-BDE5-0186480E6CA6}"/>
              </a:ext>
            </a:extLst>
          </p:cNvPr>
          <p:cNvSpPr txBox="1"/>
          <p:nvPr/>
        </p:nvSpPr>
        <p:spPr>
          <a:xfrm>
            <a:off x="8988618" y="5081878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1260472-82B9-AD97-D250-62E18BBCD121}"/>
              </a:ext>
            </a:extLst>
          </p:cNvPr>
          <p:cNvSpPr txBox="1"/>
          <p:nvPr/>
        </p:nvSpPr>
        <p:spPr>
          <a:xfrm>
            <a:off x="11137376" y="5081878"/>
            <a:ext cx="5347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✅</a:t>
            </a:r>
            <a:endParaRPr lang="en-CH" sz="3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2E16148-7282-546F-1205-3067CCC0FC86}"/>
              </a:ext>
            </a:extLst>
          </p:cNvPr>
          <p:cNvSpPr txBox="1"/>
          <p:nvPr/>
        </p:nvSpPr>
        <p:spPr>
          <a:xfrm>
            <a:off x="6978667" y="1897283"/>
            <a:ext cx="4075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b="1" dirty="0">
                <a:solidFill>
                  <a:srgbClr val="191919"/>
                </a:solidFill>
              </a:rPr>
              <a:t>❌</a:t>
            </a:r>
            <a:endParaRPr lang="en-CH" sz="2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EAE0AAC-F654-71E0-133A-B7EA4B23CED4}"/>
              </a:ext>
            </a:extLst>
          </p:cNvPr>
          <p:cNvSpPr txBox="1"/>
          <p:nvPr/>
        </p:nvSpPr>
        <p:spPr>
          <a:xfrm>
            <a:off x="9051778" y="1882262"/>
            <a:ext cx="4075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b="1" dirty="0">
                <a:solidFill>
                  <a:srgbClr val="191919"/>
                </a:solidFill>
              </a:rPr>
              <a:t>❌</a:t>
            </a:r>
            <a:endParaRPr lang="en-CH" sz="20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3DA5B5D-5107-C115-820B-0B3E9CBEBCC7}"/>
              </a:ext>
            </a:extLst>
          </p:cNvPr>
          <p:cNvSpPr txBox="1"/>
          <p:nvPr/>
        </p:nvSpPr>
        <p:spPr>
          <a:xfrm>
            <a:off x="11127659" y="1882262"/>
            <a:ext cx="4075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b="1" dirty="0">
                <a:solidFill>
                  <a:srgbClr val="191919"/>
                </a:solidFill>
              </a:rPr>
              <a:t>❌</a:t>
            </a:r>
            <a:endParaRPr lang="en-CH" sz="2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80F4D94-87FD-925A-A691-011936F78D70}"/>
              </a:ext>
            </a:extLst>
          </p:cNvPr>
          <p:cNvSpPr txBox="1"/>
          <p:nvPr/>
        </p:nvSpPr>
        <p:spPr>
          <a:xfrm>
            <a:off x="6743617" y="3380214"/>
            <a:ext cx="100856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❌❓</a:t>
            </a:r>
            <a:endParaRPr lang="en-CH" sz="30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8A2E97D-A26A-F217-84F1-26D34332CA5C}"/>
              </a:ext>
            </a:extLst>
          </p:cNvPr>
          <p:cNvSpPr txBox="1"/>
          <p:nvPr/>
        </p:nvSpPr>
        <p:spPr>
          <a:xfrm>
            <a:off x="11147772" y="3378649"/>
            <a:ext cx="4075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b="1" dirty="0">
                <a:solidFill>
                  <a:srgbClr val="191919"/>
                </a:solidFill>
              </a:rPr>
              <a:t>❌</a:t>
            </a:r>
            <a:endParaRPr lang="en-CH" sz="20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67F4230-F08D-F61C-C4E3-73FF0C9E5B3F}"/>
              </a:ext>
            </a:extLst>
          </p:cNvPr>
          <p:cNvSpPr txBox="1"/>
          <p:nvPr/>
        </p:nvSpPr>
        <p:spPr>
          <a:xfrm>
            <a:off x="7875078" y="272694"/>
            <a:ext cx="4080609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dirty="0">
                <a:solidFill>
                  <a:srgbClr val="191919"/>
                </a:solidFill>
              </a:rPr>
              <a:t>We focus on the Post LS3 option!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44B6B9F-1EE0-C38B-C003-7523AB6A204E}"/>
              </a:ext>
            </a:extLst>
          </p:cNvPr>
          <p:cNvSpPr txBox="1"/>
          <p:nvPr/>
        </p:nvSpPr>
        <p:spPr>
          <a:xfrm>
            <a:off x="6766652" y="5081878"/>
            <a:ext cx="100856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3000" b="1" dirty="0">
                <a:solidFill>
                  <a:srgbClr val="191919"/>
                </a:solidFill>
              </a:rPr>
              <a:t>❌❓</a:t>
            </a:r>
            <a:endParaRPr lang="en-CH" sz="3000" dirty="0"/>
          </a:p>
        </p:txBody>
      </p:sp>
    </p:spTree>
    <p:extLst>
      <p:ext uri="{BB962C8B-B14F-4D97-AF65-F5344CB8AC3E}">
        <p14:creationId xmlns:p14="http://schemas.microsoft.com/office/powerpoint/2010/main" val="1349799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C1B91-1EC1-8CF1-30B9-9FC67BF0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Nominal Dispersion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303073-9BAE-1EDC-4284-C4FDA9BE5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08298F-AFE6-F9D1-EF76-D7829F8E9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3C65E-95E4-FB3D-CE5C-25D0124DC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6" name="Content Placeholder 25">
            <a:extLst>
              <a:ext uri="{FF2B5EF4-FFF2-40B4-BE49-F238E27FC236}">
                <a16:creationId xmlns:a16="http://schemas.microsoft.com/office/drawing/2014/main" id="{352D1FE8-530C-8B7C-048C-1A697EE1D6F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946923"/>
            <a:ext cx="6098381" cy="4355986"/>
          </a:xfrm>
        </p:spPr>
      </p:pic>
      <p:pic>
        <p:nvPicPr>
          <p:cNvPr id="28" name="Content Placeholder 27">
            <a:extLst>
              <a:ext uri="{FF2B5EF4-FFF2-40B4-BE49-F238E27FC236}">
                <a16:creationId xmlns:a16="http://schemas.microsoft.com/office/drawing/2014/main" id="{8B154F3F-94D8-70B5-EE89-16B88DFECF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96000" y="946923"/>
            <a:ext cx="6096000" cy="4354285"/>
          </a:xfrm>
        </p:spPr>
      </p:pic>
    </p:spTree>
    <p:extLst>
      <p:ext uri="{BB962C8B-B14F-4D97-AF65-F5344CB8AC3E}">
        <p14:creationId xmlns:p14="http://schemas.microsoft.com/office/powerpoint/2010/main" val="2304946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58A99C-2D69-4BEB-B70D-4CE4CCF62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BD60E-1CD6-E247-D4BE-895FE3CD4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Maximal Dispersion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5C7495-B148-8377-87C4-AB9532764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5E1B6-D933-BE0D-47F7-0AE5C1036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Dispersion through TT20 and P42 | Fabian Metzger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AED1F6-A6F7-58D4-2028-5A24C6779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314684E0-7AA4-D8DD-AA8E-1A72757F4AB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7015" y="925816"/>
            <a:ext cx="6098409" cy="4356006"/>
          </a:xfrm>
        </p:spPr>
      </p:pic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F55CA069-A63D-EA0A-B028-990FA5A6B1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91394" y="927537"/>
            <a:ext cx="6096000" cy="4354285"/>
          </a:xfr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61889F7-E434-7C3D-00B3-18C0617F8D5F}"/>
              </a:ext>
            </a:extLst>
          </p:cNvPr>
          <p:cNvSpPr txBox="1"/>
          <p:nvPr/>
        </p:nvSpPr>
        <p:spPr>
          <a:xfrm>
            <a:off x="407988" y="5262595"/>
            <a:ext cx="1137602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Effect in </a:t>
            </a:r>
            <a:r>
              <a:rPr lang="en-CH" sz="2100" i="1" dirty="0">
                <a:solidFill>
                  <a:srgbClr val="191919"/>
                </a:solidFill>
              </a:rPr>
              <a:t>y</a:t>
            </a:r>
            <a:r>
              <a:rPr lang="en-CH" sz="2100" dirty="0">
                <a:solidFill>
                  <a:srgbClr val="191919"/>
                </a:solidFill>
              </a:rPr>
              <a:t> only visible at the end as first-non ramped, vertical dipole is B9 in P42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2100" dirty="0">
                <a:solidFill>
                  <a:srgbClr val="191919"/>
                </a:solidFill>
              </a:rPr>
              <a:t>In </a:t>
            </a:r>
            <a:r>
              <a:rPr lang="en-CH" sz="2100" i="1" dirty="0">
                <a:solidFill>
                  <a:srgbClr val="191919"/>
                </a:solidFill>
              </a:rPr>
              <a:t>x</a:t>
            </a:r>
            <a:r>
              <a:rPr lang="en-CH" sz="2100" dirty="0">
                <a:solidFill>
                  <a:srgbClr val="191919"/>
                </a:solidFill>
              </a:rPr>
              <a:t> much more pronounced whole TT24 is not ramped and main set of non-ramped dipoles in P42 are horizontal </a:t>
            </a:r>
          </a:p>
        </p:txBody>
      </p:sp>
    </p:spTree>
    <p:extLst>
      <p:ext uri="{BB962C8B-B14F-4D97-AF65-F5344CB8AC3E}">
        <p14:creationId xmlns:p14="http://schemas.microsoft.com/office/powerpoint/2010/main" val="939767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618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C0B984A-9DE1-4B4E-9B42-6C7279CB06C2}" vid="{1A43A230-0650-FE46-8B9C-4895A1B1FE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</TotalTime>
  <Words>386</Words>
  <Application>Microsoft Macintosh PowerPoint</Application>
  <PresentationFormat>Widescreen</PresentationFormat>
  <Paragraphs>76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 Math</vt:lpstr>
      <vt:lpstr>Office Theme</vt:lpstr>
      <vt:lpstr>Dispersion through TT20 and P42</vt:lpstr>
      <vt:lpstr>Dispersion along TT20 and P42</vt:lpstr>
      <vt:lpstr>Momentum Sweep</vt:lpstr>
      <vt:lpstr>Sweep Possibilities</vt:lpstr>
      <vt:lpstr>Nominal Dispersion</vt:lpstr>
      <vt:lpstr>Maximal Dispersion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Fabian Metzger</dc:creator>
  <cp:lastModifiedBy>Fabian Metzger</cp:lastModifiedBy>
  <cp:revision>16</cp:revision>
  <cp:lastPrinted>2020-01-30T13:49:18Z</cp:lastPrinted>
  <dcterms:created xsi:type="dcterms:W3CDTF">2025-04-03T07:48:48Z</dcterms:created>
  <dcterms:modified xsi:type="dcterms:W3CDTF">2025-04-03T12:44:10Z</dcterms:modified>
</cp:coreProperties>
</file>