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89" r:id="rId2"/>
    <p:sldId id="526" r:id="rId3"/>
    <p:sldId id="568" r:id="rId4"/>
    <p:sldId id="562" r:id="rId5"/>
    <p:sldId id="529" r:id="rId6"/>
    <p:sldId id="566" r:id="rId7"/>
    <p:sldId id="550" r:id="rId8"/>
    <p:sldId id="551" r:id="rId9"/>
    <p:sldId id="561" r:id="rId10"/>
    <p:sldId id="552" r:id="rId11"/>
    <p:sldId id="532" r:id="rId12"/>
    <p:sldId id="553" r:id="rId13"/>
    <p:sldId id="556" r:id="rId14"/>
    <p:sldId id="557" r:id="rId15"/>
    <p:sldId id="558" r:id="rId16"/>
    <p:sldId id="559" r:id="rId17"/>
    <p:sldId id="560" r:id="rId18"/>
    <p:sldId id="544" r:id="rId19"/>
    <p:sldId id="564" r:id="rId20"/>
    <p:sldId id="543" r:id="rId21"/>
    <p:sldId id="563" r:id="rId22"/>
    <p:sldId id="555" r:id="rId23"/>
    <p:sldId id="567" r:id="rId24"/>
    <p:sldId id="565" r:id="rId25"/>
    <p:sldId id="554" r:id="rId26"/>
    <p:sldId id="538" r:id="rId27"/>
    <p:sldId id="530" r:id="rId28"/>
    <p:sldId id="531" r:id="rId29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FF0000"/>
    <a:srgbClr val="FFF2CC"/>
    <a:srgbClr val="DAE3F3"/>
    <a:srgbClr val="E2F0D9"/>
    <a:srgbClr val="1D4999"/>
    <a:srgbClr val="3333FF"/>
    <a:srgbClr val="2E6CA4"/>
    <a:srgbClr val="4472C4"/>
    <a:srgbClr val="007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57" autoAdjust="0"/>
  </p:normalViewPr>
  <p:slideViewPr>
    <p:cSldViewPr snapToGrid="0">
      <p:cViewPr varScale="1">
        <p:scale>
          <a:sx n="150" d="100"/>
          <a:sy n="150" d="100"/>
        </p:scale>
        <p:origin x="63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B2EC9-036B-491D-9370-141DC029BFE0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75CF6-1770-4E5A-A5E0-C4D13903DE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409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8DCBD5-957C-45FF-8976-D390EE94DF47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0231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66252E-6DD4-DB33-69BC-266F434DBF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C9BD70-FBD4-1FA0-8C16-3FE876315B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A95F8E-06BC-7520-D327-E6AC55847B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A7D417-35FA-B691-6A23-DD55E99DCB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330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58E52C-00E1-EFD1-9516-925883A5C7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FE82BA-C2A9-5FD1-7C24-00F54DD7F1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138E9A-0CF0-60D3-B4BE-4B4ECBDDF2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C8E94B-B9B1-C1CD-6743-08134C4107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6089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02D6D-55C8-4AFF-BF43-6E4505C86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69479B-DAB6-7F0E-7370-DE81C20B1A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BFE525-CE28-38D5-27EC-3267B23A0A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F2B50A-1DE4-2E59-C030-0ACD6E75EC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8492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EAB3D6-9A47-71F5-5215-F60C927EA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56014D-17F1-BF29-D446-EB94AB65C7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FAE89F-88F0-C5DD-DEE7-F8348F66BB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5589B-BD61-82B8-2448-6CB5715E73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8658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02524B-6B60-9FCB-C6CE-49EE1DD69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C3BC9F-284F-FB00-E2F4-4D24FC54E2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F4B468-5E3B-4357-1F90-7996BC5A3E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F81E7A-9E65-261F-D3E6-4AF781B753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17585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4B50D-465C-3CAD-01F5-FAEAFB3125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1F122A-B3EA-954B-A9CB-DE2F11FA8E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50EE32-A994-D53E-E321-065B4FCCE2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A55D11-E7E1-5FFA-2A9A-762F7D6D3D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7733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CB912-5AE8-5BAD-CD31-B747E05FB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381AE7-0C4A-62EC-D783-A53EADF390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B8811E-FA90-0D6D-73F2-D6B46C5684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B836E3-FB1C-F14E-7DBB-3964385005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7116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A69143-75C3-8981-F305-6E1BA586C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71B561-3F2A-906B-5814-B6540E1F29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7879AD-9118-121F-C907-ED09DC2448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E69A0F-D64E-D482-F727-8FBB739D18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0009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63ADBE-99F2-3AF2-DC17-3722ED9B44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2126E8-2DA3-6AD5-0E71-0099225C68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4C0E1C-B9D1-4A31-4C12-7CB8366A3D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1D1CB8-0E7D-C85D-7432-784CB24220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6121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FAAB2F-E681-2945-196A-19D39731D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536DFC-B5AD-809B-01ED-A506157FB7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6C5915-8DA6-4E4D-394F-6AF4C06D5B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91EF8-E560-4E18-A698-F38B38F9C0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554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37476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12178E-8E5E-2C6D-9170-9FECB5996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02A34A-38FC-C271-529F-D330543EF3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0C17E7-362F-AC67-56F1-ED64C2FDD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8337C6-DE54-68A6-0D40-5489558C4F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3921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F2AE62-3B96-072B-94B8-F77C6C8FB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F1F8EA-827D-9BAC-2F8A-17C347C560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9D3E31-5BA9-FC28-B5B9-3F9BB9A537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95BCE2-6C6A-E561-C06E-43CC612306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58706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C600A3-207E-4E2C-6DCE-602008CD0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C75C14-AE54-0EB7-35D2-287107954C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0BCEE4-9911-06A0-D9E7-AA79425453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D59409-FA6F-61DF-67AE-6EBB0D404A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9290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019CF-2E79-3B4F-FAD9-B6D8E4A2B0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F75ADB-2C84-6549-4041-219B318FFD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C238AE-C042-63FC-F8FA-A7A3BC4B5D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CF15AB-380F-4582-76E3-02CF7D2A1F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99082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7F8FD-8DB0-FD93-01E8-01572556FA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4EEF3A-EB7D-5DFB-1A6F-423F53AB28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0C9FE6-4DAF-D4A4-DAD6-A2BE8BC3D6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2C651B-CB13-F691-673D-15B078BC67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12021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835413-B7CC-A2F8-9A4D-48B2E448B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9BD531-0795-DF2F-29DF-36A2281B61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1F854F-E69A-A999-4954-5A9177E139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4F6499-052B-B618-1ED7-89CBF829D1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66184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77846D-C226-5EB8-ED27-244871812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865694-59F4-FEB8-124B-3194116BB3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46E4AC-3B4C-B171-847D-308E95B6D1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336DDC-D292-164E-8092-9C0E60ADFF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4218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B0B3AE-DB1D-804F-58C3-B79A36965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E15253-468F-8DF2-C90E-260616FCEF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F7A965-D82C-6A57-6477-44F8D5F87B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A9771B-F2B4-9A5D-9786-FA39CE617B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2815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343C4F-FF9C-4C5E-9242-3F5BD9C779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816BA8-C6CE-B109-FD8C-6A228A0334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329F99-4FAE-E95D-1804-4FCB0F6E7B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79B275-D609-D16C-5755-4D867AD436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7850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598181-1932-746C-1F67-E66CD9FC35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8188A4-6D29-6633-DC48-DA95A8A057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0957EB-1FF2-6181-1812-4624310A0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A10E42-502D-EC5C-47E5-86689BF28B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427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0D346-6F6C-6A13-9C1F-1ECCEAE58B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9A89ED-2A96-A71A-96DC-30D1287E65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48990E-4C7A-2535-2151-3CA0BE60BB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F2A404-2E11-6EB5-AEB3-9D46DB94D5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0322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D6878-C352-5F10-10DF-383748F61D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21E387-6B8A-439E-6549-50ED287087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4ED466-FEE0-2814-631F-D556F54384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4EF32-7C40-9E89-6B41-83CFA61A43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384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4A90D-F27A-3498-67FE-F4D73D6C0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461F02-AD88-565A-1E74-F80AFCBCF1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A1F3CF-1DD1-203D-4D05-19BBA2D711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E13B3D-05D2-0E3D-929D-6F883FC062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7724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38B57-0502-7260-4429-A875EC7B36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1B9E64-3FB3-824D-AD56-8B0A6DEADC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53C7F1-02A0-3244-5F4A-A38471F590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83AB86-5665-96C4-82F6-FBB03A9995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3232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C25E34-E9AC-8040-38B1-CF0E18F073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82BFC7-C04E-4C0B-1925-DB77DAECE7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49F26A-419B-DED9-C00F-0D01E83A62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33D78D-2773-BF5C-3217-5A327DC38D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1020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B5076-6145-2C35-BADD-84D2F4875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7C062E-7777-9FD5-CEF1-4D8AC2543C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6DF93-0A60-682D-2BEF-A0AA21EF2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E1E21-BE82-5E5A-8AAD-9AA0A6894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3F05A-6E7E-15DE-808C-8FA1A0762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131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A0B2-FD6E-7E3C-5A58-8923122A9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83E755-381D-F95D-31F7-9C68581444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493611-284A-CD98-2AA7-A37325371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24D3B2-65C5-6942-58C5-285AD2879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93C46D-5E10-6E2C-819D-82AF2D225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A39E96-49F2-21BA-7A82-C61504B56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85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EB3A0-2E10-15EC-BD1C-AFD9E14B9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43A292-C3E0-9020-61DF-1A890333C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D2732-A734-F8EE-C791-FC23A1BD4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8D5BE-754B-09ED-61CB-CDFEE7CEC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0C2B6-10D1-621E-9C4F-C07742C6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303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5F70A1-3B38-8633-800D-06EAAB53D3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A92FDB-C3C0-95A3-467C-706AB4B3A8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AB769-A365-6AB3-F4A4-0559266E2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7A91C-49DC-01A1-3D5E-D68826B5B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F3F5F-E660-D780-24EB-5704F76AB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407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951" y="2450973"/>
            <a:ext cx="1563273" cy="19560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125468-3B70-9E86-D16D-107E236AEE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0055A0"/>
              </a:clrFrom>
              <a:clrTo>
                <a:srgbClr val="0055A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42398"/>
            <a:ext cx="1833927" cy="217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0443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CD9C4-10E8-708E-2122-B938ACA46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1C07A-C10C-F0EE-D6DD-B9496FE4D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6A51D-D001-D0DD-628A-A1E0C1991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3062DD-D70F-E598-B246-B0F4FE981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EA966-9623-346B-3408-204342CE3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51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A1F06-2DAA-A473-7163-3016B872C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DC63C-4622-B95F-ECD9-33A43CA87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1AB4F-431F-76C4-12FE-B70265429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DF6B6-CDB1-EE4C-775A-9C99346BD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57239-5E05-AF96-A736-1CC7DB7F2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72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9848D-B6D3-85A8-DB25-1B327DE42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6137C-B81B-A743-46E8-760D230763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29F7DE-79D1-06E3-351A-37B46F29BB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D0D136-24DF-27AE-84EA-4A907800A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1336D8-AF1A-B869-2DC9-D2CEAFA7C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2AA86-8707-F2D6-38AC-731EDF77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18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55D32-BBF5-C48A-358C-23309BD57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D19B8-A1AD-E5DA-0DAF-C88BB6A69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D1320D-2319-23D4-E842-E36394F85D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C50E24-CFBB-8DAB-C288-A4E8536A01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E4F62F-85A9-DD99-D758-4C44AEC041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6B7CA-453A-C7CA-5775-0603EDCE5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070731-4164-BD53-8275-36B468541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6435F5-2F58-B024-AC6A-26634B27A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4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7601A-D7F0-068D-DEB0-F85A9FAAA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DA2373-D786-11E0-8105-803E78C03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15E654-1CDC-7D7D-49F5-F252B621A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7BE8E-B7FF-4D2E-38FE-321E9D3BC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837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6E14BF8-DD73-EACC-63F1-577F81C80446}"/>
              </a:ext>
            </a:extLst>
          </p:cNvPr>
          <p:cNvSpPr/>
          <p:nvPr userDrawn="1"/>
        </p:nvSpPr>
        <p:spPr>
          <a:xfrm>
            <a:off x="1" y="6240482"/>
            <a:ext cx="12192000" cy="617517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8296B8-9115-F4BB-BFDE-46E5E2C72A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98788" y="6356349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03/04/2025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258CB-5FF2-B2B2-1DC4-3EF120347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0810" y="6356349"/>
            <a:ext cx="14774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B96E4-47D9-F0E2-6599-139D90E75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E809F8-EFD1-C329-26FE-23282DFE7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0055A0"/>
              </a:clrFrom>
              <a:clrTo>
                <a:srgbClr val="0055A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9012" y="6285440"/>
            <a:ext cx="521112" cy="498456"/>
          </a:xfrm>
          <a:prstGeom prst="rect">
            <a:avLst/>
          </a:prstGeom>
        </p:spPr>
      </p:pic>
      <p:pic>
        <p:nvPicPr>
          <p:cNvPr id="8" name="Image 3" descr="LOGOfin.eps">
            <a:extLst>
              <a:ext uri="{FF2B5EF4-FFF2-40B4-BE49-F238E27FC236}">
                <a16:creationId xmlns:a16="http://schemas.microsoft.com/office/drawing/2014/main" id="{16D2C013-3E03-B528-5432-49C5AA5B73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70"/>
          <a:stretch/>
        </p:blipFill>
        <p:spPr>
          <a:xfrm>
            <a:off x="90921" y="6356349"/>
            <a:ext cx="408091" cy="42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564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6E14BF8-DD73-EACC-63F1-577F81C80446}"/>
              </a:ext>
            </a:extLst>
          </p:cNvPr>
          <p:cNvSpPr/>
          <p:nvPr userDrawn="1"/>
        </p:nvSpPr>
        <p:spPr>
          <a:xfrm>
            <a:off x="1" y="6240482"/>
            <a:ext cx="12192000" cy="617517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8296B8-9115-F4BB-BFDE-46E5E2C72A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55228" y="6356349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03/04/2025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258CB-5FF2-B2B2-1DC4-3EF120347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0810" y="6356349"/>
            <a:ext cx="14774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B96E4-47D9-F0E2-6599-139D90E75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E809F8-EFD1-C329-26FE-23282DFE7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0055A0"/>
              </a:clrFrom>
              <a:clrTo>
                <a:srgbClr val="0055A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81" y="6240482"/>
            <a:ext cx="521112" cy="61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778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3887A-F093-31DE-C6CA-8909A7B3B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A9424-43BC-7A92-BE2C-1EF23AE09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236EB2-9074-3E3A-89CD-57FCDBF196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457EC1-18B0-8E34-2021-4AAF36A5A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553B88-5D69-F860-7125-86056D819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41FA74-EB23-7B93-495F-26055017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231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3D1956-A3D0-D314-D0F8-133A94E95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108BB-AA4B-FF48-1CD4-1B3BA0D41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C9276-053F-F46A-5B7A-930CA763AE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03/04/2025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63AD9-10FB-BD70-A7E7-6961A2D78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C63BE3-4F2C-206A-5437-B05EC1563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016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cid:958de64e-229b-4eab-8054-22da7e3e84ee@CHEP278.PROD.OUTLOOK.COM" TargetMode="External"/><Relationship Id="rId4" Type="http://schemas.openxmlformats.org/officeDocument/2006/relationships/image" Target="../media/image6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105D62D-0A63-3948-1252-8F5CFBF2A9E3}"/>
              </a:ext>
            </a:extLst>
          </p:cNvPr>
          <p:cNvSpPr txBox="1"/>
          <p:nvPr/>
        </p:nvSpPr>
        <p:spPr>
          <a:xfrm>
            <a:off x="0" y="288626"/>
            <a:ext cx="1219200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NbTi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Hybrid </a:t>
            </a:r>
            <a:r>
              <a:rPr lang="en-US" sz="54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B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lock </a:t>
            </a:r>
            <a:r>
              <a:rPr lang="en-US" sz="54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C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oil </a:t>
            </a:r>
            <a:r>
              <a:rPr lang="en-US" sz="54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D</a:t>
            </a: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esigns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algn="ctr"/>
            <a:r>
              <a:rPr lang="en-US" sz="44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- The BOND Case -</a:t>
            </a:r>
            <a:endParaRPr lang="en-CH" sz="4400" dirty="0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A1AB81B3-B4BF-7B0C-116A-2C28A94D9B01}"/>
              </a:ext>
            </a:extLst>
          </p:cNvPr>
          <p:cNvSpPr txBox="1">
            <a:spLocks/>
          </p:cNvSpPr>
          <p:nvPr/>
        </p:nvSpPr>
        <p:spPr>
          <a:xfrm>
            <a:off x="2111828" y="4611415"/>
            <a:ext cx="7968343" cy="1957959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tx1"/>
                </a:solidFill>
              </a:rPr>
              <a:t>Ariel Haziot</a:t>
            </a: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tx1"/>
                </a:solidFill>
              </a:rPr>
              <a:t>HFM Forum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</a:rPr>
              <a:t>April 4</a:t>
            </a:r>
            <a:r>
              <a:rPr lang="en-US" sz="1800" baseline="30000" dirty="0">
                <a:solidFill>
                  <a:schemeClr val="tx1"/>
                </a:solidFill>
              </a:rPr>
              <a:t>th</a:t>
            </a:r>
            <a:r>
              <a:rPr lang="en-US" sz="1800" dirty="0">
                <a:solidFill>
                  <a:schemeClr val="tx1"/>
                </a:solidFill>
              </a:rPr>
              <a:t>, 2025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213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4CB247-6823-876B-D349-89BD3EDF58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aph of a graph with numbers and lines&#10;&#10;AI-generated content may be incorrect.">
            <a:extLst>
              <a:ext uri="{FF2B5EF4-FFF2-40B4-BE49-F238E27FC236}">
                <a16:creationId xmlns:a16="http://schemas.microsoft.com/office/drawing/2014/main" id="{6998D4C1-453F-0F32-8457-DF35BF0A9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7476" y="3109215"/>
            <a:ext cx="3076660" cy="3076660"/>
          </a:xfrm>
          <a:prstGeom prst="rect">
            <a:avLst/>
          </a:prstGeom>
        </p:spPr>
      </p:pic>
      <p:pic>
        <p:nvPicPr>
          <p:cNvPr id="4" name="Picture 3" descr="A diagram of a blue circle with a rainbow colored pattern&#10;&#10;AI-generated content may be incorrect.">
            <a:extLst>
              <a:ext uri="{FF2B5EF4-FFF2-40B4-BE49-F238E27FC236}">
                <a16:creationId xmlns:a16="http://schemas.microsoft.com/office/drawing/2014/main" id="{B423275D-A923-F583-30B2-1F3A9438B9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29148" y="130343"/>
            <a:ext cx="3009269" cy="297887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A0432EA-E5AF-0706-10AC-A70AF45BE03E}"/>
              </a:ext>
            </a:extLst>
          </p:cNvPr>
          <p:cNvGrpSpPr/>
          <p:nvPr/>
        </p:nvGrpSpPr>
        <p:grpSpPr>
          <a:xfrm>
            <a:off x="8074122" y="40101"/>
            <a:ext cx="3869674" cy="3196690"/>
            <a:chOff x="3252865" y="768558"/>
            <a:chExt cx="6160957" cy="5141314"/>
          </a:xfrm>
        </p:grpSpPr>
        <p:pic>
          <p:nvPicPr>
            <p:cNvPr id="6" name="Picture 5" descr="A rainbow colored diagram of a graph&#10;&#10;AI-generated content may be incorrect.">
              <a:extLst>
                <a:ext uri="{FF2B5EF4-FFF2-40B4-BE49-F238E27FC236}">
                  <a16:creationId xmlns:a16="http://schemas.microsoft.com/office/drawing/2014/main" id="{1BAC0FC2-D5D8-AECD-AC29-EC1F13C0D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2" t="15519" r="7741" b="12132"/>
            <a:stretch/>
          </p:blipFill>
          <p:spPr>
            <a:xfrm>
              <a:off x="3252865" y="948128"/>
              <a:ext cx="6160957" cy="4961744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8393D50-922A-C66F-05B7-93D45B0BD5D1}"/>
                </a:ext>
              </a:extLst>
            </p:cNvPr>
            <p:cNvSpPr/>
            <p:nvPr/>
          </p:nvSpPr>
          <p:spPr>
            <a:xfrm>
              <a:off x="6535711" y="768558"/>
              <a:ext cx="989351" cy="314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6" name="Title 1">
            <a:extLst>
              <a:ext uri="{FF2B5EF4-FFF2-40B4-BE49-F238E27FC236}">
                <a16:creationId xmlns:a16="http://schemas.microsoft.com/office/drawing/2014/main" id="{4B05C2D2-2B69-8E56-D552-1F76FBEFE588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The BOND Case</a:t>
            </a:r>
          </a:p>
          <a:p>
            <a:r>
              <a:rPr lang="en-US" sz="2400" dirty="0">
                <a:latin typeface="+mn-lt"/>
              </a:rPr>
              <a:t>Baseline with Nb</a:t>
            </a:r>
            <a:r>
              <a:rPr lang="en-US" sz="2400" baseline="-25000" dirty="0">
                <a:latin typeface="+mn-lt"/>
              </a:rPr>
              <a:t>3</a:t>
            </a:r>
            <a:r>
              <a:rPr lang="en-US" sz="2400" dirty="0">
                <a:latin typeface="+mn-lt"/>
              </a:rPr>
              <a:t>Sn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4EEE0F-3F03-C617-FD24-961BA1CF8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8F5F6-69C2-A32B-54CF-2A8E7DED8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ECDB7E-739E-C186-1153-7F8F160A0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10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9D998C-1F91-0D0E-95E1-0290734E0C47}"/>
              </a:ext>
            </a:extLst>
          </p:cNvPr>
          <p:cNvSpPr txBox="1"/>
          <p:nvPr/>
        </p:nvSpPr>
        <p:spPr>
          <a:xfrm>
            <a:off x="347206" y="1390766"/>
            <a:ext cx="43295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04282"/>
                </a:solidFill>
              </a:rPr>
              <a:t>The block coil design used for this case study is the </a:t>
            </a:r>
            <a:r>
              <a:rPr lang="en-US" sz="1600" dirty="0">
                <a:solidFill>
                  <a:srgbClr val="C00000"/>
                </a:solidFill>
              </a:rPr>
              <a:t>BOND double aperture magnet</a:t>
            </a:r>
            <a:r>
              <a:rPr lang="en-US" sz="1600" dirty="0">
                <a:solidFill>
                  <a:srgbClr val="104282"/>
                </a:solidFill>
              </a:rPr>
              <a:t>:</a:t>
            </a:r>
          </a:p>
          <a:p>
            <a:endParaRPr lang="en-US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Double aperture of 50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2 double layers Nb</a:t>
            </a:r>
            <a:r>
              <a:rPr lang="en-US" sz="1600" baseline="-25000" dirty="0">
                <a:solidFill>
                  <a:srgbClr val="104282"/>
                </a:solidFill>
              </a:rPr>
              <a:t>3</a:t>
            </a:r>
            <a:r>
              <a:rPr lang="en-US" sz="1600" dirty="0">
                <a:solidFill>
                  <a:srgbClr val="104282"/>
                </a:solidFill>
              </a:rPr>
              <a:t>Sn coils per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14 T bore field with 20% margin at 1.9 K</a:t>
            </a:r>
          </a:p>
          <a:p>
            <a:endParaRPr lang="en-US" sz="1600" dirty="0">
              <a:solidFill>
                <a:srgbClr val="104282"/>
              </a:solidFill>
            </a:endParaRPr>
          </a:p>
          <a:p>
            <a:endParaRPr lang="en-US" sz="1600" dirty="0">
              <a:solidFill>
                <a:srgbClr val="104282"/>
              </a:solidFill>
            </a:endParaRPr>
          </a:p>
          <a:p>
            <a:endParaRPr lang="en-US" sz="1600" dirty="0">
              <a:solidFill>
                <a:srgbClr val="104282"/>
              </a:solidFill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900251C-35E6-13B6-3AC5-99708D07F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69163"/>
              </p:ext>
            </p:extLst>
          </p:nvPr>
        </p:nvGraphicFramePr>
        <p:xfrm>
          <a:off x="88464" y="3831389"/>
          <a:ext cx="4021624" cy="21130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5250">
                  <a:extLst>
                    <a:ext uri="{9D8B030D-6E8A-4147-A177-3AD203B41FA5}">
                      <a16:colId xmlns:a16="http://schemas.microsoft.com/office/drawing/2014/main" val="3793976749"/>
                    </a:ext>
                  </a:extLst>
                </a:gridCol>
                <a:gridCol w="650982">
                  <a:extLst>
                    <a:ext uri="{9D8B030D-6E8A-4147-A177-3AD203B41FA5}">
                      <a16:colId xmlns:a16="http://schemas.microsoft.com/office/drawing/2014/main" val="602866764"/>
                    </a:ext>
                  </a:extLst>
                </a:gridCol>
                <a:gridCol w="775392">
                  <a:extLst>
                    <a:ext uri="{9D8B030D-6E8A-4147-A177-3AD203B41FA5}">
                      <a16:colId xmlns:a16="http://schemas.microsoft.com/office/drawing/2014/main" val="2855982494"/>
                    </a:ext>
                  </a:extLst>
                </a:gridCol>
              </a:tblGrid>
              <a:tr h="1202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Overall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48117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Aperture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041717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Field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30758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Number of apertures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989824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Distance between apertures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163045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Yoke outer diameter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440094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Coil design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5111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Insulated cable surface (one aperture)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12746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13260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Equivalent coil width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56.9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632006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Coil efficiency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 mm / A)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0.00077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71165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N. layers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17625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N. turns/pole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068471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D9C7980-E2AE-0E11-2125-D137AC1A68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512082"/>
              </p:ext>
            </p:extLst>
          </p:nvPr>
        </p:nvGraphicFramePr>
        <p:xfrm>
          <a:off x="4279531" y="3293453"/>
          <a:ext cx="3932586" cy="26510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7792">
                  <a:extLst>
                    <a:ext uri="{9D8B030D-6E8A-4147-A177-3AD203B41FA5}">
                      <a16:colId xmlns:a16="http://schemas.microsoft.com/office/drawing/2014/main" val="3251501530"/>
                    </a:ext>
                  </a:extLst>
                </a:gridCol>
                <a:gridCol w="636569">
                  <a:extLst>
                    <a:ext uri="{9D8B030D-6E8A-4147-A177-3AD203B41FA5}">
                      <a16:colId xmlns:a16="http://schemas.microsoft.com/office/drawing/2014/main" val="2713014033"/>
                    </a:ext>
                  </a:extLst>
                </a:gridCol>
                <a:gridCol w="758225">
                  <a:extLst>
                    <a:ext uri="{9D8B030D-6E8A-4147-A177-3AD203B41FA5}">
                      <a16:colId xmlns:a16="http://schemas.microsoft.com/office/drawing/2014/main" val="3400497737"/>
                    </a:ext>
                  </a:extLst>
                </a:gridCol>
              </a:tblGrid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Operational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836246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Current (I</a:t>
                      </a:r>
                      <a:r>
                        <a:rPr lang="en-GB" sz="1100" u="none" strike="noStrike" baseline="-25000" dirty="0">
                          <a:effectLst/>
                        </a:rPr>
                        <a:t>nom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49413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Peak Field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(T)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31136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current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10739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current @ 4.2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90773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field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56437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field @ 4.2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409021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overall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156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strand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742964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superconductor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904600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copper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448611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</a:rPr>
                        <a:t>Loadline</a:t>
                      </a:r>
                      <a:r>
                        <a:rPr lang="en-GB" sz="1100" u="none" strike="noStrike" dirty="0">
                          <a:effectLst/>
                        </a:rPr>
                        <a:t> fraction @ 1.9 K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131804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</a:rPr>
                        <a:t>Loadline</a:t>
                      </a:r>
                      <a:r>
                        <a:rPr lang="en-GB" sz="1100" u="none" strike="noStrike" dirty="0">
                          <a:effectLst/>
                        </a:rPr>
                        <a:t> fraction @ 4.5 K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92044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Stored energy/m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(MJ/m)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44153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Inductance/m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mH</a:t>
                      </a:r>
                      <a:r>
                        <a:rPr lang="en-GB" sz="1100" u="none" strike="noStrike" dirty="0">
                          <a:effectLst/>
                        </a:rPr>
                        <a:t>/m)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79140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E7BE804-F201-494F-C600-CBED763A3575}"/>
              </a:ext>
            </a:extLst>
          </p:cNvPr>
          <p:cNvSpPr txBox="1"/>
          <p:nvPr/>
        </p:nvSpPr>
        <p:spPr>
          <a:xfrm>
            <a:off x="0" y="6017500"/>
            <a:ext cx="9144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J.C. Perez </a:t>
            </a:r>
            <a:r>
              <a:rPr lang="en-US" sz="900" i="1" dirty="0"/>
              <a:t>et al.</a:t>
            </a:r>
            <a:r>
              <a:rPr lang="en-US" sz="900" dirty="0"/>
              <a:t>, </a:t>
            </a:r>
            <a:r>
              <a:rPr lang="en-GB" sz="900" dirty="0">
                <a:effectLst/>
              </a:rPr>
              <a:t>Conceptual Design of BOND: A 14 T Dipole for FCC-</a:t>
            </a:r>
            <a:r>
              <a:rPr lang="en-GB" sz="900" dirty="0" err="1">
                <a:effectLst/>
              </a:rPr>
              <a:t>hh</a:t>
            </a:r>
            <a:r>
              <a:rPr lang="en-GB" sz="900" dirty="0">
                <a:effectLst/>
              </a:rPr>
              <a:t>,</a:t>
            </a:r>
            <a:r>
              <a:rPr lang="en-GB" sz="900" dirty="0"/>
              <a:t> </a:t>
            </a:r>
            <a:r>
              <a:rPr lang="en-GB" sz="900" i="1" dirty="0"/>
              <a:t>IEEE Trans. Appl. </a:t>
            </a:r>
            <a:r>
              <a:rPr lang="en-GB" sz="900" i="1" dirty="0" err="1"/>
              <a:t>Supercond</a:t>
            </a:r>
            <a:r>
              <a:rPr lang="en-GB" sz="900" i="1" dirty="0"/>
              <a:t>. </a:t>
            </a:r>
            <a:r>
              <a:rPr lang="en-GB" sz="900" b="1" i="1" dirty="0"/>
              <a:t>35</a:t>
            </a:r>
            <a:r>
              <a:rPr lang="en-GB" sz="900" dirty="0"/>
              <a:t>, 4002506</a:t>
            </a:r>
            <a:r>
              <a:rPr lang="en-GB" sz="900" i="1" dirty="0"/>
              <a:t> </a:t>
            </a:r>
            <a:r>
              <a:rPr lang="en-GB" sz="900" dirty="0"/>
              <a:t>(2025) </a:t>
            </a:r>
          </a:p>
        </p:txBody>
      </p:sp>
    </p:spTree>
    <p:extLst>
      <p:ext uri="{BB962C8B-B14F-4D97-AF65-F5344CB8AC3E}">
        <p14:creationId xmlns:p14="http://schemas.microsoft.com/office/powerpoint/2010/main" val="3642804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BB43CF-2BD5-6D2B-7CD1-CEEA3D754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8AD25A2E-2F88-D058-BC59-8F7928941C97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The BOND Case</a:t>
            </a:r>
          </a:p>
          <a:p>
            <a:r>
              <a:rPr lang="en-US" sz="2400" dirty="0">
                <a:latin typeface="+mn-lt"/>
              </a:rPr>
              <a:t>Conductor choice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E2D86B-0BE9-6771-8A0C-8E36740D7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E89A6-E31C-CB7D-8DC3-7019E15DA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BD0C33-AA73-4915-517D-5A0A41681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11</a:t>
            </a:fld>
            <a:endParaRPr lang="en-GB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204D3FD-2EC1-B5FE-79E1-A8F88E487D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865586"/>
              </p:ext>
            </p:extLst>
          </p:nvPr>
        </p:nvGraphicFramePr>
        <p:xfrm>
          <a:off x="6821852" y="1414462"/>
          <a:ext cx="4924331" cy="3248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81505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694345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1055802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  <a:gridCol w="131975">
                  <a:extLst>
                    <a:ext uri="{9D8B030D-6E8A-4147-A177-3AD203B41FA5}">
                      <a16:colId xmlns:a16="http://schemas.microsoft.com/office/drawing/2014/main" val="2047001566"/>
                    </a:ext>
                  </a:extLst>
                </a:gridCol>
                <a:gridCol w="1060704">
                  <a:extLst>
                    <a:ext uri="{9D8B030D-6E8A-4147-A177-3AD203B41FA5}">
                      <a16:colId xmlns:a16="http://schemas.microsoft.com/office/drawing/2014/main" val="328754786"/>
                    </a:ext>
                  </a:extLst>
                </a:gridCol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Conductor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lang="en-US" sz="11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Sn</a:t>
                      </a:r>
                      <a:endParaRPr lang="en-US" dirty="0"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NbTi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Strand diameter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Layout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RRP 162/169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Effective filament diameter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(µm)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64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>
                          <a:effectLst/>
                        </a:rPr>
                        <a:t>Jc</a:t>
                      </a:r>
                      <a:r>
                        <a:rPr lang="en-GB" sz="1100" u="none" strike="noStrike" dirty="0">
                          <a:effectLst/>
                        </a:rPr>
                        <a:t> at 4.2 K and 16 T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1200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Cu/</a:t>
                      </a:r>
                      <a:r>
                        <a:rPr lang="en-GB" sz="1100" u="none" strike="noStrike" dirty="0" err="1">
                          <a:effectLst/>
                        </a:rPr>
                        <a:t>NonCu</a:t>
                      </a:r>
                      <a:r>
                        <a:rPr lang="en-GB" sz="1100" u="none" strike="noStrike" dirty="0">
                          <a:effectLst/>
                        </a:rPr>
                        <a:t> ratio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0.9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No. of strands in cable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width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(mm)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3.045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23.275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thickness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width (reacted)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23.275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5625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thickness (reacted)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(mm)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2.06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396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Insulation thickness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Insulated cable width (reacted)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23.575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23.575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Insulated cable thickness (reacted)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2.36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2.3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A strand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0.950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0.950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A </a:t>
                      </a:r>
                      <a:r>
                        <a:rPr lang="en-GB" sz="1100" u="none" strike="noStrike" dirty="0" err="1">
                          <a:effectLst/>
                        </a:rPr>
                        <a:t>sc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0.500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A cu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0.475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00430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487130F-AFB6-3AD8-89AD-96F56B09A3D3}"/>
              </a:ext>
            </a:extLst>
          </p:cNvPr>
          <p:cNvSpPr txBox="1"/>
          <p:nvPr/>
        </p:nvSpPr>
        <p:spPr>
          <a:xfrm>
            <a:off x="210476" y="1735373"/>
            <a:ext cx="609507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The 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</a:t>
            </a:r>
            <a:r>
              <a:rPr lang="fr-FR" sz="1600" dirty="0" err="1">
                <a:solidFill>
                  <a:srgbClr val="104282"/>
                </a:solidFill>
              </a:rPr>
              <a:t>cable</a:t>
            </a:r>
            <a:r>
              <a:rPr lang="fr-FR" sz="1600" dirty="0">
                <a:solidFill>
                  <a:srgbClr val="104282"/>
                </a:solidFill>
              </a:rPr>
              <a:t> in BOND </a:t>
            </a:r>
            <a:r>
              <a:rPr lang="fr-FR" sz="1600" dirty="0" err="1">
                <a:solidFill>
                  <a:srgbClr val="104282"/>
                </a:solidFill>
              </a:rPr>
              <a:t>is</a:t>
            </a:r>
            <a:r>
              <a:rPr lang="fr-FR" sz="1600" dirty="0">
                <a:solidFill>
                  <a:srgbClr val="104282"/>
                </a:solidFill>
              </a:rPr>
              <a:t> made of 40 DEM-1.1 </a:t>
            </a:r>
            <a:r>
              <a:rPr lang="fr-FR" sz="1600" dirty="0" err="1">
                <a:solidFill>
                  <a:srgbClr val="104282"/>
                </a:solidFill>
              </a:rPr>
              <a:t>strands</a:t>
            </a:r>
            <a:r>
              <a:rPr lang="fr-FR" sz="1600" dirty="0">
                <a:solidFill>
                  <a:srgbClr val="104282"/>
                </a:solidFill>
              </a:rPr>
              <a:t> of 1.1 </a:t>
            </a:r>
            <a:r>
              <a:rPr lang="fr-FR" sz="1600" dirty="0" err="1">
                <a:solidFill>
                  <a:srgbClr val="104282"/>
                </a:solidFill>
              </a:rPr>
              <a:t>mm.</a:t>
            </a: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For </a:t>
            </a:r>
            <a:r>
              <a:rPr lang="fr-FR" sz="1600" dirty="0" err="1">
                <a:solidFill>
                  <a:srgbClr val="104282"/>
                </a:solidFill>
              </a:rPr>
              <a:t>this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study</a:t>
            </a:r>
            <a:r>
              <a:rPr lang="fr-FR" sz="1600" dirty="0">
                <a:solidFill>
                  <a:srgbClr val="104282"/>
                </a:solidFill>
              </a:rPr>
              <a:t>, an </a:t>
            </a:r>
            <a:r>
              <a:rPr lang="fr-FR" sz="1600" dirty="0" err="1">
                <a:solidFill>
                  <a:srgbClr val="C00000"/>
                </a:solidFill>
              </a:rPr>
              <a:t>hypethtical</a:t>
            </a:r>
            <a:r>
              <a:rPr lang="fr-FR" sz="1600" dirty="0">
                <a:solidFill>
                  <a:srgbClr val="C00000"/>
                </a:solidFill>
              </a:rPr>
              <a:t> </a:t>
            </a:r>
            <a:r>
              <a:rPr lang="fr-FR" sz="1600" dirty="0" err="1">
                <a:solidFill>
                  <a:srgbClr val="C00000"/>
                </a:solidFill>
              </a:rPr>
              <a:t>NbTi</a:t>
            </a:r>
            <a:r>
              <a:rPr lang="fr-FR" sz="1600" dirty="0">
                <a:solidFill>
                  <a:srgbClr val="C00000"/>
                </a:solidFill>
              </a:rPr>
              <a:t> </a:t>
            </a:r>
            <a:r>
              <a:rPr lang="fr-FR" sz="1600" dirty="0" err="1">
                <a:solidFill>
                  <a:srgbClr val="C00000"/>
                </a:solidFill>
              </a:rPr>
              <a:t>conductor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was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considered</a:t>
            </a:r>
            <a:r>
              <a:rPr lang="fr-FR" sz="1600" dirty="0">
                <a:solidFill>
                  <a:srgbClr val="104282"/>
                </a:solidFill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1.1 mm </a:t>
            </a:r>
            <a:r>
              <a:rPr lang="fr-FR" sz="1600" dirty="0" err="1">
                <a:solidFill>
                  <a:srgbClr val="104282"/>
                </a:solidFill>
              </a:rPr>
              <a:t>strand</a:t>
            </a:r>
            <a:endParaRPr lang="fr-FR" sz="1600" dirty="0">
              <a:solidFill>
                <a:srgbClr val="10428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104282"/>
                </a:solidFill>
              </a:rPr>
              <a:t>cable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identical</a:t>
            </a:r>
            <a:r>
              <a:rPr lang="fr-FR" sz="1600" dirty="0">
                <a:solidFill>
                  <a:srgbClr val="104282"/>
                </a:solidFill>
              </a:rPr>
              <a:t> to the BOND </a:t>
            </a:r>
            <a:r>
              <a:rPr lang="fr-FR" sz="1600" dirty="0" err="1">
                <a:solidFill>
                  <a:srgbClr val="104282"/>
                </a:solidFill>
              </a:rPr>
              <a:t>cable</a:t>
            </a:r>
            <a:r>
              <a:rPr lang="fr-FR" sz="1600" dirty="0">
                <a:solidFill>
                  <a:srgbClr val="104282"/>
                </a:solidFill>
              </a:rPr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A more </a:t>
            </a:r>
            <a:r>
              <a:rPr lang="fr-FR" sz="1600" dirty="0" err="1">
                <a:solidFill>
                  <a:srgbClr val="C00000"/>
                </a:solidFill>
              </a:rPr>
              <a:t>realistic</a:t>
            </a:r>
            <a:r>
              <a:rPr lang="fr-FR" sz="1600" dirty="0">
                <a:solidFill>
                  <a:srgbClr val="C00000"/>
                </a:solidFill>
              </a:rPr>
              <a:t> </a:t>
            </a:r>
            <a:r>
              <a:rPr lang="fr-FR" sz="1600" dirty="0" err="1">
                <a:solidFill>
                  <a:srgbClr val="C00000"/>
                </a:solidFill>
              </a:rPr>
              <a:t>conductor</a:t>
            </a:r>
            <a:r>
              <a:rPr lang="fr-FR" sz="1600" dirty="0">
                <a:solidFill>
                  <a:srgbClr val="C00000"/>
                </a:solidFill>
              </a:rPr>
              <a:t> </a:t>
            </a:r>
            <a:r>
              <a:rPr lang="fr-FR" sz="1600" dirty="0" err="1">
                <a:solidFill>
                  <a:srgbClr val="C00000"/>
                </a:solidFill>
              </a:rPr>
              <a:t>using</a:t>
            </a:r>
            <a:r>
              <a:rPr lang="fr-FR" sz="1600" dirty="0">
                <a:solidFill>
                  <a:srgbClr val="C00000"/>
                </a:solidFill>
              </a:rPr>
              <a:t> LHC01 </a:t>
            </a:r>
            <a:r>
              <a:rPr lang="fr-FR" sz="1600" dirty="0" err="1">
                <a:solidFill>
                  <a:srgbClr val="C00000"/>
                </a:solidFill>
              </a:rPr>
              <a:t>strands</a:t>
            </a:r>
            <a:r>
              <a:rPr lang="fr-FR" sz="1600" dirty="0">
                <a:solidFill>
                  <a:srgbClr val="104282"/>
                </a:solidFill>
              </a:rPr>
              <a:t> (1.065 mm) </a:t>
            </a:r>
            <a:r>
              <a:rPr lang="fr-FR" sz="1600" dirty="0" err="1">
                <a:solidFill>
                  <a:srgbClr val="104282"/>
                </a:solidFill>
              </a:rPr>
              <a:t>is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under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consideration</a:t>
            </a:r>
            <a:r>
              <a:rPr lang="fr-FR" sz="1600" dirty="0">
                <a:solidFill>
                  <a:srgbClr val="104282"/>
                </a:solidFill>
              </a:rPr>
              <a:t> for </a:t>
            </a:r>
            <a:r>
              <a:rPr lang="fr-FR" sz="1600" dirty="0" err="1">
                <a:solidFill>
                  <a:srgbClr val="104282"/>
                </a:solidFill>
              </a:rPr>
              <a:t>further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studies</a:t>
            </a:r>
            <a:r>
              <a:rPr lang="fr-FR" sz="1600" dirty="0">
                <a:solidFill>
                  <a:srgbClr val="10428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60236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6E888-96CC-E3D2-2070-78134CED61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90D51F94-D219-545B-EBD6-83E768C650C8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The BOND Case</a:t>
            </a:r>
          </a:p>
          <a:p>
            <a:r>
              <a:rPr lang="en-US" sz="2400" dirty="0">
                <a:latin typeface="+mn-lt"/>
              </a:rPr>
              <a:t>The Low Field Region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1C1789-F1F7-AE6B-D889-C03A3F835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02A374-F3CE-8ECF-5330-21733B42D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CBB3B3-583B-CC75-7978-69BC58711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12</a:t>
            </a:fld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7B4940C-2971-8DD1-DDE2-420859D5EAC6}"/>
              </a:ext>
            </a:extLst>
          </p:cNvPr>
          <p:cNvGrpSpPr/>
          <p:nvPr/>
        </p:nvGrpSpPr>
        <p:grpSpPr>
          <a:xfrm>
            <a:off x="6254665" y="1229863"/>
            <a:ext cx="4544967" cy="3800832"/>
            <a:chOff x="6096000" y="1285547"/>
            <a:chExt cx="5189407" cy="428690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9194F49-7C35-AD4A-99F4-312A7C249B36}"/>
                </a:ext>
              </a:extLst>
            </p:cNvPr>
            <p:cNvGrpSpPr/>
            <p:nvPr/>
          </p:nvGrpSpPr>
          <p:grpSpPr>
            <a:xfrm>
              <a:off x="6096000" y="1285547"/>
              <a:ext cx="5189407" cy="4286905"/>
              <a:chOff x="3252865" y="768558"/>
              <a:chExt cx="6160957" cy="5141314"/>
            </a:xfrm>
          </p:grpSpPr>
          <p:pic>
            <p:nvPicPr>
              <p:cNvPr id="6" name="Picture 5" descr="A rainbow colored diagram of a graph&#10;&#10;AI-generated content may be incorrect.">
                <a:extLst>
                  <a:ext uri="{FF2B5EF4-FFF2-40B4-BE49-F238E27FC236}">
                    <a16:creationId xmlns:a16="http://schemas.microsoft.com/office/drawing/2014/main" id="{296E1EDA-0C4F-8361-05E7-2B892E1F2E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22" t="15519" r="7741" b="12132"/>
              <a:stretch/>
            </p:blipFill>
            <p:spPr>
              <a:xfrm>
                <a:off x="3252865" y="948128"/>
                <a:ext cx="6160957" cy="4961744"/>
              </a:xfrm>
              <a:prstGeom prst="rect">
                <a:avLst/>
              </a:prstGeom>
            </p:spPr>
          </p:pic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573331F-DEEA-EF0A-3691-C7CB1C3E636B}"/>
                  </a:ext>
                </a:extLst>
              </p:cNvPr>
              <p:cNvSpPr/>
              <p:nvPr/>
            </p:nvSpPr>
            <p:spPr>
              <a:xfrm>
                <a:off x="6535711" y="768558"/>
                <a:ext cx="989351" cy="3147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4703EEE-53D4-377D-89E0-FF97AE6EDB6C}"/>
                </a:ext>
              </a:extLst>
            </p:cNvPr>
            <p:cNvGrpSpPr/>
            <p:nvPr/>
          </p:nvGrpSpPr>
          <p:grpSpPr>
            <a:xfrm>
              <a:off x="10029466" y="2565400"/>
              <a:ext cx="314684" cy="1727201"/>
              <a:chOff x="10029466" y="2565400"/>
              <a:chExt cx="314684" cy="1727201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F5ACFD8-3CA4-7EAC-56C0-442B27296AB7}"/>
                  </a:ext>
                </a:extLst>
              </p:cNvPr>
              <p:cNvSpPr/>
              <p:nvPr/>
            </p:nvSpPr>
            <p:spPr>
              <a:xfrm>
                <a:off x="10029466" y="2565400"/>
                <a:ext cx="308334" cy="831850"/>
              </a:xfrm>
              <a:custGeom>
                <a:avLst/>
                <a:gdLst>
                  <a:gd name="connsiteX0" fmla="*/ 308334 w 308334"/>
                  <a:gd name="connsiteY0" fmla="*/ 0 h 831850"/>
                  <a:gd name="connsiteX1" fmla="*/ 9884 w 308334"/>
                  <a:gd name="connsiteY1" fmla="*/ 196850 h 831850"/>
                  <a:gd name="connsiteX2" fmla="*/ 73384 w 308334"/>
                  <a:gd name="connsiteY2" fmla="*/ 393700 h 831850"/>
                  <a:gd name="connsiteX3" fmla="*/ 92434 w 308334"/>
                  <a:gd name="connsiteY3" fmla="*/ 83185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8334" h="831850">
                    <a:moveTo>
                      <a:pt x="308334" y="0"/>
                    </a:moveTo>
                    <a:cubicBezTo>
                      <a:pt x="178688" y="65616"/>
                      <a:pt x="49042" y="131233"/>
                      <a:pt x="9884" y="196850"/>
                    </a:cubicBezTo>
                    <a:cubicBezTo>
                      <a:pt x="-29274" y="262467"/>
                      <a:pt x="59626" y="287867"/>
                      <a:pt x="73384" y="393700"/>
                    </a:cubicBezTo>
                    <a:cubicBezTo>
                      <a:pt x="87142" y="499533"/>
                      <a:pt x="89788" y="665691"/>
                      <a:pt x="92434" y="83185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00444A7F-5923-4D58-1647-401852AFF7FA}"/>
                  </a:ext>
                </a:extLst>
              </p:cNvPr>
              <p:cNvSpPr/>
              <p:nvPr/>
            </p:nvSpPr>
            <p:spPr>
              <a:xfrm flipV="1">
                <a:off x="10035816" y="3460751"/>
                <a:ext cx="308334" cy="831850"/>
              </a:xfrm>
              <a:custGeom>
                <a:avLst/>
                <a:gdLst>
                  <a:gd name="connsiteX0" fmla="*/ 308334 w 308334"/>
                  <a:gd name="connsiteY0" fmla="*/ 0 h 831850"/>
                  <a:gd name="connsiteX1" fmla="*/ 9884 w 308334"/>
                  <a:gd name="connsiteY1" fmla="*/ 196850 h 831850"/>
                  <a:gd name="connsiteX2" fmla="*/ 73384 w 308334"/>
                  <a:gd name="connsiteY2" fmla="*/ 393700 h 831850"/>
                  <a:gd name="connsiteX3" fmla="*/ 92434 w 308334"/>
                  <a:gd name="connsiteY3" fmla="*/ 83185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8334" h="831850">
                    <a:moveTo>
                      <a:pt x="308334" y="0"/>
                    </a:moveTo>
                    <a:cubicBezTo>
                      <a:pt x="178688" y="65616"/>
                      <a:pt x="49042" y="131233"/>
                      <a:pt x="9884" y="196850"/>
                    </a:cubicBezTo>
                    <a:cubicBezTo>
                      <a:pt x="-29274" y="262467"/>
                      <a:pt x="59626" y="287867"/>
                      <a:pt x="73384" y="393700"/>
                    </a:cubicBezTo>
                    <a:cubicBezTo>
                      <a:pt x="87142" y="499533"/>
                      <a:pt x="89788" y="665691"/>
                      <a:pt x="92434" y="83185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EAE39E8-E8F7-4FEC-D00B-B273BD07FA96}"/>
                </a:ext>
              </a:extLst>
            </p:cNvPr>
            <p:cNvGrpSpPr/>
            <p:nvPr/>
          </p:nvGrpSpPr>
          <p:grpSpPr>
            <a:xfrm flipH="1">
              <a:off x="8103520" y="2565400"/>
              <a:ext cx="314684" cy="1727201"/>
              <a:chOff x="10029466" y="2565400"/>
              <a:chExt cx="314684" cy="1727201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5C13C228-A7C8-D5A4-30AC-49EDA7113126}"/>
                  </a:ext>
                </a:extLst>
              </p:cNvPr>
              <p:cNvSpPr/>
              <p:nvPr/>
            </p:nvSpPr>
            <p:spPr>
              <a:xfrm>
                <a:off x="10029466" y="2565400"/>
                <a:ext cx="308334" cy="831850"/>
              </a:xfrm>
              <a:custGeom>
                <a:avLst/>
                <a:gdLst>
                  <a:gd name="connsiteX0" fmla="*/ 308334 w 308334"/>
                  <a:gd name="connsiteY0" fmla="*/ 0 h 831850"/>
                  <a:gd name="connsiteX1" fmla="*/ 9884 w 308334"/>
                  <a:gd name="connsiteY1" fmla="*/ 196850 h 831850"/>
                  <a:gd name="connsiteX2" fmla="*/ 73384 w 308334"/>
                  <a:gd name="connsiteY2" fmla="*/ 393700 h 831850"/>
                  <a:gd name="connsiteX3" fmla="*/ 92434 w 308334"/>
                  <a:gd name="connsiteY3" fmla="*/ 83185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8334" h="831850">
                    <a:moveTo>
                      <a:pt x="308334" y="0"/>
                    </a:moveTo>
                    <a:cubicBezTo>
                      <a:pt x="178688" y="65616"/>
                      <a:pt x="49042" y="131233"/>
                      <a:pt x="9884" y="196850"/>
                    </a:cubicBezTo>
                    <a:cubicBezTo>
                      <a:pt x="-29274" y="262467"/>
                      <a:pt x="59626" y="287867"/>
                      <a:pt x="73384" y="393700"/>
                    </a:cubicBezTo>
                    <a:cubicBezTo>
                      <a:pt x="87142" y="499533"/>
                      <a:pt x="89788" y="665691"/>
                      <a:pt x="92434" y="83185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B6BCD6C2-E131-4E95-949E-BD98E35F6E56}"/>
                  </a:ext>
                </a:extLst>
              </p:cNvPr>
              <p:cNvSpPr/>
              <p:nvPr/>
            </p:nvSpPr>
            <p:spPr>
              <a:xfrm flipV="1">
                <a:off x="10035816" y="3460751"/>
                <a:ext cx="308334" cy="831850"/>
              </a:xfrm>
              <a:custGeom>
                <a:avLst/>
                <a:gdLst>
                  <a:gd name="connsiteX0" fmla="*/ 308334 w 308334"/>
                  <a:gd name="connsiteY0" fmla="*/ 0 h 831850"/>
                  <a:gd name="connsiteX1" fmla="*/ 9884 w 308334"/>
                  <a:gd name="connsiteY1" fmla="*/ 196850 h 831850"/>
                  <a:gd name="connsiteX2" fmla="*/ 73384 w 308334"/>
                  <a:gd name="connsiteY2" fmla="*/ 393700 h 831850"/>
                  <a:gd name="connsiteX3" fmla="*/ 92434 w 308334"/>
                  <a:gd name="connsiteY3" fmla="*/ 83185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8334" h="831850">
                    <a:moveTo>
                      <a:pt x="308334" y="0"/>
                    </a:moveTo>
                    <a:cubicBezTo>
                      <a:pt x="178688" y="65616"/>
                      <a:pt x="49042" y="131233"/>
                      <a:pt x="9884" y="196850"/>
                    </a:cubicBezTo>
                    <a:cubicBezTo>
                      <a:pt x="-29274" y="262467"/>
                      <a:pt x="59626" y="287867"/>
                      <a:pt x="73384" y="393700"/>
                    </a:cubicBezTo>
                    <a:cubicBezTo>
                      <a:pt x="87142" y="499533"/>
                      <a:pt x="89788" y="665691"/>
                      <a:pt x="92434" y="83185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201B20E-F121-609A-D18C-3CC6EF0C0903}"/>
              </a:ext>
            </a:extLst>
          </p:cNvPr>
          <p:cNvGrpSpPr/>
          <p:nvPr/>
        </p:nvGrpSpPr>
        <p:grpSpPr>
          <a:xfrm>
            <a:off x="1670629" y="1284932"/>
            <a:ext cx="3780932" cy="3745763"/>
            <a:chOff x="940269" y="1416787"/>
            <a:chExt cx="4317038" cy="422479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B4CC429-75D1-EA6E-DD92-C5FCCB68B0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269" y="1416787"/>
              <a:ext cx="4317038" cy="4224794"/>
            </a:xfrm>
            <a:prstGeom prst="rect">
              <a:avLst/>
            </a:prstGeom>
          </p:spPr>
        </p:pic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FFB8E29-0E6E-DC4B-1F0A-D4BF238E41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5936" y="3835051"/>
              <a:ext cx="519564" cy="336618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CBD5430-35C6-C66A-F917-70737C282A7E}"/>
                </a:ext>
              </a:extLst>
            </p:cNvPr>
            <p:cNvSpPr txBox="1"/>
            <p:nvPr/>
          </p:nvSpPr>
          <p:spPr>
            <a:xfrm>
              <a:off x="2538016" y="3997411"/>
              <a:ext cx="4074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FF0000"/>
                  </a:solidFill>
                </a:rPr>
                <a:t>20%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A781C9D-231D-0351-4074-29EA1B52870C}"/>
              </a:ext>
            </a:extLst>
          </p:cNvPr>
          <p:cNvSpPr txBox="1"/>
          <p:nvPr/>
        </p:nvSpPr>
        <p:spPr>
          <a:xfrm>
            <a:off x="1070810" y="5323713"/>
            <a:ext cx="6820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104282"/>
                </a:solidFill>
              </a:rPr>
              <a:t>Same</a:t>
            </a:r>
            <a:r>
              <a:rPr lang="fr-FR" dirty="0">
                <a:solidFill>
                  <a:srgbClr val="104282"/>
                </a:solidFill>
              </a:rPr>
              <a:t> </a:t>
            </a:r>
            <a:r>
              <a:rPr lang="fr-FR" dirty="0" err="1">
                <a:solidFill>
                  <a:srgbClr val="104282"/>
                </a:solidFill>
              </a:rPr>
              <a:t>current</a:t>
            </a:r>
            <a:r>
              <a:rPr lang="fr-FR" dirty="0">
                <a:solidFill>
                  <a:srgbClr val="104282"/>
                </a:solidFill>
              </a:rPr>
              <a:t> as in BOND: 19.34 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104282"/>
                </a:solidFill>
              </a:rPr>
              <a:t>Field </a:t>
            </a:r>
            <a:r>
              <a:rPr lang="fr-FR" dirty="0" err="1">
                <a:solidFill>
                  <a:srgbClr val="104282"/>
                </a:solidFill>
              </a:rPr>
              <a:t>region</a:t>
            </a:r>
            <a:r>
              <a:rPr lang="fr-FR" dirty="0">
                <a:solidFill>
                  <a:srgbClr val="104282"/>
                </a:solidFill>
              </a:rPr>
              <a:t> </a:t>
            </a:r>
            <a:r>
              <a:rPr lang="fr-FR" dirty="0" err="1">
                <a:solidFill>
                  <a:srgbClr val="104282"/>
                </a:solidFill>
              </a:rPr>
              <a:t>suitable</a:t>
            </a:r>
            <a:r>
              <a:rPr lang="fr-FR" dirty="0">
                <a:solidFill>
                  <a:srgbClr val="104282"/>
                </a:solidFill>
              </a:rPr>
              <a:t> for </a:t>
            </a:r>
            <a:r>
              <a:rPr lang="fr-FR" dirty="0" err="1">
                <a:solidFill>
                  <a:srgbClr val="104282"/>
                </a:solidFill>
              </a:rPr>
              <a:t>using</a:t>
            </a:r>
            <a:r>
              <a:rPr lang="fr-FR" dirty="0">
                <a:solidFill>
                  <a:srgbClr val="104282"/>
                </a:solidFill>
              </a:rPr>
              <a:t> </a:t>
            </a:r>
            <a:r>
              <a:rPr lang="fr-FR" dirty="0" err="1">
                <a:solidFill>
                  <a:srgbClr val="104282"/>
                </a:solidFill>
              </a:rPr>
              <a:t>NbTi</a:t>
            </a:r>
            <a:r>
              <a:rPr lang="fr-FR" dirty="0">
                <a:solidFill>
                  <a:srgbClr val="104282"/>
                </a:solidFill>
              </a:rPr>
              <a:t> </a:t>
            </a:r>
            <a:r>
              <a:rPr lang="fr-FR" dirty="0" err="1">
                <a:solidFill>
                  <a:srgbClr val="104282"/>
                </a:solidFill>
              </a:rPr>
              <a:t>with</a:t>
            </a:r>
            <a:r>
              <a:rPr lang="fr-FR" dirty="0">
                <a:solidFill>
                  <a:srgbClr val="104282"/>
                </a:solidFill>
              </a:rPr>
              <a:t> 20% </a:t>
            </a:r>
            <a:r>
              <a:rPr lang="fr-FR" dirty="0" err="1">
                <a:solidFill>
                  <a:srgbClr val="104282"/>
                </a:solidFill>
              </a:rPr>
              <a:t>margin</a:t>
            </a:r>
            <a:r>
              <a:rPr lang="fr-FR" dirty="0">
                <a:solidFill>
                  <a:srgbClr val="104282"/>
                </a:solidFill>
              </a:rPr>
              <a:t> on the </a:t>
            </a:r>
            <a:r>
              <a:rPr lang="fr-FR" dirty="0" err="1">
                <a:solidFill>
                  <a:srgbClr val="104282"/>
                </a:solidFill>
              </a:rPr>
              <a:t>loadline</a:t>
            </a:r>
            <a:r>
              <a:rPr lang="fr-FR" dirty="0">
                <a:solidFill>
                  <a:srgbClr val="104282"/>
                </a:solidFill>
              </a:rPr>
              <a:t>.</a:t>
            </a:r>
            <a:endParaRPr lang="en-GB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770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A1DB81-2A64-FF2F-CA85-6B6CF306F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D62EC1A2-EA9D-8895-C381-FB79AC7B7091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The BOND Case</a:t>
            </a:r>
          </a:p>
          <a:p>
            <a:r>
              <a:rPr lang="en-US" sz="2400" dirty="0">
                <a:latin typeface="+mn-lt"/>
              </a:rPr>
              <a:t>Alternative versions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8A0A52-06AA-C50D-3A1E-C995D1F79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E2A28-92B2-8ECB-C7F7-96340728A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CC6626-0E5D-5365-0980-09E3E1F36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13</a:t>
            </a:fld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3F4F5A-0083-2F5B-EC80-AC2E56423B1A}"/>
              </a:ext>
            </a:extLst>
          </p:cNvPr>
          <p:cNvSpPr txBox="1"/>
          <p:nvPr/>
        </p:nvSpPr>
        <p:spPr>
          <a:xfrm>
            <a:off x="976366" y="4892541"/>
            <a:ext cx="2413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104282"/>
                </a:solidFill>
              </a:rPr>
              <a:t>Easier</a:t>
            </a:r>
            <a:r>
              <a:rPr lang="fr-FR" dirty="0">
                <a:solidFill>
                  <a:srgbClr val="104282"/>
                </a:solidFill>
              </a:rPr>
              <a:t> for fabrication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104282"/>
                </a:solidFill>
              </a:rPr>
              <a:t>Less</a:t>
            </a:r>
            <a:r>
              <a:rPr lang="fr-FR" dirty="0">
                <a:solidFill>
                  <a:srgbClr val="104282"/>
                </a:solidFill>
              </a:rPr>
              <a:t> </a:t>
            </a:r>
            <a:r>
              <a:rPr lang="fr-FR" dirty="0" err="1">
                <a:solidFill>
                  <a:srgbClr val="104282"/>
                </a:solidFill>
              </a:rPr>
              <a:t>NbTi</a:t>
            </a:r>
            <a:r>
              <a:rPr lang="fr-FR" dirty="0">
                <a:solidFill>
                  <a:srgbClr val="104282"/>
                </a:solidFill>
              </a:rPr>
              <a:t> </a:t>
            </a:r>
            <a:r>
              <a:rPr lang="fr-FR" dirty="0" err="1">
                <a:solidFill>
                  <a:srgbClr val="104282"/>
                </a:solidFill>
              </a:rPr>
              <a:t>turns</a:t>
            </a:r>
            <a:endParaRPr lang="en-GB" dirty="0">
              <a:solidFill>
                <a:srgbClr val="10428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4EBE21-0CBC-2EAA-7BE8-A058ADC785D7}"/>
              </a:ext>
            </a:extLst>
          </p:cNvPr>
          <p:cNvSpPr txBox="1"/>
          <p:nvPr/>
        </p:nvSpPr>
        <p:spPr>
          <a:xfrm>
            <a:off x="6589618" y="4892540"/>
            <a:ext cx="3725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104282"/>
                </a:solidFill>
              </a:rPr>
              <a:t>Optimal use of the </a:t>
            </a:r>
            <a:r>
              <a:rPr lang="fr-FR" dirty="0" err="1">
                <a:solidFill>
                  <a:srgbClr val="104282"/>
                </a:solidFill>
              </a:rPr>
              <a:t>low</a:t>
            </a:r>
            <a:r>
              <a:rPr lang="fr-FR" dirty="0">
                <a:solidFill>
                  <a:srgbClr val="104282"/>
                </a:solidFill>
              </a:rPr>
              <a:t> </a:t>
            </a:r>
            <a:r>
              <a:rPr lang="fr-FR" dirty="0" err="1">
                <a:solidFill>
                  <a:srgbClr val="104282"/>
                </a:solidFill>
              </a:rPr>
              <a:t>field</a:t>
            </a:r>
            <a:r>
              <a:rPr lang="fr-FR" dirty="0">
                <a:solidFill>
                  <a:srgbClr val="104282"/>
                </a:solidFill>
              </a:rPr>
              <a:t> </a:t>
            </a:r>
            <a:r>
              <a:rPr lang="fr-FR" dirty="0" err="1">
                <a:solidFill>
                  <a:srgbClr val="104282"/>
                </a:solidFill>
              </a:rPr>
              <a:t>region</a:t>
            </a:r>
            <a:endParaRPr lang="fr-FR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104282"/>
                </a:solidFill>
              </a:rPr>
              <a:t>More </a:t>
            </a:r>
            <a:r>
              <a:rPr lang="fr-FR" dirty="0" err="1">
                <a:solidFill>
                  <a:srgbClr val="104282"/>
                </a:solidFill>
              </a:rPr>
              <a:t>NbTi</a:t>
            </a:r>
            <a:r>
              <a:rPr lang="fr-FR" dirty="0">
                <a:solidFill>
                  <a:srgbClr val="104282"/>
                </a:solidFill>
              </a:rPr>
              <a:t> </a:t>
            </a:r>
            <a:r>
              <a:rPr lang="fr-FR" dirty="0" err="1">
                <a:solidFill>
                  <a:srgbClr val="104282"/>
                </a:solidFill>
              </a:rPr>
              <a:t>turns</a:t>
            </a:r>
            <a:endParaRPr lang="en-GB" dirty="0">
              <a:solidFill>
                <a:srgbClr val="104282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037DE00-9673-CA3D-7125-96EE700A3F76}"/>
              </a:ext>
            </a:extLst>
          </p:cNvPr>
          <p:cNvGrpSpPr/>
          <p:nvPr/>
        </p:nvGrpSpPr>
        <p:grpSpPr>
          <a:xfrm>
            <a:off x="976366" y="1800099"/>
            <a:ext cx="4244844" cy="2674457"/>
            <a:chOff x="976366" y="1532346"/>
            <a:chExt cx="4244844" cy="267445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4797F7-A988-A0B8-AE29-C30753BD66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6366" y="1532346"/>
              <a:ext cx="4244844" cy="2674457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8EAC36B-CB74-7844-4CA3-D448A925AE17}"/>
                </a:ext>
              </a:extLst>
            </p:cNvPr>
            <p:cNvCxnSpPr>
              <a:cxnSpLocks/>
            </p:cNvCxnSpPr>
            <p:nvPr/>
          </p:nvCxnSpPr>
          <p:spPr>
            <a:xfrm>
              <a:off x="4456418" y="1575434"/>
              <a:ext cx="0" cy="125272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D56710-6B08-126A-3200-1C4689C1AAF4}"/>
              </a:ext>
            </a:extLst>
          </p:cNvPr>
          <p:cNvGrpSpPr/>
          <p:nvPr/>
        </p:nvGrpSpPr>
        <p:grpSpPr>
          <a:xfrm>
            <a:off x="6589618" y="1782343"/>
            <a:ext cx="4252553" cy="2681852"/>
            <a:chOff x="6589618" y="1514590"/>
            <a:chExt cx="4252553" cy="268185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487B00C-17FC-DF3F-1A01-D5C73D40BE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9618" y="1514590"/>
              <a:ext cx="4252553" cy="2681852"/>
            </a:xfrm>
            <a:prstGeom prst="rect">
              <a:avLst/>
            </a:prstGeom>
          </p:spPr>
        </p:pic>
        <p:cxnSp>
          <p:nvCxnSpPr>
            <p:cNvPr id="21" name="Connector: Elbow 20">
              <a:extLst>
                <a:ext uri="{FF2B5EF4-FFF2-40B4-BE49-F238E27FC236}">
                  <a16:creationId xmlns:a16="http://schemas.microsoft.com/office/drawing/2014/main" id="{C005FED1-B3A4-6440-E49A-B0DA8D6C54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434305" y="2067542"/>
              <a:ext cx="1276767" cy="244476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4DC29A2-5E44-1749-E70D-285AF6C996A4}"/>
              </a:ext>
            </a:extLst>
          </p:cNvPr>
          <p:cNvSpPr txBox="1"/>
          <p:nvPr/>
        </p:nvSpPr>
        <p:spPr>
          <a:xfrm>
            <a:off x="976366" y="1351515"/>
            <a:ext cx="42448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104282"/>
                </a:solidFill>
              </a:rPr>
              <a:t>Flat </a:t>
            </a:r>
            <a:r>
              <a:rPr lang="fr-FR" b="1" dirty="0" err="1">
                <a:solidFill>
                  <a:srgbClr val="104282"/>
                </a:solidFill>
              </a:rPr>
              <a:t>coil</a:t>
            </a:r>
            <a:endParaRPr lang="fr-FR" b="1" dirty="0">
              <a:solidFill>
                <a:srgbClr val="10428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C7B5FA5-0E4C-D2DA-1E45-0C0046FC5244}"/>
              </a:ext>
            </a:extLst>
          </p:cNvPr>
          <p:cNvSpPr txBox="1"/>
          <p:nvPr/>
        </p:nvSpPr>
        <p:spPr>
          <a:xfrm>
            <a:off x="6589618" y="1384436"/>
            <a:ext cx="42448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 err="1">
                <a:solidFill>
                  <a:srgbClr val="104282"/>
                </a:solidFill>
              </a:rPr>
              <a:t>Stepped</a:t>
            </a:r>
            <a:r>
              <a:rPr lang="fr-FR" b="1" dirty="0">
                <a:solidFill>
                  <a:srgbClr val="104282"/>
                </a:solidFill>
              </a:rPr>
              <a:t> </a:t>
            </a:r>
            <a:r>
              <a:rPr lang="fr-FR" b="1" dirty="0" err="1">
                <a:solidFill>
                  <a:srgbClr val="104282"/>
                </a:solidFill>
              </a:rPr>
              <a:t>coil</a:t>
            </a:r>
            <a:endParaRPr lang="fr-FR" b="1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160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892707-81AE-8C5C-DEB4-6FDD8B1076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22222E93-4029-E2EF-E39C-D9DDA3FBB2DD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The BOND Case</a:t>
            </a:r>
          </a:p>
          <a:p>
            <a:r>
              <a:rPr lang="en-US" sz="2400" dirty="0">
                <a:latin typeface="+mn-lt"/>
              </a:rPr>
              <a:t>14T – Flat version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60A187-4F79-0646-3E8D-5739C38D2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DFA57-2C56-044A-8FC6-49726B806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4CA9DC-604F-B399-9B3E-561DBBF18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14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50FBA60-0ACA-0FD9-C68F-CA5D1EB019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569943"/>
              </p:ext>
            </p:extLst>
          </p:nvPr>
        </p:nvGraphicFramePr>
        <p:xfrm>
          <a:off x="8893438" y="3331912"/>
          <a:ext cx="2843277" cy="2867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2741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462860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687676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b="1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589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17.8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23.65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81.8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 layer 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9.9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31.65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61.1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 layer 2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24.03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80.5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6A628CA9-5B64-4D6B-5B78-31DF50EE5B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28944" y="3969480"/>
            <a:ext cx="2153848" cy="1591887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2B8E62DD-D88F-BA14-E642-3284CB70F8B0}"/>
              </a:ext>
            </a:extLst>
          </p:cNvPr>
          <p:cNvGrpSpPr/>
          <p:nvPr/>
        </p:nvGrpSpPr>
        <p:grpSpPr>
          <a:xfrm>
            <a:off x="8483022" y="74375"/>
            <a:ext cx="3607336" cy="3203696"/>
            <a:chOff x="4927587" y="2468559"/>
            <a:chExt cx="3986422" cy="3540364"/>
          </a:xfrm>
        </p:grpSpPr>
        <p:pic>
          <p:nvPicPr>
            <p:cNvPr id="7" name="Picture 6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344C54F4-0860-12C0-3989-130D6E8694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927587" y="2468559"/>
              <a:ext cx="3986422" cy="3540364"/>
            </a:xfrm>
            <a:prstGeom prst="rect">
              <a:avLst/>
            </a:prstGeom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2C0E52-20BE-8ACA-B0E4-6CCE96ACD6CD}"/>
                </a:ext>
              </a:extLst>
            </p:cNvPr>
            <p:cNvGrpSpPr/>
            <p:nvPr/>
          </p:nvGrpSpPr>
          <p:grpSpPr>
            <a:xfrm>
              <a:off x="5597525" y="2631851"/>
              <a:ext cx="2841625" cy="582854"/>
              <a:chOff x="5597525" y="2631851"/>
              <a:chExt cx="2841625" cy="582854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FBBC6B43-0A97-E893-E31A-9A58E3A238AA}"/>
                  </a:ext>
                </a:extLst>
              </p:cNvPr>
              <p:cNvSpPr/>
              <p:nvPr/>
            </p:nvSpPr>
            <p:spPr>
              <a:xfrm>
                <a:off x="5597525" y="2646464"/>
                <a:ext cx="2841625" cy="55363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07CDC227-926C-B382-F28F-0D369A9CB3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734671" y="2631851"/>
                <a:ext cx="1381813" cy="568242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AE9B7E52-EDD1-A730-B3AC-81DD602905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7462978" y="2646464"/>
                <a:ext cx="947597" cy="568241"/>
              </a:xfrm>
              <a:prstGeom prst="rect">
                <a:avLst/>
              </a:prstGeom>
            </p:spPr>
          </p:pic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0B65AD7-BAB1-F1D1-A5FE-DECE33E46453}"/>
              </a:ext>
            </a:extLst>
          </p:cNvPr>
          <p:cNvGrpSpPr/>
          <p:nvPr/>
        </p:nvGrpSpPr>
        <p:grpSpPr>
          <a:xfrm>
            <a:off x="4728975" y="3162631"/>
            <a:ext cx="3625945" cy="3025441"/>
            <a:chOff x="356615" y="2344593"/>
            <a:chExt cx="4279393" cy="3570669"/>
          </a:xfrm>
        </p:grpSpPr>
        <p:pic>
          <p:nvPicPr>
            <p:cNvPr id="6" name="Picture 5" descr="A diagram of a graph&#10;&#10;AI-generated content may be incorrect.">
              <a:extLst>
                <a:ext uri="{FF2B5EF4-FFF2-40B4-BE49-F238E27FC236}">
                  <a16:creationId xmlns:a16="http://schemas.microsoft.com/office/drawing/2014/main" id="{A6E8370A-1EF8-2044-0A3F-C86ABE98A8F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7" t="16048" r="7745" b="12760"/>
            <a:stretch/>
          </p:blipFill>
          <p:spPr>
            <a:xfrm>
              <a:off x="356615" y="2416155"/>
              <a:ext cx="4279393" cy="3499107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436D00F-F4A0-82FD-6017-32A37757C17B}"/>
                </a:ext>
              </a:extLst>
            </p:cNvPr>
            <p:cNvSpPr/>
            <p:nvPr/>
          </p:nvSpPr>
          <p:spPr>
            <a:xfrm>
              <a:off x="2559158" y="2344593"/>
              <a:ext cx="659958" cy="1431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BB22E9C-7A70-0F3C-F832-97EE6DEBF3DA}"/>
              </a:ext>
            </a:extLst>
          </p:cNvPr>
          <p:cNvGrpSpPr/>
          <p:nvPr/>
        </p:nvGrpSpPr>
        <p:grpSpPr>
          <a:xfrm>
            <a:off x="4606214" y="126808"/>
            <a:ext cx="3960946" cy="2955473"/>
            <a:chOff x="9083019" y="257339"/>
            <a:chExt cx="2922439" cy="2180588"/>
          </a:xfrm>
        </p:grpSpPr>
        <p:pic>
          <p:nvPicPr>
            <p:cNvPr id="4" name="Picture 3" descr="A rainbow colored squares with numbers and lines&#10;&#10;AI-generated content may be incorrect.">
              <a:extLst>
                <a:ext uri="{FF2B5EF4-FFF2-40B4-BE49-F238E27FC236}">
                  <a16:creationId xmlns:a16="http://schemas.microsoft.com/office/drawing/2014/main" id="{22AA8023-1F28-35A1-9586-17CE5977ECA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924" b="12760"/>
            <a:stretch/>
          </p:blipFill>
          <p:spPr>
            <a:xfrm>
              <a:off x="9083019" y="353766"/>
              <a:ext cx="2922439" cy="2084161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06972BE-12A7-2986-AE5A-845B22240EC2}"/>
                </a:ext>
              </a:extLst>
            </p:cNvPr>
            <p:cNvSpPr/>
            <p:nvPr/>
          </p:nvSpPr>
          <p:spPr>
            <a:xfrm>
              <a:off x="10414184" y="257339"/>
              <a:ext cx="659958" cy="1431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868FF63-6A76-4C08-ED43-E5912AA93227}"/>
              </a:ext>
            </a:extLst>
          </p:cNvPr>
          <p:cNvSpPr txBox="1"/>
          <p:nvPr/>
        </p:nvSpPr>
        <p:spPr>
          <a:xfrm>
            <a:off x="461977" y="1485329"/>
            <a:ext cx="40351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Sn: 26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(10+16)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104282"/>
                </a:solidFill>
              </a:rPr>
              <a:t>NbTi</a:t>
            </a:r>
            <a:r>
              <a:rPr lang="fr-FR" sz="1600" dirty="0">
                <a:solidFill>
                  <a:srgbClr val="104282"/>
                </a:solidFill>
              </a:rPr>
              <a:t>: 26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(13+13)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ratio: 50 %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104282"/>
                </a:solidFill>
              </a:rPr>
              <a:t>Loadline</a:t>
            </a:r>
            <a:r>
              <a:rPr lang="fr-FR" sz="1600" dirty="0">
                <a:solidFill>
                  <a:srgbClr val="104282"/>
                </a:solidFill>
              </a:rPr>
              <a:t> at 1.9 K: </a:t>
            </a:r>
            <a:r>
              <a:rPr lang="fr-FR" sz="1600" dirty="0" err="1">
                <a:solidFill>
                  <a:srgbClr val="104282"/>
                </a:solidFill>
              </a:rPr>
              <a:t>below</a:t>
            </a:r>
            <a:r>
              <a:rPr lang="fr-FR" sz="1600" dirty="0">
                <a:solidFill>
                  <a:srgbClr val="104282"/>
                </a:solidFill>
              </a:rPr>
              <a:t> 82 %, </a:t>
            </a:r>
            <a:r>
              <a:rPr lang="fr-FR" sz="1600" dirty="0" err="1">
                <a:solidFill>
                  <a:srgbClr val="104282"/>
                </a:solidFill>
              </a:rPr>
              <a:t>limited</a:t>
            </a:r>
            <a:r>
              <a:rPr lang="fr-FR" sz="1600" dirty="0">
                <a:solidFill>
                  <a:srgbClr val="104282"/>
                </a:solidFill>
              </a:rPr>
              <a:t> by the 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</a:t>
            </a:r>
            <a:r>
              <a:rPr lang="fr-FR" sz="1600" dirty="0" err="1">
                <a:solidFill>
                  <a:srgbClr val="104282"/>
                </a:solidFill>
              </a:rPr>
              <a:t>coil</a:t>
            </a:r>
            <a:r>
              <a:rPr lang="fr-FR" sz="1600" dirty="0">
                <a:solidFill>
                  <a:srgbClr val="104282"/>
                </a:solidFill>
              </a:rPr>
              <a:t>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A83606-5F09-F1FD-6DE4-6C905230EC8D}"/>
              </a:ext>
            </a:extLst>
          </p:cNvPr>
          <p:cNvSpPr txBox="1"/>
          <p:nvPr/>
        </p:nvSpPr>
        <p:spPr>
          <a:xfrm>
            <a:off x="6293501" y="379329"/>
            <a:ext cx="110395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Magnetic Field</a:t>
            </a:r>
            <a:endParaRPr lang="en-GB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D2AEFB-FEBE-1E65-52CC-5580BA52B6FA}"/>
              </a:ext>
            </a:extLst>
          </p:cNvPr>
          <p:cNvSpPr txBox="1"/>
          <p:nvPr/>
        </p:nvSpPr>
        <p:spPr>
          <a:xfrm>
            <a:off x="6044073" y="3429000"/>
            <a:ext cx="160281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Margin on the </a:t>
            </a:r>
            <a:r>
              <a:rPr lang="en-US" sz="1200" dirty="0" err="1"/>
              <a:t>loadline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34198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AB2BAF-4612-79A4-56E6-8DEEEE0EA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D5D15D11-226A-E181-C92A-9C79C2DD2F0A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The BOND Case</a:t>
            </a:r>
          </a:p>
          <a:p>
            <a:r>
              <a:rPr lang="en-US" sz="2400" dirty="0">
                <a:latin typeface="+mn-lt"/>
              </a:rPr>
              <a:t>14T – Stepped version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60342F-0F72-4651-F50E-4E846C434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201129-4239-FFF6-AAB4-6249742DD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71BE9-23C6-F497-E9C2-2E3084B10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15</a:t>
            </a:fld>
            <a:endParaRPr lang="en-GB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0E4872A0-CBDD-945E-0B50-6199E0E758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622781"/>
              </p:ext>
            </p:extLst>
          </p:nvPr>
        </p:nvGraphicFramePr>
        <p:xfrm>
          <a:off x="8893437" y="3331910"/>
          <a:ext cx="2843277" cy="2867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2741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462860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687676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b="1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589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17.8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23.63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81.9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 layer 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24.79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78.0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 layer 2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23.99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80.6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</a:tbl>
          </a:graphicData>
        </a:graphic>
      </p:graphicFrame>
      <p:grpSp>
        <p:nvGrpSpPr>
          <p:cNvPr id="22" name="Group 21">
            <a:extLst>
              <a:ext uri="{FF2B5EF4-FFF2-40B4-BE49-F238E27FC236}">
                <a16:creationId xmlns:a16="http://schemas.microsoft.com/office/drawing/2014/main" id="{E6615643-00CA-E0B8-6334-0B826D2CCD67}"/>
              </a:ext>
            </a:extLst>
          </p:cNvPr>
          <p:cNvGrpSpPr/>
          <p:nvPr/>
        </p:nvGrpSpPr>
        <p:grpSpPr>
          <a:xfrm>
            <a:off x="8652584" y="89763"/>
            <a:ext cx="3191958" cy="3151632"/>
            <a:chOff x="4945225" y="2468559"/>
            <a:chExt cx="3191958" cy="3151632"/>
          </a:xfrm>
        </p:grpSpPr>
        <p:pic>
          <p:nvPicPr>
            <p:cNvPr id="23" name="Picture 22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3BC18D8D-F042-3D8D-B1FD-BB139917A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945225" y="2468559"/>
              <a:ext cx="3191958" cy="3151632"/>
            </a:xfrm>
            <a:prstGeom prst="rect">
              <a:avLst/>
            </a:prstGeom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8FA18ED-D693-81B3-C2C8-7AF7275CB2DD}"/>
                </a:ext>
              </a:extLst>
            </p:cNvPr>
            <p:cNvGrpSpPr/>
            <p:nvPr/>
          </p:nvGrpSpPr>
          <p:grpSpPr>
            <a:xfrm>
              <a:off x="5400344" y="2649286"/>
              <a:ext cx="2575330" cy="509104"/>
              <a:chOff x="5546394" y="2617536"/>
              <a:chExt cx="2575330" cy="509104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D93D4D7-2B63-202F-ABFA-2264BAF6EF10}"/>
                  </a:ext>
                </a:extLst>
              </p:cNvPr>
              <p:cNvSpPr/>
              <p:nvPr/>
            </p:nvSpPr>
            <p:spPr>
              <a:xfrm>
                <a:off x="5546394" y="2617536"/>
                <a:ext cx="2575330" cy="5091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C8F9E101-E1AE-8AB1-8A86-21CFD05A4B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640303" y="2627969"/>
                <a:ext cx="1212634" cy="498671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6E5B9938-E17C-FE3A-61A3-52D73AF3BE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7226614" y="2617536"/>
                <a:ext cx="831582" cy="498671"/>
              </a:xfrm>
              <a:prstGeom prst="rect">
                <a:avLst/>
              </a:prstGeom>
            </p:spPr>
          </p:pic>
        </p:grp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9232992C-7340-3381-F0C8-74F20717D5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7658" y="3969480"/>
            <a:ext cx="2096419" cy="156387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32DD412-FF1C-299C-F7DE-7DD87612091C}"/>
              </a:ext>
            </a:extLst>
          </p:cNvPr>
          <p:cNvSpPr txBox="1"/>
          <p:nvPr/>
        </p:nvSpPr>
        <p:spPr>
          <a:xfrm>
            <a:off x="461977" y="1485329"/>
            <a:ext cx="40351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Sn: 23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(7+16)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104282"/>
                </a:solidFill>
              </a:rPr>
              <a:t>NbTi</a:t>
            </a:r>
            <a:r>
              <a:rPr lang="fr-FR" sz="1600" dirty="0">
                <a:solidFill>
                  <a:srgbClr val="104282"/>
                </a:solidFill>
              </a:rPr>
              <a:t>: 29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(16+13)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ratio: 44 %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104282"/>
                </a:solidFill>
              </a:rPr>
              <a:t>Loadline</a:t>
            </a:r>
            <a:r>
              <a:rPr lang="fr-FR" sz="1600" dirty="0">
                <a:solidFill>
                  <a:srgbClr val="104282"/>
                </a:solidFill>
              </a:rPr>
              <a:t> at 1.9 K: </a:t>
            </a:r>
            <a:r>
              <a:rPr lang="fr-FR" sz="1600" dirty="0" err="1">
                <a:solidFill>
                  <a:srgbClr val="104282"/>
                </a:solidFill>
              </a:rPr>
              <a:t>below</a:t>
            </a:r>
            <a:r>
              <a:rPr lang="fr-FR" sz="1600" dirty="0">
                <a:solidFill>
                  <a:srgbClr val="104282"/>
                </a:solidFill>
              </a:rPr>
              <a:t> 82 %, </a:t>
            </a:r>
            <a:r>
              <a:rPr lang="fr-FR" sz="1600" dirty="0" err="1">
                <a:solidFill>
                  <a:srgbClr val="104282"/>
                </a:solidFill>
              </a:rPr>
              <a:t>limited</a:t>
            </a:r>
            <a:r>
              <a:rPr lang="fr-FR" sz="1600" dirty="0">
                <a:solidFill>
                  <a:srgbClr val="104282"/>
                </a:solidFill>
              </a:rPr>
              <a:t> by the 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</a:t>
            </a:r>
            <a:r>
              <a:rPr lang="fr-FR" sz="1600" dirty="0" err="1">
                <a:solidFill>
                  <a:srgbClr val="104282"/>
                </a:solidFill>
              </a:rPr>
              <a:t>coil</a:t>
            </a:r>
            <a:r>
              <a:rPr lang="fr-FR" sz="1600" dirty="0">
                <a:solidFill>
                  <a:srgbClr val="104282"/>
                </a:solidFill>
              </a:rPr>
              <a:t>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551F529-F717-A795-C1C0-74D29B85B1F3}"/>
              </a:ext>
            </a:extLst>
          </p:cNvPr>
          <p:cNvGrpSpPr/>
          <p:nvPr/>
        </p:nvGrpSpPr>
        <p:grpSpPr>
          <a:xfrm>
            <a:off x="4732475" y="3176158"/>
            <a:ext cx="3552649" cy="3022779"/>
            <a:chOff x="373711" y="2307860"/>
            <a:chExt cx="4269851" cy="3633012"/>
          </a:xfrm>
        </p:grpSpPr>
        <p:pic>
          <p:nvPicPr>
            <p:cNvPr id="30" name="Picture 29" descr="A rainbow colored squares with numbers and lines&#10;&#10;AI-generated content may be incorrect.">
              <a:extLst>
                <a:ext uri="{FF2B5EF4-FFF2-40B4-BE49-F238E27FC236}">
                  <a16:creationId xmlns:a16="http://schemas.microsoft.com/office/drawing/2014/main" id="{3B173058-ADB4-9BA2-A464-7151F9AAFC2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66" t="14412" r="8161" b="12012"/>
            <a:stretch/>
          </p:blipFill>
          <p:spPr>
            <a:xfrm>
              <a:off x="373711" y="2307860"/>
              <a:ext cx="4269851" cy="3633012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65D19A9-B1D8-F009-0976-AAEE1CFB4478}"/>
                </a:ext>
              </a:extLst>
            </p:cNvPr>
            <p:cNvSpPr/>
            <p:nvPr/>
          </p:nvSpPr>
          <p:spPr>
            <a:xfrm>
              <a:off x="2583306" y="2307860"/>
              <a:ext cx="659958" cy="1431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A216868-765E-6232-571B-D8FE75C41D5E}"/>
              </a:ext>
            </a:extLst>
          </p:cNvPr>
          <p:cNvGrpSpPr/>
          <p:nvPr/>
        </p:nvGrpSpPr>
        <p:grpSpPr>
          <a:xfrm>
            <a:off x="4570050" y="132556"/>
            <a:ext cx="3977648" cy="2990812"/>
            <a:chOff x="8572732" y="241031"/>
            <a:chExt cx="3977648" cy="2990812"/>
          </a:xfrm>
        </p:grpSpPr>
        <p:pic>
          <p:nvPicPr>
            <p:cNvPr id="33" name="Picture 32" descr="A rainbow colored squares with numbers and lines&#10;&#10;AI-generated content may be incorrect.">
              <a:extLst>
                <a:ext uri="{FF2B5EF4-FFF2-40B4-BE49-F238E27FC236}">
                  <a16:creationId xmlns:a16="http://schemas.microsoft.com/office/drawing/2014/main" id="{AF612FA5-1896-9B6C-B814-20BF86DED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30" b="12012"/>
            <a:stretch/>
          </p:blipFill>
          <p:spPr>
            <a:xfrm>
              <a:off x="8572732" y="242322"/>
              <a:ext cx="3977648" cy="2989521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77F7BA0-238F-F8DD-D9E1-4EE990720DEB}"/>
                </a:ext>
              </a:extLst>
            </p:cNvPr>
            <p:cNvSpPr/>
            <p:nvPr/>
          </p:nvSpPr>
          <p:spPr>
            <a:xfrm>
              <a:off x="10459322" y="241031"/>
              <a:ext cx="894478" cy="1939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4B4F35C8-460E-1964-DF3E-0258A7AA89FB}"/>
              </a:ext>
            </a:extLst>
          </p:cNvPr>
          <p:cNvSpPr txBox="1"/>
          <p:nvPr/>
        </p:nvSpPr>
        <p:spPr>
          <a:xfrm>
            <a:off x="6293501" y="379329"/>
            <a:ext cx="110395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Magnetic Field</a:t>
            </a:r>
            <a:endParaRPr lang="en-GB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F0900A9-24CD-E39C-7F7E-58100012F6AC}"/>
              </a:ext>
            </a:extLst>
          </p:cNvPr>
          <p:cNvSpPr txBox="1"/>
          <p:nvPr/>
        </p:nvSpPr>
        <p:spPr>
          <a:xfrm>
            <a:off x="6044073" y="3429000"/>
            <a:ext cx="160281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Margin on the </a:t>
            </a:r>
            <a:r>
              <a:rPr lang="en-US" sz="1200" dirty="0" err="1"/>
              <a:t>loadline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82186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C9272-A3B6-886A-EA9D-49F99623E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F813758A-F75A-F946-5A51-08510CFC246C}"/>
              </a:ext>
            </a:extLst>
          </p:cNvPr>
          <p:cNvGrpSpPr/>
          <p:nvPr/>
        </p:nvGrpSpPr>
        <p:grpSpPr>
          <a:xfrm>
            <a:off x="4727642" y="177222"/>
            <a:ext cx="3562313" cy="3058477"/>
            <a:chOff x="4727642" y="177222"/>
            <a:chExt cx="3562313" cy="3058477"/>
          </a:xfrm>
        </p:grpSpPr>
        <p:pic>
          <p:nvPicPr>
            <p:cNvPr id="41" name="Picture 40" descr="A rainbow colored squares with numbers&#10;&#10;AI-generated content may be incorrect.">
              <a:extLst>
                <a:ext uri="{FF2B5EF4-FFF2-40B4-BE49-F238E27FC236}">
                  <a16:creationId xmlns:a16="http://schemas.microsoft.com/office/drawing/2014/main" id="{DAC3B5A3-C7D2-3202-DD08-B86639C0E4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99" t="16205" r="6928" b="11367"/>
            <a:stretch/>
          </p:blipFill>
          <p:spPr>
            <a:xfrm>
              <a:off x="4727642" y="255426"/>
              <a:ext cx="3562313" cy="2980273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0EC85A7-CCDE-3DAF-C54B-E8052D4D3F16}"/>
                </a:ext>
              </a:extLst>
            </p:cNvPr>
            <p:cNvSpPr/>
            <p:nvPr/>
          </p:nvSpPr>
          <p:spPr>
            <a:xfrm>
              <a:off x="6508798" y="177222"/>
              <a:ext cx="549106" cy="119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D4C259E-DA54-82F3-D4F3-5AC1FF901615}"/>
              </a:ext>
            </a:extLst>
          </p:cNvPr>
          <p:cNvGrpSpPr/>
          <p:nvPr/>
        </p:nvGrpSpPr>
        <p:grpSpPr>
          <a:xfrm>
            <a:off x="4700526" y="3095733"/>
            <a:ext cx="3616546" cy="3082773"/>
            <a:chOff x="4700526" y="3095733"/>
            <a:chExt cx="3616546" cy="3082773"/>
          </a:xfrm>
        </p:grpSpPr>
        <p:pic>
          <p:nvPicPr>
            <p:cNvPr id="40" name="Picture 39" descr="A rainbow colored squares with numbers and lines&#10;&#10;AI-generated content may be incorrect.">
              <a:extLst>
                <a:ext uri="{FF2B5EF4-FFF2-40B4-BE49-F238E27FC236}">
                  <a16:creationId xmlns:a16="http://schemas.microsoft.com/office/drawing/2014/main" id="{C3D9B5CC-0A1F-8195-9858-780D73841D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8" t="12094" r="7051" b="12987"/>
            <a:stretch/>
          </p:blipFill>
          <p:spPr>
            <a:xfrm>
              <a:off x="4700526" y="3095733"/>
              <a:ext cx="3616546" cy="3082773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451404E-CC56-C883-02AE-132AB11ECD00}"/>
                </a:ext>
              </a:extLst>
            </p:cNvPr>
            <p:cNvSpPr/>
            <p:nvPr/>
          </p:nvSpPr>
          <p:spPr>
            <a:xfrm>
              <a:off x="6570927" y="3194820"/>
              <a:ext cx="549106" cy="119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6" name="Title 1">
            <a:extLst>
              <a:ext uri="{FF2B5EF4-FFF2-40B4-BE49-F238E27FC236}">
                <a16:creationId xmlns:a16="http://schemas.microsoft.com/office/drawing/2014/main" id="{20CEFEA3-15AF-06A7-554A-2AF4923A19BC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The BOND Case</a:t>
            </a:r>
          </a:p>
          <a:p>
            <a:r>
              <a:rPr lang="en-US" sz="2400" dirty="0">
                <a:latin typeface="+mn-lt"/>
              </a:rPr>
              <a:t>12T – Flat version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BBD875-F326-4238-5EE5-91F4C8630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C5AB4-6539-ECDA-A65D-6B721C4B6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9AD02F-8279-8701-7858-F99F71A25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16</a:t>
            </a:fld>
            <a:endParaRPr lang="en-GB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999D5DB9-564A-B5F6-7D62-B4CC96E17C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113" y="3997460"/>
            <a:ext cx="1626964" cy="1507918"/>
          </a:xfrm>
          <a:prstGeom prst="rect">
            <a:avLst/>
          </a:prstGeom>
        </p:spPr>
      </p:pic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B46C34D4-893C-B5C4-3860-3CAA43B9A5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734743"/>
              </p:ext>
            </p:extLst>
          </p:nvPr>
        </p:nvGraphicFramePr>
        <p:xfrm>
          <a:off x="8893437" y="3331910"/>
          <a:ext cx="2843277" cy="2867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2741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462860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687676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b="1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19.92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589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17.1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27.27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73.0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 layer 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19.92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10.6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25.38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78.5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 layer 2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19.92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1.9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7A0DD6CB-9233-8659-50DA-06DD61CD9C5D}"/>
              </a:ext>
            </a:extLst>
          </p:cNvPr>
          <p:cNvSpPr txBox="1"/>
          <p:nvPr/>
        </p:nvSpPr>
        <p:spPr>
          <a:xfrm>
            <a:off x="6293501" y="379329"/>
            <a:ext cx="110395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Magnetic Field</a:t>
            </a:r>
            <a:endParaRPr lang="en-GB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08B22C-CF27-5B11-0693-CA47E3CDAFD6}"/>
              </a:ext>
            </a:extLst>
          </p:cNvPr>
          <p:cNvSpPr txBox="1"/>
          <p:nvPr/>
        </p:nvSpPr>
        <p:spPr>
          <a:xfrm>
            <a:off x="6044073" y="3429000"/>
            <a:ext cx="160281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Margin on the </a:t>
            </a:r>
            <a:r>
              <a:rPr lang="en-US" sz="1200" dirty="0" err="1"/>
              <a:t>loadline</a:t>
            </a:r>
            <a:endParaRPr lang="en-GB" sz="1200" dirty="0"/>
          </a:p>
        </p:txBody>
      </p:sp>
      <p:pic>
        <p:nvPicPr>
          <p:cNvPr id="18" name="Picture 1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583F6FEB-93D5-7E73-BDC5-A17AC5B0E2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9036" y="136525"/>
            <a:ext cx="3395875" cy="315718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7066C30-EA10-642E-DD2A-80C373F33E5A}"/>
              </a:ext>
            </a:extLst>
          </p:cNvPr>
          <p:cNvSpPr txBox="1"/>
          <p:nvPr/>
        </p:nvSpPr>
        <p:spPr>
          <a:xfrm>
            <a:off x="461977" y="1485329"/>
            <a:ext cx="40351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Sn: 14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(4+10)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104282"/>
                </a:solidFill>
              </a:rPr>
              <a:t>NbTi</a:t>
            </a:r>
            <a:r>
              <a:rPr lang="fr-FR" sz="1600" dirty="0">
                <a:solidFill>
                  <a:srgbClr val="104282"/>
                </a:solidFill>
              </a:rPr>
              <a:t>: 26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(13+13)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ratio: 35 %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104282"/>
                </a:solidFill>
              </a:rPr>
              <a:t>Loadline</a:t>
            </a:r>
            <a:r>
              <a:rPr lang="fr-FR" sz="1600" dirty="0">
                <a:solidFill>
                  <a:srgbClr val="104282"/>
                </a:solidFill>
              </a:rPr>
              <a:t> at 1.9 K: </a:t>
            </a:r>
            <a:r>
              <a:rPr lang="fr-FR" sz="1600" dirty="0" err="1">
                <a:solidFill>
                  <a:srgbClr val="104282"/>
                </a:solidFill>
              </a:rPr>
              <a:t>below</a:t>
            </a:r>
            <a:r>
              <a:rPr lang="fr-FR" sz="1600" dirty="0">
                <a:solidFill>
                  <a:srgbClr val="104282"/>
                </a:solidFill>
              </a:rPr>
              <a:t> 80 %, </a:t>
            </a:r>
            <a:r>
              <a:rPr lang="fr-FR" sz="1600" dirty="0" err="1">
                <a:solidFill>
                  <a:srgbClr val="104282"/>
                </a:solidFill>
              </a:rPr>
              <a:t>limited</a:t>
            </a:r>
            <a:r>
              <a:rPr lang="fr-FR" sz="1600" dirty="0">
                <a:solidFill>
                  <a:srgbClr val="104282"/>
                </a:solidFill>
              </a:rPr>
              <a:t> by the </a:t>
            </a:r>
            <a:r>
              <a:rPr lang="fr-FR" sz="1600" dirty="0" err="1">
                <a:solidFill>
                  <a:srgbClr val="104282"/>
                </a:solidFill>
              </a:rPr>
              <a:t>NbTi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coil</a:t>
            </a:r>
            <a:r>
              <a:rPr lang="fr-FR" sz="1600" dirty="0">
                <a:solidFill>
                  <a:srgbClr val="10428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29863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1B886-E78A-892B-3C09-204171249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541CB86A-9748-181E-F0BD-E4A6261DB613}"/>
              </a:ext>
            </a:extLst>
          </p:cNvPr>
          <p:cNvGrpSpPr/>
          <p:nvPr/>
        </p:nvGrpSpPr>
        <p:grpSpPr>
          <a:xfrm>
            <a:off x="4700526" y="3176158"/>
            <a:ext cx="3693781" cy="3002348"/>
            <a:chOff x="4700526" y="3176158"/>
            <a:chExt cx="3693781" cy="3002348"/>
          </a:xfrm>
        </p:grpSpPr>
        <p:pic>
          <p:nvPicPr>
            <p:cNvPr id="27" name="Picture 26" descr="A rainbow colored squares with numbers&#10;&#10;AI-generated content may be incorrect.">
              <a:extLst>
                <a:ext uri="{FF2B5EF4-FFF2-40B4-BE49-F238E27FC236}">
                  <a16:creationId xmlns:a16="http://schemas.microsoft.com/office/drawing/2014/main" id="{80285DA4-ED8A-3D91-91E0-1EFFD0521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62" t="16609" r="5470" b="12528"/>
            <a:stretch/>
          </p:blipFill>
          <p:spPr>
            <a:xfrm>
              <a:off x="4700526" y="3262630"/>
              <a:ext cx="3693781" cy="2915876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2B43517-F33C-BA1B-157F-1F6F5A11C380}"/>
                </a:ext>
              </a:extLst>
            </p:cNvPr>
            <p:cNvSpPr/>
            <p:nvPr/>
          </p:nvSpPr>
          <p:spPr>
            <a:xfrm>
              <a:off x="6496279" y="3176158"/>
              <a:ext cx="549106" cy="119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F473D77-5023-E54C-DCF4-AAD704CD8C59}"/>
              </a:ext>
            </a:extLst>
          </p:cNvPr>
          <p:cNvGrpSpPr/>
          <p:nvPr/>
        </p:nvGrpSpPr>
        <p:grpSpPr>
          <a:xfrm>
            <a:off x="4414228" y="133092"/>
            <a:ext cx="4114808" cy="3102607"/>
            <a:chOff x="4414228" y="133092"/>
            <a:chExt cx="4114808" cy="3102607"/>
          </a:xfrm>
        </p:grpSpPr>
        <p:pic>
          <p:nvPicPr>
            <p:cNvPr id="26" name="Picture 25" descr="A rainbow colored squares with numbers and lines&#10;&#10;AI-generated content may be incorrect.">
              <a:extLst>
                <a:ext uri="{FF2B5EF4-FFF2-40B4-BE49-F238E27FC236}">
                  <a16:creationId xmlns:a16="http://schemas.microsoft.com/office/drawing/2014/main" id="{DD63A0B1-333D-3CE9-A53B-A319C201F8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948" b="11651"/>
            <a:stretch/>
          </p:blipFill>
          <p:spPr>
            <a:xfrm>
              <a:off x="4414228" y="133092"/>
              <a:ext cx="4114808" cy="3102607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2BD9504-E3E0-5E28-14FB-67246E9EE584}"/>
                </a:ext>
              </a:extLst>
            </p:cNvPr>
            <p:cNvSpPr/>
            <p:nvPr/>
          </p:nvSpPr>
          <p:spPr>
            <a:xfrm>
              <a:off x="6471632" y="202697"/>
              <a:ext cx="549106" cy="119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6" name="Title 1">
            <a:extLst>
              <a:ext uri="{FF2B5EF4-FFF2-40B4-BE49-F238E27FC236}">
                <a16:creationId xmlns:a16="http://schemas.microsoft.com/office/drawing/2014/main" id="{D2E0089C-886E-008D-EF01-40CB7C596173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The BOND Case</a:t>
            </a:r>
          </a:p>
          <a:p>
            <a:r>
              <a:rPr lang="en-US" sz="2400" dirty="0">
                <a:latin typeface="+mn-lt"/>
              </a:rPr>
              <a:t>12T – 4.5 K version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F8235E-C512-5F7F-EF29-7F553B464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C8AC4-9990-2A29-2BC7-E01541FE2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3BAD0F-152E-9368-F17A-D5DB012E4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17</a:t>
            </a:fld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B852A48-6E7C-20DF-EB63-B79381B233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616" y="4013293"/>
            <a:ext cx="2038461" cy="1486054"/>
          </a:xfrm>
          <a:prstGeom prst="rect">
            <a:avLst/>
          </a:prstGeom>
        </p:spPr>
      </p:pic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2C1801BA-5F2D-9788-860F-E2FA50D6DB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187378"/>
              </p:ext>
            </p:extLst>
          </p:nvPr>
        </p:nvGraphicFramePr>
        <p:xfrm>
          <a:off x="8893437" y="3331910"/>
          <a:ext cx="2843277" cy="2867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2741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462860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687676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b="1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589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4.5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16.0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4.5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77.1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 layer 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4.5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7.9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4.5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85.5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 layer 2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 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field at 4.5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SS current at 4.5 K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[kA]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oadline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fraction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87.9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B9FF6901-D76E-FF83-4700-C27203708AA1}"/>
              </a:ext>
            </a:extLst>
          </p:cNvPr>
          <p:cNvSpPr txBox="1"/>
          <p:nvPr/>
        </p:nvSpPr>
        <p:spPr>
          <a:xfrm>
            <a:off x="6293501" y="379329"/>
            <a:ext cx="110395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Magnetic Field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197491-C77E-0F7E-2661-D44C07797BA6}"/>
              </a:ext>
            </a:extLst>
          </p:cNvPr>
          <p:cNvSpPr txBox="1"/>
          <p:nvPr/>
        </p:nvSpPr>
        <p:spPr>
          <a:xfrm>
            <a:off x="6044073" y="3429000"/>
            <a:ext cx="160281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Margin on the </a:t>
            </a:r>
            <a:r>
              <a:rPr lang="en-US" sz="1200" dirty="0" err="1"/>
              <a:t>loadline</a:t>
            </a:r>
            <a:endParaRPr lang="en-GB" sz="1200" dirty="0"/>
          </a:p>
        </p:txBody>
      </p:sp>
      <p:pic>
        <p:nvPicPr>
          <p:cNvPr id="25" name="Picture 2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ECC26C37-0172-06F8-BB47-E7474BA6D7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43058" y="178330"/>
            <a:ext cx="3221207" cy="310596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029AE6A-0949-6505-46BF-3D44C3F7EA77}"/>
              </a:ext>
            </a:extLst>
          </p:cNvPr>
          <p:cNvSpPr txBox="1"/>
          <p:nvPr/>
        </p:nvSpPr>
        <p:spPr>
          <a:xfrm>
            <a:off x="461977" y="1485329"/>
            <a:ext cx="40351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Sn: 24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(8+18)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104282"/>
                </a:solidFill>
              </a:rPr>
              <a:t>NbTi</a:t>
            </a:r>
            <a:r>
              <a:rPr lang="fr-FR" sz="1600" dirty="0">
                <a:solidFill>
                  <a:srgbClr val="104282"/>
                </a:solidFill>
              </a:rPr>
              <a:t>: 26 </a:t>
            </a:r>
            <a:r>
              <a:rPr lang="fr-FR" sz="1600" dirty="0" err="1">
                <a:solidFill>
                  <a:srgbClr val="104282"/>
                </a:solidFill>
              </a:rPr>
              <a:t>turns</a:t>
            </a:r>
            <a:r>
              <a:rPr lang="fr-FR" sz="1600" dirty="0">
                <a:solidFill>
                  <a:srgbClr val="104282"/>
                </a:solidFill>
              </a:rPr>
              <a:t> (15+11)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ratio: 50 %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104282"/>
                </a:solidFill>
              </a:rPr>
              <a:t>Loadline</a:t>
            </a:r>
            <a:r>
              <a:rPr lang="fr-FR" sz="1600" dirty="0">
                <a:solidFill>
                  <a:srgbClr val="104282"/>
                </a:solidFill>
              </a:rPr>
              <a:t> at 4.5 K: 78% in the 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</a:t>
            </a:r>
            <a:r>
              <a:rPr lang="fr-FR" sz="1600" dirty="0" err="1">
                <a:solidFill>
                  <a:srgbClr val="104282"/>
                </a:solidFill>
              </a:rPr>
              <a:t>coil</a:t>
            </a:r>
            <a:r>
              <a:rPr lang="fr-FR" sz="1600" dirty="0">
                <a:solidFill>
                  <a:srgbClr val="104282"/>
                </a:solidFill>
              </a:rPr>
              <a:t> and 90 % in the  </a:t>
            </a:r>
            <a:r>
              <a:rPr lang="fr-FR" sz="1600" dirty="0" err="1">
                <a:solidFill>
                  <a:srgbClr val="104282"/>
                </a:solidFill>
              </a:rPr>
              <a:t>NbTi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coil</a:t>
            </a:r>
            <a:r>
              <a:rPr lang="fr-FR" sz="1600" dirty="0">
                <a:solidFill>
                  <a:srgbClr val="10428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83587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541460-315B-85DE-1B78-ACD8638566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B90881-8C0A-C04A-F959-AF4DC5E87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92B224-D4CF-3735-7E9E-D4667B337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D7B9C9-C6C4-29B5-86FA-15832B93A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C300D3F-98B3-1B4D-F85F-9401B9E1D156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The BOND Case</a:t>
            </a:r>
          </a:p>
          <a:p>
            <a:r>
              <a:rPr lang="en-US" sz="2400" dirty="0">
                <a:latin typeface="+mn-lt"/>
              </a:rPr>
              <a:t>AC-losses digression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D0114C-2863-57B5-469C-D170400EA072}"/>
              </a:ext>
            </a:extLst>
          </p:cNvPr>
          <p:cNvSpPr txBox="1"/>
          <p:nvPr/>
        </p:nvSpPr>
        <p:spPr>
          <a:xfrm>
            <a:off x="316039" y="1596621"/>
            <a:ext cx="57929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AC-losses are calculated over a </a:t>
            </a:r>
            <a:r>
              <a:rPr lang="en-US" sz="1600" dirty="0">
                <a:solidFill>
                  <a:srgbClr val="C00000"/>
                </a:solidFill>
              </a:rPr>
              <a:t>typical current cycle in the LHC</a:t>
            </a:r>
            <a:r>
              <a:rPr lang="en-US" sz="1600" dirty="0">
                <a:solidFill>
                  <a:srgbClr val="104282"/>
                </a:solidFill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Ramp down from nominal to reset (100 A) of 10 A/s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Injection plateau of 20 min at 1 kA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Ramp up to nominal of 10 A/s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Calculation is </a:t>
            </a:r>
            <a:r>
              <a:rPr lang="en-US" sz="1600" dirty="0">
                <a:solidFill>
                  <a:srgbClr val="C00000"/>
                </a:solidFill>
              </a:rPr>
              <a:t>done over the second cycle</a:t>
            </a:r>
            <a:r>
              <a:rPr lang="en-US" sz="1600" dirty="0">
                <a:solidFill>
                  <a:srgbClr val="104282"/>
                </a:solidFill>
              </a:rPr>
              <a:t> to account for magnetization.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Today the target in HFM for the loss during this cycle is 10 kJ/m.</a:t>
            </a:r>
          </a:p>
          <a:p>
            <a:endParaRPr lang="en-US" sz="1600" dirty="0">
              <a:solidFill>
                <a:srgbClr val="10428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04282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B253181-B119-9879-4E40-971772837EBC}"/>
              </a:ext>
            </a:extLst>
          </p:cNvPr>
          <p:cNvGrpSpPr/>
          <p:nvPr/>
        </p:nvGrpSpPr>
        <p:grpSpPr>
          <a:xfrm>
            <a:off x="6503047" y="1214877"/>
            <a:ext cx="5481171" cy="3564254"/>
            <a:chOff x="6507757" y="1430585"/>
            <a:chExt cx="5481171" cy="356425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A8EB5C9-D08D-E03F-F1B9-7BA296FCF8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7757" y="1565839"/>
              <a:ext cx="5481171" cy="342900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C53572C-F4F9-5D56-888D-E351B20A637B}"/>
                </a:ext>
              </a:extLst>
            </p:cNvPr>
            <p:cNvSpPr txBox="1"/>
            <p:nvPr/>
          </p:nvSpPr>
          <p:spPr>
            <a:xfrm>
              <a:off x="9668717" y="1813716"/>
              <a:ext cx="620683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Collision</a:t>
              </a:r>
              <a:endParaRPr lang="en-GB" sz="1000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6044A60-47DC-5D1D-8AA2-656D54626D49}"/>
                </a:ext>
              </a:extLst>
            </p:cNvPr>
            <p:cNvCxnSpPr>
              <a:cxnSpLocks/>
            </p:cNvCxnSpPr>
            <p:nvPr/>
          </p:nvCxnSpPr>
          <p:spPr>
            <a:xfrm>
              <a:off x="10084123" y="2020803"/>
              <a:ext cx="302554" cy="34657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6EAA929-6BEC-5D4A-9C98-D87FBCFE04CD}"/>
                </a:ext>
              </a:extLst>
            </p:cNvPr>
            <p:cNvSpPr txBox="1"/>
            <p:nvPr/>
          </p:nvSpPr>
          <p:spPr>
            <a:xfrm>
              <a:off x="8351552" y="4053874"/>
              <a:ext cx="57099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Reset</a:t>
              </a:r>
            </a:p>
            <a:p>
              <a:r>
                <a:rPr lang="en-US" sz="1000" dirty="0"/>
                <a:t>current</a:t>
              </a:r>
              <a:endParaRPr lang="en-GB" sz="1000" dirty="0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59FFCBB-B47E-1D31-2749-343FD7367D69}"/>
                </a:ext>
              </a:extLst>
            </p:cNvPr>
            <p:cNvCxnSpPr>
              <a:cxnSpLocks/>
            </p:cNvCxnSpPr>
            <p:nvPr/>
          </p:nvCxnSpPr>
          <p:spPr>
            <a:xfrm>
              <a:off x="8874254" y="4253929"/>
              <a:ext cx="302554" cy="34657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181F836-3608-BDB9-1FA3-3513B22B91B2}"/>
                </a:ext>
              </a:extLst>
            </p:cNvPr>
            <p:cNvSpPr txBox="1"/>
            <p:nvPr/>
          </p:nvSpPr>
          <p:spPr>
            <a:xfrm>
              <a:off x="8399708" y="1897692"/>
              <a:ext cx="816249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Beam dump</a:t>
              </a:r>
              <a:endParaRPr lang="en-GB" sz="1000" dirty="0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F7B8AAB-E6F3-CBE1-90A6-D3E9042707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55435" y="2094551"/>
              <a:ext cx="252397" cy="23918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895D17D-70A8-4E3E-D27D-F0944939D3F1}"/>
                </a:ext>
              </a:extLst>
            </p:cNvPr>
            <p:cNvSpPr txBox="1"/>
            <p:nvPr/>
          </p:nvSpPr>
          <p:spPr>
            <a:xfrm>
              <a:off x="9184729" y="4030791"/>
              <a:ext cx="639919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Injection</a:t>
              </a:r>
              <a:endParaRPr lang="en-GB" sz="1000" dirty="0"/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35F0567-D3F5-C72B-5C48-9C9C46496126}"/>
                </a:ext>
              </a:extLst>
            </p:cNvPr>
            <p:cNvCxnSpPr>
              <a:cxnSpLocks/>
            </p:cNvCxnSpPr>
            <p:nvPr/>
          </p:nvCxnSpPr>
          <p:spPr>
            <a:xfrm>
              <a:off x="9504688" y="4253929"/>
              <a:ext cx="0" cy="26240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0C0B651-718F-083B-9C2A-F62E7FDF4020}"/>
                </a:ext>
              </a:extLst>
            </p:cNvPr>
            <p:cNvSpPr txBox="1"/>
            <p:nvPr/>
          </p:nvSpPr>
          <p:spPr>
            <a:xfrm>
              <a:off x="8807832" y="1430585"/>
              <a:ext cx="1186543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Calculation interval</a:t>
              </a:r>
              <a:endParaRPr lang="en-GB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61993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C4DAC-8281-4FE0-93E5-953C10CF71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207D78-B2A1-A8BC-0BB7-2A2899156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3E15B2-2BF3-5E59-1B2B-30C1DD247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19</a:t>
            </a:fld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3CDD441-81F3-DD25-2546-F0361CE3FE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559038"/>
              </p:ext>
            </p:extLst>
          </p:nvPr>
        </p:nvGraphicFramePr>
        <p:xfrm>
          <a:off x="473384" y="2946405"/>
          <a:ext cx="11396061" cy="2665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8355">
                  <a:extLst>
                    <a:ext uri="{9D8B030D-6E8A-4147-A177-3AD203B41FA5}">
                      <a16:colId xmlns:a16="http://schemas.microsoft.com/office/drawing/2014/main" val="3932116238"/>
                    </a:ext>
                  </a:extLst>
                </a:gridCol>
                <a:gridCol w="774441">
                  <a:extLst>
                    <a:ext uri="{9D8B030D-6E8A-4147-A177-3AD203B41FA5}">
                      <a16:colId xmlns:a16="http://schemas.microsoft.com/office/drawing/2014/main" val="3689956322"/>
                    </a:ext>
                  </a:extLst>
                </a:gridCol>
                <a:gridCol w="1582653">
                  <a:extLst>
                    <a:ext uri="{9D8B030D-6E8A-4147-A177-3AD203B41FA5}">
                      <a16:colId xmlns:a16="http://schemas.microsoft.com/office/drawing/2014/main" val="2496941286"/>
                    </a:ext>
                  </a:extLst>
                </a:gridCol>
                <a:gridCol w="1582653">
                  <a:extLst>
                    <a:ext uri="{9D8B030D-6E8A-4147-A177-3AD203B41FA5}">
                      <a16:colId xmlns:a16="http://schemas.microsoft.com/office/drawing/2014/main" val="1933161586"/>
                    </a:ext>
                  </a:extLst>
                </a:gridCol>
                <a:gridCol w="1582653">
                  <a:extLst>
                    <a:ext uri="{9D8B030D-6E8A-4147-A177-3AD203B41FA5}">
                      <a16:colId xmlns:a16="http://schemas.microsoft.com/office/drawing/2014/main" val="822604013"/>
                    </a:ext>
                  </a:extLst>
                </a:gridCol>
                <a:gridCol w="1582653">
                  <a:extLst>
                    <a:ext uri="{9D8B030D-6E8A-4147-A177-3AD203B41FA5}">
                      <a16:colId xmlns:a16="http://schemas.microsoft.com/office/drawing/2014/main" val="4079617836"/>
                    </a:ext>
                  </a:extLst>
                </a:gridCol>
                <a:gridCol w="1582653">
                  <a:extLst>
                    <a:ext uri="{9D8B030D-6E8A-4147-A177-3AD203B41FA5}">
                      <a16:colId xmlns:a16="http://schemas.microsoft.com/office/drawing/2014/main" val="935662817"/>
                    </a:ext>
                  </a:extLst>
                </a:gridCol>
              </a:tblGrid>
              <a:tr h="1446488">
                <a:tc gridSpan="2">
                  <a:txBody>
                    <a:bodyPr/>
                    <a:lstStyle/>
                    <a:p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solidFill>
                            <a:schemeClr val="tx1"/>
                          </a:solidFill>
                        </a:rPr>
                        <a:t>BOND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solidFill>
                            <a:schemeClr val="tx1"/>
                          </a:solidFill>
                        </a:rPr>
                        <a:t>Hybrid 14T Flat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chemeClr val="tx1"/>
                          </a:solidFill>
                        </a:rPr>
                        <a:t>Hybrid 14T Stepped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chemeClr val="tx1"/>
                          </a:solidFill>
                        </a:rPr>
                        <a:t>Hybrid 12T Flat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chemeClr val="tx1"/>
                          </a:solidFill>
                        </a:rPr>
                        <a:t>Hybrid 12T 4.5 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5379833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Persistent current losses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[kJ/m]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24.216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14.879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</a:rPr>
                        <a:t>13.485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</a:rPr>
                        <a:t>8.147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</a:rPr>
                        <a:t>14.058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768436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300" b="0" dirty="0" err="1">
                          <a:solidFill>
                            <a:schemeClr val="tx1"/>
                          </a:solidFill>
                        </a:rPr>
                        <a:t>Interfilament</a:t>
                      </a:r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 coupling current losses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[kJ/m]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0.009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0.007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0.006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0.003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0.005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005367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Interstrand coupling current losses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[kJ/m]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0.343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0.352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0.351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0.182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0.244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237875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Total cable losses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>
                          <a:solidFill>
                            <a:schemeClr val="tx1"/>
                          </a:solidFill>
                        </a:rPr>
                        <a:t>[kJ/m]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solidFill>
                            <a:srgbClr val="FF0000"/>
                          </a:solidFill>
                        </a:rPr>
                        <a:t>24.569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15.238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13.842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8.332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14.308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2510"/>
                  </a:ext>
                </a:extLst>
              </a:tr>
            </a:tbl>
          </a:graphicData>
        </a:graphic>
      </p:graphicFrame>
      <p:pic>
        <p:nvPicPr>
          <p:cNvPr id="16" name="Picture 15" descr="A rainbow colored diagram of a graph&#10;&#10;AI-generated content may be incorrect.">
            <a:extLst>
              <a:ext uri="{FF2B5EF4-FFF2-40B4-BE49-F238E27FC236}">
                <a16:creationId xmlns:a16="http://schemas.microsoft.com/office/drawing/2014/main" id="{6D8F8BD7-A6CF-231E-09A5-01E76621FA1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2488" y="3196908"/>
            <a:ext cx="1413395" cy="105927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3AD9AA-4AFF-0735-FDFF-F751A2AC5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0C82C5F-EA7B-D7AA-2C7B-D0167B11BE90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The BOND Case</a:t>
            </a:r>
          </a:p>
          <a:p>
            <a:r>
              <a:rPr lang="en-US" sz="2400" dirty="0">
                <a:latin typeface="+mn-lt"/>
              </a:rPr>
              <a:t>AC-losses digression</a:t>
            </a:r>
          </a:p>
          <a:p>
            <a:endParaRPr lang="en-CH" sz="2400" dirty="0">
              <a:latin typeface="+mn-lt"/>
            </a:endParaRPr>
          </a:p>
        </p:txBody>
      </p:sp>
      <p:pic>
        <p:nvPicPr>
          <p:cNvPr id="9" name="Picture 8" descr="A rainbow colored squares with numbers and lines&#10;&#10;AI-generated content may be incorrect.">
            <a:extLst>
              <a:ext uri="{FF2B5EF4-FFF2-40B4-BE49-F238E27FC236}">
                <a16:creationId xmlns:a16="http://schemas.microsoft.com/office/drawing/2014/main" id="{206C760C-BC91-35F3-67A7-6C1687B9B2B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19363" y="3246913"/>
            <a:ext cx="1413395" cy="1009269"/>
          </a:xfrm>
          <a:prstGeom prst="rect">
            <a:avLst/>
          </a:prstGeom>
        </p:spPr>
      </p:pic>
      <p:pic>
        <p:nvPicPr>
          <p:cNvPr id="11" name="Picture 10" descr="A rainbow colored squares with numbers and lines&#10;&#10;AI-generated content may be incorrect.">
            <a:extLst>
              <a:ext uri="{FF2B5EF4-FFF2-40B4-BE49-F238E27FC236}">
                <a16:creationId xmlns:a16="http://schemas.microsoft.com/office/drawing/2014/main" id="{321AA721-8F21-7ADA-DAF5-828F65EAF60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53113" y="3205480"/>
            <a:ext cx="1450827" cy="1050702"/>
          </a:xfrm>
          <a:prstGeom prst="rect">
            <a:avLst/>
          </a:prstGeom>
        </p:spPr>
      </p:pic>
      <p:pic>
        <p:nvPicPr>
          <p:cNvPr id="12" name="Picture 11" descr="A rainbow colored squares with numbers and lines&#10;&#10;AI-generated content may be incorrect.">
            <a:extLst>
              <a:ext uri="{FF2B5EF4-FFF2-40B4-BE49-F238E27FC236}">
                <a16:creationId xmlns:a16="http://schemas.microsoft.com/office/drawing/2014/main" id="{E1D79826-E2D8-D10A-8927-F53B4082CCF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11950" y="3240680"/>
            <a:ext cx="1388846" cy="1021734"/>
          </a:xfrm>
          <a:prstGeom prst="rect">
            <a:avLst/>
          </a:prstGeom>
        </p:spPr>
      </p:pic>
      <p:pic>
        <p:nvPicPr>
          <p:cNvPr id="13" name="Picture 12" descr="A rainbow colored squares with numbers&#10;&#10;AI-generated content may be incorrect.">
            <a:extLst>
              <a:ext uri="{FF2B5EF4-FFF2-40B4-BE49-F238E27FC236}">
                <a16:creationId xmlns:a16="http://schemas.microsoft.com/office/drawing/2014/main" id="{A369069F-67B4-5BA6-F7B7-A19223496819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35145" y="3227326"/>
            <a:ext cx="1139056" cy="1028856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5E7F628-6D6B-EFE4-01FF-123F50D266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681416"/>
              </p:ext>
            </p:extLst>
          </p:nvPr>
        </p:nvGraphicFramePr>
        <p:xfrm>
          <a:off x="6502790" y="936291"/>
          <a:ext cx="4553338" cy="15468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82874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596880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886792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  <a:gridCol w="886792">
                  <a:extLst>
                    <a:ext uri="{9D8B030D-6E8A-4147-A177-3AD203B41FA5}">
                      <a16:colId xmlns:a16="http://schemas.microsoft.com/office/drawing/2014/main" val="1782758213"/>
                    </a:ext>
                  </a:extLst>
                </a:gridCol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+mn-lt"/>
                        </a:rPr>
                        <a:t>Strand parameters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+mn-lt"/>
                        </a:rPr>
                        <a:t>Nb</a:t>
                      </a:r>
                      <a:r>
                        <a:rPr lang="en-US" sz="1200" b="1" baseline="-25000" dirty="0">
                          <a:latin typeface="+mn-lt"/>
                        </a:rPr>
                        <a:t>3</a:t>
                      </a:r>
                      <a:r>
                        <a:rPr lang="en-US" sz="1200" b="1" dirty="0">
                          <a:latin typeface="+mn-lt"/>
                        </a:rPr>
                        <a:t>Sn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NbTi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Strand diameter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1.10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Strand twist pitch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(mm)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8645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Effective filament diameter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(µm)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64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Filament twist pitch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(mm)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2831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Crossover resistance (</a:t>
                      </a:r>
                      <a:r>
                        <a:rPr lang="en-GB" sz="1200" u="none" strike="noStrike" dirty="0" err="1">
                          <a:effectLst/>
                          <a:latin typeface="+mn-lt"/>
                        </a:rPr>
                        <a:t>R</a:t>
                      </a:r>
                      <a:r>
                        <a:rPr lang="en-GB" sz="1200" u="none" strike="noStrike" baseline="-25000" dirty="0" err="1">
                          <a:effectLst/>
                          <a:latin typeface="+mn-lt"/>
                        </a:rPr>
                        <a:t>c</a:t>
                      </a: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(µ</a:t>
                      </a:r>
                      <a:r>
                        <a:rPr lang="el-GR" sz="1200" u="none" strike="noStrike" dirty="0">
                          <a:effectLst/>
                          <a:latin typeface="+mn-lt"/>
                        </a:rPr>
                        <a:t>Ω</a:t>
                      </a: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Adjacent resistance (R</a:t>
                      </a:r>
                      <a:r>
                        <a:rPr lang="en-GB" sz="1200" u="none" strike="noStrike" baseline="-25000" dirty="0">
                          <a:effectLst/>
                          <a:latin typeface="+mn-lt"/>
                        </a:rPr>
                        <a:t>a</a:t>
                      </a: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(µ</a:t>
                      </a:r>
                      <a:r>
                        <a:rPr lang="el-GR" sz="1200" u="none" strike="noStrike" dirty="0">
                          <a:effectLst/>
                          <a:latin typeface="+mn-lt"/>
                        </a:rPr>
                        <a:t>Ω</a:t>
                      </a: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)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Filling factor in strand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+mn-lt"/>
                        </a:rPr>
                        <a:t>(mm)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0.5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126ABD4-2E70-97B5-DC5E-A52D0D8CB63E}"/>
              </a:ext>
            </a:extLst>
          </p:cNvPr>
          <p:cNvSpPr txBox="1"/>
          <p:nvPr/>
        </p:nvSpPr>
        <p:spPr>
          <a:xfrm>
            <a:off x="316039" y="1596621"/>
            <a:ext cx="5792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Results of the simulations for the different designs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641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Introduction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2AC69B-499F-4A36-F87B-A518A4992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DEF12-5C62-D645-AC92-9967A1973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7D31B8-D1B9-1846-0079-CE5D24ADD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3DA215-8C5C-143B-B273-9B6213F10C12}"/>
              </a:ext>
            </a:extLst>
          </p:cNvPr>
          <p:cNvSpPr txBox="1"/>
          <p:nvPr/>
        </p:nvSpPr>
        <p:spPr>
          <a:xfrm>
            <a:off x="324898" y="1208126"/>
            <a:ext cx="113228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In high </a:t>
            </a:r>
            <a:r>
              <a:rPr lang="en-US" sz="2000" dirty="0">
                <a:solidFill>
                  <a:srgbClr val="104282"/>
                </a:solidFill>
              </a:rPr>
              <a:t>f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ield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 magnets (above 12 T</a:t>
            </a:r>
            <a:r>
              <a:rPr lang="en-US" sz="2000" dirty="0">
                <a:solidFill>
                  <a:srgbClr val="104282"/>
                </a:solidFill>
              </a:rPr>
              <a:t>)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wound with high amounts of Nb</a:t>
            </a:r>
            <a:r>
              <a:rPr kumimoji="0" lang="en-US" sz="2000" i="0" u="none" strike="noStrike" kern="1200" cap="none" spc="0" normalizeH="0" baseline="-2500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3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Sn,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the cost is mostly driven by the price of the conductor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, thus impacting significantly the cost of future accelerator using this technology.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Material grading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 is the concept of replacing an expensive conductor by a cheaper one in lower field regions where the performances of the original conductor are not required.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NbTi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 is a good candidate to replace Nb</a:t>
            </a:r>
            <a:r>
              <a:rPr kumimoji="0" lang="en-US" sz="2000" i="0" u="none" strike="noStrike" kern="1200" cap="none" spc="0" normalizeH="0" baseline="-2500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3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Sn in field region below 8 T. It </a:t>
            </a:r>
            <a:r>
              <a:rPr lang="en-US" sz="2000" dirty="0">
                <a:solidFill>
                  <a:srgbClr val="104282"/>
                </a:solidFill>
              </a:rPr>
              <a:t>can carry up to 1600 A/mm</a:t>
            </a:r>
            <a:r>
              <a:rPr lang="en-US" sz="2000" baseline="30000" dirty="0">
                <a:solidFill>
                  <a:srgbClr val="104282"/>
                </a:solidFill>
              </a:rPr>
              <a:t>2</a:t>
            </a:r>
            <a:r>
              <a:rPr lang="en-US" sz="2000" dirty="0">
                <a:solidFill>
                  <a:srgbClr val="104282"/>
                </a:solidFill>
              </a:rPr>
              <a:t> at 10 T for a price 7-10 times lower than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Nb</a:t>
            </a:r>
            <a:r>
              <a:rPr kumimoji="0" lang="en-US" sz="2000" i="0" u="none" strike="noStrike" kern="1200" cap="none" spc="0" normalizeH="0" baseline="-2500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3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Sn</a:t>
            </a:r>
            <a:r>
              <a:rPr lang="en-US" sz="2000" dirty="0">
                <a:solidFill>
                  <a:srgbClr val="104282"/>
                </a:solidFill>
              </a:rPr>
              <a:t>.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srgbClr val="104282"/>
              </a:solidFill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0493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6F6486-1F09-1B7E-1960-FA2577482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F56D9D-A7E3-778D-343E-761956A6F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098A6-C64C-EB53-301E-13BFF0803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E139F0-7784-169B-59BF-1C6D538B5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20</a:t>
            </a:fld>
            <a:endParaRPr lang="en-GB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DDF479A3-1A04-4EF8-12F5-E27CD16148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049544"/>
              </p:ext>
            </p:extLst>
          </p:nvPr>
        </p:nvGraphicFramePr>
        <p:xfrm>
          <a:off x="516869" y="2539305"/>
          <a:ext cx="10836933" cy="35304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489">
                  <a:extLst>
                    <a:ext uri="{9D8B030D-6E8A-4147-A177-3AD203B41FA5}">
                      <a16:colId xmlns:a16="http://schemas.microsoft.com/office/drawing/2014/main" val="3793976749"/>
                    </a:ext>
                  </a:extLst>
                </a:gridCol>
                <a:gridCol w="683394">
                  <a:extLst>
                    <a:ext uri="{9D8B030D-6E8A-4147-A177-3AD203B41FA5}">
                      <a16:colId xmlns:a16="http://schemas.microsoft.com/office/drawing/2014/main" val="2461187741"/>
                    </a:ext>
                  </a:extLst>
                </a:gridCol>
                <a:gridCol w="1344810">
                  <a:extLst>
                    <a:ext uri="{9D8B030D-6E8A-4147-A177-3AD203B41FA5}">
                      <a16:colId xmlns:a16="http://schemas.microsoft.com/office/drawing/2014/main" val="2855982494"/>
                    </a:ext>
                  </a:extLst>
                </a:gridCol>
                <a:gridCol w="1344810">
                  <a:extLst>
                    <a:ext uri="{9D8B030D-6E8A-4147-A177-3AD203B41FA5}">
                      <a16:colId xmlns:a16="http://schemas.microsoft.com/office/drawing/2014/main" val="3043889530"/>
                    </a:ext>
                  </a:extLst>
                </a:gridCol>
                <a:gridCol w="1344810">
                  <a:extLst>
                    <a:ext uri="{9D8B030D-6E8A-4147-A177-3AD203B41FA5}">
                      <a16:colId xmlns:a16="http://schemas.microsoft.com/office/drawing/2014/main" val="2702331192"/>
                    </a:ext>
                  </a:extLst>
                </a:gridCol>
                <a:gridCol w="1344810">
                  <a:extLst>
                    <a:ext uri="{9D8B030D-6E8A-4147-A177-3AD203B41FA5}">
                      <a16:colId xmlns:a16="http://schemas.microsoft.com/office/drawing/2014/main" val="2155029648"/>
                    </a:ext>
                  </a:extLst>
                </a:gridCol>
                <a:gridCol w="1344810">
                  <a:extLst>
                    <a:ext uri="{9D8B030D-6E8A-4147-A177-3AD203B41FA5}">
                      <a16:colId xmlns:a16="http://schemas.microsoft.com/office/drawing/2014/main" val="1644566438"/>
                    </a:ext>
                  </a:extLst>
                </a:gridCol>
              </a:tblGrid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Coil design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 BOND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Hybrid 14T Flat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Hybrid 14T Stepped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Hybrid 12T Flat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Hybrid 12T 4.5K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5111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 Insulated cable surface (one aperture)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(mm</a:t>
                      </a:r>
                      <a:r>
                        <a:rPr lang="en-GB" sz="1100" u="none" strike="noStrike" baseline="3000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11 572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5 786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5 119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3 116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5 786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13260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Insulated cable surface (one aperture)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(mm</a:t>
                      </a:r>
                      <a:r>
                        <a:rPr lang="en-GB" sz="1100" u="none" strike="noStrike" baseline="3000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5 394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6 016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5 394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5 394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632006"/>
                  </a:ext>
                </a:extLst>
              </a:tr>
              <a:tr h="5501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ratio to BOND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711650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Operational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0850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19.34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57685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Peak Field on 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14.8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344369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current @ 1.9 K on 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23.66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27.27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75269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field @ 1.9 K on 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17.8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723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 err="1">
                          <a:effectLst/>
                          <a:latin typeface="+mn-lt"/>
                        </a:rPr>
                        <a:t>Loadline</a:t>
                      </a:r>
                      <a:r>
                        <a:rPr lang="en-GB" sz="1100" b="0" u="none" strike="noStrike" dirty="0">
                          <a:effectLst/>
                          <a:latin typeface="+mn-lt"/>
                        </a:rPr>
                        <a:t> fraction @1.9 K on 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81.7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</a:t>
                      </a: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81.9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77.1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88796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Peak Field on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1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st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layer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637103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current @ 1.9 K on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1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st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layer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31.65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25.38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0342708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field @ 1.9 K on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1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st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layer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87155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 err="1">
                          <a:effectLst/>
                          <a:latin typeface="+mn-lt"/>
                        </a:rPr>
                        <a:t>Loadline</a:t>
                      </a:r>
                      <a:r>
                        <a:rPr lang="en-GB" sz="1100" b="0" u="none" strike="noStrike" dirty="0">
                          <a:effectLst/>
                          <a:latin typeface="+mn-lt"/>
                        </a:rPr>
                        <a:t> fraction @1.9 K on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1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st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layer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61.1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78.0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78.5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85.5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075924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Peak Field on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on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2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nd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layer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6176952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current @ 1.9 K on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2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nd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layer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031745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field @ 1.9 K on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2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nd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layer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10.8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616918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 err="1">
                          <a:effectLst/>
                          <a:latin typeface="+mn-lt"/>
                        </a:rPr>
                        <a:t>Loadline</a:t>
                      </a:r>
                      <a:r>
                        <a:rPr lang="en-GB" sz="1100" b="0" u="none" strike="noStrike" dirty="0">
                          <a:effectLst/>
                          <a:latin typeface="+mn-lt"/>
                        </a:rPr>
                        <a:t> fraction @1.9 K on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2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nd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layer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80.5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80.0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87.9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194715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AC-</a:t>
                      </a:r>
                      <a:r>
                        <a:rPr lang="fr-FR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losses</a:t>
                      </a:r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over a full cycle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(kJ/m)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24.6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8405758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AC-</a:t>
                      </a:r>
                      <a:r>
                        <a:rPr lang="fr-FR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losses</a:t>
                      </a:r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ratio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6283451"/>
                  </a:ext>
                </a:extLst>
              </a:tr>
            </a:tbl>
          </a:graphicData>
        </a:graphic>
      </p:graphicFrame>
      <p:pic>
        <p:nvPicPr>
          <p:cNvPr id="19" name="Picture 18" descr="A rainbow colored squares with numbers&#10;&#10;AI-generated content may be incorrect.">
            <a:extLst>
              <a:ext uri="{FF2B5EF4-FFF2-40B4-BE49-F238E27FC236}">
                <a16:creationId xmlns:a16="http://schemas.microsoft.com/office/drawing/2014/main" id="{402209EE-5216-8972-96F1-8C12682FC9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98962" y="1050331"/>
            <a:ext cx="1886909" cy="1356550"/>
          </a:xfrm>
          <a:prstGeom prst="rect">
            <a:avLst/>
          </a:prstGeom>
        </p:spPr>
      </p:pic>
      <p:pic>
        <p:nvPicPr>
          <p:cNvPr id="21" name="Picture 20" descr="A rainbow colored squares with numbers and lines&#10;&#10;AI-generated content may be incorrect.">
            <a:extLst>
              <a:ext uri="{FF2B5EF4-FFF2-40B4-BE49-F238E27FC236}">
                <a16:creationId xmlns:a16="http://schemas.microsoft.com/office/drawing/2014/main" id="{73D39108-D7B8-4FC0-666D-9E50834545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48754" y="1017776"/>
            <a:ext cx="1641721" cy="1433440"/>
          </a:xfrm>
          <a:prstGeom prst="rect">
            <a:avLst/>
          </a:prstGeom>
        </p:spPr>
      </p:pic>
      <p:pic>
        <p:nvPicPr>
          <p:cNvPr id="23" name="Picture 22" descr="A rainbow colored squares with numbers and lines&#10;&#10;AI-generated content may be incorrect.">
            <a:extLst>
              <a:ext uri="{FF2B5EF4-FFF2-40B4-BE49-F238E27FC236}">
                <a16:creationId xmlns:a16="http://schemas.microsoft.com/office/drawing/2014/main" id="{BC0A309F-AAF6-83F5-D4FD-8CBB62935A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53356" y="1008151"/>
            <a:ext cx="1886910" cy="1433440"/>
          </a:xfrm>
          <a:prstGeom prst="rect">
            <a:avLst/>
          </a:prstGeom>
        </p:spPr>
      </p:pic>
      <p:pic>
        <p:nvPicPr>
          <p:cNvPr id="24" name="Picture 23" descr="A diagram of a graph&#10;&#10;AI-generated content may be incorrect.">
            <a:extLst>
              <a:ext uri="{FF2B5EF4-FFF2-40B4-BE49-F238E27FC236}">
                <a16:creationId xmlns:a16="http://schemas.microsoft.com/office/drawing/2014/main" id="{73E224CF-2719-C9D1-86DD-8B0F978422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70013" y="971952"/>
            <a:ext cx="1974855" cy="147926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50A230C-7D5C-C9F0-1DC4-13B3D903E526}"/>
              </a:ext>
            </a:extLst>
          </p:cNvPr>
          <p:cNvSpPr txBox="1"/>
          <p:nvPr/>
        </p:nvSpPr>
        <p:spPr>
          <a:xfrm>
            <a:off x="10161926" y="6024474"/>
            <a:ext cx="10454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/>
              <a:t>Loadline</a:t>
            </a:r>
            <a:r>
              <a:rPr lang="en-GB" sz="1000" dirty="0"/>
              <a:t> at 4.5 K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66E2337-4C3E-51E3-506E-E45E975E5B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69" y="1050139"/>
            <a:ext cx="1974856" cy="138296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E932F734-423A-79B3-1CA2-B5B39C630A54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The BOND Case</a:t>
            </a:r>
          </a:p>
          <a:p>
            <a:r>
              <a:rPr lang="en-US" sz="2400" dirty="0">
                <a:latin typeface="+mn-lt"/>
              </a:rPr>
              <a:t>Comparison</a:t>
            </a:r>
          </a:p>
          <a:p>
            <a:endParaRPr lang="en-CH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89845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2DB243-0D06-2606-A226-25CFAD2B2B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5F8A8E-1E23-7149-919D-8BAAD5794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94EEA2-C13D-5396-3255-A46C5F646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C1F7D8-0667-A4E7-308F-1CE8C3F4D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21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E6197F-22A8-06E0-F729-CD6C7CBD5DFE}"/>
              </a:ext>
            </a:extLst>
          </p:cNvPr>
          <p:cNvSpPr txBox="1"/>
          <p:nvPr/>
        </p:nvSpPr>
        <p:spPr>
          <a:xfrm>
            <a:off x="0" y="2505670"/>
            <a:ext cx="1219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rgbClr val="104282"/>
                </a:solidFill>
                <a:latin typeface="Calibri Light" panose="020F0302020204030204"/>
                <a:ea typeface="+mj-ea"/>
                <a:cs typeface="+mj-cs"/>
              </a:rPr>
              <a:t>3. Short Model Coil Validation</a:t>
            </a:r>
            <a:endParaRPr lang="en-CH" sz="1400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4299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14D8F2-99B2-F52A-7903-385D170023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orange object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031D4896-C89F-0266-0E78-54AB9C775D9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92686" y="337457"/>
            <a:ext cx="5106623" cy="2558092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1EE28020-C890-F8E2-35B5-093EA1855153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Short Model Coil Validation</a:t>
            </a:r>
          </a:p>
          <a:p>
            <a:r>
              <a:rPr lang="en-US" sz="2400" dirty="0">
                <a:latin typeface="+mn-lt"/>
              </a:rPr>
              <a:t>Hybrid racetrack coil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BB1E3F-B8B8-51CE-6491-032AE3F11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BC75B-1790-564C-4E2A-E354937B3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FDABD5-366C-7BB8-8690-5BEFA4137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22</a:t>
            </a:fld>
            <a:endParaRPr lang="en-GB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73708B5-0440-9B9E-85FD-1D7B8DB3C6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680219"/>
              </p:ext>
            </p:extLst>
          </p:nvPr>
        </p:nvGraphicFramePr>
        <p:xfrm>
          <a:off x="7064058" y="3059157"/>
          <a:ext cx="4924331" cy="3057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81505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694345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1055802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  <a:gridCol w="131975">
                  <a:extLst>
                    <a:ext uri="{9D8B030D-6E8A-4147-A177-3AD203B41FA5}">
                      <a16:colId xmlns:a16="http://schemas.microsoft.com/office/drawing/2014/main" val="2047001566"/>
                    </a:ext>
                  </a:extLst>
                </a:gridCol>
                <a:gridCol w="1060704">
                  <a:extLst>
                    <a:ext uri="{9D8B030D-6E8A-4147-A177-3AD203B41FA5}">
                      <a16:colId xmlns:a16="http://schemas.microsoft.com/office/drawing/2014/main" val="328754786"/>
                    </a:ext>
                  </a:extLst>
                </a:gridCol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Conductor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lang="en-US" sz="11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Sn </a:t>
                      </a:r>
                      <a:endParaRPr lang="en-US" dirty="0"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NbTi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Strand diameter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0.850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0.825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Layout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RRP 108/125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8716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Effective filament diameter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(µm)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Cu/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NonCu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ratio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No. of strands in cable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Bare cable width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14.7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Bare cable thickness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Bare cable width (reacted)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14.88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5625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Bare cable thickness (reacted)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396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Insulation thickness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Insulated cable width (reacted)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15.05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Insulated cable thickness (reacted)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A strand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0.567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0.535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A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sc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0.258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0.184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A cu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0.310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0.350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004301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E7E18633-8A22-2828-601B-0E02572C03CC}"/>
              </a:ext>
            </a:extLst>
          </p:cNvPr>
          <p:cNvSpPr txBox="1"/>
          <p:nvPr/>
        </p:nvSpPr>
        <p:spPr>
          <a:xfrm>
            <a:off x="292691" y="1415818"/>
            <a:ext cx="57929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The Short Model Coil (SMC) assembly has been designed as a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test bench for short racetrack coils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wound with Nb</a:t>
            </a:r>
            <a:r>
              <a:rPr kumimoji="0" lang="en-US" sz="1600" i="0" u="none" strike="noStrike" kern="1200" cap="none" spc="0" normalizeH="0" baseline="-2500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3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Sn cable.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rgbClr val="104282"/>
                </a:solidFill>
              </a:rPr>
              <a:t>SMC MQXF 3G uses a cable made of 32 MQXF strands in a double pancake racetrack coil of 31 turns.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A similar cable made of </a:t>
            </a:r>
            <a:r>
              <a:rPr lang="en-US" sz="1600" dirty="0">
                <a:solidFill>
                  <a:srgbClr val="C00000"/>
                </a:solidFill>
              </a:rPr>
              <a:t>35 LHC02 strands could be used to make a hybrid version</a:t>
            </a:r>
            <a:r>
              <a:rPr lang="en-US" sz="1600" dirty="0">
                <a:solidFill>
                  <a:srgbClr val="104282"/>
                </a:solidFill>
              </a:rPr>
              <a:t> with: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Nb</a:t>
            </a:r>
            <a:r>
              <a:rPr lang="en-US" sz="1600" baseline="-25000" dirty="0">
                <a:solidFill>
                  <a:srgbClr val="104282"/>
                </a:solidFill>
              </a:rPr>
              <a:t>3</a:t>
            </a:r>
            <a:r>
              <a:rPr lang="en-US" sz="1600" dirty="0">
                <a:solidFill>
                  <a:srgbClr val="104282"/>
                </a:solidFill>
              </a:rPr>
              <a:t>Sn coil of 8 turns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104282"/>
                </a:solidFill>
              </a:rPr>
              <a:t>NbTi</a:t>
            </a:r>
            <a:r>
              <a:rPr lang="en-US" sz="1600" dirty="0">
                <a:solidFill>
                  <a:srgbClr val="104282"/>
                </a:solidFill>
              </a:rPr>
              <a:t> coil of 23 turns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04282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A560790-ED30-B1AA-34DC-6F25B2676F01}"/>
              </a:ext>
            </a:extLst>
          </p:cNvPr>
          <p:cNvGrpSpPr/>
          <p:nvPr/>
        </p:nvGrpSpPr>
        <p:grpSpPr>
          <a:xfrm>
            <a:off x="1590730" y="4696113"/>
            <a:ext cx="3016115" cy="1224886"/>
            <a:chOff x="1600200" y="4263143"/>
            <a:chExt cx="3016115" cy="122488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8544483-F2B4-ACA2-C32A-2E83ADF14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200" y="4263143"/>
              <a:ext cx="3016115" cy="1224886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5DED321-8A70-D54D-80D9-BE5AEC4352AC}"/>
                </a:ext>
              </a:extLst>
            </p:cNvPr>
            <p:cNvSpPr txBox="1"/>
            <p:nvPr/>
          </p:nvSpPr>
          <p:spPr>
            <a:xfrm>
              <a:off x="3209197" y="4420163"/>
              <a:ext cx="41870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3333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rgbClr val="3333FF"/>
                  </a:solidFill>
                </a:rPr>
                <a:t>23</a:t>
              </a:r>
              <a:endParaRPr lang="en-GB" dirty="0">
                <a:solidFill>
                  <a:srgbClr val="3333FF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FB976D0-76D9-F88A-725C-FF8FED5676AD}"/>
                </a:ext>
              </a:extLst>
            </p:cNvPr>
            <p:cNvSpPr txBox="1"/>
            <p:nvPr/>
          </p:nvSpPr>
          <p:spPr>
            <a:xfrm>
              <a:off x="1919098" y="4424100"/>
              <a:ext cx="301686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3333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rgbClr val="3333FF"/>
                  </a:solidFill>
                </a:rPr>
                <a:t>8</a:t>
              </a:r>
              <a:endParaRPr lang="en-GB" dirty="0">
                <a:solidFill>
                  <a:srgbClr val="3333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65226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60C6EC-DE72-138A-D673-E6F70A787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F271CCED-FA08-347E-5DE0-E6366FDC1F6A}"/>
              </a:ext>
            </a:extLst>
          </p:cNvPr>
          <p:cNvSpPr txBox="1"/>
          <p:nvPr/>
        </p:nvSpPr>
        <p:spPr>
          <a:xfrm>
            <a:off x="281355" y="1621783"/>
            <a:ext cx="57929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The hybrid SMC </a:t>
            </a:r>
            <a:r>
              <a:rPr lang="en-US" sz="1600" dirty="0">
                <a:solidFill>
                  <a:srgbClr val="104282"/>
                </a:solidFill>
              </a:rPr>
              <a:t>includes only 25% of Nb</a:t>
            </a:r>
            <a:r>
              <a:rPr lang="en-US" sz="1600" baseline="-25000" dirty="0">
                <a:solidFill>
                  <a:srgbClr val="104282"/>
                </a:solidFill>
              </a:rPr>
              <a:t>3</a:t>
            </a:r>
            <a:r>
              <a:rPr lang="en-US" sz="1600" dirty="0">
                <a:solidFill>
                  <a:srgbClr val="104282"/>
                </a:solidFill>
              </a:rPr>
              <a:t>Sn.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rgbClr val="104282"/>
                </a:solidFill>
              </a:rPr>
              <a:t>The magnet will be </a:t>
            </a:r>
            <a:r>
              <a:rPr lang="en-US" sz="1600" dirty="0">
                <a:solidFill>
                  <a:srgbClr val="C00000"/>
                </a:solidFill>
              </a:rPr>
              <a:t>limited by the </a:t>
            </a:r>
            <a:r>
              <a:rPr lang="en-US" sz="1600" dirty="0" err="1">
                <a:solidFill>
                  <a:srgbClr val="C00000"/>
                </a:solidFill>
              </a:rPr>
              <a:t>NbTi</a:t>
            </a:r>
            <a:r>
              <a:rPr lang="en-US" sz="1600" dirty="0">
                <a:solidFill>
                  <a:srgbClr val="C00000"/>
                </a:solidFill>
              </a:rPr>
              <a:t> coil</a:t>
            </a:r>
            <a:r>
              <a:rPr lang="en-US" sz="1600" dirty="0">
                <a:solidFill>
                  <a:srgbClr val="104282"/>
                </a:solidFill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104282"/>
                </a:solidFill>
              </a:rPr>
              <a:t>8.7 T at 15.1 kA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104282"/>
                </a:solidFill>
              </a:rPr>
              <a:t>At this limit, the Nb</a:t>
            </a:r>
            <a:r>
              <a:rPr lang="en-US" sz="1600" baseline="-25000" dirty="0">
                <a:solidFill>
                  <a:srgbClr val="104282"/>
                </a:solidFill>
              </a:rPr>
              <a:t>3</a:t>
            </a:r>
            <a:r>
              <a:rPr lang="en-US" sz="1600" dirty="0">
                <a:solidFill>
                  <a:srgbClr val="104282"/>
                </a:solidFill>
              </a:rPr>
              <a:t>Sn will still have 25% margin on the </a:t>
            </a:r>
            <a:r>
              <a:rPr lang="en-US" sz="1600" dirty="0" err="1">
                <a:solidFill>
                  <a:srgbClr val="104282"/>
                </a:solidFill>
              </a:rPr>
              <a:t>loadline</a:t>
            </a:r>
            <a:r>
              <a:rPr lang="en-US" sz="1600" dirty="0">
                <a:solidFill>
                  <a:srgbClr val="104282"/>
                </a:solidFill>
              </a:rPr>
              <a:t>.</a:t>
            </a:r>
          </a:p>
          <a:p>
            <a:pPr lvl="1"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04282"/>
              </a:solidFill>
            </a:endParaRPr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88A721F6-1083-25F9-2478-84DB5D9D2233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Short Model Coil Validation</a:t>
            </a:r>
          </a:p>
          <a:p>
            <a:r>
              <a:rPr lang="en-US" sz="2400" dirty="0">
                <a:latin typeface="+mn-lt"/>
              </a:rPr>
              <a:t>Magnetic design</a:t>
            </a:r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BF663D-D953-627E-6FE0-D7BE4B934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398EB8-9E16-8B09-4937-1AB92F551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C14E32-C19C-FD6C-E729-D78548D0A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23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FDCCF1-8F71-1E0B-B20E-39C3D455669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08924" y="4426738"/>
            <a:ext cx="2052622" cy="1266336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D1EE97F-5666-758D-F21D-1E2A5276EA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897477"/>
              </p:ext>
            </p:extLst>
          </p:nvPr>
        </p:nvGraphicFramePr>
        <p:xfrm>
          <a:off x="6531759" y="3622780"/>
          <a:ext cx="5462513" cy="24416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53931">
                  <a:extLst>
                    <a:ext uri="{9D8B030D-6E8A-4147-A177-3AD203B41FA5}">
                      <a16:colId xmlns:a16="http://schemas.microsoft.com/office/drawing/2014/main" val="3793976749"/>
                    </a:ext>
                  </a:extLst>
                </a:gridCol>
                <a:gridCol w="548776">
                  <a:extLst>
                    <a:ext uri="{9D8B030D-6E8A-4147-A177-3AD203B41FA5}">
                      <a16:colId xmlns:a16="http://schemas.microsoft.com/office/drawing/2014/main" val="2461187741"/>
                    </a:ext>
                  </a:extLst>
                </a:gridCol>
                <a:gridCol w="1079903">
                  <a:extLst>
                    <a:ext uri="{9D8B030D-6E8A-4147-A177-3AD203B41FA5}">
                      <a16:colId xmlns:a16="http://schemas.microsoft.com/office/drawing/2014/main" val="2855982494"/>
                    </a:ext>
                  </a:extLst>
                </a:gridCol>
                <a:gridCol w="1079903">
                  <a:extLst>
                    <a:ext uri="{9D8B030D-6E8A-4147-A177-3AD203B41FA5}">
                      <a16:colId xmlns:a16="http://schemas.microsoft.com/office/drawing/2014/main" val="3043889530"/>
                    </a:ext>
                  </a:extLst>
                </a:gridCol>
              </a:tblGrid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Coil design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 SMC MQXF 3G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SMC MQXF H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5111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 Insulated cable surface (one aperture)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(mm</a:t>
                      </a:r>
                      <a:r>
                        <a:rPr lang="en-GB" sz="1100" u="none" strike="noStrike" baseline="3000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3558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13260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NbTi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Insulated cable surface (one aperture)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(mm</a:t>
                      </a:r>
                      <a:r>
                        <a:rPr lang="en-GB" sz="1100" u="none" strike="noStrike" baseline="3000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2644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632006"/>
                  </a:ext>
                </a:extLst>
              </a:tr>
              <a:tr h="5501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 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ratio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711650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Operational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0850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18.93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57685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Peak Field on 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14.0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11.12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344369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current @ 1.9 K on 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18.93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18.93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75269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field @ 1.9 K on 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723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 err="1">
                          <a:effectLst/>
                          <a:latin typeface="+mn-lt"/>
                        </a:rPr>
                        <a:t>Loadline</a:t>
                      </a:r>
                      <a:r>
                        <a:rPr lang="en-GB" sz="1100" b="0" u="none" strike="noStrike" dirty="0">
                          <a:effectLst/>
                          <a:latin typeface="+mn-lt"/>
                        </a:rPr>
                        <a:t> fraction @1.9 K on 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Nb</a:t>
                      </a:r>
                      <a:r>
                        <a:rPr lang="en-GB" sz="1100" u="none" strike="noStrike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Sn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75.6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88796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Peak Field on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NbTi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637103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current @ 1.9 K on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NbTi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15.11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0342708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field @ 1.9 K on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NbTi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87155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 dirty="0" err="1">
                          <a:effectLst/>
                          <a:latin typeface="+mn-lt"/>
                        </a:rPr>
                        <a:t>Loadline</a:t>
                      </a:r>
                      <a:r>
                        <a:rPr lang="en-GB" sz="1100" b="0" u="none" strike="noStrike" dirty="0">
                          <a:effectLst/>
                          <a:latin typeface="+mn-lt"/>
                        </a:rPr>
                        <a:t> fraction @1.9 K on 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NbTi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u="none" strike="noStrike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94.6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075924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EF2AAECF-328A-495D-8C0A-D2E032870D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402" y="216783"/>
            <a:ext cx="3268737" cy="32122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C7764C1-C4BF-9FA0-9622-75FF6E27537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6859" y="4426738"/>
            <a:ext cx="2152175" cy="12276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DEFB0E8-F1CE-75F9-3DD8-8C991BC16384}"/>
              </a:ext>
            </a:extLst>
          </p:cNvPr>
          <p:cNvSpPr txBox="1"/>
          <p:nvPr/>
        </p:nvSpPr>
        <p:spPr>
          <a:xfrm>
            <a:off x="3618490" y="4227300"/>
            <a:ext cx="18334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GB" sz="1400" b="1" u="none" strike="noStrike" dirty="0">
                <a:effectLst/>
                <a:latin typeface="+mn-lt"/>
              </a:rPr>
              <a:t> SMC MQXF </a:t>
            </a:r>
            <a:r>
              <a:rPr lang="en-GB" sz="1400" b="1" dirty="0"/>
              <a:t>H</a:t>
            </a:r>
            <a:endParaRPr lang="en-GB" sz="1400" b="1" i="0" u="none" strike="noStrike" dirty="0">
              <a:solidFill>
                <a:srgbClr val="000000"/>
              </a:solidFill>
              <a:effectLst/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F298BC-C63F-A922-291D-8855C213ADDB}"/>
              </a:ext>
            </a:extLst>
          </p:cNvPr>
          <p:cNvSpPr txBox="1"/>
          <p:nvPr/>
        </p:nvSpPr>
        <p:spPr>
          <a:xfrm>
            <a:off x="976201" y="4225847"/>
            <a:ext cx="18334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GB" sz="1400" b="1" u="none" strike="noStrike" dirty="0">
                <a:effectLst/>
                <a:latin typeface="+mn-lt"/>
              </a:rPr>
              <a:t> SMC MQXF 3G</a:t>
            </a:r>
            <a:endParaRPr lang="en-GB" sz="1400" b="1" i="0" u="none" strike="noStrike" dirty="0">
              <a:solidFill>
                <a:srgbClr val="000000"/>
              </a:solidFill>
              <a:effectLst/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D6B3A6-5C3B-DB74-1BC4-488B6470B0A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4476" y="3815043"/>
            <a:ext cx="367325" cy="231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1227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5ECA97-E91A-0684-E085-61E7091132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rown and white race track&#10;&#10;Description automatically generated with medium confidence">
            <a:extLst>
              <a:ext uri="{FF2B5EF4-FFF2-40B4-BE49-F238E27FC236}">
                <a16:creationId xmlns:a16="http://schemas.microsoft.com/office/drawing/2014/main" id="{D7468511-4B74-C7F0-1D58-9133B971F6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204" y="286338"/>
            <a:ext cx="4738098" cy="2670889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028A8CF4-5030-D0F9-161F-14E85DFC3997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Short Model Coil Validation</a:t>
            </a:r>
          </a:p>
          <a:p>
            <a:r>
              <a:rPr lang="en-US" sz="2400" dirty="0">
                <a:latin typeface="+mn-lt"/>
              </a:rPr>
              <a:t>Engineering of hybrid SMC</a:t>
            </a:r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68970-C4DB-9E08-1C89-49A316683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DD713-5BE4-8803-4C28-D9B0488EB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4B49CC-D79D-0FF9-3484-F70AA2C88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24</a:t>
            </a:fld>
            <a:endParaRPr lang="en-GB"/>
          </a:p>
        </p:txBody>
      </p:sp>
      <p:pic>
        <p:nvPicPr>
          <p:cNvPr id="6" name="Picture 5" descr="A white and copper object with holes&#10;&#10;Description automatically generated">
            <a:extLst>
              <a:ext uri="{FF2B5EF4-FFF2-40B4-BE49-F238E27FC236}">
                <a16:creationId xmlns:a16="http://schemas.microsoft.com/office/drawing/2014/main" id="{93BD605A-8A55-F9D1-3292-A7F8C529F4FB}"/>
              </a:ext>
            </a:extLst>
          </p:cNvPr>
          <p:cNvPicPr>
            <a:picLocks noChangeAspect="1"/>
          </p:cNvPicPr>
          <p:nvPr/>
        </p:nvPicPr>
        <p:blipFill rotWithShape="1"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004" y="2775857"/>
            <a:ext cx="3662898" cy="30360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07FBEC-06F8-FD83-0E92-67DE19FF86FE}"/>
              </a:ext>
            </a:extLst>
          </p:cNvPr>
          <p:cNvSpPr txBox="1"/>
          <p:nvPr/>
        </p:nvSpPr>
        <p:spPr>
          <a:xfrm>
            <a:off x="9617619" y="5811883"/>
            <a:ext cx="17361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Courtesy of J.C. Perez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D2F7B0-CFF7-7662-F127-51DE213CF5FA}"/>
              </a:ext>
            </a:extLst>
          </p:cNvPr>
          <p:cNvSpPr txBox="1"/>
          <p:nvPr/>
        </p:nvSpPr>
        <p:spPr>
          <a:xfrm>
            <a:off x="371378" y="1831333"/>
            <a:ext cx="62384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104282"/>
                </a:solidFill>
              </a:rPr>
              <a:t>Engineering design is still at early stage.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The </a:t>
            </a:r>
            <a:r>
              <a:rPr lang="en-US" sz="1600" dirty="0">
                <a:solidFill>
                  <a:srgbClr val="104282"/>
                </a:solidFill>
              </a:rPr>
              <a:t>Nb</a:t>
            </a:r>
            <a:r>
              <a:rPr lang="en-US" sz="1600" baseline="-25000" dirty="0">
                <a:solidFill>
                  <a:srgbClr val="104282"/>
                </a:solidFill>
              </a:rPr>
              <a:t>3</a:t>
            </a:r>
            <a:r>
              <a:rPr lang="en-US" sz="1600" dirty="0">
                <a:solidFill>
                  <a:srgbClr val="104282"/>
                </a:solidFill>
              </a:rPr>
              <a:t>Sn coil of 8 turns incorporates the 2 sets of </a:t>
            </a:r>
            <a:r>
              <a:rPr lang="en-US" sz="1600" dirty="0" err="1">
                <a:solidFill>
                  <a:srgbClr val="104282"/>
                </a:solidFill>
              </a:rPr>
              <a:t>headspacers</a:t>
            </a:r>
            <a:r>
              <a:rPr lang="en-US" sz="1600" dirty="0">
                <a:solidFill>
                  <a:srgbClr val="104282"/>
                </a:solidFill>
              </a:rPr>
              <a:t>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rgbClr val="104282"/>
                </a:solidFill>
              </a:rPr>
              <a:t>After winding and reaction of the Nb</a:t>
            </a:r>
            <a:r>
              <a:rPr lang="en-US" sz="1600" baseline="-25000" dirty="0">
                <a:solidFill>
                  <a:srgbClr val="104282"/>
                </a:solidFill>
              </a:rPr>
              <a:t>3</a:t>
            </a:r>
            <a:r>
              <a:rPr lang="en-US" sz="1600" dirty="0">
                <a:solidFill>
                  <a:srgbClr val="104282"/>
                </a:solidFill>
              </a:rPr>
              <a:t>Sn coil, an </a:t>
            </a:r>
            <a:r>
              <a:rPr lang="en-US" sz="1600" dirty="0">
                <a:solidFill>
                  <a:srgbClr val="C00000"/>
                </a:solidFill>
              </a:rPr>
              <a:t>internal splice</a:t>
            </a:r>
            <a:r>
              <a:rPr lang="en-US" sz="1600" dirty="0">
                <a:solidFill>
                  <a:srgbClr val="104282"/>
                </a:solidFill>
              </a:rPr>
              <a:t> against the second </a:t>
            </a:r>
            <a:r>
              <a:rPr lang="en-US" sz="1600" dirty="0" err="1">
                <a:solidFill>
                  <a:srgbClr val="104282"/>
                </a:solidFill>
              </a:rPr>
              <a:t>headspacers</a:t>
            </a:r>
            <a:r>
              <a:rPr lang="en-US" sz="1600" dirty="0">
                <a:solidFill>
                  <a:srgbClr val="104282"/>
                </a:solidFill>
              </a:rPr>
              <a:t> allows the connection to the </a:t>
            </a:r>
            <a:r>
              <a:rPr lang="en-US" sz="1600" dirty="0" err="1">
                <a:solidFill>
                  <a:srgbClr val="104282"/>
                </a:solidFill>
              </a:rPr>
              <a:t>NbTi</a:t>
            </a:r>
            <a:r>
              <a:rPr lang="en-US" sz="1600" dirty="0">
                <a:solidFill>
                  <a:srgbClr val="104282"/>
                </a:solidFill>
              </a:rPr>
              <a:t> cable.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rgbClr val="104282"/>
                </a:solidFill>
              </a:rPr>
              <a:t>The </a:t>
            </a:r>
            <a:r>
              <a:rPr lang="en-US" sz="1600" dirty="0" err="1">
                <a:solidFill>
                  <a:srgbClr val="104282"/>
                </a:solidFill>
              </a:rPr>
              <a:t>NbTi</a:t>
            </a:r>
            <a:r>
              <a:rPr lang="en-US" sz="1600" dirty="0">
                <a:solidFill>
                  <a:srgbClr val="104282"/>
                </a:solidFill>
              </a:rPr>
              <a:t> coil is then wound around the Nb</a:t>
            </a:r>
            <a:r>
              <a:rPr lang="en-US" sz="1600" baseline="-25000" dirty="0">
                <a:solidFill>
                  <a:srgbClr val="104282"/>
                </a:solidFill>
              </a:rPr>
              <a:t>3</a:t>
            </a:r>
            <a:r>
              <a:rPr lang="en-US" sz="1600" dirty="0">
                <a:solidFill>
                  <a:srgbClr val="104282"/>
                </a:solidFill>
              </a:rPr>
              <a:t>Sn coil, layer per layer.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104282"/>
                </a:solidFill>
              </a:rPr>
              <a:t>The coil could then be fully impregnated.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lvl="1">
              <a:defRPr/>
            </a:pPr>
            <a:endParaRPr lang="en-US" sz="1600" dirty="0">
              <a:solidFill>
                <a:srgbClr val="10428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276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2D5F23-6576-939D-95D2-FB57D6BFC7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A1097A1D-FEF1-29B8-85D3-3E16FC24B745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Conclusion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1161B0-3182-EE4E-127D-4758E2343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6B8D9-041F-701A-CF4F-DB0422A9C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CEC2AE-0EDE-AA36-3993-2C4D9A815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25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D72823-BB6B-F8F1-6833-2702A9E0B1D8}"/>
              </a:ext>
            </a:extLst>
          </p:cNvPr>
          <p:cNvSpPr txBox="1"/>
          <p:nvPr/>
        </p:nvSpPr>
        <p:spPr>
          <a:xfrm>
            <a:off x="324898" y="1208126"/>
            <a:ext cx="1132281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Material grading is a great way to reduce conductor cost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in high field magnets by replacing the Nb</a:t>
            </a:r>
            <a:r>
              <a:rPr kumimoji="0" lang="en-US" sz="2000" i="0" u="none" strike="noStrike" kern="1200" cap="none" spc="0" normalizeH="0" baseline="-2500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3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Sn by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NbTi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ea typeface="+mn-ea"/>
                <a:cs typeface="+mn-cs"/>
              </a:rPr>
              <a:t> in the low field regions of the coils.</a:t>
            </a:r>
            <a:endParaRPr lang="en-US" sz="20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104282"/>
                </a:solidFill>
              </a:rPr>
              <a:t>The case study of BOND generating 14 T at 1.9 K, shows that </a:t>
            </a:r>
            <a:r>
              <a:rPr lang="en-US" sz="2000" dirty="0">
                <a:solidFill>
                  <a:srgbClr val="C00000"/>
                </a:solidFill>
              </a:rPr>
              <a:t>50 % or more of the Nb</a:t>
            </a:r>
            <a:r>
              <a:rPr lang="en-US" sz="2000" baseline="-25000" dirty="0">
                <a:solidFill>
                  <a:srgbClr val="C00000"/>
                </a:solidFill>
              </a:rPr>
              <a:t>3</a:t>
            </a:r>
            <a:r>
              <a:rPr lang="en-US" sz="2000" dirty="0">
                <a:solidFill>
                  <a:srgbClr val="C00000"/>
                </a:solidFill>
              </a:rPr>
              <a:t>Sn could be replaced by </a:t>
            </a:r>
            <a:r>
              <a:rPr lang="en-US" sz="2000" dirty="0" err="1">
                <a:solidFill>
                  <a:srgbClr val="C00000"/>
                </a:solidFill>
              </a:rPr>
              <a:t>NbTi</a:t>
            </a:r>
            <a:r>
              <a:rPr lang="en-US" sz="2000" dirty="0">
                <a:solidFill>
                  <a:srgbClr val="C00000"/>
                </a:solidFill>
              </a:rPr>
              <a:t> in this block coil design</a:t>
            </a:r>
            <a:r>
              <a:rPr lang="en-US" sz="2000" dirty="0">
                <a:solidFill>
                  <a:srgbClr val="104282"/>
                </a:solidFill>
              </a:rPr>
              <a:t>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104282"/>
                </a:solidFill>
              </a:rPr>
              <a:t>In a 12 T hybrid version, the amount of Nb</a:t>
            </a:r>
            <a:r>
              <a:rPr lang="en-US" sz="2000" baseline="-25000" dirty="0">
                <a:solidFill>
                  <a:srgbClr val="104282"/>
                </a:solidFill>
              </a:rPr>
              <a:t>3</a:t>
            </a:r>
            <a:r>
              <a:rPr lang="en-US" sz="2000" dirty="0">
                <a:solidFill>
                  <a:srgbClr val="104282"/>
                </a:solidFill>
              </a:rPr>
              <a:t>Sn is reduced by 70% compared to the non-hybrid 14 T version.  For 12 T, a </a:t>
            </a:r>
            <a:r>
              <a:rPr lang="en-US" sz="2000" dirty="0">
                <a:solidFill>
                  <a:srgbClr val="C00000"/>
                </a:solidFill>
              </a:rPr>
              <a:t>hybrid magnet working at 4.5 K </a:t>
            </a:r>
            <a:r>
              <a:rPr lang="en-US" sz="2000" dirty="0">
                <a:solidFill>
                  <a:srgbClr val="104282"/>
                </a:solidFill>
              </a:rPr>
              <a:t>could be foreseen.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104282"/>
              </a:solidFill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104282"/>
                </a:solidFill>
              </a:rPr>
              <a:t>The gain in AC-losses per cycle due to the smaller filaments of </a:t>
            </a:r>
            <a:r>
              <a:rPr lang="en-US" sz="2000" dirty="0" err="1">
                <a:solidFill>
                  <a:srgbClr val="104282"/>
                </a:solidFill>
              </a:rPr>
              <a:t>NbTi</a:t>
            </a:r>
            <a:r>
              <a:rPr lang="en-US" sz="2000" dirty="0">
                <a:solidFill>
                  <a:srgbClr val="104282"/>
                </a:solidFill>
              </a:rPr>
              <a:t> is also significant with a reduction around 40% getting us closer to the HFM target.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104282"/>
                </a:solidFill>
              </a:rPr>
              <a:t>A </a:t>
            </a:r>
            <a:r>
              <a:rPr lang="en-US" sz="2000" dirty="0">
                <a:solidFill>
                  <a:srgbClr val="C00000"/>
                </a:solidFill>
              </a:rPr>
              <a:t>hybrid short model racetrack magnet with internal splices is under development </a:t>
            </a:r>
            <a:r>
              <a:rPr lang="en-US" sz="2000" dirty="0">
                <a:solidFill>
                  <a:srgbClr val="104282"/>
                </a:solidFill>
              </a:rPr>
              <a:t>with a conceptual and an engineering designs on-going.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713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0075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116047-6667-49D2-FCE1-8B5110157A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30629C3E-2BF3-07DA-5863-ABDCEFF770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010" y="3242276"/>
            <a:ext cx="4967028" cy="278930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12BC49B-C932-69D7-CE4E-295874ED75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003" y="2982604"/>
            <a:ext cx="5710082" cy="3200846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1F5BD4E7-80B6-7266-DC19-83F1F631CBC5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err="1">
                <a:latin typeface="+mn-lt"/>
              </a:rPr>
              <a:t>NbTi</a:t>
            </a:r>
            <a:r>
              <a:rPr lang="en-US" sz="4000" dirty="0">
                <a:latin typeface="+mn-lt"/>
              </a:rPr>
              <a:t> version 1</a:t>
            </a:r>
          </a:p>
          <a:p>
            <a:r>
              <a:rPr lang="fr-FR" sz="2400" dirty="0">
                <a:latin typeface="+mn-lt"/>
              </a:rPr>
              <a:t>Straight bloc</a:t>
            </a:r>
            <a:endParaRPr lang="en-US" sz="2400" dirty="0">
              <a:latin typeface="+mn-lt"/>
            </a:endParaRP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306F96-C30C-44D7-F6DA-E95AEEEDE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948D8-C0BD-2F47-18F7-C546E23AC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EDD0E45-D550-1D98-791F-BD47EF39A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27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949167-1F44-67AB-D7CB-E1049F4B88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643" y="136525"/>
            <a:ext cx="3646240" cy="34337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0523897-A117-211B-6990-B86DFE81C8AB}"/>
              </a:ext>
            </a:extLst>
          </p:cNvPr>
          <p:cNvSpPr txBox="1"/>
          <p:nvPr/>
        </p:nvSpPr>
        <p:spPr>
          <a:xfrm>
            <a:off x="3912741" y="3667863"/>
            <a:ext cx="418704" cy="369332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11</a:t>
            </a:r>
            <a:endParaRPr lang="en-GB" dirty="0">
              <a:solidFill>
                <a:srgbClr val="3333F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3F4960-C0CE-0C50-E415-087059CEA522}"/>
              </a:ext>
            </a:extLst>
          </p:cNvPr>
          <p:cNvSpPr txBox="1"/>
          <p:nvPr/>
        </p:nvSpPr>
        <p:spPr>
          <a:xfrm>
            <a:off x="3912741" y="4896027"/>
            <a:ext cx="418704" cy="369332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11</a:t>
            </a:r>
            <a:endParaRPr lang="en-GB" dirty="0">
              <a:solidFill>
                <a:srgbClr val="3333F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C34D3F-B5E1-1ACD-D245-24B706569585}"/>
              </a:ext>
            </a:extLst>
          </p:cNvPr>
          <p:cNvSpPr txBox="1"/>
          <p:nvPr/>
        </p:nvSpPr>
        <p:spPr>
          <a:xfrm>
            <a:off x="2338921" y="3681032"/>
            <a:ext cx="418704" cy="369332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18</a:t>
            </a:r>
            <a:endParaRPr lang="en-GB" dirty="0">
              <a:solidFill>
                <a:srgbClr val="3333FF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D85FEC-DB77-AB3B-3EA9-D9B33CF8FCEB}"/>
              </a:ext>
            </a:extLst>
          </p:cNvPr>
          <p:cNvSpPr txBox="1"/>
          <p:nvPr/>
        </p:nvSpPr>
        <p:spPr>
          <a:xfrm>
            <a:off x="2680084" y="4896027"/>
            <a:ext cx="418704" cy="369332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12</a:t>
            </a:r>
            <a:endParaRPr lang="en-GB" dirty="0">
              <a:solidFill>
                <a:srgbClr val="3333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7A8002-DECE-11DA-2CF7-78EF68D0B8E8}"/>
              </a:ext>
            </a:extLst>
          </p:cNvPr>
          <p:cNvSpPr txBox="1"/>
          <p:nvPr/>
        </p:nvSpPr>
        <p:spPr>
          <a:xfrm>
            <a:off x="475997" y="1795123"/>
            <a:ext cx="5620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Nb3Sn: 	30 </a:t>
            </a:r>
            <a:r>
              <a:rPr lang="fr-FR" sz="1400" dirty="0" err="1"/>
              <a:t>turns</a:t>
            </a:r>
            <a:r>
              <a:rPr lang="fr-FR" sz="1400" dirty="0"/>
              <a:t> 	6676 mm2 </a:t>
            </a:r>
            <a:r>
              <a:rPr lang="fr-FR" sz="1400" dirty="0" err="1"/>
              <a:t>insulated</a:t>
            </a:r>
            <a:r>
              <a:rPr lang="fr-FR" sz="1400" dirty="0"/>
              <a:t> surface (per aperture)</a:t>
            </a:r>
          </a:p>
          <a:p>
            <a:r>
              <a:rPr lang="fr-FR" sz="1400" dirty="0" err="1"/>
              <a:t>NbTi</a:t>
            </a:r>
            <a:r>
              <a:rPr lang="fr-FR" sz="1400" dirty="0"/>
              <a:t>: 	22 </a:t>
            </a:r>
            <a:r>
              <a:rPr lang="fr-FR" sz="1400" dirty="0" err="1"/>
              <a:t>turns</a:t>
            </a:r>
            <a:r>
              <a:rPr lang="fr-FR" sz="1400" dirty="0"/>
              <a:t> 	4652 mm2 </a:t>
            </a:r>
            <a:r>
              <a:rPr lang="fr-FR" sz="1400" dirty="0" err="1"/>
              <a:t>insulated</a:t>
            </a:r>
            <a:r>
              <a:rPr lang="fr-FR" sz="1400" dirty="0"/>
              <a:t> surface (per aperture)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EBB086-CAB1-A388-E9B0-2B1E0C55D2C1}"/>
              </a:ext>
            </a:extLst>
          </p:cNvPr>
          <p:cNvSpPr txBox="1"/>
          <p:nvPr/>
        </p:nvSpPr>
        <p:spPr>
          <a:xfrm>
            <a:off x="9110998" y="2133677"/>
            <a:ext cx="58381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dirty="0"/>
              <a:t>82%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806D03-4616-7D03-57C9-B8110916A518}"/>
              </a:ext>
            </a:extLst>
          </p:cNvPr>
          <p:cNvSpPr txBox="1"/>
          <p:nvPr/>
        </p:nvSpPr>
        <p:spPr>
          <a:xfrm>
            <a:off x="8239211" y="1949011"/>
            <a:ext cx="58381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dirty="0"/>
              <a:t>62%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98608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D84323-843C-4A7F-BBCA-5B3D5CEAF8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6B4E46A5-7298-5444-2D0E-AB49C3B105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550" y="2941186"/>
            <a:ext cx="5710082" cy="322942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DA01902-E0C8-952A-AFF6-FEB39FB444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36" y="3294284"/>
            <a:ext cx="4892723" cy="2686425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1F0B4FA8-ECA5-BBBA-5BEF-E0802B5A24C6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err="1">
                <a:latin typeface="+mn-lt"/>
              </a:rPr>
              <a:t>NbTi</a:t>
            </a:r>
            <a:r>
              <a:rPr lang="en-US" sz="4000" dirty="0">
                <a:latin typeface="+mn-lt"/>
              </a:rPr>
              <a:t> version 2</a:t>
            </a:r>
          </a:p>
          <a:p>
            <a:r>
              <a:rPr lang="fr-FR" sz="2400" dirty="0">
                <a:latin typeface="+mn-lt"/>
              </a:rPr>
              <a:t>Blocs </a:t>
            </a:r>
            <a:r>
              <a:rPr lang="fr-FR" sz="2400" dirty="0" err="1">
                <a:latin typeface="+mn-lt"/>
              </a:rPr>
              <a:t>with</a:t>
            </a:r>
            <a:r>
              <a:rPr lang="fr-FR" sz="2400" dirty="0">
                <a:latin typeface="+mn-lt"/>
              </a:rPr>
              <a:t> </a:t>
            </a:r>
            <a:r>
              <a:rPr lang="fr-FR" sz="2400" dirty="0" err="1">
                <a:latin typeface="+mn-lt"/>
              </a:rPr>
              <a:t>different</a:t>
            </a:r>
            <a:r>
              <a:rPr lang="fr-FR" sz="2400" dirty="0">
                <a:latin typeface="+mn-lt"/>
              </a:rPr>
              <a:t> size</a:t>
            </a:r>
            <a:endParaRPr lang="en-US" sz="2400" dirty="0">
              <a:latin typeface="+mn-lt"/>
            </a:endParaRP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50056D-3FE4-AF10-39EF-993886064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FCD39-6964-B670-2D7D-F72913AF0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936260-6B49-A4A3-F420-8985B3011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28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7EE4AC-6AEA-A503-D7B6-71D834B9AB9E}"/>
              </a:ext>
            </a:extLst>
          </p:cNvPr>
          <p:cNvSpPr txBox="1"/>
          <p:nvPr/>
        </p:nvSpPr>
        <p:spPr>
          <a:xfrm>
            <a:off x="3912741" y="3667863"/>
            <a:ext cx="418704" cy="369332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11</a:t>
            </a:r>
            <a:endParaRPr lang="en-GB" dirty="0">
              <a:solidFill>
                <a:srgbClr val="3333F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D1D4FF-D96D-281D-41FE-E577CCE3534A}"/>
              </a:ext>
            </a:extLst>
          </p:cNvPr>
          <p:cNvSpPr txBox="1"/>
          <p:nvPr/>
        </p:nvSpPr>
        <p:spPr>
          <a:xfrm>
            <a:off x="3616071" y="4824286"/>
            <a:ext cx="418704" cy="369332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16</a:t>
            </a:r>
            <a:endParaRPr lang="en-GB" dirty="0">
              <a:solidFill>
                <a:srgbClr val="3333F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4A735A-D00A-9CF4-6EE0-50C3F531EEB1}"/>
              </a:ext>
            </a:extLst>
          </p:cNvPr>
          <p:cNvSpPr txBox="1"/>
          <p:nvPr/>
        </p:nvSpPr>
        <p:spPr>
          <a:xfrm>
            <a:off x="2338921" y="3681032"/>
            <a:ext cx="418704" cy="369332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18</a:t>
            </a:r>
            <a:endParaRPr lang="en-GB" dirty="0">
              <a:solidFill>
                <a:srgbClr val="3333FF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BD1997-7547-7A52-7AA2-7A51D232773D}"/>
              </a:ext>
            </a:extLst>
          </p:cNvPr>
          <p:cNvSpPr txBox="1"/>
          <p:nvPr/>
        </p:nvSpPr>
        <p:spPr>
          <a:xfrm>
            <a:off x="2716934" y="4824286"/>
            <a:ext cx="301686" cy="369332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7</a:t>
            </a:r>
            <a:endParaRPr lang="en-GB" dirty="0">
              <a:solidFill>
                <a:srgbClr val="3333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AD5010-0E47-5CE3-0115-80A4BD3A2F27}"/>
              </a:ext>
            </a:extLst>
          </p:cNvPr>
          <p:cNvSpPr txBox="1"/>
          <p:nvPr/>
        </p:nvSpPr>
        <p:spPr>
          <a:xfrm>
            <a:off x="475997" y="1795123"/>
            <a:ext cx="5620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Nb3Sn: 	25 </a:t>
            </a:r>
            <a:r>
              <a:rPr lang="fr-FR" sz="1400" dirty="0" err="1"/>
              <a:t>turns</a:t>
            </a:r>
            <a:r>
              <a:rPr lang="fr-FR" sz="1400" dirty="0"/>
              <a:t> 	5563 mm2 </a:t>
            </a:r>
            <a:r>
              <a:rPr lang="fr-FR" sz="1400" dirty="0" err="1"/>
              <a:t>insulated</a:t>
            </a:r>
            <a:r>
              <a:rPr lang="fr-FR" sz="1400" dirty="0"/>
              <a:t> surface (per aperture)</a:t>
            </a:r>
          </a:p>
          <a:p>
            <a:r>
              <a:rPr lang="fr-FR" sz="1400" dirty="0" err="1"/>
              <a:t>NbTi</a:t>
            </a:r>
            <a:r>
              <a:rPr lang="fr-FR" sz="1400" dirty="0"/>
              <a:t>: 	27 </a:t>
            </a:r>
            <a:r>
              <a:rPr lang="fr-FR" sz="1400" dirty="0" err="1"/>
              <a:t>turns</a:t>
            </a:r>
            <a:r>
              <a:rPr lang="fr-FR" sz="1400" dirty="0"/>
              <a:t> 	5710 mm2 </a:t>
            </a:r>
            <a:r>
              <a:rPr lang="fr-FR" sz="1400" dirty="0" err="1"/>
              <a:t>insulated</a:t>
            </a:r>
            <a:r>
              <a:rPr lang="fr-FR" sz="1400" dirty="0"/>
              <a:t> surface (per aperture)</a:t>
            </a:r>
            <a:endParaRPr lang="en-GB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C857D2-E8F3-4A05-147E-F692413306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722" y="48947"/>
            <a:ext cx="3680974" cy="349235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68F1E84-6257-9ADE-EBB5-7E08494D85DF}"/>
              </a:ext>
            </a:extLst>
          </p:cNvPr>
          <p:cNvSpPr txBox="1"/>
          <p:nvPr/>
        </p:nvSpPr>
        <p:spPr>
          <a:xfrm>
            <a:off x="9202607" y="2056733"/>
            <a:ext cx="58381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dirty="0"/>
              <a:t>85%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64E8C8-5815-7936-D568-2D3AB353A15E}"/>
              </a:ext>
            </a:extLst>
          </p:cNvPr>
          <p:cNvSpPr txBox="1"/>
          <p:nvPr/>
        </p:nvSpPr>
        <p:spPr>
          <a:xfrm>
            <a:off x="8745684" y="1833344"/>
            <a:ext cx="58381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dirty="0"/>
              <a:t>82%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2079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D6B44-2881-9248-BC69-E753309818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00753A71-B85E-C8C3-76EE-89B549AEBE5F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Outline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D2B1FD-181E-11F6-1679-5A0A9E19E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A1C15-CA3C-BC0F-38A2-4406F645A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456385-B516-757F-3EBA-5ED1DF7A3B00}"/>
              </a:ext>
            </a:extLst>
          </p:cNvPr>
          <p:cNvSpPr txBox="1"/>
          <p:nvPr/>
        </p:nvSpPr>
        <p:spPr>
          <a:xfrm>
            <a:off x="1135428" y="866191"/>
            <a:ext cx="620395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800" dirty="0">
                <a:solidFill>
                  <a:srgbClr val="104282"/>
                </a:solidFill>
              </a:rPr>
              <a:t>Context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solidFill>
                  <a:srgbClr val="104282"/>
                </a:solidFill>
              </a:rPr>
              <a:t>D19A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solidFill>
                  <a:srgbClr val="104282"/>
                </a:solidFill>
              </a:rPr>
              <a:t>Malta &amp; Snowmass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solidFill>
                  <a:srgbClr val="104282"/>
                </a:solidFill>
              </a:rPr>
              <a:t>LPF1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solidFill>
                  <a:srgbClr val="104282"/>
                </a:solidFill>
              </a:rPr>
              <a:t>HFM (DAISY, SMACC)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800" dirty="0">
                <a:solidFill>
                  <a:srgbClr val="104282"/>
                </a:solidFill>
              </a:rPr>
              <a:t>The BOND Case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solidFill>
                  <a:srgbClr val="104282"/>
                </a:solidFill>
              </a:rPr>
              <a:t>14T – flat &amp; stepped versions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solidFill>
                  <a:srgbClr val="104282"/>
                </a:solidFill>
              </a:rPr>
              <a:t>12T – flat and 4.5 K versions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solidFill>
                  <a:srgbClr val="104282"/>
                </a:solidFill>
              </a:rPr>
              <a:t>AC-losses digression</a:t>
            </a:r>
          </a:p>
          <a:p>
            <a:pPr lvl="1"/>
            <a:endParaRPr lang="en-US" sz="2000" dirty="0">
              <a:solidFill>
                <a:srgbClr val="10428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rgbClr val="104282"/>
                </a:solidFill>
              </a:rPr>
              <a:t>Short Model Coil Validation</a:t>
            </a:r>
          </a:p>
          <a:p>
            <a:pPr lvl="1"/>
            <a:r>
              <a:rPr lang="en-US" sz="2000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E80BB3-48D5-C323-EEE9-68EDBED71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282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0238A-8E70-EE2E-C166-D1EBC2A49C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207318-BFCB-7AF2-5A76-55A927617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FB2AE-9BDD-A242-21DF-7DE58DB13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CE0FD1-83AA-E63A-9547-3FF5DEA60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9B3F2A-FE6E-7F68-02DE-B4FC18CCF5C8}"/>
              </a:ext>
            </a:extLst>
          </p:cNvPr>
          <p:cNvSpPr txBox="1"/>
          <p:nvPr/>
        </p:nvSpPr>
        <p:spPr>
          <a:xfrm>
            <a:off x="0" y="2505670"/>
            <a:ext cx="1219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rgbClr val="104282"/>
                </a:solidFill>
                <a:latin typeface="Calibri Light" panose="020F0302020204030204"/>
                <a:ea typeface="+mj-ea"/>
                <a:cs typeface="+mj-cs"/>
              </a:rPr>
              <a:t>1. Context</a:t>
            </a:r>
            <a:endParaRPr lang="en-CH" sz="1400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777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72F06-CA28-742D-E1A5-D976CAF865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C3A285D3-6B0D-2019-F901-BB9771051087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Context</a:t>
            </a:r>
          </a:p>
          <a:p>
            <a:r>
              <a:rPr lang="en-US" sz="2400" dirty="0">
                <a:latin typeface="+mn-lt"/>
              </a:rPr>
              <a:t>D19A  at LBNL (1997)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C08CC3-FC98-0624-401A-A2596C716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03/04/2025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85D9B-BA18-6FBA-5AFF-523BD68DF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Ariel Haziot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40D2C4-098D-7AAE-4663-6ED23AC78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5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CBB99C0-9F46-A9E2-C527-3CFE4606F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685" y="132550"/>
            <a:ext cx="2823315" cy="23125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8BEF8BD-564F-9994-6646-8EEDE5A501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0" y="117208"/>
            <a:ext cx="1798425" cy="16912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5445637-18AD-39DC-D1FA-A70C31F01E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407" y="4377086"/>
            <a:ext cx="3010088" cy="18638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FDB2776-BB45-0531-AA79-ABECFFE8784D}"/>
              </a:ext>
            </a:extLst>
          </p:cNvPr>
          <p:cNvSpPr txBox="1"/>
          <p:nvPr/>
        </p:nvSpPr>
        <p:spPr>
          <a:xfrm>
            <a:off x="293443" y="1412458"/>
            <a:ext cx="553856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C00000"/>
                </a:solidFill>
              </a:rPr>
              <a:t>D19A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en-US" sz="1600" dirty="0">
                <a:solidFill>
                  <a:srgbClr val="104282"/>
                </a:solidFill>
              </a:rPr>
              <a:t>was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en-US" sz="1600" dirty="0">
                <a:solidFill>
                  <a:srgbClr val="104282"/>
                </a:solidFill>
              </a:rPr>
              <a:t>built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from</a:t>
            </a:r>
            <a:r>
              <a:rPr lang="fr-FR" sz="1600" dirty="0">
                <a:solidFill>
                  <a:srgbClr val="104282"/>
                </a:solidFill>
              </a:rPr>
              <a:t> D19, a 50 mm bore </a:t>
            </a:r>
            <a:r>
              <a:rPr lang="fr-FR" sz="1600" dirty="0" err="1">
                <a:solidFill>
                  <a:srgbClr val="104282"/>
                </a:solidFill>
              </a:rPr>
              <a:t>NbTi</a:t>
            </a:r>
            <a:r>
              <a:rPr lang="fr-FR" sz="1600" dirty="0">
                <a:solidFill>
                  <a:srgbClr val="104282"/>
                </a:solidFill>
              </a:rPr>
              <a:t> Cos-</a:t>
            </a:r>
            <a:r>
              <a:rPr lang="el-GR" sz="1600" dirty="0">
                <a:solidFill>
                  <a:srgbClr val="104282"/>
                </a:solidFill>
              </a:rPr>
              <a:t>θ</a:t>
            </a:r>
            <a:r>
              <a:rPr lang="en-US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dipole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generating</a:t>
            </a:r>
            <a:r>
              <a:rPr lang="fr-FR" sz="1600" dirty="0">
                <a:solidFill>
                  <a:srgbClr val="104282"/>
                </a:solidFill>
              </a:rPr>
              <a:t> 7.6 T at 4.35K and 10 T at 1.8K.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The 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</a:t>
            </a:r>
            <a:r>
              <a:rPr lang="fr-FR" sz="1600" dirty="0" err="1">
                <a:solidFill>
                  <a:srgbClr val="104282"/>
                </a:solidFill>
              </a:rPr>
              <a:t>outer</a:t>
            </a:r>
            <a:r>
              <a:rPr lang="fr-FR" sz="1600" dirty="0">
                <a:solidFill>
                  <a:srgbClr val="104282"/>
                </a:solidFill>
              </a:rPr>
              <a:t> layer </a:t>
            </a:r>
            <a:r>
              <a:rPr lang="fr-FR" sz="1600" dirty="0" err="1">
                <a:solidFill>
                  <a:srgbClr val="104282"/>
                </a:solidFill>
              </a:rPr>
              <a:t>was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replaced</a:t>
            </a:r>
            <a:r>
              <a:rPr lang="fr-FR" sz="1600" dirty="0">
                <a:solidFill>
                  <a:srgbClr val="104282"/>
                </a:solidFill>
              </a:rPr>
              <a:t> by a </a:t>
            </a:r>
            <a:r>
              <a:rPr lang="fr-FR" sz="1600" dirty="0" err="1">
                <a:solidFill>
                  <a:srgbClr val="104282"/>
                </a:solidFill>
              </a:rPr>
              <a:t>NbTi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coil</a:t>
            </a:r>
            <a:r>
              <a:rPr lang="fr-FR" sz="1600" dirty="0">
                <a:solidFill>
                  <a:srgbClr val="104282"/>
                </a:solidFill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ratio: 42 %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The 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</a:t>
            </a:r>
            <a:r>
              <a:rPr lang="fr-FR" sz="1600" dirty="0" err="1">
                <a:solidFill>
                  <a:srgbClr val="104282"/>
                </a:solidFill>
              </a:rPr>
              <a:t>coil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was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wound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reacted</a:t>
            </a:r>
            <a:r>
              <a:rPr lang="fr-FR" sz="1600" dirty="0">
                <a:solidFill>
                  <a:srgbClr val="104282"/>
                </a:solidFill>
              </a:rPr>
              <a:t> and </a:t>
            </a:r>
            <a:r>
              <a:rPr lang="fr-FR" sz="1600" dirty="0" err="1">
                <a:solidFill>
                  <a:srgbClr val="104282"/>
                </a:solidFill>
              </a:rPr>
              <a:t>impregnated</a:t>
            </a:r>
            <a:r>
              <a:rPr lang="fr-FR" sz="1600" dirty="0">
                <a:solidFill>
                  <a:srgbClr val="104282"/>
                </a:solidFill>
              </a:rPr>
              <a:t>. The </a:t>
            </a:r>
            <a:r>
              <a:rPr lang="fr-FR" sz="1600" dirty="0" err="1">
                <a:solidFill>
                  <a:srgbClr val="104282"/>
                </a:solidFill>
              </a:rPr>
              <a:t>NbTi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coil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was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connected</a:t>
            </a:r>
            <a:r>
              <a:rPr lang="fr-FR" sz="1600" dirty="0">
                <a:solidFill>
                  <a:srgbClr val="104282"/>
                </a:solidFill>
              </a:rPr>
              <a:t> to the </a:t>
            </a:r>
            <a:r>
              <a:rPr lang="fr-FR" sz="1600" dirty="0" err="1">
                <a:solidFill>
                  <a:srgbClr val="104282"/>
                </a:solidFill>
              </a:rPr>
              <a:t>inner</a:t>
            </a:r>
            <a:r>
              <a:rPr lang="fr-FR" sz="1600" dirty="0">
                <a:solidFill>
                  <a:srgbClr val="104282"/>
                </a:solidFill>
              </a:rPr>
              <a:t> layer </a:t>
            </a:r>
            <a:r>
              <a:rPr lang="fr-FR" sz="1600" dirty="0" err="1">
                <a:solidFill>
                  <a:srgbClr val="104282"/>
                </a:solidFill>
              </a:rPr>
              <a:t>with</a:t>
            </a:r>
            <a:r>
              <a:rPr lang="fr-FR" sz="1600" dirty="0">
                <a:solidFill>
                  <a:srgbClr val="104282"/>
                </a:solidFill>
              </a:rPr>
              <a:t> an </a:t>
            </a:r>
            <a:r>
              <a:rPr lang="fr-FR" sz="1600" dirty="0" err="1">
                <a:solidFill>
                  <a:srgbClr val="104282"/>
                </a:solidFill>
              </a:rPr>
              <a:t>internal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splice</a:t>
            </a:r>
            <a:r>
              <a:rPr lang="fr-FR" sz="1600" dirty="0">
                <a:solidFill>
                  <a:srgbClr val="104282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At 4.35 K, the magnet </a:t>
            </a:r>
            <a:r>
              <a:rPr lang="fr-FR" sz="1600" dirty="0" err="1">
                <a:solidFill>
                  <a:srgbClr val="104282"/>
                </a:solidFill>
              </a:rPr>
              <a:t>reached</a:t>
            </a:r>
            <a:r>
              <a:rPr lang="fr-FR" sz="1600" dirty="0">
                <a:solidFill>
                  <a:srgbClr val="104282"/>
                </a:solidFill>
              </a:rPr>
              <a:t> a bore </a:t>
            </a:r>
            <a:r>
              <a:rPr lang="fr-FR" sz="1600" dirty="0" err="1">
                <a:solidFill>
                  <a:srgbClr val="104282"/>
                </a:solidFill>
              </a:rPr>
              <a:t>field</a:t>
            </a:r>
            <a:r>
              <a:rPr lang="fr-FR" sz="1600" dirty="0">
                <a:solidFill>
                  <a:srgbClr val="104282"/>
                </a:solidFill>
              </a:rPr>
              <a:t> of 7.56 T (7360 A)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104282"/>
                </a:solidFill>
              </a:rPr>
              <a:t>All quenches in the </a:t>
            </a:r>
            <a:r>
              <a:rPr lang="fr-FR" sz="1400" dirty="0" err="1">
                <a:solidFill>
                  <a:srgbClr val="104282"/>
                </a:solidFill>
              </a:rPr>
              <a:t>NbTi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coil</a:t>
            </a:r>
            <a:endParaRPr lang="fr-FR" sz="14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At 1.7 K, </a:t>
            </a:r>
            <a:r>
              <a:rPr lang="fr-FR" sz="1600" dirty="0" err="1">
                <a:solidFill>
                  <a:srgbClr val="104282"/>
                </a:solidFill>
              </a:rPr>
              <a:t>it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trained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untill</a:t>
            </a:r>
            <a:r>
              <a:rPr lang="fr-FR" sz="1600" dirty="0">
                <a:solidFill>
                  <a:srgbClr val="104282"/>
                </a:solidFill>
              </a:rPr>
              <a:t> 8.99T (9092 A) bore </a:t>
            </a:r>
            <a:r>
              <a:rPr lang="fr-FR" sz="1600" dirty="0" err="1">
                <a:solidFill>
                  <a:srgbClr val="104282"/>
                </a:solidFill>
              </a:rPr>
              <a:t>field</a:t>
            </a:r>
            <a:endParaRPr lang="fr-FR" sz="1600" dirty="0">
              <a:solidFill>
                <a:srgbClr val="10428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104282"/>
                </a:solidFill>
              </a:rPr>
              <a:t>20 firsts quenches in the Nb</a:t>
            </a:r>
            <a:r>
              <a:rPr lang="fr-FR" sz="1400" baseline="-25000" dirty="0">
                <a:solidFill>
                  <a:srgbClr val="104282"/>
                </a:solidFill>
              </a:rPr>
              <a:t>3</a:t>
            </a:r>
            <a:r>
              <a:rPr lang="fr-FR" sz="1400" dirty="0">
                <a:solidFill>
                  <a:srgbClr val="104282"/>
                </a:solidFill>
              </a:rPr>
              <a:t>Sn </a:t>
            </a:r>
            <a:r>
              <a:rPr lang="fr-FR" sz="1400" dirty="0" err="1">
                <a:solidFill>
                  <a:srgbClr val="104282"/>
                </a:solidFill>
              </a:rPr>
              <a:t>coil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104282"/>
                </a:solidFill>
              </a:rPr>
              <a:t>20 </a:t>
            </a:r>
            <a:r>
              <a:rPr lang="fr-FR" sz="1400" dirty="0" err="1">
                <a:solidFill>
                  <a:srgbClr val="104282"/>
                </a:solidFill>
              </a:rPr>
              <a:t>limiting</a:t>
            </a:r>
            <a:r>
              <a:rPr lang="fr-FR" sz="1400" dirty="0">
                <a:solidFill>
                  <a:srgbClr val="104282"/>
                </a:solidFill>
              </a:rPr>
              <a:t> quenches in </a:t>
            </a:r>
            <a:r>
              <a:rPr lang="fr-FR" sz="1400" dirty="0" err="1">
                <a:solidFill>
                  <a:srgbClr val="104282"/>
                </a:solidFill>
              </a:rPr>
              <a:t>NbTi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endParaRPr lang="fr-FR" sz="1600" dirty="0">
              <a:solidFill>
                <a:srgbClr val="10428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rgbClr val="104282"/>
                </a:solidFill>
              </a:rPr>
              <a:t>Unsufficient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pre-loading</a:t>
            </a:r>
            <a:r>
              <a:rPr lang="fr-FR" sz="1400" dirty="0">
                <a:solidFill>
                  <a:srgbClr val="104282"/>
                </a:solidFill>
              </a:rPr>
              <a:t> on the </a:t>
            </a:r>
            <a:r>
              <a:rPr lang="fr-FR" sz="1400" dirty="0" err="1">
                <a:solidFill>
                  <a:srgbClr val="104282"/>
                </a:solidFill>
              </a:rPr>
              <a:t>NbTi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coil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is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suspsected</a:t>
            </a:r>
            <a:endParaRPr lang="fr-FR" sz="1400" dirty="0">
              <a:solidFill>
                <a:srgbClr val="104282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691B27B-96B9-E782-77EF-9FBBFC9E37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453" y="2764149"/>
            <a:ext cx="2842686" cy="26535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908B042-B9F8-DB17-7871-A0614B745B56}"/>
              </a:ext>
            </a:extLst>
          </p:cNvPr>
          <p:cNvSpPr txBox="1"/>
          <p:nvPr/>
        </p:nvSpPr>
        <p:spPr>
          <a:xfrm>
            <a:off x="0" y="5864777"/>
            <a:ext cx="91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S. Caspi </a:t>
            </a:r>
            <a:r>
              <a:rPr lang="en-US" sz="900" i="1" dirty="0"/>
              <a:t>et al.</a:t>
            </a:r>
            <a:r>
              <a:rPr lang="en-US" sz="900" dirty="0"/>
              <a:t>, </a:t>
            </a:r>
            <a:r>
              <a:rPr lang="en-GB" sz="900" dirty="0"/>
              <a:t>Design and Construction of a Hybrid - Nb3Sn, </a:t>
            </a:r>
            <a:r>
              <a:rPr lang="en-GB" sz="900" dirty="0" err="1"/>
              <a:t>NbTi</a:t>
            </a:r>
            <a:r>
              <a:rPr lang="en-GB" sz="900" dirty="0"/>
              <a:t> - Dipole Magnet, </a:t>
            </a:r>
            <a:r>
              <a:rPr lang="en-GB" sz="900" i="1" dirty="0"/>
              <a:t>IEEE Trans. Appl. </a:t>
            </a:r>
            <a:r>
              <a:rPr lang="en-GB" sz="900" i="1" dirty="0" err="1"/>
              <a:t>Supercond</a:t>
            </a:r>
            <a:r>
              <a:rPr lang="en-GB" sz="900" i="1" dirty="0"/>
              <a:t>. </a:t>
            </a:r>
            <a:r>
              <a:rPr lang="en-GB" sz="900" b="1" i="1" dirty="0"/>
              <a:t>7</a:t>
            </a:r>
            <a:r>
              <a:rPr lang="en-GB" sz="900" dirty="0"/>
              <a:t>, 547</a:t>
            </a:r>
            <a:r>
              <a:rPr lang="en-GB" sz="900" i="1" dirty="0"/>
              <a:t> </a:t>
            </a:r>
            <a:r>
              <a:rPr lang="en-GB" sz="900" dirty="0"/>
              <a:t>(1997)</a:t>
            </a:r>
          </a:p>
          <a:p>
            <a:r>
              <a:rPr lang="en-US" sz="900" dirty="0"/>
              <a:t>A. Lietzke </a:t>
            </a:r>
            <a:r>
              <a:rPr lang="en-US" sz="900" i="1" dirty="0"/>
              <a:t>et al.</a:t>
            </a:r>
            <a:r>
              <a:rPr lang="en-US" sz="900" dirty="0"/>
              <a:t>, </a:t>
            </a:r>
            <a:r>
              <a:rPr lang="en-GB" sz="900" dirty="0">
                <a:effectLst/>
              </a:rPr>
              <a:t>Test Results on Nb3Sn Dipole Magnets</a:t>
            </a:r>
            <a:r>
              <a:rPr lang="en-GB" sz="900" dirty="0"/>
              <a:t>, </a:t>
            </a:r>
            <a:r>
              <a:rPr lang="en-GB" sz="900" i="1" dirty="0"/>
              <a:t>IEEE Trans. Appl. </a:t>
            </a:r>
            <a:r>
              <a:rPr lang="en-GB" sz="900" i="1" dirty="0" err="1"/>
              <a:t>Supercond</a:t>
            </a:r>
            <a:r>
              <a:rPr lang="en-GB" sz="900" i="1" dirty="0"/>
              <a:t>. </a:t>
            </a:r>
            <a:r>
              <a:rPr lang="en-GB" sz="900" b="1" i="1" dirty="0"/>
              <a:t>7</a:t>
            </a:r>
            <a:r>
              <a:rPr lang="en-GB" sz="900" dirty="0"/>
              <a:t>, 739</a:t>
            </a:r>
            <a:r>
              <a:rPr lang="en-GB" sz="900" i="1" dirty="0"/>
              <a:t> </a:t>
            </a:r>
            <a:r>
              <a:rPr lang="en-GB" sz="900" dirty="0"/>
              <a:t>(1997)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15F210-39FC-C87E-9A28-D59585D16A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73581" y="1906471"/>
            <a:ext cx="3175739" cy="240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946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75799D-30D8-AB49-C2CE-E5D01CA79F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5C33A09E-B574-8FFD-B9B7-08DF6CF3857D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Context</a:t>
            </a:r>
          </a:p>
          <a:p>
            <a:r>
              <a:rPr lang="en-US" sz="2400" dirty="0">
                <a:latin typeface="+mn-lt"/>
              </a:rPr>
              <a:t>Malta &amp; Snowmass (2014)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1BC451-6CCD-1FFC-3349-5052B41BE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D11DD-DA97-E72B-36AE-B8321A735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E90D53-6DBA-51BB-EE84-B018861B1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6</a:t>
            </a:fld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5CF100-1376-C48A-0852-5DB32B705375}"/>
              </a:ext>
            </a:extLst>
          </p:cNvPr>
          <p:cNvSpPr txBox="1"/>
          <p:nvPr/>
        </p:nvSpPr>
        <p:spPr>
          <a:xfrm>
            <a:off x="386247" y="1351846"/>
            <a:ext cx="545574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104282"/>
                </a:solidFill>
              </a:rPr>
              <a:t>Two conceptual designs toward a </a:t>
            </a:r>
            <a:r>
              <a:rPr lang="en-US" sz="1600" dirty="0">
                <a:solidFill>
                  <a:srgbClr val="C00000"/>
                </a:solidFill>
              </a:rPr>
              <a:t>conductor cost effective high field magnet</a:t>
            </a:r>
            <a:r>
              <a:rPr lang="en-US" sz="1600" dirty="0">
                <a:solidFill>
                  <a:srgbClr val="104282"/>
                </a:solidFill>
              </a:rPr>
              <a:t> using hybrid block coil designs.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Malta</a:t>
            </a:r>
            <a:r>
              <a:rPr lang="en-US" sz="1600" dirty="0">
                <a:solidFill>
                  <a:srgbClr val="104282"/>
                </a:solidFill>
              </a:rPr>
              <a:t> is a complex 20 T dipole with 6 coils including 3 different materials and 2 different grades of Nb</a:t>
            </a:r>
            <a:r>
              <a:rPr lang="en-US" sz="1600" baseline="-25000" dirty="0">
                <a:solidFill>
                  <a:srgbClr val="104282"/>
                </a:solidFill>
              </a:rPr>
              <a:t>3</a:t>
            </a:r>
            <a:r>
              <a:rPr lang="en-US" sz="1600" dirty="0">
                <a:solidFill>
                  <a:srgbClr val="104282"/>
                </a:solidFill>
              </a:rPr>
              <a:t>Sn.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Nb</a:t>
            </a:r>
            <a:r>
              <a:rPr lang="en-US" sz="1600" baseline="-25000" dirty="0">
                <a:solidFill>
                  <a:srgbClr val="104282"/>
                </a:solidFill>
              </a:rPr>
              <a:t>3</a:t>
            </a:r>
            <a:r>
              <a:rPr lang="en-US" sz="1600" dirty="0">
                <a:solidFill>
                  <a:srgbClr val="104282"/>
                </a:solidFill>
              </a:rPr>
              <a:t>Sn ratio: 61 %</a:t>
            </a:r>
          </a:p>
          <a:p>
            <a:pPr lvl="1"/>
            <a:endParaRPr lang="en-US" sz="1600" dirty="0">
              <a:solidFill>
                <a:srgbClr val="10428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It exist different simpler variations removing either materials or grading</a:t>
            </a:r>
          </a:p>
          <a:p>
            <a:endParaRPr lang="en-US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Snowmass</a:t>
            </a:r>
            <a:r>
              <a:rPr lang="en-US" sz="1600" dirty="0">
                <a:solidFill>
                  <a:srgbClr val="104282"/>
                </a:solidFill>
              </a:rPr>
              <a:t> is a simpler 15 T dipole with 3 coils including </a:t>
            </a:r>
            <a:r>
              <a:rPr lang="en-US" sz="1600" dirty="0" err="1">
                <a:solidFill>
                  <a:srgbClr val="104282"/>
                </a:solidFill>
              </a:rPr>
              <a:t>NbTi</a:t>
            </a:r>
            <a:r>
              <a:rPr lang="en-US" sz="1600" dirty="0">
                <a:solidFill>
                  <a:srgbClr val="104282"/>
                </a:solidFill>
              </a:rPr>
              <a:t> and 2 different grades of Nb</a:t>
            </a:r>
            <a:r>
              <a:rPr lang="en-US" sz="1600" baseline="-25000" dirty="0">
                <a:solidFill>
                  <a:srgbClr val="104282"/>
                </a:solidFill>
              </a:rPr>
              <a:t>3</a:t>
            </a:r>
            <a:r>
              <a:rPr lang="en-US" sz="1600" dirty="0">
                <a:solidFill>
                  <a:srgbClr val="104282"/>
                </a:solidFill>
              </a:rPr>
              <a:t>Sn.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04282"/>
                </a:solidFill>
              </a:rPr>
              <a:t>Nb</a:t>
            </a:r>
            <a:r>
              <a:rPr lang="en-US" sz="1600" baseline="-25000" dirty="0">
                <a:solidFill>
                  <a:srgbClr val="104282"/>
                </a:solidFill>
              </a:rPr>
              <a:t>3</a:t>
            </a:r>
            <a:r>
              <a:rPr lang="en-US" sz="1600" dirty="0">
                <a:solidFill>
                  <a:srgbClr val="104282"/>
                </a:solidFill>
              </a:rPr>
              <a:t>Sn ratio: 77 %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0428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EDDA4C-E6D5-326B-0026-FC21B88D1BD5}"/>
              </a:ext>
            </a:extLst>
          </p:cNvPr>
          <p:cNvSpPr txBox="1"/>
          <p:nvPr/>
        </p:nvSpPr>
        <p:spPr>
          <a:xfrm>
            <a:off x="0" y="6017500"/>
            <a:ext cx="9144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E. Todesco </a:t>
            </a:r>
            <a:r>
              <a:rPr lang="en-US" sz="900" i="1" dirty="0"/>
              <a:t>et al.</a:t>
            </a:r>
            <a:r>
              <a:rPr lang="en-US" sz="900" dirty="0"/>
              <a:t>, </a:t>
            </a:r>
            <a:r>
              <a:rPr lang="en-GB" sz="900" dirty="0">
                <a:effectLst/>
              </a:rPr>
              <a:t>Dipoles for High-Energy LHC</a:t>
            </a:r>
            <a:r>
              <a:rPr lang="en-GB" sz="900" dirty="0"/>
              <a:t>, </a:t>
            </a:r>
            <a:r>
              <a:rPr lang="en-GB" sz="900" i="1" dirty="0"/>
              <a:t>IEEE Trans. Appl. </a:t>
            </a:r>
            <a:r>
              <a:rPr lang="en-GB" sz="900" i="1" dirty="0" err="1"/>
              <a:t>Supercond</a:t>
            </a:r>
            <a:r>
              <a:rPr lang="en-GB" sz="900" i="1" dirty="0"/>
              <a:t>. </a:t>
            </a:r>
            <a:r>
              <a:rPr lang="en-GB" sz="900" b="1" i="1" dirty="0"/>
              <a:t>24</a:t>
            </a:r>
            <a:r>
              <a:rPr lang="en-GB" sz="900" dirty="0"/>
              <a:t>, 4004306</a:t>
            </a:r>
            <a:r>
              <a:rPr lang="en-GB" sz="900" i="1" dirty="0"/>
              <a:t> </a:t>
            </a:r>
            <a:r>
              <a:rPr lang="en-GB" sz="900" dirty="0"/>
              <a:t>(2014)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6F9FBA-13DB-31A3-6B5F-65B49570B2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522" y="3811275"/>
            <a:ext cx="4884751" cy="21411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897B36-2FE6-5EBD-1E13-25CA112CB4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085" y="828329"/>
            <a:ext cx="4870188" cy="22183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3BC3715-4DBF-66D5-6B59-A65A57A6D2B5}"/>
              </a:ext>
            </a:extLst>
          </p:cNvPr>
          <p:cNvSpPr txBox="1"/>
          <p:nvPr/>
        </p:nvSpPr>
        <p:spPr>
          <a:xfrm>
            <a:off x="7544448" y="661377"/>
            <a:ext cx="730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Malta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12E541-D236-4470-8798-7E569E978A75}"/>
              </a:ext>
            </a:extLst>
          </p:cNvPr>
          <p:cNvSpPr txBox="1"/>
          <p:nvPr/>
        </p:nvSpPr>
        <p:spPr>
          <a:xfrm>
            <a:off x="7437778" y="3536392"/>
            <a:ext cx="1172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Snowmass</a:t>
            </a:r>
          </a:p>
        </p:txBody>
      </p:sp>
    </p:spTree>
    <p:extLst>
      <p:ext uri="{BB962C8B-B14F-4D97-AF65-F5344CB8AC3E}">
        <p14:creationId xmlns:p14="http://schemas.microsoft.com/office/powerpoint/2010/main" val="3734425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95F6D5-FC48-0ECF-C40E-345672E5F4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5A12554A-F592-82CB-227D-5C2B0C762676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Context</a:t>
            </a:r>
          </a:p>
          <a:p>
            <a:r>
              <a:rPr lang="en-US" sz="2400" dirty="0">
                <a:latin typeface="+mn-lt"/>
              </a:rPr>
              <a:t>FECD1,LPF1, LFP1-S, LFP1-U at IHEP  (2017-2023)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4174CA-EEA0-347E-DC37-7B75756C8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B0EE7E-0AFC-F8ED-1B9D-1E4CBA2E1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277139-FDDD-731B-5504-123D68A43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7</a:t>
            </a:fld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DC1ADB6-1E8B-B944-5A75-C674710190D2}"/>
              </a:ext>
            </a:extLst>
          </p:cNvPr>
          <p:cNvSpPr txBox="1"/>
          <p:nvPr/>
        </p:nvSpPr>
        <p:spPr>
          <a:xfrm>
            <a:off x="370917" y="1330453"/>
            <a:ext cx="545574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C00000"/>
                </a:solidFill>
              </a:rPr>
              <a:t>FECD1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is</a:t>
            </a:r>
            <a:r>
              <a:rPr lang="fr-FR" sz="1400" dirty="0">
                <a:solidFill>
                  <a:srgbClr val="104282"/>
                </a:solidFill>
              </a:rPr>
              <a:t> a 12 T </a:t>
            </a:r>
            <a:r>
              <a:rPr lang="fr-FR" sz="1400" dirty="0" err="1">
                <a:solidFill>
                  <a:srgbClr val="104282"/>
                </a:solidFill>
              </a:rPr>
              <a:t>hybrid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racetrack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coils</a:t>
            </a:r>
            <a:r>
              <a:rPr lang="fr-FR" sz="1400" dirty="0">
                <a:solidFill>
                  <a:srgbClr val="104282"/>
                </a:solidFill>
              </a:rPr>
              <a:t> test </a:t>
            </a:r>
            <a:r>
              <a:rPr lang="fr-FR" sz="1400" dirty="0" err="1">
                <a:solidFill>
                  <a:srgbClr val="104282"/>
                </a:solidFill>
              </a:rPr>
              <a:t>bench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with</a:t>
            </a:r>
            <a:r>
              <a:rPr lang="fr-FR" sz="1400" dirty="0">
                <a:solidFill>
                  <a:srgbClr val="104282"/>
                </a:solidFill>
              </a:rPr>
              <a:t> 4 Nb</a:t>
            </a:r>
            <a:r>
              <a:rPr lang="fr-FR" sz="1400" baseline="-25000" dirty="0">
                <a:solidFill>
                  <a:srgbClr val="104282"/>
                </a:solidFill>
              </a:rPr>
              <a:t>3</a:t>
            </a:r>
            <a:r>
              <a:rPr lang="fr-FR" sz="1400" dirty="0">
                <a:solidFill>
                  <a:srgbClr val="104282"/>
                </a:solidFill>
              </a:rPr>
              <a:t>Sn and 4 </a:t>
            </a:r>
            <a:r>
              <a:rPr lang="fr-FR" sz="1400" dirty="0" err="1">
                <a:solidFill>
                  <a:srgbClr val="104282"/>
                </a:solidFill>
              </a:rPr>
              <a:t>NbTi</a:t>
            </a:r>
            <a:r>
              <a:rPr lang="fr-FR" sz="1400" dirty="0">
                <a:solidFill>
                  <a:srgbClr val="104282"/>
                </a:solidFill>
              </a:rPr>
              <a:t> double pancakes.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C00000"/>
                </a:solidFill>
              </a:rPr>
              <a:t>LFP1</a:t>
            </a:r>
            <a:r>
              <a:rPr lang="fr-FR" sz="1400" dirty="0">
                <a:solidFill>
                  <a:srgbClr val="104282"/>
                </a:solidFill>
              </a:rPr>
              <a:t>: </a:t>
            </a:r>
            <a:r>
              <a:rPr lang="fr-FR" sz="1400" dirty="0" err="1">
                <a:solidFill>
                  <a:srgbClr val="104282"/>
                </a:solidFill>
              </a:rPr>
              <a:t>Hybrid</a:t>
            </a:r>
            <a:r>
              <a:rPr lang="fr-FR" sz="1400" dirty="0">
                <a:solidFill>
                  <a:srgbClr val="104282"/>
                </a:solidFill>
              </a:rPr>
              <a:t> CC </a:t>
            </a:r>
            <a:r>
              <a:rPr lang="fr-FR" sz="1400" dirty="0" err="1">
                <a:solidFill>
                  <a:srgbClr val="104282"/>
                </a:solidFill>
              </a:rPr>
              <a:t>with</a:t>
            </a:r>
            <a:r>
              <a:rPr lang="fr-FR" sz="1400" dirty="0">
                <a:solidFill>
                  <a:srgbClr val="104282"/>
                </a:solidFill>
              </a:rPr>
              <a:t> 2 Nb</a:t>
            </a:r>
            <a:r>
              <a:rPr lang="fr-FR" sz="1400" baseline="-25000" dirty="0">
                <a:solidFill>
                  <a:srgbClr val="104282"/>
                </a:solidFill>
              </a:rPr>
              <a:t>3</a:t>
            </a:r>
            <a:r>
              <a:rPr lang="fr-FR" sz="1400" dirty="0">
                <a:solidFill>
                  <a:srgbClr val="104282"/>
                </a:solidFill>
              </a:rPr>
              <a:t>Sn and 4 </a:t>
            </a:r>
            <a:r>
              <a:rPr lang="fr-FR" sz="1400" dirty="0" err="1">
                <a:solidFill>
                  <a:srgbClr val="104282"/>
                </a:solidFill>
              </a:rPr>
              <a:t>NbTi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layers</a:t>
            </a:r>
            <a:endParaRPr lang="fr-FR" sz="1400" dirty="0">
              <a:solidFill>
                <a:srgbClr val="10428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104282"/>
                </a:solidFill>
              </a:rPr>
              <a:t>Nb</a:t>
            </a:r>
            <a:r>
              <a:rPr lang="fr-FR" sz="1400" baseline="-25000" dirty="0">
                <a:solidFill>
                  <a:srgbClr val="104282"/>
                </a:solidFill>
              </a:rPr>
              <a:t>3</a:t>
            </a:r>
            <a:r>
              <a:rPr lang="fr-FR" sz="1400" dirty="0">
                <a:solidFill>
                  <a:srgbClr val="104282"/>
                </a:solidFill>
              </a:rPr>
              <a:t>Sn ratio: 25 %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104282"/>
                </a:solidFill>
              </a:rPr>
              <a:t>10.2 T in a 10 mm aperture at 4.2 K (72% </a:t>
            </a:r>
            <a:r>
              <a:rPr lang="fr-FR" sz="1400" i="1" dirty="0">
                <a:solidFill>
                  <a:srgbClr val="10428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fr-FR" sz="1400" i="1" baseline="-25000" dirty="0">
                <a:solidFill>
                  <a:srgbClr val="10428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SS</a:t>
            </a:r>
            <a:r>
              <a:rPr lang="fr-FR" sz="1400" dirty="0">
                <a:solidFill>
                  <a:srgbClr val="104282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104282"/>
                </a:solidFill>
              </a:rPr>
              <a:t>Quenches in </a:t>
            </a:r>
            <a:r>
              <a:rPr lang="fr-FR" sz="1400" dirty="0" err="1">
                <a:solidFill>
                  <a:srgbClr val="104282"/>
                </a:solidFill>
              </a:rPr>
              <a:t>NbTi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outer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coils</a:t>
            </a:r>
            <a:endParaRPr lang="fr-FR" sz="14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C00000"/>
                </a:solidFill>
              </a:rPr>
              <a:t>LFP1-S</a:t>
            </a:r>
            <a:r>
              <a:rPr lang="fr-FR" sz="1400" dirty="0">
                <a:solidFill>
                  <a:srgbClr val="104282"/>
                </a:solidFill>
              </a:rPr>
              <a:t>: LFP1 </a:t>
            </a:r>
            <a:r>
              <a:rPr lang="fr-FR" sz="1400" dirty="0" err="1">
                <a:solidFill>
                  <a:srgbClr val="104282"/>
                </a:solidFill>
              </a:rPr>
              <a:t>with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higher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pre-load</a:t>
            </a:r>
            <a:r>
              <a:rPr lang="fr-FR" sz="1400" dirty="0">
                <a:solidFill>
                  <a:srgbClr val="104282"/>
                </a:solidFill>
              </a:rPr>
              <a:t>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104282"/>
                </a:solidFill>
              </a:rPr>
              <a:t>10.7 T in a 12 mm aperture at 4.2 K (77% </a:t>
            </a:r>
            <a:r>
              <a:rPr lang="fr-FR" sz="1400" i="1" dirty="0">
                <a:solidFill>
                  <a:srgbClr val="10428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fr-FR" sz="1400" i="1" baseline="-25000" dirty="0">
                <a:solidFill>
                  <a:srgbClr val="10428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SS</a:t>
            </a:r>
            <a:r>
              <a:rPr lang="fr-FR" sz="1400" dirty="0">
                <a:solidFill>
                  <a:srgbClr val="104282"/>
                </a:solidFill>
              </a:rPr>
              <a:t>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104282"/>
                </a:solidFill>
              </a:rPr>
              <a:t>Quenches in 1 Nb</a:t>
            </a:r>
            <a:r>
              <a:rPr lang="fr-FR" sz="1400" baseline="-25000" dirty="0">
                <a:solidFill>
                  <a:srgbClr val="104282"/>
                </a:solidFill>
              </a:rPr>
              <a:t>3</a:t>
            </a:r>
            <a:r>
              <a:rPr lang="fr-FR" sz="1400" dirty="0">
                <a:solidFill>
                  <a:srgbClr val="104282"/>
                </a:solidFill>
              </a:rPr>
              <a:t>Sn </a:t>
            </a:r>
            <a:r>
              <a:rPr lang="fr-FR" sz="1400" dirty="0" err="1">
                <a:solidFill>
                  <a:srgbClr val="104282"/>
                </a:solidFill>
              </a:rPr>
              <a:t>coil</a:t>
            </a:r>
            <a:r>
              <a:rPr lang="fr-FR" sz="1400" dirty="0">
                <a:solidFill>
                  <a:srgbClr val="104282"/>
                </a:solidFill>
              </a:rPr>
              <a:t>, HF </a:t>
            </a:r>
            <a:r>
              <a:rPr lang="fr-FR" sz="1400" dirty="0" err="1">
                <a:solidFill>
                  <a:srgbClr val="104282"/>
                </a:solidFill>
              </a:rPr>
              <a:t>region</a:t>
            </a:r>
            <a:endParaRPr lang="fr-FR" sz="14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C00000"/>
                </a:solidFill>
              </a:rPr>
              <a:t>LFP1-U</a:t>
            </a:r>
            <a:r>
              <a:rPr lang="fr-FR" sz="1400" dirty="0">
                <a:solidFill>
                  <a:srgbClr val="104282"/>
                </a:solidFill>
              </a:rPr>
              <a:t>: New </a:t>
            </a:r>
            <a:r>
              <a:rPr lang="fr-FR" sz="1400" dirty="0" err="1">
                <a:solidFill>
                  <a:srgbClr val="104282"/>
                </a:solidFill>
              </a:rPr>
              <a:t>cables</a:t>
            </a:r>
            <a:r>
              <a:rPr lang="fr-FR" sz="1400" dirty="0">
                <a:solidFill>
                  <a:srgbClr val="104282"/>
                </a:solidFill>
              </a:rPr>
              <a:t>, new </a:t>
            </a:r>
            <a:r>
              <a:rPr lang="fr-FR" sz="1400" dirty="0" err="1">
                <a:solidFill>
                  <a:srgbClr val="104282"/>
                </a:solidFill>
              </a:rPr>
              <a:t>coils</a:t>
            </a:r>
            <a:endParaRPr lang="fr-FR" sz="1400" dirty="0">
              <a:solidFill>
                <a:srgbClr val="10428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104282"/>
                </a:solidFill>
              </a:rPr>
              <a:t>Nb</a:t>
            </a:r>
            <a:r>
              <a:rPr lang="fr-FR" sz="1400" baseline="-25000" dirty="0">
                <a:solidFill>
                  <a:srgbClr val="104282"/>
                </a:solidFill>
              </a:rPr>
              <a:t>3</a:t>
            </a:r>
            <a:r>
              <a:rPr lang="fr-FR" sz="1400" dirty="0">
                <a:solidFill>
                  <a:srgbClr val="104282"/>
                </a:solidFill>
              </a:rPr>
              <a:t>Sn ratio: 23 %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104282"/>
                </a:solidFill>
              </a:rPr>
              <a:t>12.5 T in a 14 mm aperture at 4.2 K (90% </a:t>
            </a:r>
            <a:r>
              <a:rPr lang="fr-FR" sz="1400" i="1" dirty="0">
                <a:solidFill>
                  <a:srgbClr val="10428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fr-FR" sz="1400" i="1" baseline="-25000" dirty="0">
                <a:solidFill>
                  <a:srgbClr val="10428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SS</a:t>
            </a:r>
            <a:r>
              <a:rPr lang="fr-FR" sz="1400" dirty="0">
                <a:solidFill>
                  <a:srgbClr val="104282"/>
                </a:solidFill>
              </a:rPr>
              <a:t>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104282"/>
                </a:solidFill>
              </a:rPr>
              <a:t>Quenches in 1 Nb</a:t>
            </a:r>
            <a:r>
              <a:rPr lang="fr-FR" sz="1400" baseline="-25000" dirty="0">
                <a:solidFill>
                  <a:srgbClr val="104282"/>
                </a:solidFill>
              </a:rPr>
              <a:t>3</a:t>
            </a:r>
            <a:r>
              <a:rPr lang="fr-FR" sz="1400" dirty="0">
                <a:solidFill>
                  <a:srgbClr val="104282"/>
                </a:solidFill>
              </a:rPr>
              <a:t>Sn </a:t>
            </a:r>
            <a:r>
              <a:rPr lang="fr-FR" sz="1400" dirty="0" err="1">
                <a:solidFill>
                  <a:srgbClr val="104282"/>
                </a:solidFill>
              </a:rPr>
              <a:t>coil</a:t>
            </a:r>
            <a:r>
              <a:rPr lang="fr-FR" sz="1400" dirty="0">
                <a:solidFill>
                  <a:srgbClr val="104282"/>
                </a:solidFill>
              </a:rPr>
              <a:t>, on a </a:t>
            </a:r>
            <a:r>
              <a:rPr lang="fr-FR" sz="1400" dirty="0" err="1">
                <a:solidFill>
                  <a:srgbClr val="104282"/>
                </a:solidFill>
              </a:rPr>
              <a:t>localised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defect</a:t>
            </a:r>
            <a:endParaRPr lang="fr-FR" sz="14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104282"/>
                </a:solidFill>
              </a:rPr>
              <a:t>The </a:t>
            </a:r>
            <a:r>
              <a:rPr lang="fr-FR" sz="1400" dirty="0" err="1">
                <a:solidFill>
                  <a:srgbClr val="104282"/>
                </a:solidFill>
              </a:rPr>
              <a:t>coils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were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prepared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independantly</a:t>
            </a:r>
            <a:r>
              <a:rPr lang="fr-FR" sz="1400" dirty="0">
                <a:solidFill>
                  <a:srgbClr val="104282"/>
                </a:solidFill>
              </a:rPr>
              <a:t> and </a:t>
            </a:r>
            <a:r>
              <a:rPr lang="fr-FR" sz="1400" dirty="0" err="1">
                <a:solidFill>
                  <a:srgbClr val="104282"/>
                </a:solidFill>
              </a:rPr>
              <a:t>spliced</a:t>
            </a:r>
            <a:r>
              <a:rPr lang="fr-FR" sz="1400" dirty="0">
                <a:solidFill>
                  <a:srgbClr val="104282"/>
                </a:solidFill>
              </a:rPr>
              <a:t> </a:t>
            </a:r>
            <a:r>
              <a:rPr lang="fr-FR" sz="1400" dirty="0" err="1">
                <a:solidFill>
                  <a:srgbClr val="104282"/>
                </a:solidFill>
              </a:rPr>
              <a:t>outside</a:t>
            </a:r>
            <a:r>
              <a:rPr lang="fr-FR" sz="1400" dirty="0">
                <a:solidFill>
                  <a:srgbClr val="104282"/>
                </a:solidFill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3FC8185-0294-FDF6-3EE0-F4AEDC8E7EEB}"/>
              </a:ext>
            </a:extLst>
          </p:cNvPr>
          <p:cNvSpPr txBox="1"/>
          <p:nvPr/>
        </p:nvSpPr>
        <p:spPr>
          <a:xfrm>
            <a:off x="0" y="5439270"/>
            <a:ext cx="9144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C. Wang </a:t>
            </a:r>
            <a:r>
              <a:rPr lang="en-US" sz="800" i="1" dirty="0"/>
              <a:t>et al.</a:t>
            </a:r>
            <a:r>
              <a:rPr lang="en-US" sz="800" dirty="0"/>
              <a:t>, </a:t>
            </a:r>
            <a:r>
              <a:rPr lang="en-GB" sz="800" dirty="0">
                <a:effectLst/>
              </a:rPr>
              <a:t>Electromagnetic design of a 12 T twin-aperture dipole magnet</a:t>
            </a:r>
            <a:r>
              <a:rPr lang="en-GB" sz="800" dirty="0"/>
              <a:t>, </a:t>
            </a:r>
            <a:r>
              <a:rPr lang="en-GB" sz="800" i="1" dirty="0"/>
              <a:t>Int. J. Mod. Phys. </a:t>
            </a:r>
            <a:r>
              <a:rPr lang="en-GB" sz="800" b="1" i="1" dirty="0"/>
              <a:t>32</a:t>
            </a:r>
            <a:r>
              <a:rPr lang="en-GB" sz="800" dirty="0"/>
              <a:t>, 1746008</a:t>
            </a:r>
            <a:r>
              <a:rPr lang="en-GB" sz="800" i="1" dirty="0"/>
              <a:t> </a:t>
            </a:r>
            <a:r>
              <a:rPr lang="en-GB" sz="800" dirty="0"/>
              <a:t>(2017)</a:t>
            </a:r>
          </a:p>
          <a:p>
            <a:r>
              <a:rPr lang="en-US" sz="800" dirty="0"/>
              <a:t>K. Zhang </a:t>
            </a:r>
            <a:r>
              <a:rPr lang="en-US" sz="800" i="1" dirty="0"/>
              <a:t>et al.</a:t>
            </a:r>
            <a:r>
              <a:rPr lang="en-US" sz="800" dirty="0"/>
              <a:t>, </a:t>
            </a:r>
            <a:r>
              <a:rPr lang="en-GB" sz="800" dirty="0">
                <a:effectLst/>
              </a:rPr>
              <a:t>Mechanical Design of FECD1 at IHEP: A 12-T Hybrid Common-Coil Dipole Magnet</a:t>
            </a:r>
            <a:r>
              <a:rPr lang="en-GB" sz="800" dirty="0"/>
              <a:t>, </a:t>
            </a:r>
            <a:r>
              <a:rPr lang="en-GB" sz="800" i="1" dirty="0"/>
              <a:t>IEEE Trans. Appl. </a:t>
            </a:r>
            <a:r>
              <a:rPr lang="en-GB" sz="800" i="1" dirty="0" err="1"/>
              <a:t>Supercond</a:t>
            </a:r>
            <a:r>
              <a:rPr lang="en-GB" sz="800" i="1" dirty="0"/>
              <a:t>. </a:t>
            </a:r>
            <a:r>
              <a:rPr lang="en-GB" sz="800" b="1" i="1" dirty="0"/>
              <a:t>27</a:t>
            </a:r>
            <a:r>
              <a:rPr lang="en-GB" sz="800" dirty="0"/>
              <a:t>, 4001605</a:t>
            </a:r>
            <a:r>
              <a:rPr lang="en-GB" sz="800" i="1" dirty="0"/>
              <a:t> </a:t>
            </a:r>
            <a:r>
              <a:rPr lang="en-GB" sz="800" dirty="0"/>
              <a:t>(2017)</a:t>
            </a:r>
          </a:p>
          <a:p>
            <a:r>
              <a:rPr lang="en-US" sz="800" dirty="0"/>
              <a:t>D. Cheng </a:t>
            </a:r>
            <a:r>
              <a:rPr lang="en-US" sz="800" i="1" dirty="0"/>
              <a:t>et al.</a:t>
            </a:r>
            <a:r>
              <a:rPr lang="en-US" sz="800" dirty="0"/>
              <a:t>, </a:t>
            </a:r>
            <a:r>
              <a:rPr lang="en-GB" sz="800" dirty="0">
                <a:effectLst/>
              </a:rPr>
              <a:t>Quench simulation results for a 12-T twin-aperture dipole magnet</a:t>
            </a:r>
            <a:r>
              <a:rPr lang="en-GB" sz="800" dirty="0"/>
              <a:t>, </a:t>
            </a:r>
            <a:r>
              <a:rPr lang="en-GB" sz="800" i="1" dirty="0"/>
              <a:t>Cryogenics </a:t>
            </a:r>
            <a:r>
              <a:rPr lang="en-GB" sz="800" b="1" i="1" dirty="0"/>
              <a:t>92</a:t>
            </a:r>
            <a:r>
              <a:rPr lang="en-GB" sz="800" dirty="0"/>
              <a:t>, 13-19</a:t>
            </a:r>
            <a:r>
              <a:rPr lang="en-GB" sz="800" i="1" dirty="0"/>
              <a:t> </a:t>
            </a:r>
            <a:r>
              <a:rPr lang="en-GB" sz="800" dirty="0"/>
              <a:t>(2018)</a:t>
            </a:r>
          </a:p>
          <a:p>
            <a:r>
              <a:rPr lang="en-US" sz="800" dirty="0"/>
              <a:t>C. Wang </a:t>
            </a:r>
            <a:r>
              <a:rPr lang="en-US" sz="800" i="1" dirty="0"/>
              <a:t>et al.</a:t>
            </a:r>
            <a:r>
              <a:rPr lang="en-US" sz="800" dirty="0"/>
              <a:t>, </a:t>
            </a:r>
            <a:r>
              <a:rPr lang="en-GB" sz="800" dirty="0">
                <a:effectLst/>
              </a:rPr>
              <a:t>Electromagnetic design, fabrication, and test of LPF1: A 10.2-T common-coil dipole magnet with graded coil configuration</a:t>
            </a:r>
            <a:r>
              <a:rPr lang="en-GB" sz="800" dirty="0"/>
              <a:t>, </a:t>
            </a:r>
            <a:r>
              <a:rPr lang="en-GB" sz="800" i="1" dirty="0"/>
              <a:t>IEEE Trans. Appl. </a:t>
            </a:r>
            <a:r>
              <a:rPr lang="en-GB" sz="800" i="1" dirty="0" err="1"/>
              <a:t>Supercond</a:t>
            </a:r>
            <a:r>
              <a:rPr lang="en-GB" sz="800" i="1" dirty="0"/>
              <a:t>. </a:t>
            </a:r>
            <a:r>
              <a:rPr lang="en-GB" sz="800" b="1" i="1" dirty="0"/>
              <a:t>29</a:t>
            </a:r>
            <a:r>
              <a:rPr lang="en-GB" sz="800" dirty="0"/>
              <a:t>, 4003807</a:t>
            </a:r>
            <a:r>
              <a:rPr lang="en-GB" sz="800" i="1" dirty="0"/>
              <a:t> </a:t>
            </a:r>
            <a:r>
              <a:rPr lang="en-GB" sz="800" dirty="0"/>
              <a:t>(2019)</a:t>
            </a:r>
          </a:p>
          <a:p>
            <a:r>
              <a:rPr lang="en-US" sz="800" dirty="0"/>
              <a:t>C. Wang </a:t>
            </a:r>
            <a:r>
              <a:rPr lang="en-US" sz="800" i="1" dirty="0"/>
              <a:t>et al.</a:t>
            </a:r>
            <a:r>
              <a:rPr lang="en-US" sz="800" dirty="0"/>
              <a:t>, </a:t>
            </a:r>
            <a:r>
              <a:rPr lang="en-GB" sz="800" dirty="0">
                <a:effectLst/>
              </a:rPr>
              <a:t>Mechanical Design, Assembly, and Test of LPF1: A 10.2 T Nb3Sn Common-Coil Dipole Magnet with Graded Coil Configuration</a:t>
            </a:r>
            <a:r>
              <a:rPr lang="en-GB" sz="800" dirty="0"/>
              <a:t>, </a:t>
            </a:r>
            <a:r>
              <a:rPr lang="en-GB" sz="800" i="1" dirty="0"/>
              <a:t>IEEE Trans. Appl. </a:t>
            </a:r>
            <a:r>
              <a:rPr lang="en-GB" sz="800" i="1" dirty="0" err="1"/>
              <a:t>Supercond</a:t>
            </a:r>
            <a:r>
              <a:rPr lang="en-GB" sz="800" i="1" dirty="0"/>
              <a:t>. </a:t>
            </a:r>
            <a:r>
              <a:rPr lang="en-GB" sz="800" b="1" i="1" dirty="0"/>
              <a:t>29</a:t>
            </a:r>
            <a:r>
              <a:rPr lang="en-GB" sz="800" dirty="0"/>
              <a:t>, 4000108</a:t>
            </a:r>
            <a:r>
              <a:rPr lang="en-GB" sz="800" i="1" dirty="0"/>
              <a:t> </a:t>
            </a:r>
            <a:r>
              <a:rPr lang="en-GB" sz="800" dirty="0"/>
              <a:t>(2019)</a:t>
            </a:r>
          </a:p>
          <a:p>
            <a:r>
              <a:rPr lang="en-US" sz="800" dirty="0"/>
              <a:t>C. Wang </a:t>
            </a:r>
            <a:r>
              <a:rPr lang="en-US" sz="800" i="1" dirty="0"/>
              <a:t>et al.</a:t>
            </a:r>
            <a:r>
              <a:rPr lang="en-US" sz="800" dirty="0"/>
              <a:t>, </a:t>
            </a:r>
            <a:r>
              <a:rPr lang="en-GB" sz="800" dirty="0">
                <a:effectLst/>
              </a:rPr>
              <a:t>Development of superconducting model dipole magnets beyond 12 T with a combined common-coil configuration</a:t>
            </a:r>
            <a:r>
              <a:rPr lang="en-GB" sz="800" dirty="0"/>
              <a:t>, </a:t>
            </a:r>
            <a:r>
              <a:rPr lang="en-GB" sz="800" i="1" dirty="0" err="1"/>
              <a:t>Supercond</a:t>
            </a:r>
            <a:r>
              <a:rPr lang="en-GB" sz="800" i="1" dirty="0"/>
              <a:t>. Sci. Technol.. </a:t>
            </a:r>
            <a:r>
              <a:rPr lang="en-GB" sz="800" b="1" i="1" dirty="0"/>
              <a:t>36</a:t>
            </a:r>
            <a:r>
              <a:rPr lang="en-GB" sz="800" dirty="0"/>
              <a:t>, 065006</a:t>
            </a:r>
            <a:r>
              <a:rPr lang="en-GB" sz="800" i="1" dirty="0"/>
              <a:t> </a:t>
            </a:r>
            <a:r>
              <a:rPr lang="en-GB" sz="800" dirty="0"/>
              <a:t>(2023)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6FCB614-9763-9F58-BDDA-180D3B733E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221" y="1747655"/>
            <a:ext cx="3376065" cy="151141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82E8E36-AD3A-0A2E-C649-9E8806A4B5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539" y="1788117"/>
            <a:ext cx="3747241" cy="149780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DF11F8B-A5E2-8FC1-E654-30E255C9FA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142" y="3345150"/>
            <a:ext cx="4271638" cy="28462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E4AFE13-C980-55D9-D91F-B66C934A3B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414" y="67566"/>
            <a:ext cx="5322366" cy="15820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E3B2B3-BBFF-8797-F520-8B550DE61E3A}"/>
              </a:ext>
            </a:extLst>
          </p:cNvPr>
          <p:cNvSpPr txBox="1"/>
          <p:nvPr/>
        </p:nvSpPr>
        <p:spPr>
          <a:xfrm>
            <a:off x="6388850" y="1719408"/>
            <a:ext cx="4299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LFP1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72F10A-317B-A22E-A1D7-4AA83A3ED1E8}"/>
              </a:ext>
            </a:extLst>
          </p:cNvPr>
          <p:cNvSpPr txBox="1"/>
          <p:nvPr/>
        </p:nvSpPr>
        <p:spPr>
          <a:xfrm>
            <a:off x="10014056" y="1716221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LFP1-U</a:t>
            </a:r>
          </a:p>
        </p:txBody>
      </p:sp>
    </p:spTree>
    <p:extLst>
      <p:ext uri="{BB962C8B-B14F-4D97-AF65-F5344CB8AC3E}">
        <p14:creationId xmlns:p14="http://schemas.microsoft.com/office/powerpoint/2010/main" val="1969455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9BC0D5-5909-D4DA-756C-2B07C2E4D9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013C9345-7BFB-2902-3C38-3FBAC7B9BE39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Context</a:t>
            </a:r>
          </a:p>
          <a:p>
            <a:r>
              <a:rPr lang="en-US" sz="2400" dirty="0">
                <a:latin typeface="+mn-lt"/>
              </a:rPr>
              <a:t>DAISY and SMACC for HFM (2024)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13A4E9-C109-2BFE-1529-A0B4BDD5A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C297B-4D77-FBF8-BFDE-512249C19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C1E593-DF78-74FE-749C-E13F63494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8</a:t>
            </a:fld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FBE38A-8DAC-4C69-4A91-5726E1DD9765}"/>
              </a:ext>
            </a:extLst>
          </p:cNvPr>
          <p:cNvSpPr txBox="1"/>
          <p:nvPr/>
        </p:nvSpPr>
        <p:spPr>
          <a:xfrm>
            <a:off x="386247" y="1351846"/>
            <a:ext cx="516853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rgbClr val="104282"/>
                </a:solidFill>
              </a:rPr>
              <a:t>Within</a:t>
            </a:r>
            <a:r>
              <a:rPr lang="fr-FR" sz="1600" dirty="0">
                <a:solidFill>
                  <a:srgbClr val="104282"/>
                </a:solidFill>
              </a:rPr>
              <a:t> the HFM programme: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C00000"/>
                </a:solidFill>
              </a:rPr>
              <a:t>DAISY</a:t>
            </a:r>
            <a:r>
              <a:rPr lang="fr-FR" sz="1600" dirty="0">
                <a:solidFill>
                  <a:srgbClr val="104282"/>
                </a:solidFill>
              </a:rPr>
              <a:t> (CIEMAT) </a:t>
            </a:r>
            <a:r>
              <a:rPr lang="fr-FR" sz="1600" dirty="0" err="1">
                <a:solidFill>
                  <a:srgbClr val="104282"/>
                </a:solidFill>
              </a:rPr>
              <a:t>is</a:t>
            </a:r>
            <a:r>
              <a:rPr lang="fr-FR" sz="1600" dirty="0">
                <a:solidFill>
                  <a:srgbClr val="104282"/>
                </a:solidFill>
              </a:rPr>
              <a:t> a CC </a:t>
            </a:r>
            <a:r>
              <a:rPr lang="fr-FR" sz="1600" dirty="0" err="1">
                <a:solidFill>
                  <a:srgbClr val="104282"/>
                </a:solidFill>
              </a:rPr>
              <a:t>with</a:t>
            </a:r>
            <a:r>
              <a:rPr lang="fr-FR" sz="1600" dirty="0">
                <a:solidFill>
                  <a:srgbClr val="104282"/>
                </a:solidFill>
              </a:rPr>
              <a:t> 1 layer of Nb3Sn and 2 </a:t>
            </a:r>
            <a:r>
              <a:rPr lang="fr-FR" sz="1600" dirty="0" err="1">
                <a:solidFill>
                  <a:srgbClr val="104282"/>
                </a:solidFill>
              </a:rPr>
              <a:t>layers</a:t>
            </a:r>
            <a:r>
              <a:rPr lang="fr-FR" sz="1600" dirty="0">
                <a:solidFill>
                  <a:srgbClr val="104282"/>
                </a:solidFill>
              </a:rPr>
              <a:t> of </a:t>
            </a:r>
            <a:r>
              <a:rPr lang="fr-FR" sz="1600" dirty="0" err="1">
                <a:solidFill>
                  <a:srgbClr val="104282"/>
                </a:solidFill>
              </a:rPr>
              <a:t>NbTi</a:t>
            </a:r>
            <a:r>
              <a:rPr lang="fr-FR" sz="1600" dirty="0">
                <a:solidFill>
                  <a:srgbClr val="104282"/>
                </a:solidFill>
              </a:rPr>
              <a:t>, </a:t>
            </a:r>
            <a:r>
              <a:rPr lang="fr-FR" sz="1600" dirty="0" err="1">
                <a:solidFill>
                  <a:srgbClr val="104282"/>
                </a:solidFill>
              </a:rPr>
              <a:t>generating</a:t>
            </a:r>
            <a:r>
              <a:rPr lang="fr-FR" sz="1600" dirty="0">
                <a:solidFill>
                  <a:srgbClr val="104282"/>
                </a:solidFill>
              </a:rPr>
              <a:t> 14 T in 2 apertures of  50 </a:t>
            </a:r>
            <a:r>
              <a:rPr lang="fr-FR" sz="1600" dirty="0" err="1">
                <a:solidFill>
                  <a:srgbClr val="104282"/>
                </a:solidFill>
              </a:rPr>
              <a:t>mm.</a:t>
            </a:r>
            <a:endParaRPr lang="fr-FR" sz="1600" dirty="0">
              <a:solidFill>
                <a:srgbClr val="10428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ratio: 36 %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C00000"/>
                </a:solidFill>
              </a:rPr>
              <a:t>SMACC</a:t>
            </a:r>
            <a:r>
              <a:rPr lang="fr-FR" sz="1600" dirty="0">
                <a:solidFill>
                  <a:srgbClr val="104282"/>
                </a:solidFill>
              </a:rPr>
              <a:t> (PSI) </a:t>
            </a:r>
            <a:r>
              <a:rPr lang="fr-FR" sz="1600" dirty="0" err="1">
                <a:solidFill>
                  <a:srgbClr val="104282"/>
                </a:solidFill>
              </a:rPr>
              <a:t>exists</a:t>
            </a:r>
            <a:r>
              <a:rPr lang="fr-FR" sz="1600" dirty="0">
                <a:solidFill>
                  <a:srgbClr val="104282"/>
                </a:solidFill>
              </a:rPr>
              <a:t> in a 14 T version </a:t>
            </a:r>
            <a:r>
              <a:rPr lang="fr-FR" sz="1600" dirty="0" err="1">
                <a:solidFill>
                  <a:srgbClr val="104282"/>
                </a:solidFill>
              </a:rPr>
              <a:t>with</a:t>
            </a:r>
            <a:r>
              <a:rPr lang="fr-FR" sz="1600" dirty="0">
                <a:solidFill>
                  <a:srgbClr val="104282"/>
                </a:solidFill>
              </a:rPr>
              <a:t> 4 </a:t>
            </a:r>
            <a:r>
              <a:rPr lang="fr-FR" sz="1600" dirty="0" err="1">
                <a:solidFill>
                  <a:srgbClr val="104282"/>
                </a:solidFill>
              </a:rPr>
              <a:t>layers</a:t>
            </a:r>
            <a:r>
              <a:rPr lang="fr-FR" sz="1600" dirty="0">
                <a:solidFill>
                  <a:srgbClr val="104282"/>
                </a:solidFill>
              </a:rPr>
              <a:t> of 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(</a:t>
            </a:r>
            <a:r>
              <a:rPr lang="fr-FR" sz="1600" dirty="0" err="1">
                <a:solidFill>
                  <a:srgbClr val="104282"/>
                </a:solidFill>
              </a:rPr>
              <a:t>with</a:t>
            </a:r>
            <a:r>
              <a:rPr lang="fr-FR" sz="1600" dirty="0">
                <a:solidFill>
                  <a:srgbClr val="104282"/>
                </a:solidFill>
              </a:rPr>
              <a:t> </a:t>
            </a:r>
            <a:r>
              <a:rPr lang="fr-FR" sz="1600" dirty="0" err="1">
                <a:solidFill>
                  <a:srgbClr val="104282"/>
                </a:solidFill>
              </a:rPr>
              <a:t>grading</a:t>
            </a:r>
            <a:r>
              <a:rPr lang="fr-FR" sz="1600" dirty="0">
                <a:solidFill>
                  <a:srgbClr val="104282"/>
                </a:solidFill>
              </a:rPr>
              <a:t>) and 1 layer of </a:t>
            </a:r>
            <a:r>
              <a:rPr lang="fr-FR" sz="1600" dirty="0" err="1">
                <a:solidFill>
                  <a:srgbClr val="104282"/>
                </a:solidFill>
              </a:rPr>
              <a:t>NbTi</a:t>
            </a:r>
            <a:r>
              <a:rPr lang="fr-FR" sz="1600" dirty="0">
                <a:solidFill>
                  <a:srgbClr val="104282"/>
                </a:solidFill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104282"/>
                </a:solidFill>
              </a:rPr>
              <a:t>Nb</a:t>
            </a:r>
            <a:r>
              <a:rPr lang="fr-FR" sz="1600" baseline="-25000" dirty="0">
                <a:solidFill>
                  <a:srgbClr val="104282"/>
                </a:solidFill>
              </a:rPr>
              <a:t>3</a:t>
            </a:r>
            <a:r>
              <a:rPr lang="fr-FR" sz="1600" dirty="0">
                <a:solidFill>
                  <a:srgbClr val="104282"/>
                </a:solidFill>
              </a:rPr>
              <a:t>Sn ratio: 77 %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10428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C27C44-98B5-FE83-F8F2-18F6DC0F7128}"/>
              </a:ext>
            </a:extLst>
          </p:cNvPr>
          <p:cNvSpPr txBox="1"/>
          <p:nvPr/>
        </p:nvSpPr>
        <p:spPr>
          <a:xfrm>
            <a:off x="0" y="5882328"/>
            <a:ext cx="91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J. Garcia-Matos </a:t>
            </a:r>
            <a:r>
              <a:rPr lang="en-US" sz="900" i="1" dirty="0"/>
              <a:t>et al.</a:t>
            </a:r>
            <a:r>
              <a:rPr lang="en-US" sz="900" dirty="0"/>
              <a:t>, </a:t>
            </a:r>
            <a:r>
              <a:rPr lang="en-GB" sz="900" dirty="0">
                <a:effectLst/>
              </a:rPr>
              <a:t>Magnetic Design of a 14 T Common Coil Demonstrator Magnet (DAISY)</a:t>
            </a:r>
            <a:r>
              <a:rPr lang="en-GB" sz="900" dirty="0"/>
              <a:t>, </a:t>
            </a:r>
            <a:r>
              <a:rPr lang="en-GB" sz="900" i="1" dirty="0"/>
              <a:t>IEEE Trans. Appl. </a:t>
            </a:r>
            <a:r>
              <a:rPr lang="en-GB" sz="900" i="1" dirty="0" err="1"/>
              <a:t>Supercond</a:t>
            </a:r>
            <a:r>
              <a:rPr lang="en-GB" sz="900" i="1" dirty="0"/>
              <a:t>. </a:t>
            </a:r>
            <a:r>
              <a:rPr lang="en-GB" sz="900" b="1" i="1" dirty="0"/>
              <a:t>35</a:t>
            </a:r>
            <a:r>
              <a:rPr lang="en-GB" sz="900" dirty="0"/>
              <a:t>, 4002605</a:t>
            </a:r>
            <a:r>
              <a:rPr lang="en-GB" sz="900" i="1" dirty="0"/>
              <a:t> </a:t>
            </a:r>
            <a:r>
              <a:rPr lang="en-GB" sz="900" dirty="0"/>
              <a:t>(2025)</a:t>
            </a:r>
          </a:p>
          <a:p>
            <a:r>
              <a:rPr lang="en-US" sz="900" dirty="0"/>
              <a:t>D. Araujo, </a:t>
            </a:r>
            <a:r>
              <a:rPr lang="en-GB" sz="900" dirty="0"/>
              <a:t>Status of Subscale Stress-Managed Common-Coils Manufacturing and on the SMACC conceptual design </a:t>
            </a:r>
            <a:r>
              <a:rPr lang="en-GB" sz="900" dirty="0">
                <a:effectLst/>
              </a:rPr>
              <a:t>HFM Forum</a:t>
            </a:r>
            <a:r>
              <a:rPr lang="en-GB" sz="900" dirty="0"/>
              <a:t>, </a:t>
            </a:r>
            <a:r>
              <a:rPr lang="en-GB" sz="900" i="1" dirty="0"/>
              <a:t>HFM Forum, Indico </a:t>
            </a:r>
            <a:r>
              <a:rPr lang="en-GB" sz="900" b="1" i="1" dirty="0"/>
              <a:t>1389304</a:t>
            </a:r>
            <a:r>
              <a:rPr lang="en-GB" sz="900" i="1" dirty="0"/>
              <a:t> </a:t>
            </a:r>
            <a:r>
              <a:rPr lang="en-GB" sz="900" dirty="0"/>
              <a:t>(2024)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BBB33F9-B60F-207F-0A88-CFA78AF5DD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4793" y="3370302"/>
            <a:ext cx="3220058" cy="2202167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61513396-8A1B-ACD6-2F00-114CA037CF59}"/>
              </a:ext>
            </a:extLst>
          </p:cNvPr>
          <p:cNvGrpSpPr/>
          <p:nvPr/>
        </p:nvGrpSpPr>
        <p:grpSpPr>
          <a:xfrm>
            <a:off x="5546885" y="3227013"/>
            <a:ext cx="2973633" cy="2587112"/>
            <a:chOff x="5546885" y="3227013"/>
            <a:chExt cx="2973633" cy="258711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35230C0-CEA0-9E1B-06C5-4A0297641E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6885" y="3227013"/>
              <a:ext cx="2973633" cy="2587112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2852BA4-8402-8CFE-4064-B49E55B786C8}"/>
                </a:ext>
              </a:extLst>
            </p:cNvPr>
            <p:cNvSpPr txBox="1"/>
            <p:nvPr/>
          </p:nvSpPr>
          <p:spPr>
            <a:xfrm>
              <a:off x="6309740" y="3261256"/>
              <a:ext cx="47801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/>
                <a:t>Nb</a:t>
              </a:r>
              <a:r>
                <a:rPr lang="en-US" sz="900" b="1" baseline="-25000" dirty="0"/>
                <a:t>3</a:t>
              </a:r>
              <a:r>
                <a:rPr lang="en-US" sz="900" b="1" dirty="0"/>
                <a:t>Sn</a:t>
              </a:r>
              <a:endParaRPr lang="en-GB" sz="900" b="1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19F565A-E8BC-8BB4-8F5F-C70844B44838}"/>
                </a:ext>
              </a:extLst>
            </p:cNvPr>
            <p:cNvSpPr txBox="1"/>
            <p:nvPr/>
          </p:nvSpPr>
          <p:spPr>
            <a:xfrm>
              <a:off x="7100099" y="3334282"/>
              <a:ext cx="409086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900" b="1" dirty="0" err="1"/>
                <a:t>NbTi</a:t>
              </a:r>
              <a:endParaRPr lang="en-GB" sz="900" b="1" dirty="0"/>
            </a:p>
          </p:txBody>
        </p:sp>
        <p:sp>
          <p:nvSpPr>
            <p:cNvPr id="23" name="Left Brace 22">
              <a:extLst>
                <a:ext uri="{FF2B5EF4-FFF2-40B4-BE49-F238E27FC236}">
                  <a16:creationId xmlns:a16="http://schemas.microsoft.com/office/drawing/2014/main" id="{C9EF16EF-4ECB-20D0-A6DC-6D566F64C77A}"/>
                </a:ext>
              </a:extLst>
            </p:cNvPr>
            <p:cNvSpPr/>
            <p:nvPr/>
          </p:nvSpPr>
          <p:spPr>
            <a:xfrm rot="5400000">
              <a:off x="6471989" y="2930773"/>
              <a:ext cx="152896" cy="1171575"/>
            </a:xfrm>
            <a:prstGeom prst="leftBrace">
              <a:avLst/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upo 7">
            <a:extLst>
              <a:ext uri="{FF2B5EF4-FFF2-40B4-BE49-F238E27FC236}">
                <a16:creationId xmlns:a16="http://schemas.microsoft.com/office/drawing/2014/main" id="{F98AF4C9-B009-B883-A00D-85278D4E8DC9}"/>
              </a:ext>
            </a:extLst>
          </p:cNvPr>
          <p:cNvGrpSpPr/>
          <p:nvPr/>
        </p:nvGrpSpPr>
        <p:grpSpPr>
          <a:xfrm>
            <a:off x="6504104" y="60750"/>
            <a:ext cx="4902199" cy="3011333"/>
            <a:chOff x="5156200" y="1406230"/>
            <a:chExt cx="6756400" cy="4150334"/>
          </a:xfrm>
        </p:grpSpPr>
        <p:grpSp>
          <p:nvGrpSpPr>
            <p:cNvPr id="6" name="Grupo 157">
              <a:extLst>
                <a:ext uri="{FF2B5EF4-FFF2-40B4-BE49-F238E27FC236}">
                  <a16:creationId xmlns:a16="http://schemas.microsoft.com/office/drawing/2014/main" id="{0C3F7DE9-C6F7-6D0D-1678-9803DB679FEE}"/>
                </a:ext>
              </a:extLst>
            </p:cNvPr>
            <p:cNvGrpSpPr/>
            <p:nvPr/>
          </p:nvGrpSpPr>
          <p:grpSpPr>
            <a:xfrm>
              <a:off x="5156200" y="1488679"/>
              <a:ext cx="6756400" cy="4067885"/>
              <a:chOff x="5435600" y="1395057"/>
              <a:chExt cx="6756400" cy="4067885"/>
            </a:xfrm>
          </p:grpSpPr>
          <p:pic>
            <p:nvPicPr>
              <p:cNvPr id="20" name="Imagen 6">
                <a:extLst>
                  <a:ext uri="{FF2B5EF4-FFF2-40B4-BE49-F238E27FC236}">
                    <a16:creationId xmlns:a16="http://schemas.microsoft.com/office/drawing/2014/main" id="{E1893EB8-48F4-434D-A8A2-5E63761AD4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096000" y="1395057"/>
                <a:ext cx="6096000" cy="4067885"/>
              </a:xfrm>
              <a:prstGeom prst="rect">
                <a:avLst/>
              </a:prstGeom>
            </p:spPr>
          </p:pic>
          <p:pic>
            <p:nvPicPr>
              <p:cNvPr id="25" name="Imagen 156">
                <a:extLst>
                  <a:ext uri="{FF2B5EF4-FFF2-40B4-BE49-F238E27FC236}">
                    <a16:creationId xmlns:a16="http://schemas.microsoft.com/office/drawing/2014/main" id="{D06E9084-9F49-E9C2-F994-A446A6D836D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435600" y="1395057"/>
                <a:ext cx="774700" cy="4067885"/>
              </a:xfrm>
              <a:prstGeom prst="rect">
                <a:avLst/>
              </a:prstGeom>
            </p:spPr>
          </p:pic>
        </p:grpSp>
        <p:sp>
          <p:nvSpPr>
            <p:cNvPr id="7" name="CuadroTexto 161">
              <a:extLst>
                <a:ext uri="{FF2B5EF4-FFF2-40B4-BE49-F238E27FC236}">
                  <a16:creationId xmlns:a16="http://schemas.microsoft.com/office/drawing/2014/main" id="{5C33B065-130E-C4C0-4705-769D9BB286D1}"/>
                </a:ext>
              </a:extLst>
            </p:cNvPr>
            <p:cNvSpPr txBox="1"/>
            <p:nvPr/>
          </p:nvSpPr>
          <p:spPr>
            <a:xfrm>
              <a:off x="6285603" y="1611415"/>
              <a:ext cx="705216" cy="33935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Nb</a:t>
              </a:r>
              <a:r>
                <a:rPr kumimoji="0" lang="es-ES" sz="1000" b="1" i="0" u="none" strike="noStrike" kern="1200" cap="none" spc="0" normalizeH="0" baseline="-2500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3</a:t>
              </a:r>
              <a:r>
                <a:rPr kumimoji="0" lang="es-ES" sz="1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Sn</a:t>
              </a:r>
              <a:endParaRPr kumimoji="0" lang="en-GB" sz="1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" name="CuadroTexto 162">
              <a:extLst>
                <a:ext uri="{FF2B5EF4-FFF2-40B4-BE49-F238E27FC236}">
                  <a16:creationId xmlns:a16="http://schemas.microsoft.com/office/drawing/2014/main" id="{CC841C2D-2BC3-B9C3-6D0A-FCE43E50BEBE}"/>
                </a:ext>
              </a:extLst>
            </p:cNvPr>
            <p:cNvSpPr txBox="1"/>
            <p:nvPr/>
          </p:nvSpPr>
          <p:spPr>
            <a:xfrm>
              <a:off x="6971416" y="1611415"/>
              <a:ext cx="705216" cy="33935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Nb</a:t>
              </a:r>
              <a:r>
                <a:rPr kumimoji="0" lang="es-ES" sz="1000" b="1" i="0" u="none" strike="noStrike" kern="1200" cap="none" spc="0" normalizeH="0" baseline="-2500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3</a:t>
              </a:r>
              <a:r>
                <a:rPr kumimoji="0" lang="es-ES" sz="1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Sn</a:t>
              </a:r>
              <a:endParaRPr kumimoji="0" lang="en-GB" sz="1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" name="CuadroTexto 163">
              <a:extLst>
                <a:ext uri="{FF2B5EF4-FFF2-40B4-BE49-F238E27FC236}">
                  <a16:creationId xmlns:a16="http://schemas.microsoft.com/office/drawing/2014/main" id="{C65F100C-F95B-7973-510F-79B432A4BA65}"/>
                </a:ext>
              </a:extLst>
            </p:cNvPr>
            <p:cNvSpPr txBox="1"/>
            <p:nvPr/>
          </p:nvSpPr>
          <p:spPr>
            <a:xfrm>
              <a:off x="8297761" y="1453857"/>
              <a:ext cx="705216" cy="33935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Nb</a:t>
              </a:r>
              <a:r>
                <a:rPr kumimoji="0" lang="es-ES" sz="1000" b="1" i="0" u="none" strike="noStrike" kern="1200" cap="none" spc="0" normalizeH="0" baseline="-2500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3</a:t>
              </a:r>
              <a:r>
                <a:rPr kumimoji="0" lang="es-ES" sz="1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Sn</a:t>
              </a:r>
              <a:endParaRPr kumimoji="0" lang="en-GB" sz="1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1" name="CuadroTexto 164">
              <a:extLst>
                <a:ext uri="{FF2B5EF4-FFF2-40B4-BE49-F238E27FC236}">
                  <a16:creationId xmlns:a16="http://schemas.microsoft.com/office/drawing/2014/main" id="{351ACA38-3FE2-0022-5384-BD0DC9F1B437}"/>
                </a:ext>
              </a:extLst>
            </p:cNvPr>
            <p:cNvSpPr txBox="1"/>
            <p:nvPr/>
          </p:nvSpPr>
          <p:spPr>
            <a:xfrm>
              <a:off x="10417163" y="1406230"/>
              <a:ext cx="705216" cy="33935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Nb</a:t>
              </a:r>
              <a:r>
                <a:rPr kumimoji="0" lang="es-ES" sz="1000" b="1" i="0" u="none" strike="noStrike" kern="1200" cap="none" spc="0" normalizeH="0" baseline="-2500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3</a:t>
              </a:r>
              <a:r>
                <a:rPr kumimoji="0" lang="es-ES" sz="1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Sn</a:t>
              </a:r>
              <a:endParaRPr kumimoji="0" lang="en-GB" sz="1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3" name="CuadroTexto 165">
              <a:extLst>
                <a:ext uri="{FF2B5EF4-FFF2-40B4-BE49-F238E27FC236}">
                  <a16:creationId xmlns:a16="http://schemas.microsoft.com/office/drawing/2014/main" id="{1AD551B0-B979-45C8-140C-F63B5541AB98}"/>
                </a:ext>
              </a:extLst>
            </p:cNvPr>
            <p:cNvSpPr txBox="1"/>
            <p:nvPr/>
          </p:nvSpPr>
          <p:spPr>
            <a:xfrm>
              <a:off x="11117676" y="1406230"/>
              <a:ext cx="599167" cy="33935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NbTi</a:t>
              </a:r>
              <a:endParaRPr kumimoji="0" lang="en-GB" sz="1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9" name="CuadroTexto 166">
              <a:extLst>
                <a:ext uri="{FF2B5EF4-FFF2-40B4-BE49-F238E27FC236}">
                  <a16:creationId xmlns:a16="http://schemas.microsoft.com/office/drawing/2014/main" id="{28E5D089-6C70-CA61-1F1B-2BB02BB0AB9C}"/>
                </a:ext>
              </a:extLst>
            </p:cNvPr>
            <p:cNvSpPr txBox="1"/>
            <p:nvPr/>
          </p:nvSpPr>
          <p:spPr>
            <a:xfrm>
              <a:off x="9056843" y="1453857"/>
              <a:ext cx="599167" cy="33935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NbTi</a:t>
              </a:r>
              <a:endParaRPr kumimoji="0" lang="en-GB" sz="1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7291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B49E2-152C-478F-6C6A-C4084B11C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031D67-51C6-B2E4-FE27-C100B19DF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03/04/2025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F44DA-9F76-572F-5804-68DC8120E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D91ED8-A5B7-F7D9-7BC6-D4E93FF15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9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2D4590-8BED-8DA4-A508-8198592AB19A}"/>
              </a:ext>
            </a:extLst>
          </p:cNvPr>
          <p:cNvSpPr txBox="1"/>
          <p:nvPr/>
        </p:nvSpPr>
        <p:spPr>
          <a:xfrm>
            <a:off x="0" y="2505670"/>
            <a:ext cx="1219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rgbClr val="104282"/>
                </a:solidFill>
                <a:latin typeface="Calibri Light" panose="020F0302020204030204"/>
                <a:ea typeface="+mj-ea"/>
                <a:cs typeface="+mj-cs"/>
              </a:rPr>
              <a:t>2. The BOND Case</a:t>
            </a:r>
            <a:endParaRPr lang="en-CH" sz="1400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356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110604</TotalTime>
  <Words>3463</Words>
  <Application>Microsoft Office PowerPoint</Application>
  <PresentationFormat>Widescreen</PresentationFormat>
  <Paragraphs>971</Paragraphs>
  <Slides>28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Gloria Bellini</dc:creator>
  <cp:lastModifiedBy>Ariel Haziot</cp:lastModifiedBy>
  <cp:revision>571</cp:revision>
  <cp:lastPrinted>2024-02-15T07:26:43Z</cp:lastPrinted>
  <dcterms:created xsi:type="dcterms:W3CDTF">2024-01-21T16:26:46Z</dcterms:created>
  <dcterms:modified xsi:type="dcterms:W3CDTF">2025-04-03T13:03:57Z</dcterms:modified>
</cp:coreProperties>
</file>