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1999" r:id="rId3"/>
    <p:sldId id="1984" r:id="rId4"/>
    <p:sldId id="1997" r:id="rId5"/>
    <p:sldId id="1998" r:id="rId6"/>
    <p:sldId id="1986" r:id="rId7"/>
    <p:sldId id="1987" r:id="rId8"/>
    <p:sldId id="1991" r:id="rId9"/>
    <p:sldId id="2000" r:id="rId10"/>
    <p:sldId id="2001" r:id="rId11"/>
    <p:sldId id="1992" r:id="rId12"/>
    <p:sldId id="199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45"/>
    <a:srgbClr val="5B5CBA"/>
    <a:srgbClr val="FF420E"/>
    <a:srgbClr val="008000"/>
    <a:srgbClr val="0E42FF"/>
    <a:srgbClr val="D81F9A"/>
    <a:srgbClr val="004486"/>
    <a:srgbClr val="BB0800"/>
    <a:srgbClr val="FAC08F"/>
    <a:srgbClr val="F9C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9"/>
    <p:restoredTop sz="88634"/>
  </p:normalViewPr>
  <p:slideViewPr>
    <p:cSldViewPr snapToGrid="0" snapToObjects="1">
      <p:cViewPr varScale="1">
        <p:scale>
          <a:sx n="124" d="100"/>
          <a:sy n="124" d="100"/>
        </p:scale>
        <p:origin x="6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EBAEAD-5E78-42E1-A61B-0F73D61DE8FF}" type="doc">
      <dgm:prSet loTypeId="urn:microsoft.com/office/officeart/2005/8/layout/hierarchy1" loCatId="hierarchy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DA7D7F17-F231-45C4-B3D6-17CE0B095EC5}">
      <dgm:prSet/>
      <dgm:spPr/>
      <dgm:t>
        <a:bodyPr/>
        <a:lstStyle/>
        <a:p>
          <a:r>
            <a:rPr lang="en-US"/>
            <a:t>FCC news? </a:t>
          </a:r>
        </a:p>
      </dgm:t>
    </dgm:pt>
    <dgm:pt modelId="{69823F5F-86C2-49F5-830A-0F981900927A}" type="parTrans" cxnId="{69471E96-80C7-4219-A1EE-04E4F9819399}">
      <dgm:prSet/>
      <dgm:spPr/>
      <dgm:t>
        <a:bodyPr/>
        <a:lstStyle/>
        <a:p>
          <a:endParaRPr lang="en-US"/>
        </a:p>
      </dgm:t>
    </dgm:pt>
    <dgm:pt modelId="{7D3E9506-B709-4EEC-8F7E-2BE46527EF2F}" type="sibTrans" cxnId="{69471E96-80C7-4219-A1EE-04E4F9819399}">
      <dgm:prSet/>
      <dgm:spPr/>
      <dgm:t>
        <a:bodyPr/>
        <a:lstStyle/>
        <a:p>
          <a:endParaRPr lang="en-US"/>
        </a:p>
      </dgm:t>
    </dgm:pt>
    <dgm:pt modelId="{CA062E6E-D6B2-4DFC-AB34-1C7CB7AD912E}">
      <dgm:prSet/>
      <dgm:spPr/>
      <dgm:t>
        <a:bodyPr/>
        <a:lstStyle/>
        <a:p>
          <a:r>
            <a:rPr lang="en-US"/>
            <a:t>Muon collider news?</a:t>
          </a:r>
        </a:p>
      </dgm:t>
    </dgm:pt>
    <dgm:pt modelId="{A9249A2E-77F1-448A-8655-5B7D488D8E33}" type="parTrans" cxnId="{AF45F9E4-03CB-4992-8BF2-7D27739A0689}">
      <dgm:prSet/>
      <dgm:spPr/>
      <dgm:t>
        <a:bodyPr/>
        <a:lstStyle/>
        <a:p>
          <a:endParaRPr lang="en-US"/>
        </a:p>
      </dgm:t>
    </dgm:pt>
    <dgm:pt modelId="{ED43BB80-3092-46B7-B03B-90A881DB2A5B}" type="sibTrans" cxnId="{AF45F9E4-03CB-4992-8BF2-7D27739A0689}">
      <dgm:prSet/>
      <dgm:spPr/>
      <dgm:t>
        <a:bodyPr/>
        <a:lstStyle/>
        <a:p>
          <a:endParaRPr lang="en-US"/>
        </a:p>
      </dgm:t>
    </dgm:pt>
    <dgm:pt modelId="{2C942B36-5D36-2E45-A323-A0DA4161C77B}" type="pres">
      <dgm:prSet presAssocID="{D5EBAEAD-5E78-42E1-A61B-0F73D61DE8F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A3214BF-0948-8E42-A607-E4476C31E7C6}" type="pres">
      <dgm:prSet presAssocID="{DA7D7F17-F231-45C4-B3D6-17CE0B095EC5}" presName="hierRoot1" presStyleCnt="0"/>
      <dgm:spPr/>
    </dgm:pt>
    <dgm:pt modelId="{5FA9EC07-FAA6-8548-941E-0DCBB013A51F}" type="pres">
      <dgm:prSet presAssocID="{DA7D7F17-F231-45C4-B3D6-17CE0B095EC5}" presName="composite" presStyleCnt="0"/>
      <dgm:spPr/>
    </dgm:pt>
    <dgm:pt modelId="{50F0FD9E-BD13-AD4B-B5F1-F9C627BD7EB3}" type="pres">
      <dgm:prSet presAssocID="{DA7D7F17-F231-45C4-B3D6-17CE0B095EC5}" presName="background" presStyleLbl="node0" presStyleIdx="0" presStyleCnt="2"/>
      <dgm:spPr/>
    </dgm:pt>
    <dgm:pt modelId="{80BC868B-0748-9C41-9122-625AD9BBCACE}" type="pres">
      <dgm:prSet presAssocID="{DA7D7F17-F231-45C4-B3D6-17CE0B095EC5}" presName="text" presStyleLbl="fgAcc0" presStyleIdx="0" presStyleCnt="2">
        <dgm:presLayoutVars>
          <dgm:chPref val="3"/>
        </dgm:presLayoutVars>
      </dgm:prSet>
      <dgm:spPr/>
    </dgm:pt>
    <dgm:pt modelId="{A326858D-3BCD-0B48-8EE1-6951B72A72C5}" type="pres">
      <dgm:prSet presAssocID="{DA7D7F17-F231-45C4-B3D6-17CE0B095EC5}" presName="hierChild2" presStyleCnt="0"/>
      <dgm:spPr/>
    </dgm:pt>
    <dgm:pt modelId="{9CD4CA61-84F7-134D-91AB-9F2D7171BCDB}" type="pres">
      <dgm:prSet presAssocID="{CA062E6E-D6B2-4DFC-AB34-1C7CB7AD912E}" presName="hierRoot1" presStyleCnt="0"/>
      <dgm:spPr/>
    </dgm:pt>
    <dgm:pt modelId="{EDCEB935-20C0-1C4D-A62A-2EBC6DC5E899}" type="pres">
      <dgm:prSet presAssocID="{CA062E6E-D6B2-4DFC-AB34-1C7CB7AD912E}" presName="composite" presStyleCnt="0"/>
      <dgm:spPr/>
    </dgm:pt>
    <dgm:pt modelId="{088AA7EA-F763-7640-8DF2-84B0239AF396}" type="pres">
      <dgm:prSet presAssocID="{CA062E6E-D6B2-4DFC-AB34-1C7CB7AD912E}" presName="background" presStyleLbl="node0" presStyleIdx="1" presStyleCnt="2"/>
      <dgm:spPr/>
    </dgm:pt>
    <dgm:pt modelId="{9E659C0C-3F52-3F47-AF5D-B58DFEC8B343}" type="pres">
      <dgm:prSet presAssocID="{CA062E6E-D6B2-4DFC-AB34-1C7CB7AD912E}" presName="text" presStyleLbl="fgAcc0" presStyleIdx="1" presStyleCnt="2">
        <dgm:presLayoutVars>
          <dgm:chPref val="3"/>
        </dgm:presLayoutVars>
      </dgm:prSet>
      <dgm:spPr/>
    </dgm:pt>
    <dgm:pt modelId="{C854BDD7-0842-F34F-AFF1-FE31B3136996}" type="pres">
      <dgm:prSet presAssocID="{CA062E6E-D6B2-4DFC-AB34-1C7CB7AD912E}" presName="hierChild2" presStyleCnt="0"/>
      <dgm:spPr/>
    </dgm:pt>
  </dgm:ptLst>
  <dgm:cxnLst>
    <dgm:cxn modelId="{4EF6F87D-87B3-F942-9D03-4126F8EECB31}" type="presOf" srcId="{D5EBAEAD-5E78-42E1-A61B-0F73D61DE8FF}" destId="{2C942B36-5D36-2E45-A323-A0DA4161C77B}" srcOrd="0" destOrd="0" presId="urn:microsoft.com/office/officeart/2005/8/layout/hierarchy1"/>
    <dgm:cxn modelId="{69471E96-80C7-4219-A1EE-04E4F9819399}" srcId="{D5EBAEAD-5E78-42E1-A61B-0F73D61DE8FF}" destId="{DA7D7F17-F231-45C4-B3D6-17CE0B095EC5}" srcOrd="0" destOrd="0" parTransId="{69823F5F-86C2-49F5-830A-0F981900927A}" sibTransId="{7D3E9506-B709-4EEC-8F7E-2BE46527EF2F}"/>
    <dgm:cxn modelId="{E9A60CA8-CB6E-FE4E-B7F0-68B891063AC8}" type="presOf" srcId="{CA062E6E-D6B2-4DFC-AB34-1C7CB7AD912E}" destId="{9E659C0C-3F52-3F47-AF5D-B58DFEC8B343}" srcOrd="0" destOrd="0" presId="urn:microsoft.com/office/officeart/2005/8/layout/hierarchy1"/>
    <dgm:cxn modelId="{AF45F9E4-03CB-4992-8BF2-7D27739A0689}" srcId="{D5EBAEAD-5E78-42E1-A61B-0F73D61DE8FF}" destId="{CA062E6E-D6B2-4DFC-AB34-1C7CB7AD912E}" srcOrd="1" destOrd="0" parTransId="{A9249A2E-77F1-448A-8655-5B7D488D8E33}" sibTransId="{ED43BB80-3092-46B7-B03B-90A881DB2A5B}"/>
    <dgm:cxn modelId="{73E6FBF5-802E-1D48-8F1F-11FD403E2BAD}" type="presOf" srcId="{DA7D7F17-F231-45C4-B3D6-17CE0B095EC5}" destId="{80BC868B-0748-9C41-9122-625AD9BBCACE}" srcOrd="0" destOrd="0" presId="urn:microsoft.com/office/officeart/2005/8/layout/hierarchy1"/>
    <dgm:cxn modelId="{A88069B1-E31B-C848-9F33-64A84F93E2C7}" type="presParOf" srcId="{2C942B36-5D36-2E45-A323-A0DA4161C77B}" destId="{0A3214BF-0948-8E42-A607-E4476C31E7C6}" srcOrd="0" destOrd="0" presId="urn:microsoft.com/office/officeart/2005/8/layout/hierarchy1"/>
    <dgm:cxn modelId="{C88F14A3-DC3D-8145-B692-0AE52962377C}" type="presParOf" srcId="{0A3214BF-0948-8E42-A607-E4476C31E7C6}" destId="{5FA9EC07-FAA6-8548-941E-0DCBB013A51F}" srcOrd="0" destOrd="0" presId="urn:microsoft.com/office/officeart/2005/8/layout/hierarchy1"/>
    <dgm:cxn modelId="{D0B01FDE-CCB1-D14C-A41D-998F09D9280F}" type="presParOf" srcId="{5FA9EC07-FAA6-8548-941E-0DCBB013A51F}" destId="{50F0FD9E-BD13-AD4B-B5F1-F9C627BD7EB3}" srcOrd="0" destOrd="0" presId="urn:microsoft.com/office/officeart/2005/8/layout/hierarchy1"/>
    <dgm:cxn modelId="{A455B771-F255-2446-813F-3370F2176C80}" type="presParOf" srcId="{5FA9EC07-FAA6-8548-941E-0DCBB013A51F}" destId="{80BC868B-0748-9C41-9122-625AD9BBCACE}" srcOrd="1" destOrd="0" presId="urn:microsoft.com/office/officeart/2005/8/layout/hierarchy1"/>
    <dgm:cxn modelId="{DF13A561-BAFA-2447-ACFB-B22D6A4E15D9}" type="presParOf" srcId="{0A3214BF-0948-8E42-A607-E4476C31E7C6}" destId="{A326858D-3BCD-0B48-8EE1-6951B72A72C5}" srcOrd="1" destOrd="0" presId="urn:microsoft.com/office/officeart/2005/8/layout/hierarchy1"/>
    <dgm:cxn modelId="{E2962341-7A97-5243-89A5-885ABC6E6CBB}" type="presParOf" srcId="{2C942B36-5D36-2E45-A323-A0DA4161C77B}" destId="{9CD4CA61-84F7-134D-91AB-9F2D7171BCDB}" srcOrd="1" destOrd="0" presId="urn:microsoft.com/office/officeart/2005/8/layout/hierarchy1"/>
    <dgm:cxn modelId="{CEED3087-0161-914A-BEFF-0EF0FC077DEC}" type="presParOf" srcId="{9CD4CA61-84F7-134D-91AB-9F2D7171BCDB}" destId="{EDCEB935-20C0-1C4D-A62A-2EBC6DC5E899}" srcOrd="0" destOrd="0" presId="urn:microsoft.com/office/officeart/2005/8/layout/hierarchy1"/>
    <dgm:cxn modelId="{2EB06316-FCF4-1043-B7F4-18AD6E769A98}" type="presParOf" srcId="{EDCEB935-20C0-1C4D-A62A-2EBC6DC5E899}" destId="{088AA7EA-F763-7640-8DF2-84B0239AF396}" srcOrd="0" destOrd="0" presId="urn:microsoft.com/office/officeart/2005/8/layout/hierarchy1"/>
    <dgm:cxn modelId="{A8FD3C53-C323-F341-8845-3DBAF1EB6AA0}" type="presParOf" srcId="{EDCEB935-20C0-1C4D-A62A-2EBC6DC5E899}" destId="{9E659C0C-3F52-3F47-AF5D-B58DFEC8B343}" srcOrd="1" destOrd="0" presId="urn:microsoft.com/office/officeart/2005/8/layout/hierarchy1"/>
    <dgm:cxn modelId="{CA63084C-C7B5-1D40-B82E-52D013B2DC0D}" type="presParOf" srcId="{9CD4CA61-84F7-134D-91AB-9F2D7171BCDB}" destId="{C854BDD7-0842-F34F-AFF1-FE31B313699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F0FD9E-BD13-AD4B-B5F1-F9C627BD7EB3}">
      <dsp:nvSpPr>
        <dsp:cNvPr id="0" name=""/>
        <dsp:cNvSpPr/>
      </dsp:nvSpPr>
      <dsp:spPr>
        <a:xfrm>
          <a:off x="1283" y="663606"/>
          <a:ext cx="4505585" cy="2861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BC868B-0748-9C41-9122-625AD9BBCACE}">
      <dsp:nvSpPr>
        <dsp:cNvPr id="0" name=""/>
        <dsp:cNvSpPr/>
      </dsp:nvSpPr>
      <dsp:spPr>
        <a:xfrm>
          <a:off x="501904" y="1139195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/>
            <a:t>FCC news? </a:t>
          </a:r>
        </a:p>
      </dsp:txBody>
      <dsp:txXfrm>
        <a:off x="585701" y="1222992"/>
        <a:ext cx="4337991" cy="2693452"/>
      </dsp:txXfrm>
    </dsp:sp>
    <dsp:sp modelId="{088AA7EA-F763-7640-8DF2-84B0239AF396}">
      <dsp:nvSpPr>
        <dsp:cNvPr id="0" name=""/>
        <dsp:cNvSpPr/>
      </dsp:nvSpPr>
      <dsp:spPr>
        <a:xfrm>
          <a:off x="5508110" y="663606"/>
          <a:ext cx="4505585" cy="28610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E659C0C-3F52-3F47-AF5D-B58DFEC8B343}">
      <dsp:nvSpPr>
        <dsp:cNvPr id="0" name=""/>
        <dsp:cNvSpPr/>
      </dsp:nvSpPr>
      <dsp:spPr>
        <a:xfrm>
          <a:off x="6008730" y="1139195"/>
          <a:ext cx="4505585" cy="286104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lvl="0" indent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400" kern="1200"/>
            <a:t>Muon collider news?</a:t>
          </a:r>
        </a:p>
      </dsp:txBody>
      <dsp:txXfrm>
        <a:off x="6092527" y="1222992"/>
        <a:ext cx="4337991" cy="26934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68BE02-E4F3-5040-873D-CC864087A6F9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AE955-D2A0-AF4D-A4D6-02E25E3916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355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9426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05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F03A7-4E90-8E0C-5EEF-91489F6389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B37BBE-1EA9-68D2-FD7A-724000B998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ED33A1-C1BC-F843-424F-58D4E834D5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10E02-4068-47D6-9AC4-8B79D8F192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74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F3128A-39AA-FEE5-BDEB-5E1D0AF944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090CE3-7BCE-5219-8018-EEA53EB4DF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8876D5D-A5FD-67D8-DE60-463DFBB534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551C40-A74A-39F7-9E98-DB3FBBCDE1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8AE955-D2A0-AF4D-A4D6-02E25E39169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190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2FAA0-6EF0-B849-91C0-5A2EC81B47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F0E76-2A9D-BE40-8C52-710F712F8D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68941-8352-9945-B8AA-F4916BDF9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86DE0-19E4-4542-891F-07A943808D41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61B5C-1FE6-D74E-A995-FC271C10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13853-59CA-C749-BFEF-067807F09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AB226D-CC72-5646-91B3-7EF74541A8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907" y="92961"/>
            <a:ext cx="750293" cy="73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476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1E8FF-3B47-F54F-B14D-07CAB4F4E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5A4ADB-D499-8844-9668-C42A9AFFF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F61D0-319D-DB47-BD5A-E74888E2B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5E737-4D27-B747-BEFA-9FFEFC050FD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B93D5-F7B1-834B-B0E1-CFE27AC91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9F386E-5020-5E4A-A5AF-1DE752434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948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D680CF3-AB11-3746-898C-135D50D1D4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BC6D89-FB27-D546-803F-BB738C7E5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C5D9A4-ED99-664E-94ED-DFAB65F11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48025-FB18-2B4F-B762-4EFF68AC8BA6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49F32-7FF7-BF42-934C-FE84C0F77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737926-143C-3140-BD47-05A29C987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75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FE9FA-6819-FE4A-B019-43F6CA4C6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>
            <a:lvl1pPr>
              <a:defRPr sz="3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BE190-7762-A347-A82A-3AEE4C1095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3114"/>
            <a:ext cx="10515600" cy="46638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6A97AB-C38E-9247-AB69-415CB9EC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276D8-10F0-624C-A5B6-5B12E36C0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00E51-37D0-DC4D-B59B-4E83448ED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15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06FF00-4D05-124F-83B4-879C6B661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75676D-490C-0C49-8F54-1655EE0991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42644-BD2A-584A-8453-A232FEB0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FCF10-95DA-864D-A221-1FA5FED24786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BC436-5954-424B-BDEA-DBBD2DAF9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7F53F3-EB3C-5644-844A-DC4B96773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51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E782D-EE3A-E842-9ED4-0CFD5864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98CBF-7823-AD4D-9E8B-D725774596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859F8D-386A-4045-8B90-9795C8DA4F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D0DBDB-7B2C-FE47-ADE8-6615C166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4ED14-354A-584B-8C71-57B5996EBBCE}" type="datetime1">
              <a:rPr lang="de-CH" smtClean="0"/>
              <a:t>08.04.25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797CA8-A8D4-344C-8200-BECAEBE01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3CA3B-7243-A54F-99DA-E319BF6BB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37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4ED9D-DD26-E140-8644-1E3908947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9F76AB-5E92-9547-9373-2FE69E8A0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D4C486-B7F0-2748-AF6A-FA7FA552F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914ACE-6154-5141-B347-C6EA932DF0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927E8-CE65-CB4C-9374-67AD1BE119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4D2A23-6FA2-9843-8A48-9BC49D76E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3E9E7-0EAF-D747-A43D-A0053165F94F}" type="datetime1">
              <a:rPr lang="de-CH" smtClean="0"/>
              <a:t>08.04.25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86E28-EB8A-534F-9BB6-BA74216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59FA84-52CC-884D-9E5D-73F663B22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02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F4DAF-8BFC-6D4D-B4E2-D89E2986F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A3AEAB-564A-834B-BAF1-6237DB25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3D522-680E-8E46-A7B2-D1EFDC114438}" type="datetime1">
              <a:rPr lang="de-CH" smtClean="0"/>
              <a:t>08.04.25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3945DE-17B7-E143-A0F8-547CB7A4B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DB98B-DFCB-8C4C-AE40-392CECECA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4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377B73-FC5A-E643-9AD5-897CF85142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B4888-BC1F-BC40-9AB2-D43FB62AB1E5}" type="datetime1">
              <a:rPr lang="de-CH" smtClean="0"/>
              <a:t>08.04.25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D341FB-E163-B64E-9B0A-D1D7FC965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C008CF-3595-9B43-86FA-1DA4E3CF2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0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FB851-3001-5441-A71D-8BFAEFA98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F34256-E3FA-7842-9D09-2F283023D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39AF03-67ED-E74E-880D-5676700253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24ADE5-43F9-314F-AA19-70A67F514B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4A392-7D9F-F44E-8D43-0847F263F04B}" type="datetime1">
              <a:rPr lang="de-CH" smtClean="0"/>
              <a:t>08.04.25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BFFB25-A190-4F49-B3D4-C9BC569CE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2FACC-2EBE-9D4E-AE6D-366671E9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E548A-CC9A-DA47-B432-2E0F6A2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AC886-D098-5F4F-96C5-F214BC99C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AA3DBD-9FCA-4A48-B4E2-0E4877EF6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D97D20-AFF6-394F-8834-2ABF85997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A3DBE-F128-5845-BCA2-F2833C91F0BB}" type="datetime1">
              <a:rPr lang="de-CH" smtClean="0"/>
              <a:t>08.04.25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993FD-2F95-8947-80F6-1ADC7D0C7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DB394-CD20-7A4A-9E59-76ABA05EF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45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6531C0-7E7F-4142-9DC3-E856906F1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53DED-1CC0-2D4F-A25A-41FBFC4C37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6830D-ED56-4C4C-9484-9C9FEC9F93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EA1CA-929B-3A42-9A4C-C28512023BB2}" type="datetime1">
              <a:rPr lang="de-CH" smtClean="0"/>
              <a:t>08.04.25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247CF4-59F6-5D4F-8780-5577397B8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G. Rumolo, CEI Section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70412-B648-434F-8F8E-4A3B7A653E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F83E8-ABC0-E64E-832A-EEAEB9D1F06F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A blue and green logo&#10;&#10;AI-generated content may be incorrect.">
            <a:extLst>
              <a:ext uri="{FF2B5EF4-FFF2-40B4-BE49-F238E27FC236}">
                <a16:creationId xmlns:a16="http://schemas.microsoft.com/office/drawing/2014/main" id="{3EB83607-BB68-A185-8F7D-E6B7F2D7FFF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l="3292" t="7233" r="7610" b="10545"/>
          <a:stretch/>
        </p:blipFill>
        <p:spPr>
          <a:xfrm>
            <a:off x="11155680" y="1"/>
            <a:ext cx="1031900" cy="6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7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24845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ern.ch/display/IC/IPAC+2025+-+Taipei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s://videoconference.docs.cern.ch/AI-companion/#ai-companion-features" TargetMode="External"/><Relationship Id="rId7" Type="http://schemas.openxmlformats.org/officeDocument/2006/relationships/hyperlink" Target="mailto:videoconference-service@cern.ch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921714" TargetMode="External"/><Relationship Id="rId5" Type="http://schemas.openxmlformats.org/officeDocument/2006/relationships/hyperlink" Target="https://videoconference.docs.cern.ch/AI-companion/#security-privacy-with-zoom-ai-companion" TargetMode="External"/><Relationship Id="rId4" Type="http://schemas.openxmlformats.org/officeDocument/2006/relationships/hyperlink" Target="https://cern.zoom.us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7F826-7158-6744-BDB9-979DA583AC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41535" y="640081"/>
            <a:ext cx="6610383" cy="349702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Coherent Effects and Impedances section (CEI) – general information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4FE143-CD5E-364D-A489-2FBFFAD53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49759" y="4393579"/>
            <a:ext cx="6602159" cy="1824341"/>
          </a:xfrm>
          <a:noFill/>
        </p:spPr>
        <p:txBody>
          <a:bodyPr>
            <a:normAutofit/>
          </a:bodyPr>
          <a:lstStyle/>
          <a:p>
            <a:pPr algn="l"/>
            <a:r>
              <a:rPr lang="en-US" dirty="0"/>
              <a:t>Giovanni Rumolo</a:t>
            </a:r>
          </a:p>
          <a:p>
            <a:pPr algn="l"/>
            <a:r>
              <a:rPr lang="en-US" dirty="0"/>
              <a:t>CEI Section Meeting</a:t>
            </a:r>
            <a:r>
              <a:rPr lang="en-US"/>
              <a:t>, 03/04/2025</a:t>
            </a:r>
            <a:endParaRPr lang="en-US" dirty="0"/>
          </a:p>
          <a:p>
            <a:pPr algn="l"/>
            <a:r>
              <a:rPr lang="en-US" dirty="0"/>
              <a:t>Scientific secretary: Elena de la Fuente</a:t>
            </a:r>
          </a:p>
          <a:p>
            <a:pPr algn="l"/>
            <a:r>
              <a:rPr lang="en-US" dirty="0">
                <a:hlinkClick r:id="rId3"/>
              </a:rPr>
              <a:t>https://indico.cern.ch/event/1524845/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55" name="Rectangle 41">
            <a:extLst>
              <a:ext uri="{FF2B5EF4-FFF2-40B4-BE49-F238E27FC236}">
                <a16:creationId xmlns:a16="http://schemas.microsoft.com/office/drawing/2014/main" id="{707744A9-B1DD-4F76-B3B2-02A51E6DF4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636008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ounded Rectangle 28">
            <a:extLst>
              <a:ext uri="{FF2B5EF4-FFF2-40B4-BE49-F238E27FC236}">
                <a16:creationId xmlns:a16="http://schemas.microsoft.com/office/drawing/2014/main" id="{09F52C97-D8A0-4C58-9D04-B8733EE38B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6036" y="644333"/>
            <a:ext cx="3343935" cy="556933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BA377-B0B4-6E40-B5C5-7AED5436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noFill/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257C39D7-CF4A-5A4D-AF9F-A2AC981EA5FC}" type="datetime1">
              <a:rPr lang="de-CH" smtClean="0">
                <a:solidFill>
                  <a:srgbClr val="595959"/>
                </a:solidFill>
              </a:rPr>
              <a:t>08.04.25</a:t>
            </a:fld>
            <a:endParaRPr lang="en-US">
              <a:solidFill>
                <a:srgbClr val="595959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CB7A2-062B-8441-AB4D-B9B2E20F0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49759" y="6356350"/>
            <a:ext cx="5056902" cy="365125"/>
          </a:xfrm>
          <a:noFill/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</a:rPr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BB4B6-EDE9-D340-A6A7-1A6D7D1E8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54092" y="6356350"/>
            <a:ext cx="1199707" cy="365125"/>
          </a:xfrm>
          <a:prstGeom prst="ellipse">
            <a:avLst/>
          </a:prstGeo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3DF83E8-ABC0-E64E-832A-EEAEB9D1F06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lnSpc>
                  <a:spcPct val="90000"/>
                </a:lnSpc>
                <a:spcAft>
                  <a:spcPts val="600"/>
                </a:spcAft>
              </a:pPr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DA9EB52-3AE1-CE0A-46A2-1586A74E95C9}"/>
              </a:ext>
            </a:extLst>
          </p:cNvPr>
          <p:cNvGrpSpPr/>
          <p:nvPr/>
        </p:nvGrpSpPr>
        <p:grpSpPr>
          <a:xfrm>
            <a:off x="1451440" y="277703"/>
            <a:ext cx="2011111" cy="6164194"/>
            <a:chOff x="1451440" y="277703"/>
            <a:chExt cx="2011111" cy="616419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8A28319-35E7-FBB2-D14E-6C7AB255CDE3}"/>
                </a:ext>
              </a:extLst>
            </p:cNvPr>
            <p:cNvCxnSpPr/>
            <p:nvPr/>
          </p:nvCxnSpPr>
          <p:spPr>
            <a:xfrm>
              <a:off x="2456995" y="1639231"/>
              <a:ext cx="0" cy="402074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BB5194-ED5C-BD4F-935A-42D36D74D7E8}"/>
                </a:ext>
              </a:extLst>
            </p:cNvPr>
            <p:cNvSpPr/>
            <p:nvPr/>
          </p:nvSpPr>
          <p:spPr>
            <a:xfrm>
              <a:off x="1451440" y="277703"/>
              <a:ext cx="2011111" cy="1485899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/>
                <a:t>BE-ABP-CEI</a:t>
              </a:r>
            </a:p>
            <a:p>
              <a:pPr algn="ctr"/>
              <a:r>
                <a:rPr lang="en-US" sz="1600" dirty="0"/>
                <a:t>Coherent Effects and Impedance</a:t>
              </a:r>
            </a:p>
            <a:p>
              <a:pPr algn="ctr"/>
              <a:endParaRPr lang="en-US" sz="1600" dirty="0"/>
            </a:p>
            <a:p>
              <a:pPr algn="ctr"/>
              <a:r>
                <a:rPr lang="en-US" sz="1400" dirty="0"/>
                <a:t>Giovanni RUMOLO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3879501-FD64-2DFD-18CF-B1CA7B7411AD}"/>
                </a:ext>
              </a:extLst>
            </p:cNvPr>
            <p:cNvSpPr/>
            <p:nvPr/>
          </p:nvSpPr>
          <p:spPr>
            <a:xfrm>
              <a:off x="1461518" y="1875463"/>
              <a:ext cx="1994963" cy="4566434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David AMORIM</a:t>
              </a:r>
            </a:p>
            <a:p>
              <a:pPr algn="ctr"/>
              <a:r>
                <a:rPr lang="en-US" sz="1400" dirty="0"/>
                <a:t>Chiara ANTUONO</a:t>
              </a:r>
            </a:p>
            <a:p>
              <a:pPr algn="ctr"/>
              <a:r>
                <a:rPr lang="en-US" sz="1400" dirty="0"/>
                <a:t>Miltiadis BOZATZIS</a:t>
              </a:r>
            </a:p>
            <a:p>
              <a:pPr algn="ctr"/>
              <a:r>
                <a:rPr lang="en-US" sz="1400" dirty="0"/>
                <a:t>Xavier BUFFAT</a:t>
              </a:r>
            </a:p>
            <a:p>
              <a:pPr algn="ctr"/>
              <a:r>
                <a:rPr lang="en-US" sz="1400" dirty="0"/>
                <a:t>Elena DE LA FUENTE GARCIA</a:t>
              </a:r>
            </a:p>
            <a:p>
              <a:pPr algn="ctr"/>
              <a:r>
                <a:rPr lang="en-US" sz="1400" dirty="0"/>
                <a:t>Dora GIBELLIERI</a:t>
              </a:r>
            </a:p>
            <a:p>
              <a:pPr algn="ctr"/>
              <a:r>
                <a:rPr lang="en-US" sz="1400" dirty="0"/>
                <a:t>Fredrik GRØNVOLD</a:t>
              </a:r>
            </a:p>
            <a:p>
              <a:pPr algn="ctr"/>
              <a:r>
                <a:rPr lang="en-US" sz="1400" dirty="0"/>
                <a:t>Evangelos KATRALIS</a:t>
              </a:r>
            </a:p>
            <a:p>
              <a:pPr algn="ctr"/>
              <a:r>
                <a:rPr lang="en-US" sz="1400" dirty="0"/>
                <a:t>Peter KICSINY</a:t>
              </a:r>
            </a:p>
            <a:p>
              <a:pPr algn="ctr"/>
              <a:r>
                <a:rPr lang="en-US" sz="1400" dirty="0"/>
                <a:t>Jintao LI</a:t>
              </a:r>
            </a:p>
            <a:p>
              <a:pPr algn="ctr"/>
              <a:r>
                <a:rPr lang="en-US" sz="1400" dirty="0"/>
                <a:t>Elena MACCHIA</a:t>
              </a:r>
            </a:p>
            <a:p>
              <a:pPr algn="ctr"/>
              <a:r>
                <a:rPr lang="en-US" sz="1400" dirty="0"/>
                <a:t>Lotta METHER</a:t>
              </a:r>
            </a:p>
            <a:p>
              <a:pPr algn="ctr"/>
              <a:r>
                <a:rPr lang="en-US" sz="1400" dirty="0"/>
                <a:t>Elias MÉTRAL</a:t>
              </a:r>
            </a:p>
            <a:p>
              <a:pPr algn="ctr"/>
              <a:r>
                <a:rPr lang="en-US" sz="1400" dirty="0"/>
                <a:t>Nicolas MOUNET</a:t>
              </a:r>
            </a:p>
            <a:p>
              <a:pPr algn="ctr"/>
              <a:r>
                <a:rPr lang="en-US" sz="1400" dirty="0"/>
                <a:t>Luca SABATO</a:t>
              </a:r>
            </a:p>
            <a:p>
              <a:pPr algn="ctr"/>
              <a:r>
                <a:rPr lang="en-US" sz="1400" dirty="0"/>
                <a:t>Daniel SCHULTE</a:t>
              </a:r>
            </a:p>
            <a:p>
              <a:pPr algn="ctr"/>
              <a:r>
                <a:rPr lang="en-US" sz="1400" dirty="0"/>
                <a:t>Leonardo SITO</a:t>
              </a:r>
            </a:p>
            <a:p>
              <a:pPr algn="ctr"/>
              <a:r>
                <a:rPr lang="en-US" sz="1400" dirty="0"/>
                <a:t>Roxana SOOS</a:t>
              </a:r>
            </a:p>
            <a:p>
              <a:pPr algn="ctr"/>
              <a:r>
                <a:rPr lang="en-US" sz="1400" dirty="0"/>
                <a:t>R TAYLOR</a:t>
              </a:r>
            </a:p>
            <a:p>
              <a:pPr algn="ctr"/>
              <a:r>
                <a:rPr lang="en-US" sz="1400" dirty="0"/>
                <a:t>Carlo ZANNINI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7754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B981EE-5A08-9EDA-5138-F2678D5B1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91FBF-DDF0-F81F-9542-DB8DE830E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 achievements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54D936-A759-5403-3687-354947455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4x72 bunches with 2.3e11 p/b at extraction with 1.65 ns bunch length</a:t>
            </a:r>
          </a:p>
          <a:p>
            <a:r>
              <a:rPr lang="en-US" dirty="0"/>
              <a:t>This lasted about half an hour, until the beam was repeatedly cut by trips of cavities 1 &amp; 2, caused by an amplifier on fire in BA3</a:t>
            </a:r>
          </a:p>
          <a:p>
            <a:pPr lvl="1"/>
            <a:r>
              <a:rPr lang="en-US" dirty="0"/>
              <a:t>LIU beam still quite at the limit of the RF power due to persisting limitations in cavity 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AEA79-DCE8-D205-9C25-25B1DA48F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52541-A3B0-BBA8-E286-1C1DE36F8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2B44A-59A3-4AAE-88F9-6F338C2D9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02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8B6D2A-FB42-BEFF-F037-97FF97D305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D4105-7488-05DB-A6E1-687F41C34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 instability in the SPS?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EDFC68-57B8-834C-0487-B6D510DE4E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Today some clear signs of horizontal coupled bunch instability with intra-bunch motion have been caught during today’s crab cavity test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39992-B8A2-2FB9-ACE8-8EBBB690C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0C640-57A4-BAED-F714-9F0AD77F1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9BB28-19F4-C027-CAFC-F40FEEC62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 descr="A screen shot of a graph&#10;&#10;AI-generated content may be incorrect.">
            <a:extLst>
              <a:ext uri="{FF2B5EF4-FFF2-40B4-BE49-F238E27FC236}">
                <a16:creationId xmlns:a16="http://schemas.microsoft.com/office/drawing/2014/main" id="{7896D9DD-A909-27FB-2771-A382A59FEB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80" y="2550160"/>
            <a:ext cx="3893579" cy="2955290"/>
          </a:xfrm>
          <a:prstGeom prst="rect">
            <a:avLst/>
          </a:pr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076AE032-1B6F-3C5E-9441-80FD23C20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087" y="3514966"/>
            <a:ext cx="4106713" cy="2841384"/>
          </a:xfrm>
          <a:prstGeom prst="rect">
            <a:avLst/>
          </a:prstGeom>
        </p:spPr>
      </p:pic>
      <p:pic>
        <p:nvPicPr>
          <p:cNvPr id="12" name="Picture 1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225A3EAB-8BC7-9628-EBF0-BDBC6CE2D4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8742" y="2377680"/>
            <a:ext cx="3643258" cy="277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946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0A6599-AEC7-FB1C-11C9-AD263C130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6AE5ED-B432-7C67-FA83-FD1020FE17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 anchor="ctr">
            <a:normAutofit/>
          </a:bodyPr>
          <a:lstStyle/>
          <a:p>
            <a:r>
              <a:rPr lang="en-US" dirty="0"/>
              <a:t>Future projects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028BB-97B3-2ED3-3A23-76F93176B6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26C6B36-4434-7F45-BBFA-B89E4EC0E73C}" type="datetime1">
              <a:rPr lang="de-CH" smtClean="0"/>
              <a:pPr>
                <a:spcAft>
                  <a:spcPts val="600"/>
                </a:spcAft>
              </a:pPr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C02A2-0C81-1DF0-E0EA-9F049501C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94FD3-785F-B06B-C33A-9D39F7F64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43DF83E8-ABC0-E64E-832A-EEAEB9D1F06F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EAE505-B0CA-C0A3-3B78-AB8208E38A52}"/>
              </a:ext>
            </a:extLst>
          </p:cNvPr>
          <p:cNvSpPr txBox="1"/>
          <p:nvPr/>
        </p:nvSpPr>
        <p:spPr>
          <a:xfrm>
            <a:off x="10757647" y="174811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1" name="Content Placeholder 2">
            <a:extLst>
              <a:ext uri="{FF2B5EF4-FFF2-40B4-BE49-F238E27FC236}">
                <a16:creationId xmlns:a16="http://schemas.microsoft.com/office/drawing/2014/main" id="{3514849E-350A-426F-3A82-9E0105054F4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621059"/>
              </p:ext>
            </p:extLst>
          </p:nvPr>
        </p:nvGraphicFramePr>
        <p:xfrm>
          <a:off x="838200" y="1513114"/>
          <a:ext cx="10515600" cy="4663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206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54607-360A-4FCA-E934-F13E1F1F87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arrivals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936D01-45D5-255D-0176-9F37D6E45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Evangelos </a:t>
            </a:r>
            <a:r>
              <a:rPr lang="en-US" dirty="0" err="1"/>
              <a:t>Katralis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PhD student under Lotta’s supervision, started on 1 April and </a:t>
            </a:r>
            <a:br>
              <a:rPr lang="en-US" dirty="0"/>
            </a:br>
            <a:r>
              <a:rPr lang="en-US" dirty="0"/>
              <a:t>will be working, among other things, on electron cloud effects </a:t>
            </a:r>
            <a:br>
              <a:rPr lang="en-US" dirty="0"/>
            </a:br>
            <a:r>
              <a:rPr lang="en-US" dirty="0"/>
              <a:t>for LHC, specifically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on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the study of electron cloud instabilities 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and emittance growth through macro-particle tracking 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simulations using the state-of-the-art models for the LHC beam </a:t>
            </a:r>
            <a:b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screen surfaces.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F847F-9F31-A314-549C-9378BB630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FF7FE-4E33-57A6-8DCF-FD24FF5B2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5A1D8-942F-F412-107E-77EDF4B53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2</a:t>
            </a:fld>
            <a:endParaRPr lang="en-US"/>
          </a:p>
        </p:txBody>
      </p:sp>
      <p:pic>
        <p:nvPicPr>
          <p:cNvPr id="8" name="Picture 7" descr="A person with a beard and mustache&#10;&#10;AI-generated content may be incorrect.">
            <a:extLst>
              <a:ext uri="{FF2B5EF4-FFF2-40B4-BE49-F238E27FC236}">
                <a16:creationId xmlns:a16="http://schemas.microsoft.com/office/drawing/2014/main" id="{E2CE7011-3A48-0B88-21EA-E8CE2203F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200" y="1513114"/>
            <a:ext cx="1874520" cy="2263721"/>
          </a:xfrm>
          <a:prstGeom prst="rect">
            <a:avLst/>
          </a:prstGeom>
          <a:ln>
            <a:solidFill>
              <a:schemeClr val="accent1">
                <a:shade val="1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40242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A084EE-0AA4-F6F7-6418-74CF9F653A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1F318-BC05-C872-C7A0-98A91BF59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events and deadlines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8D10A-8BED-9626-C93E-CFBE7CBE2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IPAC paper preparation:</a:t>
            </a:r>
          </a:p>
          <a:p>
            <a:pPr lvl="1"/>
            <a:r>
              <a:rPr lang="en-US" dirty="0"/>
              <a:t>IPAC authors have received instructions to upload their papers on the </a:t>
            </a:r>
            <a:r>
              <a:rPr lang="en-US" b="0" i="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hlinkClick r:id="rId3"/>
              </a:rPr>
              <a:t>IPAC 2025 - Taipei - IPAC conference - CERN Confluence</a:t>
            </a:r>
            <a:endParaRPr lang="en-US" dirty="0"/>
          </a:p>
          <a:p>
            <a:pPr lvl="1"/>
            <a:r>
              <a:rPr lang="en-US" dirty="0"/>
              <a:t>Internal deadline for papers agreed at last meeting (for papers to be uploaded on the Confluence site and ready for me to read): </a:t>
            </a:r>
            <a:r>
              <a:rPr lang="en-US" b="1" dirty="0"/>
              <a:t>28 April</a:t>
            </a:r>
          </a:p>
          <a:p>
            <a:pPr lvl="1"/>
            <a:endParaRPr lang="en-US" dirty="0"/>
          </a:p>
          <a:p>
            <a:r>
              <a:rPr lang="en-US" dirty="0"/>
              <a:t>Talks for the FCC week: Anybody who would like to rehearse at our section meeting first? Please let me know </a:t>
            </a:r>
          </a:p>
          <a:p>
            <a:pPr lvl="1"/>
            <a:r>
              <a:rPr lang="en-US" dirty="0"/>
              <a:t>Take into account that there will be no CEI section meeting on 8 (my holiday) nor 15 May (ABP management retreat day), so we might find an alternative slot in the week 12-16 May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A1C95F-CCF7-50A1-25B9-4EC722A8F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59FBD4-DC39-E09B-361E-DE6C498DB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9C9C7-5C88-4D69-FBE6-2DD26D6B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69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B956F-3145-AAC7-59D8-A65C4244F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D8488C-5593-13AA-8AC7-7A59448B2E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9CD91F-3B81-1F9A-8AF7-4D3E22BC7C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b="1" dirty="0"/>
              <a:t>Zoom’s AI Companion </a:t>
            </a:r>
            <a:r>
              <a:rPr lang="en-GB" dirty="0"/>
              <a:t>has been officially available on CERN Zoom since beginning 2025.</a:t>
            </a:r>
          </a:p>
          <a:p>
            <a:r>
              <a:rPr lang="en-GB" dirty="0"/>
              <a:t>Handy tool with features such as meeting summaries, in-meeting questions, chat summaries or smart recordings. You can find an overview of the features on the </a:t>
            </a:r>
            <a:r>
              <a:rPr lang="en-GB" u="sng" dirty="0">
                <a:hlinkClick r:id="rId3"/>
              </a:rPr>
              <a:t>Videoconference service website</a:t>
            </a:r>
            <a:r>
              <a:rPr lang="en-GB" dirty="0"/>
              <a:t>.</a:t>
            </a:r>
          </a:p>
          <a:p>
            <a:r>
              <a:rPr lang="en-GB" dirty="0"/>
              <a:t>AI Companion is disabled by default. If you’d like to use it, you’ll need to </a:t>
            </a:r>
            <a:r>
              <a:rPr lang="en-GB" u="sng" dirty="0">
                <a:hlinkClick r:id="rId4"/>
              </a:rPr>
              <a:t>switch it on from your Zoom profile</a:t>
            </a:r>
            <a:r>
              <a:rPr lang="en-GB" dirty="0"/>
              <a:t>.</a:t>
            </a:r>
          </a:p>
          <a:p>
            <a:r>
              <a:rPr lang="en-GB" dirty="0"/>
              <a:t>While the AI Companion helps streamline your work, it is strongly recommended reviewing any AI-generated content before sharing it. For details on staying secure and avoiding risks, check out the </a:t>
            </a:r>
            <a:r>
              <a:rPr lang="en-GB" u="sng" dirty="0">
                <a:hlinkClick r:id="rId5"/>
              </a:rPr>
              <a:t>security and privacy guide</a:t>
            </a:r>
            <a:r>
              <a:rPr lang="en-GB" dirty="0"/>
              <a:t>.</a:t>
            </a:r>
          </a:p>
          <a:p>
            <a:r>
              <a:rPr lang="en-GB" dirty="0"/>
              <a:t>To help you get started, you can </a:t>
            </a:r>
            <a:r>
              <a:rPr lang="en-GB" u="sng" dirty="0">
                <a:hlinkClick r:id="rId6"/>
              </a:rPr>
              <a:t>watch the recording</a:t>
            </a:r>
            <a:r>
              <a:rPr lang="en-GB" dirty="0"/>
              <a:t> of the Zoom training session for the CERN community.</a:t>
            </a:r>
          </a:p>
          <a:p>
            <a:r>
              <a:rPr lang="en-GB" dirty="0"/>
              <a:t>If you have any questions, please contact the </a:t>
            </a:r>
            <a:r>
              <a:rPr lang="en-GB" u="sng" dirty="0">
                <a:hlinkClick r:id="rId7"/>
              </a:rPr>
              <a:t>CERN Videoconference service team</a:t>
            </a:r>
            <a:r>
              <a:rPr lang="en-GB" dirty="0"/>
              <a:t>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1352B9-A98E-7ECA-58C4-23938782B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88D2E-B4D4-1ED6-0166-1A8D79B7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DBF6D-1507-021D-DCCA-A6767C8BF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4</a:t>
            </a:fld>
            <a:endParaRPr lang="en-US"/>
          </a:p>
        </p:txBody>
      </p:sp>
      <p:pic>
        <p:nvPicPr>
          <p:cNvPr id="8" name="Picture 7" descr="A grey text on a white background&#10;&#10;AI-generated content may be incorrect.">
            <a:extLst>
              <a:ext uri="{FF2B5EF4-FFF2-40B4-BE49-F238E27FC236}">
                <a16:creationId xmlns:a16="http://schemas.microsoft.com/office/drawing/2014/main" id="{2C4A2975-F658-B5CA-B78D-330EE4F744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89177" y="536717"/>
            <a:ext cx="3032178" cy="663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050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44829F-B6A6-F442-7611-1AC9F6380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19595-BB4D-243A-251D-9026DBCAA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Arising matters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F8EAB-F7F7-F150-3597-A2D6B68BD8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EDH signature password </a:t>
            </a:r>
            <a:r>
              <a:rPr lang="en-GB" dirty="0"/>
              <a:t>will be removed from the Submit/Sign pop-up.</a:t>
            </a:r>
          </a:p>
          <a:p>
            <a:r>
              <a:rPr lang="en-GB" dirty="0"/>
              <a:t>Instead, users will need to type some “confirmation” value such as document number or person ID or just tick a checkbox like “I have read and agreed” (to be yet decided).</a:t>
            </a:r>
          </a:p>
          <a:p>
            <a:pPr>
              <a:buFont typeface="System Font Regular"/>
              <a:buChar char="⇒"/>
            </a:pPr>
            <a:r>
              <a:rPr lang="en-GB" dirty="0"/>
              <a:t> When: </a:t>
            </a:r>
            <a:r>
              <a:rPr lang="en-GB" b="1" dirty="0"/>
              <a:t>By the end of May 2025</a:t>
            </a:r>
            <a:endParaRPr lang="en-US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DFA8F-2EB9-920B-1254-BF79F84E8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5FB2B-2796-89E2-8BDF-C88EAD2D5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A4A3D-5BC7-6C92-7479-DCC6C305C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057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4A079C-F7BF-156D-26F4-5D357E82E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EC7A-BF26-F2A0-4BA6-E25D73B1F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71596-044D-94B7-2FDB-E021519B8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00CE6-60BF-96EF-5273-1B8087345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D71E76-FD31-8276-83E0-2476F69C5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6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61181E4-5AA0-B996-2A9B-4731AA89946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592" t="34021" r="9016" b="35199"/>
          <a:stretch/>
        </p:blipFill>
        <p:spPr>
          <a:xfrm>
            <a:off x="0" y="1761572"/>
            <a:ext cx="7859687" cy="415514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52EE8-19D7-D5D8-1921-97AA71D58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371600"/>
            <a:ext cx="4114800" cy="4984750"/>
          </a:xfrm>
        </p:spPr>
        <p:txBody>
          <a:bodyPr>
            <a:normAutofit/>
          </a:bodyPr>
          <a:lstStyle/>
          <a:p>
            <a:r>
              <a:rPr lang="en-US" dirty="0"/>
              <a:t>Hardware commissioning ongoing</a:t>
            </a:r>
          </a:p>
          <a:p>
            <a:r>
              <a:rPr lang="en-US" dirty="0"/>
              <a:t>Beam now expected around 8-9 April</a:t>
            </a:r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116F11A7-8E58-B9FD-41ED-7510FE46D862}"/>
              </a:ext>
            </a:extLst>
          </p:cNvPr>
          <p:cNvSpPr>
            <a:spLocks noChangeAspect="1"/>
          </p:cNvSpPr>
          <p:nvPr/>
        </p:nvSpPr>
        <p:spPr>
          <a:xfrm>
            <a:off x="838265" y="2943208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51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81DF276-B6F2-ABB7-AE55-E812F13D1A8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 l="4551" t="29554" r="4252" b="31129"/>
          <a:stretch/>
        </p:blipFill>
        <p:spPr>
          <a:xfrm>
            <a:off x="108146" y="1747520"/>
            <a:ext cx="7477200" cy="45618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6CCDF7F-E3D4-123A-33BA-CF4CD4A2A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Injectors schedule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BE66BF-6263-8107-1FC7-1127E635C0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6024" y="1513114"/>
            <a:ext cx="4114800" cy="4663849"/>
          </a:xfrm>
        </p:spPr>
        <p:txBody>
          <a:bodyPr/>
          <a:lstStyle/>
          <a:p>
            <a:r>
              <a:rPr lang="en-US" dirty="0"/>
              <a:t>Scrubbing run ended last Friday with the achievement of the LIU beam parameters</a:t>
            </a:r>
          </a:p>
          <a:p>
            <a:r>
              <a:rPr lang="en-US" dirty="0"/>
              <a:t>Today test of beam stability with crab cavity in.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93AB84-A5CC-B65C-A7E9-62EEA9BF5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E4574B-606B-DAD3-9ABC-DC814329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041EB-4827-A21B-23A4-6FD60B441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7</a:t>
            </a:fld>
            <a:endParaRPr lang="en-US"/>
          </a:p>
        </p:txBody>
      </p:sp>
      <p:sp>
        <p:nvSpPr>
          <p:cNvPr id="8" name="5-point Star 7">
            <a:extLst>
              <a:ext uri="{FF2B5EF4-FFF2-40B4-BE49-F238E27FC236}">
                <a16:creationId xmlns:a16="http://schemas.microsoft.com/office/drawing/2014/main" id="{51BAE803-8A8D-B859-6C16-F726B4B9EDC0}"/>
              </a:ext>
            </a:extLst>
          </p:cNvPr>
          <p:cNvSpPr>
            <a:spLocks noChangeAspect="1"/>
          </p:cNvSpPr>
          <p:nvPr/>
        </p:nvSpPr>
        <p:spPr>
          <a:xfrm>
            <a:off x="857174" y="2943208"/>
            <a:ext cx="216000" cy="21600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41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CF09E5-6537-496A-90B0-16BC70FA8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 achievements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C72CD6-6615-9FFB-B72F-F3A29A3C4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4x72 bunches with 2.3e11 p/b at extraction with 1.65 ns bunch length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D4B4F7-8B73-F9F5-DBB1-69ACD1C93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5DE50-4C65-8BE7-0B15-1E1A62AED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535BA-3310-4CAA-83B7-9E9505518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8</a:t>
            </a:fld>
            <a:endParaRPr lang="en-US"/>
          </a:p>
        </p:txBody>
      </p:sp>
      <p:pic>
        <p:nvPicPr>
          <p:cNvPr id="9" name="Picture 8" descr="A screen shot of a graph&#10;&#10;AI-generated content may be incorrect.">
            <a:extLst>
              <a:ext uri="{FF2B5EF4-FFF2-40B4-BE49-F238E27FC236}">
                <a16:creationId xmlns:a16="http://schemas.microsoft.com/office/drawing/2014/main" id="{DFF516B5-CED2-799D-44E1-E614811195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071" y="2299687"/>
            <a:ext cx="4368285" cy="3315600"/>
          </a:xfrm>
          <a:prstGeom prst="rect">
            <a:avLst/>
          </a:prstGeom>
        </p:spPr>
      </p:pic>
      <p:pic>
        <p:nvPicPr>
          <p:cNvPr id="12" name="Picture 11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27AC481E-FF22-AC85-A47A-0676F6B162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728" y="2951056"/>
            <a:ext cx="3519838" cy="3315600"/>
          </a:xfrm>
          <a:prstGeom prst="rect">
            <a:avLst/>
          </a:prstGeom>
        </p:spPr>
      </p:pic>
      <p:pic>
        <p:nvPicPr>
          <p:cNvPr id="14" name="Picture 13" descr="A screenshot of a graph&#10;&#10;AI-generated content may be incorrect.">
            <a:extLst>
              <a:ext uri="{FF2B5EF4-FFF2-40B4-BE49-F238E27FC236}">
                <a16:creationId xmlns:a16="http://schemas.microsoft.com/office/drawing/2014/main" id="{6AFA8E67-17D1-941D-1CF1-EB67F7CC70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2064104"/>
            <a:ext cx="2919627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0806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56329F-C299-A299-8510-F3344B54DA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DA7FF-6C2F-E28E-1020-FF9A09F93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Scrubbing achievements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14132-9B6B-7C2D-5C05-3AFE3C107F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4x72 bunches with 2.3e11 p/b at extraction with 1.65 ns bunch length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ABEF4-C390-89F8-8498-895CF10F8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6B36-4434-7F45-BBFA-B89E4EC0E73C}" type="datetime1">
              <a:rPr lang="de-CH" smtClean="0"/>
              <a:t>08.04.25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7992F-22E6-3690-A047-34F7E859A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Rumolo, CEI Section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925A06-5E7E-2B76-C708-186B132A4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83E8-ABC0-E64E-832A-EEAEB9D1F06F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067883-DE63-6C3B-1608-BFAC36024E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39" y="2090075"/>
            <a:ext cx="10540597" cy="365125"/>
          </a:xfrm>
          <a:prstGeom prst="rect">
            <a:avLst/>
          </a:prstGeom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5B0D1EE-1F45-8C43-0A0D-991631A6D6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6388" y="2818029"/>
            <a:ext cx="4922012" cy="3175491"/>
          </a:xfrm>
          <a:prstGeom prst="rect">
            <a:avLst/>
          </a:prstGeom>
        </p:spPr>
      </p:pic>
      <p:pic>
        <p:nvPicPr>
          <p:cNvPr id="15" name="Picture 1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AF3CBC9D-E773-43EB-4BF4-2C92D63BB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805" y="2818029"/>
            <a:ext cx="4922012" cy="317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447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238305</TotalTime>
  <Words>752</Words>
  <Application>Microsoft Macintosh PowerPoint</Application>
  <PresentationFormat>Widescreen</PresentationFormat>
  <Paragraphs>108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Aptos</vt:lpstr>
      <vt:lpstr>Arial</vt:lpstr>
      <vt:lpstr>Calibri</vt:lpstr>
      <vt:lpstr>Calibri Light</vt:lpstr>
      <vt:lpstr>Courier New</vt:lpstr>
      <vt:lpstr>System Font Regular</vt:lpstr>
      <vt:lpstr>Wingdings</vt:lpstr>
      <vt:lpstr>Office Theme</vt:lpstr>
      <vt:lpstr>Coherent Effects and Impedances section (CEI) – general information</vt:lpstr>
      <vt:lpstr>New arrivals</vt:lpstr>
      <vt:lpstr>Upcoming events and deadlines</vt:lpstr>
      <vt:lpstr>Arising matters</vt:lpstr>
      <vt:lpstr>Arising matters</vt:lpstr>
      <vt:lpstr>LHC schedule</vt:lpstr>
      <vt:lpstr>Injectors schedule</vt:lpstr>
      <vt:lpstr>Scrubbing achievements</vt:lpstr>
      <vt:lpstr>Scrubbing achievements</vt:lpstr>
      <vt:lpstr>Scrubbing achievements</vt:lpstr>
      <vt:lpstr>CC instability in the SPS?</vt:lpstr>
      <vt:lpstr>Future projects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CEI section meetings</dc:title>
  <dc:subject/>
  <dc:creator>Microsoft Office User</dc:creator>
  <cp:keywords/>
  <dc:description/>
  <cp:lastModifiedBy>Giovanni Rumolo</cp:lastModifiedBy>
  <cp:revision>1807</cp:revision>
  <dcterms:created xsi:type="dcterms:W3CDTF">2019-08-06T09:01:59Z</dcterms:created>
  <dcterms:modified xsi:type="dcterms:W3CDTF">2025-04-08T06:47:29Z</dcterms:modified>
  <cp:category/>
</cp:coreProperties>
</file>