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8"/>
  </p:notesMasterIdLst>
  <p:handoutMasterIdLst>
    <p:handoutMasterId r:id="rId9"/>
  </p:handoutMasterIdLst>
  <p:sldIdLst>
    <p:sldId id="263" r:id="rId5"/>
    <p:sldId id="303" r:id="rId6"/>
    <p:sldId id="313" r:id="rId7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32FF"/>
    <a:srgbClr val="7F30B5"/>
    <a:srgbClr val="7030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902"/>
    <p:restoredTop sz="94681"/>
  </p:normalViewPr>
  <p:slideViewPr>
    <p:cSldViewPr snapToObjects="1" showGuides="1">
      <p:cViewPr varScale="1">
        <p:scale>
          <a:sx n="87" d="100"/>
          <a:sy n="87" d="100"/>
        </p:scale>
        <p:origin x="1456" y="184"/>
      </p:cViewPr>
      <p:guideLst>
        <p:guide orient="horz" pos="40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03/04/2025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03/04/2025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52653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High-intensity tests for HL-LHC – ABP/CEI – 03/04/2025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453376"/>
            <a:ext cx="6627000" cy="360000"/>
          </a:xfrm>
        </p:spPr>
        <p:txBody>
          <a:bodyPr/>
          <a:lstStyle/>
          <a:p>
            <a:r>
              <a:rPr lang="en-US"/>
              <a:t>High-intensity tests for HL-LHC – ABP/CEI – 03/04/2025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11" name="Image 5" descr="CERN-logo_outline.jpg">
            <a:extLst>
              <a:ext uri="{FF2B5EF4-FFF2-40B4-BE49-F238E27FC236}">
                <a16:creationId xmlns:a16="http://schemas.microsoft.com/office/drawing/2014/main" id="{18C30DF9-B80C-104D-BFAA-00BD3E95091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598791" y="297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453376"/>
            <a:ext cx="6627000" cy="360000"/>
          </a:xfrm>
        </p:spPr>
        <p:txBody>
          <a:bodyPr/>
          <a:lstStyle/>
          <a:p>
            <a:r>
              <a:rPr lang="en-US" noProof="0"/>
              <a:t>High-intensity tests for HL-LHC – ABP/CEI – 03/04/2025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16" name="Image 5" descr="CERN-logo_outline.jpg">
            <a:extLst>
              <a:ext uri="{FF2B5EF4-FFF2-40B4-BE49-F238E27FC236}">
                <a16:creationId xmlns:a16="http://schemas.microsoft.com/office/drawing/2014/main" id="{96A52EC4-9121-5549-8050-C3E098354C3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598791" y="297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453376"/>
            <a:ext cx="6627000" cy="360000"/>
          </a:xfrm>
        </p:spPr>
        <p:txBody>
          <a:bodyPr/>
          <a:lstStyle/>
          <a:p>
            <a:r>
              <a:rPr lang="en-US" noProof="0"/>
              <a:t>High-intensity tests for HL-LHC – ABP/CEI – 03/04/2025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598791" y="297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453376"/>
            <a:ext cx="6553200" cy="360000"/>
          </a:xfrm>
        </p:spPr>
        <p:txBody>
          <a:bodyPr/>
          <a:lstStyle/>
          <a:p>
            <a:r>
              <a:rPr lang="en-US" noProof="0"/>
              <a:t>High-intensity tests for HL-LHC – ABP/CEI – 03/04/2025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10" name="Image 5" descr="CERN-logo_outline.jpg">
            <a:extLst>
              <a:ext uri="{FF2B5EF4-FFF2-40B4-BE49-F238E27FC236}">
                <a16:creationId xmlns:a16="http://schemas.microsoft.com/office/drawing/2014/main" id="{BDA7AF62-A804-8A45-974A-7CB5ECC825B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598791" y="297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453376"/>
            <a:ext cx="6550800" cy="360000"/>
          </a:xfrm>
        </p:spPr>
        <p:txBody>
          <a:bodyPr/>
          <a:lstStyle/>
          <a:p>
            <a:r>
              <a:rPr lang="en-US" noProof="0"/>
              <a:t>High-intensity tests for HL-LHC – ABP/CEI – 03/04/2025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pic>
        <p:nvPicPr>
          <p:cNvPr id="14" name="Image 5" descr="CERN-logo_outline.jpg">
            <a:extLst>
              <a:ext uri="{FF2B5EF4-FFF2-40B4-BE49-F238E27FC236}">
                <a16:creationId xmlns:a16="http://schemas.microsoft.com/office/drawing/2014/main" id="{A664B534-D665-B646-931C-8C5B90DBF55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598791" y="297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en-US" noProof="0"/>
              <a:t>High-intensity tests for HL-LHC – ABP/CEI – 03/04/2025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453376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High-intensity tests for HL-LHC – ABP/CEI – 03/04/2025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69359/contributions/6233004/attachments/3001183/5292890/LHC-the-end-game.JW.Cham24.pdf" TargetMode="External"/><Relationship Id="rId2" Type="http://schemas.openxmlformats.org/officeDocument/2006/relationships/hyperlink" Target="https://indico.cern.ch/event/1519526/" TargetMode="Externa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57365/#4-impedance-of-the-bblr-compen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371600" y="2492896"/>
            <a:ext cx="5936704" cy="897632"/>
          </a:xfrm>
        </p:spPr>
        <p:txBody>
          <a:bodyPr/>
          <a:lstStyle/>
          <a:p>
            <a:r>
              <a:rPr lang="en-US" dirty="0"/>
              <a:t>High-intensity tests in preparation of Run 4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87624" y="3789040"/>
            <a:ext cx="6912768" cy="2582262"/>
          </a:xfrm>
        </p:spPr>
        <p:txBody>
          <a:bodyPr>
            <a:noAutofit/>
          </a:bodyPr>
          <a:lstStyle/>
          <a:p>
            <a:r>
              <a:rPr lang="en-GB" dirty="0"/>
              <a:t>Nicolas Mounet</a:t>
            </a:r>
            <a:endParaRPr lang="en-GB" sz="2000" dirty="0"/>
          </a:p>
          <a:p>
            <a:endParaRPr lang="en-GB" dirty="0"/>
          </a:p>
          <a:p>
            <a:endParaRPr lang="en-GB" dirty="0"/>
          </a:p>
          <a:p>
            <a:r>
              <a:rPr lang="en-GB" sz="1800" dirty="0"/>
              <a:t>Many thanks to Chiara </a:t>
            </a:r>
            <a:r>
              <a:rPr lang="en-GB" sz="1800" dirty="0" err="1"/>
              <a:t>Antuono</a:t>
            </a:r>
            <a:r>
              <a:rPr lang="en-GB" sz="1800" dirty="0"/>
              <a:t>, Xavier </a:t>
            </a:r>
            <a:r>
              <a:rPr lang="en-GB" sz="1800" dirty="0" err="1"/>
              <a:t>Buffat</a:t>
            </a:r>
            <a:r>
              <a:rPr lang="en-GB" sz="1800" dirty="0"/>
              <a:t>, Elias </a:t>
            </a:r>
            <a:r>
              <a:rPr lang="en-GB" sz="1800" dirty="0" err="1"/>
              <a:t>Métral</a:t>
            </a:r>
            <a:r>
              <a:rPr lang="en-GB" sz="1800" dirty="0"/>
              <a:t>, Giovanni </a:t>
            </a:r>
            <a:r>
              <a:rPr lang="en-GB" sz="1800" dirty="0" err="1"/>
              <a:t>Rumolo</a:t>
            </a:r>
            <a:r>
              <a:rPr lang="en-GB" sz="1800" dirty="0"/>
              <a:t>, Benoît Salvant, Leonardo Sito, Rogelio Tomás Carlo </a:t>
            </a:r>
            <a:r>
              <a:rPr lang="en-GB" sz="1800" dirty="0" err="1"/>
              <a:t>Zannini</a:t>
            </a:r>
            <a:r>
              <a:rPr lang="en-GB" sz="1800" dirty="0"/>
              <a:t>, Markus </a:t>
            </a:r>
            <a:r>
              <a:rPr lang="en-GB" sz="1800" dirty="0" err="1"/>
              <a:t>Zerlauth</a:t>
            </a:r>
            <a:br>
              <a:rPr lang="en-GB" dirty="0"/>
            </a:br>
            <a:br>
              <a:rPr lang="en-GB" dirty="0"/>
            </a:br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1371600" y="6464126"/>
            <a:ext cx="6480000" cy="349250"/>
          </a:xfrm>
        </p:spPr>
        <p:txBody>
          <a:bodyPr>
            <a:normAutofit/>
          </a:bodyPr>
          <a:lstStyle/>
          <a:p>
            <a:pPr algn="ctr"/>
            <a:r>
              <a:rPr lang="en-GB" dirty="0"/>
              <a:t>ABP-CEI – 03/04/2025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HL-LHC statement on high-intensity tests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836712"/>
            <a:ext cx="8435280" cy="5399912"/>
          </a:xfrm>
        </p:spPr>
        <p:txBody>
          <a:bodyPr>
            <a:noAutofit/>
          </a:bodyPr>
          <a:lstStyle/>
          <a:p>
            <a:pPr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Discussions are already ongoing to formally </a:t>
            </a:r>
            <a:r>
              <a:rPr lang="en-US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confirm in the LHC schedule the two-week period of high-intensity operation at the end of June 2026 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(see 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hlinkClick r:id="rId2"/>
              </a:rPr>
              <a:t>M.</a:t>
            </a:r>
            <a:r>
              <a:rPr lang="en-US" sz="1800" u="sng" dirty="0">
                <a:solidFill>
                  <a:schemeClr val="tx1">
                    <a:lumMod val="65000"/>
                    <a:lumOff val="35000"/>
                  </a:schemeClr>
                </a:solidFill>
                <a:hlinkClick r:id="rId2"/>
              </a:rPr>
              <a:t> 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hlinkClick r:id="rId2"/>
              </a:rPr>
              <a:t>Lamont’s Chamonix summary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Needs to be </a:t>
            </a:r>
            <a:r>
              <a:rPr lang="en-US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well-prepared: f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illing the LHC with as many bunches as possible + first ramp tests </a:t>
            </a:r>
            <a:r>
              <a:rPr lang="en-US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already in 2025, 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will allow early validation of these preparations to </a:t>
            </a:r>
            <a:r>
              <a:rPr lang="en-US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make most efficient use of time in mid 2026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Advancing some tests in 2025 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could also allow the </a:t>
            </a:r>
            <a:r>
              <a:rPr lang="en-US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early identification 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of possible hardware limitations, gaining time for addressing them.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→ For HL-LHC </a:t>
            </a:r>
            <a:r>
              <a:rPr lang="en-US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it is vital 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to continue the program of </a:t>
            </a:r>
            <a:r>
              <a:rPr lang="en-US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nominal HL-LHC intensity at injection in 2025 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</a:t>
            </a:r>
            <a:r>
              <a:rPr lang="en-GB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2.3 10</a:t>
            </a:r>
            <a:r>
              <a:rPr lang="en-GB" sz="1800" baseline="30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11</a:t>
            </a:r>
            <a:r>
              <a:rPr lang="en-GB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p+/b, 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&gt;~2000 bunches).</a:t>
            </a:r>
          </a:p>
          <a:p>
            <a:pPr marL="0" indent="0">
              <a:spcBef>
                <a:spcPts val="600"/>
              </a:spcBef>
              <a:buNone/>
            </a:pP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spcBef>
                <a:spcPts val="600"/>
              </a:spcBef>
            </a:pP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… but experiments do not want to take any risk beyond normal operation before the end-of-run tests (LPC statement), and this is backed-up by Jorg Wenninger’s statement in his 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hlinkClick r:id="rId3"/>
              </a:rPr>
              <a:t>Chamonix talk 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(slide 26)</a:t>
            </a:r>
            <a:b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b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"[...] </a:t>
            </a:r>
            <a:r>
              <a:rPr lang="en-US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heating power should not exceed the level validated in regular operation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"</a:t>
            </a:r>
          </a:p>
          <a:p>
            <a:pPr>
              <a:spcBef>
                <a:spcPts val="600"/>
              </a:spcBef>
            </a:pP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>
              <a:spcBef>
                <a:spcPts val="600"/>
              </a:spcBef>
              <a:buFont typeface="Wingdings" pitchFamily="2" charset="2"/>
              <a:buChar char="Ø"/>
            </a:pPr>
            <a:endParaRPr lang="en-GB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High-intensity tests for HL-LHC – ABP/CEI – 03/04/2025</a:t>
            </a:r>
            <a:endParaRPr lang="en-GB" noProof="0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DF5FA2D2-1ED1-6EEA-2592-4C8F00278489}"/>
              </a:ext>
            </a:extLst>
          </p:cNvPr>
          <p:cNvSpPr/>
          <p:nvPr/>
        </p:nvSpPr>
        <p:spPr>
          <a:xfrm>
            <a:off x="368813" y="3248636"/>
            <a:ext cx="8496944" cy="576064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964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627418"/>
          </a:xfrm>
        </p:spPr>
        <p:txBody>
          <a:bodyPr/>
          <a:lstStyle/>
          <a:p>
            <a:r>
              <a:rPr lang="en-GB" dirty="0"/>
              <a:t>Strategy we could adopt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High-intensity tests for HL-LHC – ABP/CEI – 03/04/2025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2000" y="798212"/>
            <a:ext cx="8352488" cy="4314393"/>
          </a:xfrm>
        </p:spPr>
        <p:txBody>
          <a:bodyPr>
            <a:noAutofit/>
          </a:bodyPr>
          <a:lstStyle/>
          <a:p>
            <a:pPr>
              <a:spcBef>
                <a:spcPts val="600"/>
              </a:spcBef>
            </a:pPr>
            <a:r>
              <a:rPr lang="en-GB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Ask still for maximum beam intensity at injection as an </a:t>
            </a:r>
            <a:r>
              <a:rPr lang="en-GB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end-of-2025 test  </a:t>
            </a:r>
            <a:r>
              <a:rPr lang="en-GB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(&lt;1 day), after the ions. Several checks needed (</a:t>
            </a:r>
            <a:r>
              <a:rPr lang="en-GB" sz="18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many thanks Benoît</a:t>
            </a:r>
            <a:r>
              <a:rPr lang="en-GB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):</a:t>
            </a:r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GB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Cryo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(switch to economy mode for ions? Compatible with high-intensity test at injection?)</a:t>
            </a:r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Radio-protection (cool down before YETS)</a:t>
            </a:r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MP checks needed (loss maps…)? Quench test after high-intensity test or before?</a:t>
            </a:r>
          </a:p>
          <a:p>
            <a:pPr>
              <a:spcBef>
                <a:spcPts val="1200"/>
              </a:spcBef>
            </a:pPr>
            <a:r>
              <a:rPr lang="en-GB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Ask a MD with less bunches, </a:t>
            </a:r>
            <a:r>
              <a:rPr lang="en-GB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keeping the same M x Nb</a:t>
            </a:r>
            <a:r>
              <a:rPr lang="en-GB" sz="1800" b="1" baseline="30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</a:t>
            </a:r>
            <a:r>
              <a:rPr lang="en-GB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as in normal operation</a:t>
            </a:r>
            <a:r>
              <a:rPr lang="en-GB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knowing that the power loss (</a:t>
            </a:r>
            <a:r>
              <a:rPr lang="en-GB" sz="18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many thanks Elias &amp; Giovanni</a:t>
            </a:r>
            <a:r>
              <a:rPr lang="en-GB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):</a:t>
            </a:r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scales with  M x Nb</a:t>
            </a:r>
            <a:r>
              <a:rPr lang="en-GB" sz="1400" baseline="30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for a broad-band impedance,</a:t>
            </a:r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scales with (M x Nb)</a:t>
            </a:r>
            <a:r>
              <a:rPr lang="en-GB" sz="1400" baseline="30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for a narrow band impedance (this case is even safer),</a:t>
            </a:r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decreases with longer bunches (in most cases … what if it sits </a:t>
            </a:r>
            <a:r>
              <a:rPr lang="en-GB" sz="1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here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?)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F7A4AB2-0DDF-A248-5773-45C02631C094}"/>
              </a:ext>
            </a:extLst>
          </p:cNvPr>
          <p:cNvSpPr txBox="1"/>
          <p:nvPr/>
        </p:nvSpPr>
        <p:spPr>
          <a:xfrm>
            <a:off x="629041" y="5257121"/>
            <a:ext cx="3208062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Power spectrum for a </a:t>
            </a:r>
            <a:r>
              <a:rPr lang="en-GB" sz="1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q-Gaussian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beam. Courtesy of</a:t>
            </a:r>
            <a:r>
              <a:rPr lang="en-GB" sz="14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L. Sito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hlinkClick r:id="rId3"/>
              </a:rPr>
              <a:t>ABP CEI meeting, 10/10/2024 </a:t>
            </a:r>
            <a:endParaRPr lang="en-GB" sz="1400" dirty="0"/>
          </a:p>
        </p:txBody>
      </p:sp>
      <p:pic>
        <p:nvPicPr>
          <p:cNvPr id="8" name="Picture 7" descr="A graph of a frequency&#10;&#10;AI-generated content may be incorrect.">
            <a:extLst>
              <a:ext uri="{FF2B5EF4-FFF2-40B4-BE49-F238E27FC236}">
                <a16:creationId xmlns:a16="http://schemas.microsoft.com/office/drawing/2014/main" id="{C690AAED-4D65-D47B-8A17-E78769EECF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72353" y="4055931"/>
            <a:ext cx="4759647" cy="2402381"/>
          </a:xfrm>
          <a:prstGeom prst="rect">
            <a:avLst/>
          </a:prstGeom>
        </p:spPr>
      </p:pic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472BDF6F-9520-F535-D3D7-76F234A9081E}"/>
              </a:ext>
            </a:extLst>
          </p:cNvPr>
          <p:cNvCxnSpPr>
            <a:cxnSpLocks/>
          </p:cNvCxnSpPr>
          <p:nvPr/>
        </p:nvCxnSpPr>
        <p:spPr>
          <a:xfrm>
            <a:off x="6444208" y="3861048"/>
            <a:ext cx="720080" cy="186976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1139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4:3 format</Description0>
    <Note xmlns="8946e33d-fd2f-4ae4-8ee9-d90c129cdf9e">For external collaborators: you may replace the CERN logo by your home institute logo if needed
https://edms.cern.ch/document/1586452/</Note>
  </documentManagement>
</p:properties>
</file>

<file path=customXml/itemProps1.xml><?xml version="1.0" encoding="utf-8"?>
<ds:datastoreItem xmlns:ds="http://schemas.openxmlformats.org/officeDocument/2006/customXml" ds:itemID="{57D8D739-28B2-4183-A203-183B1EE64D8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14AC18B-468A-4F34-A4C5-8812B2AEB41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88A1618-99FF-464E-A2B8-A046B0EABBF0}">
  <ds:schemaRefs>
    <ds:schemaRef ds:uri="8946e33d-fd2f-4ae4-8ee9-d90c129cdf9e"/>
    <ds:schemaRef ds:uri="http://purl.org/dc/dcmitype/"/>
    <ds:schemaRef ds:uri="http://purl.org/dc/elements/1.1/"/>
    <ds:schemaRef ds:uri="http://schemas.microsoft.com/office/2006/documentManagement/types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35497</TotalTime>
  <Words>407</Words>
  <Application>Microsoft Macintosh PowerPoint</Application>
  <PresentationFormat>On-screen Show (4:3)</PresentationFormat>
  <Paragraphs>28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Wingdings</vt:lpstr>
      <vt:lpstr>Thème Office</vt:lpstr>
      <vt:lpstr>High-intensity tests in preparation of Run 4</vt:lpstr>
      <vt:lpstr>HL-LHC statement on high-intensity tests</vt:lpstr>
      <vt:lpstr>Strategy we could adopt</vt:lpstr>
    </vt:vector>
  </TitlesOfParts>
  <Company>APO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Nicolas Mounet</cp:lastModifiedBy>
  <cp:revision>882</cp:revision>
  <cp:lastPrinted>2025-04-01T07:09:54Z</cp:lastPrinted>
  <dcterms:created xsi:type="dcterms:W3CDTF">2016-02-12T10:02:27Z</dcterms:created>
  <dcterms:modified xsi:type="dcterms:W3CDTF">2025-04-03T11:34:49Z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