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1986" r:id="rId3"/>
    <p:sldId id="1957" r:id="rId4"/>
    <p:sldId id="1963" r:id="rId5"/>
    <p:sldId id="1965" r:id="rId6"/>
    <p:sldId id="1920" r:id="rId7"/>
    <p:sldId id="1970" r:id="rId8"/>
    <p:sldId id="1966" r:id="rId9"/>
    <p:sldId id="1967" r:id="rId10"/>
    <p:sldId id="1983" r:id="rId11"/>
    <p:sldId id="1980" r:id="rId12"/>
    <p:sldId id="1979" r:id="rId13"/>
    <p:sldId id="1968" r:id="rId14"/>
    <p:sldId id="1981" r:id="rId15"/>
    <p:sldId id="1971" r:id="rId16"/>
    <p:sldId id="1974" r:id="rId17"/>
    <p:sldId id="1975" r:id="rId18"/>
    <p:sldId id="1976" r:id="rId19"/>
    <p:sldId id="1969" r:id="rId20"/>
    <p:sldId id="1958" r:id="rId21"/>
    <p:sldId id="1973" r:id="rId22"/>
    <p:sldId id="1977" r:id="rId23"/>
    <p:sldId id="1978" r:id="rId24"/>
    <p:sldId id="1985" r:id="rId25"/>
    <p:sldId id="189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FF40FF"/>
    <a:srgbClr val="FFFC00"/>
    <a:srgbClr val="FFD579"/>
    <a:srgbClr val="FF4E42"/>
    <a:srgbClr val="FF7F0F"/>
    <a:srgbClr val="FF7F0E"/>
    <a:srgbClr val="1F77B4"/>
    <a:srgbClr val="2BA02B"/>
    <a:srgbClr val="1E7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52" autoAdjust="0"/>
    <p:restoredTop sz="99850" autoAdjust="0"/>
  </p:normalViewPr>
  <p:slideViewPr>
    <p:cSldViewPr snapToGrid="0" snapToObjects="1">
      <p:cViewPr varScale="1">
        <p:scale>
          <a:sx n="116" d="100"/>
          <a:sy n="116" d="100"/>
        </p:scale>
        <p:origin x="192" y="2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ABP-CEI Section Meeting, 10 April 2025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03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384484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Courier New" panose="02070309020205020404" pitchFamily="49" charset="0"/>
              <a:buChar char="o"/>
              <a:defRPr sz="1800"/>
            </a:lvl2pPr>
            <a:lvl3pPr>
              <a:defRPr sz="17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624320"/>
            <a:ext cx="3860800" cy="225256"/>
          </a:xfrm>
        </p:spPr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31037/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event/1441128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20259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73" y="2434381"/>
            <a:ext cx="8132057" cy="1470025"/>
          </a:xfrm>
        </p:spPr>
        <p:txBody>
          <a:bodyPr>
            <a:noAutofit/>
          </a:bodyPr>
          <a:lstStyle/>
          <a:p>
            <a:r>
              <a:rPr lang="en-GB" b="1" dirty="0"/>
              <a:t>SPS scrubbing run</a:t>
            </a:r>
            <a:br>
              <a:rPr lang="en-GB" b="1" dirty="0"/>
            </a:br>
            <a:r>
              <a:rPr lang="en-GB" b="1" dirty="0">
                <a:solidFill>
                  <a:schemeClr val="accent1"/>
                </a:solidFill>
              </a:rPr>
              <a:t>overview and takeaways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972" y="3832234"/>
            <a:ext cx="8230498" cy="14700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</a:t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the SPS scrubbing team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651AF85-26D0-AACE-CBC9-6E7979C78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6226" y="5469691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2"/>
                </a:solidFill>
              </a:rPr>
              <a:t>ABP-CEI Section Meeting</a:t>
            </a:r>
            <a:b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</a:br>
            <a: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  <a:t>10 April 2025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C90AB-138E-D99D-6D29-061EEF9F7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1530-AB39-9B44-7EB5-92A79D596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 beam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A5D1C-64C8-4F5E-2A84-CCE5EB0FA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700" dirty="0"/>
              <a:t>The intensity ramp-up to the standard LIU beam at the end of flat top was achieved over ~3 days of beam time</a:t>
            </a:r>
          </a:p>
          <a:p>
            <a:pPr lvl="1"/>
            <a:r>
              <a:rPr lang="en-GB" sz="1700" dirty="0"/>
              <a:t>Recovered LIU beam at flat top on 28 March, precisely a year after first reaching this milestone!</a:t>
            </a:r>
          </a:p>
          <a:p>
            <a:pPr lvl="1"/>
            <a:endParaRPr lang="en-GB" sz="1700" dirty="0"/>
          </a:p>
          <a:p>
            <a:pPr lvl="1"/>
            <a:r>
              <a:rPr lang="en-GB" sz="1700" dirty="0"/>
              <a:t>2.3e11 p/b, 1.6 ns bunch length at end of flat top</a:t>
            </a:r>
            <a:br>
              <a:rPr lang="en-GB" sz="1700" dirty="0"/>
            </a:br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CD572-97D1-627E-A217-C3623DCBD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A794F-E15F-3DBC-FDBC-C4C48FEF6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05C40-ABBA-AD10-D14B-D1CC9E052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pic>
        <p:nvPicPr>
          <p:cNvPr id="14" name="Picture 13" descr="A screenshot of a graph&#10;&#10;AI-generated content may be incorrect.">
            <a:extLst>
              <a:ext uri="{FF2B5EF4-FFF2-40B4-BE49-F238E27FC236}">
                <a16:creationId xmlns:a16="http://schemas.microsoft.com/office/drawing/2014/main" id="{98591307-5701-89C9-1686-E4982F2438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26" t="38210" r="2341" b="1333"/>
          <a:stretch/>
        </p:blipFill>
        <p:spPr>
          <a:xfrm>
            <a:off x="7246808" y="1994410"/>
            <a:ext cx="4343142" cy="3693111"/>
          </a:xfrm>
          <a:prstGeom prst="rect">
            <a:avLst/>
          </a:prstGeom>
        </p:spPr>
      </p:pic>
      <p:pic>
        <p:nvPicPr>
          <p:cNvPr id="16" name="Picture 15" descr="A screen shot of a graph&#10;&#10;AI-generated content may be incorrect.">
            <a:extLst>
              <a:ext uri="{FF2B5EF4-FFF2-40B4-BE49-F238E27FC236}">
                <a16:creationId xmlns:a16="http://schemas.microsoft.com/office/drawing/2014/main" id="{A2E1639F-874D-5C8D-72FA-C41933BC3B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721" t="8579" r="6318" b="3614"/>
          <a:stretch/>
        </p:blipFill>
        <p:spPr>
          <a:xfrm>
            <a:off x="772198" y="2566178"/>
            <a:ext cx="6273053" cy="26206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740C161-7F70-0617-14FC-460CB74DA57A}"/>
              </a:ext>
            </a:extLst>
          </p:cNvPr>
          <p:cNvSpPr txBox="1"/>
          <p:nvPr/>
        </p:nvSpPr>
        <p:spPr>
          <a:xfrm>
            <a:off x="7806589" y="2134111"/>
            <a:ext cx="3468051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Nice short bunches also injected from the PS</a:t>
            </a:r>
          </a:p>
        </p:txBody>
      </p:sp>
    </p:spTree>
    <p:extLst>
      <p:ext uri="{BB962C8B-B14F-4D97-AF65-F5344CB8AC3E}">
        <p14:creationId xmlns:p14="http://schemas.microsoft.com/office/powerpoint/2010/main" val="83617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2025A-B1E0-B1BE-FBE9-BB8029257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1CC2C-FFFC-8F02-CA49-CBFB8E585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 beam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22D91-909F-BC68-F411-FF9A66BFE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700" dirty="0"/>
              <a:t>The intensity ramp-up to the standard LIU beam at the end of flat top was achieved over ~3 days of beam time</a:t>
            </a:r>
          </a:p>
          <a:p>
            <a:pPr lvl="1"/>
            <a:r>
              <a:rPr lang="en-GB" sz="1700" dirty="0"/>
              <a:t>Recovered LIU beam at flat top on 28 March, precisely a year after first reaching this milestone!</a:t>
            </a:r>
          </a:p>
          <a:p>
            <a:pPr lvl="1"/>
            <a:endParaRPr lang="en-GB" sz="1700" dirty="0"/>
          </a:p>
          <a:p>
            <a:pPr lvl="1"/>
            <a:r>
              <a:rPr lang="en-GB" sz="1700" dirty="0"/>
              <a:t>Very good beam quality!</a:t>
            </a:r>
          </a:p>
          <a:p>
            <a:pPr lvl="1"/>
            <a:r>
              <a:rPr lang="en-GB" sz="1700" dirty="0"/>
              <a:t>Good transmission: ≳ 94% from injection to end of flat top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15FBA-3040-39F9-C135-482F0D43A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06D55-2C6A-33B1-CE1A-9202AA1AF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BB22D-ECEF-F4F7-8617-AD291E721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63FEFC6-CF4B-B3AE-EA55-6CC3804196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52" t="30882" r="22190" b="16774"/>
          <a:stretch/>
        </p:blipFill>
        <p:spPr>
          <a:xfrm>
            <a:off x="217911" y="2468869"/>
            <a:ext cx="7502790" cy="4037463"/>
          </a:xfrm>
          <a:prstGeom prst="rect">
            <a:avLst/>
          </a:prstGeom>
        </p:spPr>
      </p:pic>
      <p:pic>
        <p:nvPicPr>
          <p:cNvPr id="12" name="Picture 11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131D4FA8-684F-55A7-DFBB-39FA7FE5C4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3" t="8856" r="5756" b="1976"/>
          <a:stretch/>
        </p:blipFill>
        <p:spPr>
          <a:xfrm>
            <a:off x="7286683" y="1569335"/>
            <a:ext cx="4785064" cy="431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5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9D766-46A8-4746-1979-C6F389C77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A8B5A-B88A-F6F3-F93A-7BD68A9C8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 beam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5D4DB-17FA-D006-A3F9-339498F5F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700" dirty="0"/>
              <a:t>The intensity ramp-up to the standard LIU beam at the end of flat top was achieved over ~3 days of beam time</a:t>
            </a:r>
          </a:p>
          <a:p>
            <a:pPr lvl="1"/>
            <a:r>
              <a:rPr lang="en-GB" sz="1700" dirty="0"/>
              <a:t>Recovered LIU beam at flat top on 28 March, precisely a year after first reaching this milestone!</a:t>
            </a:r>
          </a:p>
          <a:p>
            <a:pPr lvl="1"/>
            <a:endParaRPr lang="en-GB" sz="1700" dirty="0"/>
          </a:p>
          <a:p>
            <a:pPr lvl="1"/>
            <a:r>
              <a:rPr lang="en-GB" sz="1700" dirty="0"/>
              <a:t>And this time with nominal emittances! </a:t>
            </a:r>
            <a:br>
              <a:rPr lang="en-GB" sz="1700" dirty="0"/>
            </a:br>
            <a:br>
              <a:rPr lang="en-GB" sz="1700" dirty="0"/>
            </a:br>
            <a:r>
              <a:rPr lang="en-GB" sz="1700" dirty="0"/>
              <a:t>Measurements at end of flat bottom </a:t>
            </a:r>
            <a:br>
              <a:rPr lang="en-GB" sz="1700" dirty="0"/>
            </a:br>
            <a:r>
              <a:rPr lang="en-GB" sz="1700" dirty="0"/>
              <a:t>on average: </a:t>
            </a:r>
          </a:p>
          <a:p>
            <a:pPr lvl="2"/>
            <a:r>
              <a:rPr lang="en-GB" dirty="0"/>
              <a:t>2.11 µm in H</a:t>
            </a:r>
          </a:p>
          <a:p>
            <a:pPr lvl="2"/>
            <a:r>
              <a:rPr lang="en-GB" dirty="0"/>
              <a:t>2.09 µm in V </a:t>
            </a:r>
            <a:br>
              <a:rPr lang="en-GB" dirty="0"/>
            </a:br>
            <a:endParaRPr lang="en-GB" dirty="0"/>
          </a:p>
          <a:p>
            <a:pPr marL="457200" lvl="1" indent="0">
              <a:buNone/>
            </a:pPr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97247-9287-E8CA-563B-0BFA917B6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B22FF-E8B8-7193-1C57-8EBED07BB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D29A5-72EF-1F53-6412-02BD358F4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C31A654-3AC0-B69D-DA40-D60D893CFE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488" t="15574" r="2353" b="50788"/>
          <a:stretch/>
        </p:blipFill>
        <p:spPr>
          <a:xfrm>
            <a:off x="4709907" y="3987905"/>
            <a:ext cx="7482093" cy="2281859"/>
          </a:xfrm>
          <a:prstGeom prst="rect">
            <a:avLst/>
          </a:pr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5618201-AF32-9AA8-F386-5DD7A0BA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958" t="15403" r="1882" b="50959"/>
          <a:stretch/>
        </p:blipFill>
        <p:spPr>
          <a:xfrm>
            <a:off x="4709910" y="1670001"/>
            <a:ext cx="7482090" cy="228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08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4BE81-5197-61A0-F25D-B913AB0EF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 beam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73EFB-6EA7-EAD6-8E25-7B619A0F5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700" dirty="0"/>
              <a:t>The intensity ramp-up to the standard LIU beam at the end of flat top was achieved over ~3 days of beam time</a:t>
            </a:r>
          </a:p>
          <a:p>
            <a:pPr lvl="1"/>
            <a:r>
              <a:rPr lang="en-GB" sz="1700" dirty="0"/>
              <a:t>Recovered LIU beam at flat top on 28 March, precisely a year after first reaching this milestone!</a:t>
            </a:r>
          </a:p>
          <a:p>
            <a:pPr lvl="1"/>
            <a:endParaRPr lang="en-GB" sz="1700" dirty="0"/>
          </a:p>
          <a:p>
            <a:pPr lvl="1"/>
            <a:r>
              <a:rPr lang="en-GB" sz="1700" dirty="0"/>
              <a:t>Happy scrubbers!</a:t>
            </a:r>
          </a:p>
          <a:p>
            <a:pPr marL="457200" lvl="1" indent="0">
              <a:buNone/>
            </a:pPr>
            <a:br>
              <a:rPr lang="en-GB" sz="1700" dirty="0"/>
            </a:br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A3E12-3FCB-E3B5-F2DC-897F1487F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FB2B0-F972-B11C-9BA4-424A601D6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A161E-CF65-FCF5-B7D4-90C4886C0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pic>
        <p:nvPicPr>
          <p:cNvPr id="18" name="Picture 17" descr="A group of people sitting in a room with computers&#10;&#10;AI-generated content may be incorrect.">
            <a:extLst>
              <a:ext uri="{FF2B5EF4-FFF2-40B4-BE49-F238E27FC236}">
                <a16:creationId xmlns:a16="http://schemas.microsoft.com/office/drawing/2014/main" id="{1A059763-3954-AD2A-053F-A655FBB01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415" y="1797003"/>
            <a:ext cx="8139092" cy="457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67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E8638-A8F6-F776-D6FD-ADF1F8994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15 minutes later…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909F9-A3CD-61FA-BC75-670ADCC4B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party was over… along with the scrubbing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2BB1F-A0A6-377E-D1D9-D3B46CCB8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CEA9F-CDB5-7F33-7890-26E0A62AC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52B75-C3A9-5FDD-A805-2EAD8480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00961C3-F116-F405-B1F6-88683E663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93" y="1209641"/>
            <a:ext cx="7625907" cy="5315645"/>
          </a:xfrm>
          <a:prstGeom prst="rect">
            <a:avLst/>
          </a:prstGeom>
        </p:spPr>
      </p:pic>
      <p:pic>
        <p:nvPicPr>
          <p:cNvPr id="10" name="Picture 9" descr="A fire truck parked in front of a building&#10;&#10;AI-generated content may be incorrect.">
            <a:extLst>
              <a:ext uri="{FF2B5EF4-FFF2-40B4-BE49-F238E27FC236}">
                <a16:creationId xmlns:a16="http://schemas.microsoft.com/office/drawing/2014/main" id="{553FA7ED-142F-092F-ADF3-382ECA83E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708558" y="1337701"/>
            <a:ext cx="5916967" cy="443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73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F900B15-6476-02B8-1B01-284B33445B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01" t="9039" r="5756" b="2161"/>
          <a:stretch/>
        </p:blipFill>
        <p:spPr>
          <a:xfrm>
            <a:off x="7313128" y="2471128"/>
            <a:ext cx="4749555" cy="42967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A2D61F-21E3-B3F9-322A-B49285256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Encountered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C6C5E-2096-CA00-0AE4-9B8702E48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882640"/>
          </a:xfrm>
        </p:spPr>
        <p:txBody>
          <a:bodyPr>
            <a:normAutofit/>
          </a:bodyPr>
          <a:lstStyle/>
          <a:p>
            <a:r>
              <a:rPr lang="en-GB" sz="1700" dirty="0"/>
              <a:t>Much of the machine equipment, settings and tools are used for the first time each year during the scrubbing run</a:t>
            </a:r>
          </a:p>
          <a:p>
            <a:pPr lvl="1"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Debugging issues that arise, especially related to multi-bunch and -batch beams, is an integral part of the scrubbing run</a:t>
            </a:r>
          </a:p>
          <a:p>
            <a:pPr lvl="1"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Since scrubbing is necessary already as of 12 bunches, there are not that many other ways to approach this</a:t>
            </a:r>
          </a:p>
          <a:p>
            <a:pPr lvl="1">
              <a:buFont typeface="Wingdings" pitchFamily="2" charset="2"/>
              <a:buChar char="à"/>
            </a:pPr>
            <a:endParaRPr lang="en-GB" sz="1700" dirty="0">
              <a:sym typeface="Wingdings" pitchFamily="2" charset="2"/>
            </a:endParaRPr>
          </a:p>
          <a:p>
            <a:r>
              <a:rPr lang="en-GB" sz="1700" dirty="0">
                <a:sym typeface="Wingdings" pitchFamily="2" charset="2"/>
              </a:rPr>
              <a:t>Diagnosing a problem and fixing it requires time (that can usually not be efficiently used for scrubbing) </a:t>
            </a:r>
            <a:br>
              <a:rPr lang="en-GB" sz="1700" dirty="0">
                <a:sym typeface="Wingdings" pitchFamily="2" charset="2"/>
              </a:rPr>
            </a:br>
            <a:r>
              <a:rPr lang="en-GB" sz="1700" dirty="0">
                <a:sym typeface="Wingdings" pitchFamily="2" charset="2"/>
              </a:rPr>
              <a:t>and very often also requires the intervention of experts</a:t>
            </a:r>
          </a:p>
          <a:p>
            <a:pPr lvl="1"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This must be considered when scrubbing time is allocated, </a:t>
            </a:r>
            <a:br>
              <a:rPr lang="en-GB" sz="1700" dirty="0">
                <a:sym typeface="Wingdings" pitchFamily="2" charset="2"/>
              </a:rPr>
            </a:br>
            <a:r>
              <a:rPr lang="en-GB" sz="1700" dirty="0">
                <a:sym typeface="Wingdings" pitchFamily="2" charset="2"/>
              </a:rPr>
              <a:t>both in terms of length and time of day/week</a:t>
            </a:r>
          </a:p>
          <a:p>
            <a:pPr marL="457200" lvl="1" indent="0">
              <a:buNone/>
            </a:pPr>
            <a:endParaRPr lang="en-GB" sz="1700" dirty="0">
              <a:sym typeface="Wingdings" pitchFamily="2" charset="2"/>
            </a:endParaRPr>
          </a:p>
          <a:p>
            <a:pPr lvl="1"/>
            <a:endParaRPr lang="en-GB" sz="1700" dirty="0">
              <a:sym typeface="Wingdings" pitchFamily="2" charset="2"/>
            </a:endParaRPr>
          </a:p>
          <a:p>
            <a:pPr lvl="1">
              <a:buFont typeface="Wingdings" pitchFamily="2" charset="2"/>
              <a:buChar char="à"/>
            </a:pPr>
            <a:endParaRPr lang="en-GB" sz="1700" dirty="0">
              <a:sym typeface="Wingdings" pitchFamily="2" charset="2"/>
            </a:endParaRPr>
          </a:p>
          <a:p>
            <a:pPr marL="457200" lvl="1" indent="0">
              <a:buNone/>
            </a:pPr>
            <a:endParaRPr lang="en-GB" sz="1700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5F724-37F7-A202-5CB7-F8A1F5DEF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46642-3F01-8168-A925-81CC917F7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AA3EF-F3C5-13C2-457F-78BA5102E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ABE655B-9227-3558-E3BF-CBDD7A5710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049" t="34476" r="29183" b="18289"/>
          <a:stretch/>
        </p:blipFill>
        <p:spPr>
          <a:xfrm>
            <a:off x="464426" y="3860575"/>
            <a:ext cx="5496683" cy="248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3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267EF-FFC7-B1A3-2932-23F0CCB89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Encountered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AD062-BB93-757D-7A83-2C2EF80B4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6318113" cy="5384484"/>
          </a:xfrm>
        </p:spPr>
        <p:txBody>
          <a:bodyPr>
            <a:normAutofit/>
          </a:bodyPr>
          <a:lstStyle/>
          <a:p>
            <a:endParaRPr lang="en-GB" sz="1700" dirty="0">
              <a:sym typeface="Wingdings" pitchFamily="2" charset="2"/>
            </a:endParaRPr>
          </a:p>
          <a:p>
            <a:r>
              <a:rPr lang="en-GB" sz="1700" dirty="0">
                <a:sym typeface="Wingdings" pitchFamily="2" charset="2"/>
              </a:rPr>
              <a:t>Longitudinal feed-forward </a:t>
            </a:r>
          </a:p>
          <a:p>
            <a:pPr lvl="1"/>
            <a:r>
              <a:rPr lang="en-GB" sz="1700" dirty="0">
                <a:sym typeface="Wingdings" pitchFamily="2" charset="2"/>
              </a:rPr>
              <a:t>Issue: Phase reading from pickup not correctly translated somewhere along the way</a:t>
            </a:r>
          </a:p>
          <a:p>
            <a:pPr lvl="1"/>
            <a:r>
              <a:rPr lang="en-GB" sz="1700" dirty="0">
                <a:sym typeface="Wingdings" pitchFamily="2" charset="2"/>
              </a:rPr>
              <a:t>Observation: Capture losses on 2</a:t>
            </a:r>
            <a:r>
              <a:rPr lang="en-GB" sz="1700" baseline="30000" dirty="0">
                <a:sym typeface="Wingdings" pitchFamily="2" charset="2"/>
              </a:rPr>
              <a:t>nd</a:t>
            </a:r>
            <a:r>
              <a:rPr lang="en-GB" sz="1700" dirty="0">
                <a:sym typeface="Wingdings" pitchFamily="2" charset="2"/>
              </a:rPr>
              <a:t> and later batches</a:t>
            </a:r>
          </a:p>
          <a:p>
            <a:pPr lvl="1"/>
            <a:r>
              <a:rPr lang="en-GB" sz="1700" dirty="0">
                <a:sym typeface="Wingdings" pitchFamily="2" charset="2"/>
              </a:rPr>
              <a:t>Time to diagnose: ~1 day with beam, time to fix: ~8 h with expert on site</a:t>
            </a:r>
          </a:p>
          <a:p>
            <a:endParaRPr lang="en-GB" sz="1700" dirty="0">
              <a:sym typeface="Wingdings" pitchFamily="2" charset="2"/>
            </a:endParaRPr>
          </a:p>
          <a:p>
            <a:r>
              <a:rPr lang="en-GB" sz="1700" dirty="0">
                <a:sym typeface="Wingdings" pitchFamily="2" charset="2"/>
              </a:rPr>
              <a:t>RF rephasing </a:t>
            </a:r>
          </a:p>
          <a:p>
            <a:pPr lvl="1"/>
            <a:r>
              <a:rPr lang="en-GB" sz="1700" dirty="0">
                <a:sym typeface="Wingdings" pitchFamily="2" charset="2"/>
              </a:rPr>
              <a:t>Issue: Gain in phase-locked loop in LSA a factor 10 too large</a:t>
            </a:r>
          </a:p>
          <a:p>
            <a:pPr lvl="1"/>
            <a:r>
              <a:rPr lang="en-GB" sz="1700" dirty="0">
                <a:sym typeface="Wingdings" pitchFamily="2" charset="2"/>
              </a:rPr>
              <a:t>Observation: Frequent trips of 800 MHz cavities at flat top?, jump in bunch length</a:t>
            </a:r>
          </a:p>
          <a:p>
            <a:pPr lvl="1"/>
            <a:r>
              <a:rPr lang="en-GB" sz="1700" dirty="0">
                <a:sym typeface="Wingdings" pitchFamily="2" charset="2"/>
              </a:rPr>
              <a:t>Time to diagnose: ~1 day at flat top, time to fix: 10 minutes</a:t>
            </a:r>
          </a:p>
          <a:p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0F930-1FC6-F65B-6AF6-C807B8D33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CA300-CF98-A857-18D6-D1A69793A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76EFC-450B-27AD-9B8A-0B407A18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D1029F53-8399-23C8-2AE8-50AD1FB030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81" t="7531" r="4725" b="2105"/>
          <a:stretch/>
        </p:blipFill>
        <p:spPr>
          <a:xfrm>
            <a:off x="6969143" y="1242795"/>
            <a:ext cx="4829452" cy="43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3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E932-ADCE-F6F5-CEBE-77F00DFCB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Encountered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6BC0E9-1ECA-8FC5-F365-D6A34FF00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6535744" cy="5384484"/>
          </a:xfrm>
        </p:spPr>
        <p:txBody>
          <a:bodyPr>
            <a:normAutofit/>
          </a:bodyPr>
          <a:lstStyle/>
          <a:p>
            <a:r>
              <a:rPr lang="en-GB" sz="1700" dirty="0"/>
              <a:t>Crab cavities</a:t>
            </a:r>
          </a:p>
          <a:p>
            <a:pPr lvl="1"/>
            <a:r>
              <a:rPr lang="en-GB" sz="1700" dirty="0"/>
              <a:t>Issue: Keeping the crab cavities inserted introduces an additional impedance source</a:t>
            </a:r>
          </a:p>
          <a:p>
            <a:pPr lvl="1"/>
            <a:r>
              <a:rPr lang="en-GB" sz="1700" dirty="0"/>
              <a:t>Observation: Beam dumps due to extremely fast losses with sharp threshold in bunch intensity and number of batches</a:t>
            </a:r>
          </a:p>
          <a:p>
            <a:pPr lvl="1"/>
            <a:r>
              <a:rPr lang="en-GB" sz="1700" dirty="0"/>
              <a:t>Time to diagnose: ~15 h, time to fix: 0.5 h </a:t>
            </a:r>
            <a:br>
              <a:rPr lang="en-GB" sz="1700" dirty="0"/>
            </a:br>
            <a:r>
              <a:rPr lang="en-GB" sz="1700" dirty="0"/>
              <a:t>(crab cavities moved out of the beam)</a:t>
            </a:r>
          </a:p>
          <a:p>
            <a:pPr marL="0" indent="0">
              <a:buNone/>
            </a:pPr>
            <a:endParaRPr lang="en-GB" sz="1700" dirty="0"/>
          </a:p>
          <a:p>
            <a:r>
              <a:rPr lang="en-GB" sz="1700" dirty="0"/>
              <a:t>Reason confirmed only with dedicated test several days later</a:t>
            </a:r>
          </a:p>
          <a:p>
            <a:pPr lvl="1"/>
            <a:r>
              <a:rPr lang="en-GB" sz="1700" dirty="0"/>
              <a:t>Fast horizontal coupled-bunch instability</a:t>
            </a:r>
          </a:p>
          <a:p>
            <a:pPr lvl="1"/>
            <a:endParaRPr lang="en-GB" sz="1700" dirty="0"/>
          </a:p>
          <a:p>
            <a:endParaRPr lang="en-GB" sz="1700" dirty="0"/>
          </a:p>
          <a:p>
            <a:endParaRPr lang="en-GB" sz="1700" dirty="0"/>
          </a:p>
          <a:p>
            <a:endParaRPr lang="en-GB" sz="1700" dirty="0"/>
          </a:p>
          <a:p>
            <a:endParaRPr lang="en-GB" sz="1700" dirty="0"/>
          </a:p>
          <a:p>
            <a:endParaRPr lang="en-GB" sz="1700" dirty="0"/>
          </a:p>
          <a:p>
            <a:pPr lvl="1"/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A0675-7141-98F2-22D7-1243F3B01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46C1E-B697-0135-501D-2B655B24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ED9C6-95D1-DB1E-8446-776FD0682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3A21F67D-BCB1-28F4-4B2D-6926E7ECEA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084" r="234" b="9305"/>
          <a:stretch/>
        </p:blipFill>
        <p:spPr>
          <a:xfrm>
            <a:off x="6929149" y="709193"/>
            <a:ext cx="5131478" cy="3750174"/>
          </a:xfrm>
          <a:prstGeom prst="rect">
            <a:avLst/>
          </a:pr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7B99C30-211B-470A-21D1-99C9917D113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54" t="53934" r="2078" b="11114"/>
          <a:stretch/>
        </p:blipFill>
        <p:spPr>
          <a:xfrm>
            <a:off x="4847693" y="4556622"/>
            <a:ext cx="7244179" cy="1873188"/>
          </a:xfrm>
          <a:prstGeom prst="rect">
            <a:avLst/>
          </a:prstGeom>
        </p:spPr>
      </p:pic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A026CEE-0FD5-5964-9865-7813883D70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216" t="8943" r="4531" b="54822"/>
          <a:stretch/>
        </p:blipFill>
        <p:spPr>
          <a:xfrm>
            <a:off x="699546" y="4037691"/>
            <a:ext cx="4527612" cy="194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5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B275C-EDBA-7186-772A-17678F730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encountered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D3B11-4AE0-AE74-BB49-140D795D9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6" y="741680"/>
            <a:ext cx="9587876" cy="5384484"/>
          </a:xfrm>
        </p:spPr>
        <p:txBody>
          <a:bodyPr>
            <a:normAutofit/>
          </a:bodyPr>
          <a:lstStyle/>
          <a:p>
            <a:r>
              <a:rPr lang="en-GB" sz="1700" dirty="0">
                <a:sym typeface="Wingdings" pitchFamily="2" charset="2"/>
              </a:rPr>
              <a:t>Beam preparation in the PS (Scrubbing is the first real client for multi-bunch and high-intensity beams)</a:t>
            </a:r>
          </a:p>
          <a:p>
            <a:pPr lvl="1"/>
            <a:r>
              <a:rPr lang="en-GB" sz="1700" dirty="0">
                <a:sym typeface="Wingdings" pitchFamily="2" charset="2"/>
              </a:rPr>
              <a:t>Issues e.g., when changing intensity or bunch train length, </a:t>
            </a:r>
            <a:br>
              <a:rPr lang="en-GB" sz="1700" dirty="0">
                <a:sym typeface="Wingdings" pitchFamily="2" charset="2"/>
              </a:rPr>
            </a:br>
            <a:r>
              <a:rPr lang="en-GB" sz="1700" dirty="0">
                <a:sym typeface="Wingdings" pitchFamily="2" charset="2"/>
              </a:rPr>
              <a:t>settings not copied from one cycle to another</a:t>
            </a:r>
          </a:p>
          <a:p>
            <a:pPr lvl="1"/>
            <a:r>
              <a:rPr lang="en-GB" sz="1700" dirty="0">
                <a:sym typeface="Wingdings" pitchFamily="2" charset="2"/>
              </a:rPr>
              <a:t>Observations: poor splitting, long bunches, …</a:t>
            </a:r>
          </a:p>
          <a:p>
            <a:endParaRPr lang="en-GB" sz="1700" dirty="0"/>
          </a:p>
          <a:p>
            <a:r>
              <a:rPr lang="en-GB" sz="1700" dirty="0"/>
              <a:t>Wire scanners</a:t>
            </a:r>
          </a:p>
          <a:p>
            <a:pPr lvl="1"/>
            <a:r>
              <a:rPr lang="en-GB" sz="1700" dirty="0"/>
              <a:t>Issues with wire scanner electronics and application</a:t>
            </a:r>
          </a:p>
          <a:p>
            <a:pPr lvl="1"/>
            <a:r>
              <a:rPr lang="en-GB" sz="1700" dirty="0"/>
              <a:t>Observation: Not able to launch scans, negative data, </a:t>
            </a:r>
            <a:br>
              <a:rPr lang="en-GB" sz="1700" dirty="0"/>
            </a:br>
            <a:r>
              <a:rPr lang="en-GB" sz="1700" dirty="0"/>
              <a:t>nonsensical profiles and emittances</a:t>
            </a:r>
          </a:p>
          <a:p>
            <a:endParaRPr lang="en-GB" sz="1700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510BC-16DF-8A86-130B-3560615EB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2FED8-0033-CFEB-7DB2-6B3D6383D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B07E4-5CDA-596E-1622-E489B0D67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CB7E68B-7679-3AB6-0F0E-031F3E85CC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403" t="14275" r="2235" b="57400"/>
          <a:stretch/>
        </p:blipFill>
        <p:spPr>
          <a:xfrm>
            <a:off x="100128" y="4334320"/>
            <a:ext cx="7774985" cy="2188832"/>
          </a:xfrm>
          <a:prstGeom prst="rect">
            <a:avLst/>
          </a:prstGeom>
        </p:spPr>
      </p:pic>
      <p:pic>
        <p:nvPicPr>
          <p:cNvPr id="10" name="Picture 9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2AE08420-05A3-78D1-A5AD-0AE82C1F7C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27" t="7251" r="1914" b="31469"/>
          <a:stretch/>
        </p:blipFill>
        <p:spPr>
          <a:xfrm>
            <a:off x="7743024" y="1204388"/>
            <a:ext cx="4348848" cy="374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76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0F69589-90B5-77E4-6D29-0331EDF5EC74}"/>
              </a:ext>
            </a:extLst>
          </p:cNvPr>
          <p:cNvGrpSpPr/>
          <p:nvPr/>
        </p:nvGrpSpPr>
        <p:grpSpPr>
          <a:xfrm>
            <a:off x="6267634" y="3393489"/>
            <a:ext cx="5693546" cy="3307948"/>
            <a:chOff x="6703125" y="3578147"/>
            <a:chExt cx="5388746" cy="3046173"/>
          </a:xfrm>
        </p:grpSpPr>
        <p:pic>
          <p:nvPicPr>
            <p:cNvPr id="1025" name="Picture 1" descr="page8image40522000">
              <a:extLst>
                <a:ext uri="{FF2B5EF4-FFF2-40B4-BE49-F238E27FC236}">
                  <a16:creationId xmlns:a16="http://schemas.microsoft.com/office/drawing/2014/main" id="{93155EFD-0F11-1A4F-BEF0-A0F38505CA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3125" y="3578147"/>
              <a:ext cx="5388746" cy="3046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AA1DD9E-49C5-57CC-C97D-0F6A7591C0BE}"/>
                </a:ext>
              </a:extLst>
            </p:cNvPr>
            <p:cNvSpPr txBox="1"/>
            <p:nvPr/>
          </p:nvSpPr>
          <p:spPr>
            <a:xfrm>
              <a:off x="7199790" y="3644253"/>
              <a:ext cx="28852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S. Pitman, SPS MPC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D252494-52DB-E808-03BE-18DDCCEB1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power 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D54D0-1D7F-8797-D406-9D7277D00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700" dirty="0"/>
              <a:t>The main limitation for the LIU beam at flat top came from the limited RF power</a:t>
            </a:r>
          </a:p>
          <a:p>
            <a:pPr lvl="1"/>
            <a:r>
              <a:rPr lang="en-GB" sz="1700" dirty="0"/>
              <a:t>Cavity 1 &amp; 2 are limited to 800 kW (1 MW) by current transformer</a:t>
            </a:r>
          </a:p>
          <a:p>
            <a:pPr lvl="1"/>
            <a:r>
              <a:rPr lang="en-GB" sz="1700" dirty="0"/>
              <a:t>Cavity 3 is limited to 1.4 MW (1.6 MW) due to reflected power</a:t>
            </a:r>
          </a:p>
          <a:p>
            <a:pPr lvl="2"/>
            <a:r>
              <a:rPr lang="en-GB" dirty="0"/>
              <a:t>Suspected to be due to arcing in matching step – new matching step being manufactured </a:t>
            </a:r>
            <a:br>
              <a:rPr lang="en-GB" dirty="0"/>
            </a:br>
            <a:endParaRPr lang="en-GB" sz="1700" dirty="0"/>
          </a:p>
          <a:p>
            <a:r>
              <a:rPr lang="en-GB" sz="1700" dirty="0"/>
              <a:t>To reach the LIU beam at flat top, the power was pushed on all other cavities to compensate for Cavity 3</a:t>
            </a:r>
          </a:p>
          <a:p>
            <a:pPr lvl="1"/>
            <a:r>
              <a:rPr lang="en-GB" sz="1700" dirty="0"/>
              <a:t>Cavity 2 was limited by amplifiers with weak load resistors </a:t>
            </a:r>
            <a:r>
              <a:rPr lang="en-GB" sz="1700" dirty="0">
                <a:sym typeface="Wingdings" pitchFamily="2" charset="2"/>
              </a:rPr>
              <a:t> one caught fire 15 minutes after reaching the LIU beam</a:t>
            </a:r>
          </a:p>
          <a:p>
            <a:pPr lvl="1"/>
            <a:r>
              <a:rPr lang="en-GB" sz="1700" dirty="0">
                <a:sym typeface="Wingdings" pitchFamily="2" charset="2"/>
              </a:rPr>
              <a:t>Broken module was replaced by spare, but scrubbing cannot continue until is rebuilt and tested as solid spare</a:t>
            </a:r>
          </a:p>
          <a:p>
            <a:pPr lvl="1"/>
            <a:endParaRPr lang="en-GB" sz="1700" dirty="0">
              <a:sym typeface="Wingdings" pitchFamily="2" charset="2"/>
            </a:endParaRPr>
          </a:p>
          <a:p>
            <a:r>
              <a:rPr lang="en-GB" sz="1700" dirty="0">
                <a:sym typeface="Wingdings" pitchFamily="2" charset="2"/>
              </a:rPr>
              <a:t>Scrubbing on the ramp in these conditions relies on the </a:t>
            </a:r>
            <a:br>
              <a:rPr lang="en-GB" sz="1700" dirty="0">
                <a:sym typeface="Wingdings" pitchFamily="2" charset="2"/>
              </a:rPr>
            </a:br>
            <a:r>
              <a:rPr lang="en-GB" sz="1700" dirty="0">
                <a:sym typeface="Wingdings" pitchFamily="2" charset="2"/>
              </a:rPr>
              <a:t>presence of RF experts to fine-tune settings to optimise </a:t>
            </a:r>
            <a:br>
              <a:rPr lang="en-GB" sz="1700" dirty="0">
                <a:sym typeface="Wingdings" pitchFamily="2" charset="2"/>
              </a:rPr>
            </a:br>
            <a:r>
              <a:rPr lang="en-GB" sz="1700" dirty="0">
                <a:sym typeface="Wingdings" pitchFamily="2" charset="2"/>
              </a:rPr>
              <a:t>available power while considering the cavity constraints </a:t>
            </a:r>
          </a:p>
          <a:p>
            <a:pPr lvl="1"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Scrubbing needs to take place (also) during daytime</a:t>
            </a:r>
          </a:p>
          <a:p>
            <a:pPr marL="0" indent="0">
              <a:buNone/>
            </a:pPr>
            <a:endParaRPr lang="en-GB" sz="1700" dirty="0">
              <a:sym typeface="Wingdings" pitchFamily="2" charset="2"/>
            </a:endParaRPr>
          </a:p>
          <a:p>
            <a:endParaRPr lang="en-GB" sz="1700" dirty="0">
              <a:sym typeface="Wingdings" pitchFamily="2" charset="2"/>
            </a:endParaRPr>
          </a:p>
          <a:p>
            <a:endParaRPr lang="en-GB" sz="1700" dirty="0">
              <a:sym typeface="Wingdings" pitchFamily="2" charset="2"/>
            </a:endParaRPr>
          </a:p>
          <a:p>
            <a:r>
              <a:rPr lang="en-GB" sz="1700" dirty="0">
                <a:sym typeface="Wingdings" pitchFamily="2" charset="2"/>
              </a:rPr>
              <a:t>See presentation by </a:t>
            </a:r>
            <a:r>
              <a:rPr lang="en-GB" sz="1700" dirty="0">
                <a:sym typeface="Wingdings" pitchFamily="2" charset="2"/>
                <a:hlinkClick r:id="rId3"/>
              </a:rPr>
              <a:t>S. Pitman at SPS MPC</a:t>
            </a:r>
            <a:r>
              <a:rPr lang="en-GB" sz="1700" dirty="0">
                <a:sym typeface="Wingdings" pitchFamily="2" charset="2"/>
              </a:rPr>
              <a:t> for details</a:t>
            </a:r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3DD91-835F-67CD-711D-46B6C1439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9A13A-743D-033D-6026-B1B14787D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585EB-3B78-8CEF-F99C-C5075F136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13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6BA32-6BF5-0AAD-C76F-311597362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48D11-9B45-00D9-85D8-AA281C61C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3A168-6DDF-9B5C-4DC5-E56DC3A7C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79"/>
            <a:ext cx="7230717" cy="5526919"/>
          </a:xfrm>
        </p:spPr>
        <p:txBody>
          <a:bodyPr>
            <a:normAutofit/>
          </a:bodyPr>
          <a:lstStyle/>
          <a:p>
            <a:pPr marL="285750" indent="-285750"/>
            <a:r>
              <a:rPr lang="en-US" sz="1700" dirty="0"/>
              <a:t>Surface conditioning with electrons</a:t>
            </a:r>
          </a:p>
          <a:p>
            <a:pPr lvl="1"/>
            <a:r>
              <a:rPr lang="en-GB" sz="1700" dirty="0"/>
              <a:t>Irradiating a surface by electrons is known from lab measurements to lower the secondary electron yield (SEY)</a:t>
            </a:r>
          </a:p>
          <a:p>
            <a:pPr lvl="1"/>
            <a:r>
              <a:rPr lang="en-GB" sz="1700" dirty="0"/>
              <a:t>Electron irradiation also reduces the electron-stimulated desorption (ESD) yield</a:t>
            </a:r>
          </a:p>
          <a:p>
            <a:pPr lvl="1"/>
            <a:endParaRPr lang="en-GB" sz="1700" dirty="0"/>
          </a:p>
          <a:p>
            <a:r>
              <a:rPr lang="en-GB" sz="1700" dirty="0"/>
              <a:t>When surfaces are exposed to air, both the SEY and the ESD yield increase </a:t>
            </a:r>
          </a:p>
          <a:p>
            <a:pPr lvl="1"/>
            <a:r>
              <a:rPr lang="en-GB" sz="1700" dirty="0"/>
              <a:t>During scrubbing, the aim is to condition the surface (with the electrons of the electron cloud) to lower these yields, to reduce electron cloud and pressure rise during operation</a:t>
            </a:r>
          </a:p>
          <a:p>
            <a:endParaRPr lang="en-US" sz="1700" dirty="0"/>
          </a:p>
          <a:p>
            <a:r>
              <a:rPr lang="en-US" sz="1700" dirty="0"/>
              <a:t>During scrubbing, we aim to maximize the beam current, without compromising too much on beam quality or machine availability</a:t>
            </a:r>
          </a:p>
          <a:p>
            <a:pPr lvl="1">
              <a:buFont typeface="Wingdings" pitchFamily="2" charset="2"/>
              <a:buChar char="à"/>
            </a:pPr>
            <a:r>
              <a:rPr lang="en-US" sz="1700" dirty="0"/>
              <a:t>Working at the limit of beam stability and/or machine tolerance</a:t>
            </a:r>
          </a:p>
          <a:p>
            <a:pPr marL="514350" lvl="1" indent="0">
              <a:buNone/>
            </a:pPr>
            <a:endParaRPr lang="en-US" sz="1700" dirty="0"/>
          </a:p>
          <a:p>
            <a:pPr marL="400050" indent="-285750"/>
            <a:r>
              <a:rPr lang="en-GB" sz="1700" dirty="0"/>
              <a:t>The vacuum pressure is the best observable for measuring the scrubbing progress, but it doesn’t distinguish between reduction in SEY vs ESD yield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2AC40-6826-BE9A-F008-743EBE2F1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2C5AE-28EE-81EE-4898-F1EF1F12E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44477-52FB-550A-9448-B4E3885FE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0646AA4-E028-E5B7-C818-DCCF1BB4C93E}"/>
              </a:ext>
            </a:extLst>
          </p:cNvPr>
          <p:cNvGrpSpPr/>
          <p:nvPr/>
        </p:nvGrpSpPr>
        <p:grpSpPr>
          <a:xfrm>
            <a:off x="7827197" y="544264"/>
            <a:ext cx="3934047" cy="3181391"/>
            <a:chOff x="4766848" y="3758871"/>
            <a:chExt cx="4122901" cy="335401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DC536EE-9B69-0FF5-C885-5A22F1121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66848" y="3808783"/>
              <a:ext cx="4122901" cy="3304100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DBAC872-9E60-43C1-3704-408E835E5756}"/>
                </a:ext>
              </a:extLst>
            </p:cNvPr>
            <p:cNvSpPr/>
            <p:nvPr/>
          </p:nvSpPr>
          <p:spPr>
            <a:xfrm>
              <a:off x="5213079" y="3758871"/>
              <a:ext cx="3469032" cy="259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555555"/>
                  </a:solidFill>
                  <a:latin typeface="Proxima Nova" charset="0"/>
                </a:rPr>
                <a:t>R. </a:t>
              </a:r>
              <a:r>
                <a:rPr lang="en-US" sz="1000" dirty="0" err="1">
                  <a:solidFill>
                    <a:srgbClr val="555555"/>
                  </a:solidFill>
                  <a:latin typeface="Proxima Nova" charset="0"/>
                </a:rPr>
                <a:t>Cimino</a:t>
              </a:r>
              <a:r>
                <a:rPr lang="en-US" sz="1000" dirty="0">
                  <a:solidFill>
                    <a:srgbClr val="555555"/>
                  </a:solidFill>
                  <a:latin typeface="Proxima Nova" charset="0"/>
                </a:rPr>
                <a:t> et al. Phys. Rev. Lett. 109, 064801 – 2012</a:t>
              </a:r>
            </a:p>
          </p:txBody>
        </p:sp>
      </p:grpSp>
      <p:pic>
        <p:nvPicPr>
          <p:cNvPr id="11" name="Picture 10" descr="A picture containing text, plot, screenshot, line&#10;&#10;Description automatically generated">
            <a:extLst>
              <a:ext uri="{FF2B5EF4-FFF2-40B4-BE49-F238E27FC236}">
                <a16:creationId xmlns:a16="http://schemas.microsoft.com/office/drawing/2014/main" id="{EA0D0982-1771-265B-ED49-7AA238692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6841" y="3690868"/>
            <a:ext cx="4585030" cy="294017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C765AD8-DBDE-1FBB-C43E-3B32B17D59BF}"/>
              </a:ext>
            </a:extLst>
          </p:cNvPr>
          <p:cNvSpPr/>
          <p:nvPr/>
        </p:nvSpPr>
        <p:spPr>
          <a:xfrm>
            <a:off x="7827196" y="3671839"/>
            <a:ext cx="41371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555555"/>
                </a:solidFill>
                <a:latin typeface="Proxima Nova" charset="0"/>
              </a:rPr>
              <a:t>O. Malyshev et al, J. Vac. Sci. A 31, 031601 (2013)</a:t>
            </a:r>
          </a:p>
        </p:txBody>
      </p:sp>
    </p:spTree>
    <p:extLst>
      <p:ext uri="{BB962C8B-B14F-4D97-AF65-F5344CB8AC3E}">
        <p14:creationId xmlns:p14="http://schemas.microsoft.com/office/powerpoint/2010/main" val="179812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469D4-8601-A96E-6E68-035306460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MKP-S heating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336BF-2FBC-9957-E929-A9934C427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4554800" cy="5384484"/>
          </a:xfrm>
        </p:spPr>
        <p:txBody>
          <a:bodyPr>
            <a:normAutofit/>
          </a:bodyPr>
          <a:lstStyle/>
          <a:p>
            <a:r>
              <a:rPr lang="en-GB" sz="1700" dirty="0"/>
              <a:t>Scrubbing had to be stopped on multiple occasions due to MKP-S heating</a:t>
            </a:r>
          </a:p>
          <a:p>
            <a:endParaRPr lang="en-GB" sz="1700" dirty="0"/>
          </a:p>
          <a:p>
            <a:r>
              <a:rPr lang="en-GB" sz="1700" dirty="0"/>
              <a:t>Estimated heating and cooling rates:</a:t>
            </a:r>
          </a:p>
          <a:p>
            <a:pPr lvl="1"/>
            <a:r>
              <a:rPr lang="en-GB" sz="1700" dirty="0"/>
              <a:t>LIU beam at flat bottom: 0.35°C / h</a:t>
            </a:r>
          </a:p>
          <a:p>
            <a:pPr lvl="1"/>
            <a:r>
              <a:rPr lang="en-GB" sz="1700" dirty="0"/>
              <a:t>LIU beam at flat top (3x72b): 3°C / h</a:t>
            </a:r>
            <a:br>
              <a:rPr lang="en-GB" sz="1700" dirty="0"/>
            </a:br>
            <a:r>
              <a:rPr lang="en-GB" sz="1700" dirty="0"/>
              <a:t>(could be higher still with 4x72b)</a:t>
            </a:r>
          </a:p>
          <a:p>
            <a:pPr lvl="1"/>
            <a:r>
              <a:rPr lang="en-GB" sz="1700" dirty="0"/>
              <a:t>Cooldown without beam: 0.7-0.8°C / h</a:t>
            </a:r>
          </a:p>
          <a:p>
            <a:pPr marL="457200" lvl="1" indent="0">
              <a:buNone/>
            </a:pPr>
            <a:endParaRPr lang="en-GB" sz="1700" dirty="0"/>
          </a:p>
          <a:p>
            <a:r>
              <a:rPr lang="en-GB" sz="1700" dirty="0"/>
              <a:t>MKP-S heating with LIU beams puts us in a similar situation as we were with the old MKP-L with the beams of its time</a:t>
            </a:r>
          </a:p>
          <a:p>
            <a:pPr lvl="1"/>
            <a:r>
              <a:rPr lang="en-GB" sz="1700" dirty="0"/>
              <a:t>Scrubbing with full LIU beam can take place only for a few hours per day, </a:t>
            </a:r>
            <a:br>
              <a:rPr lang="en-GB" sz="1700" dirty="0"/>
            </a:br>
            <a:r>
              <a:rPr lang="en-GB" sz="1700" dirty="0"/>
              <a:t>5-6h/24 h</a:t>
            </a:r>
            <a:br>
              <a:rPr lang="en-GB" sz="1700" dirty="0"/>
            </a:br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87277-821A-E82C-07F4-CF1D39B97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7294E-9B54-17F6-1EF6-724E870FD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AF38C-FA69-B4AC-5DCF-1D98FE02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 descr="A graph showing the temperature&#10;&#10;AI-generated content may be incorrect.">
            <a:extLst>
              <a:ext uri="{FF2B5EF4-FFF2-40B4-BE49-F238E27FC236}">
                <a16:creationId xmlns:a16="http://schemas.microsoft.com/office/drawing/2014/main" id="{E19B0A58-F591-5F90-8B4B-93FDDDD30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469" y="689176"/>
            <a:ext cx="6907403" cy="58440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7385AD-65ED-E666-838B-82BCFF06B065}"/>
              </a:ext>
            </a:extLst>
          </p:cNvPr>
          <p:cNvSpPr txBox="1"/>
          <p:nvPr/>
        </p:nvSpPr>
        <p:spPr>
          <a:xfrm>
            <a:off x="5935702" y="3213556"/>
            <a:ext cx="1161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Flat bottom scrubbing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886504-7009-E7A9-F50E-3B4B6FC720CA}"/>
              </a:ext>
            </a:extLst>
          </p:cNvPr>
          <p:cNvSpPr txBox="1"/>
          <p:nvPr/>
        </p:nvSpPr>
        <p:spPr>
          <a:xfrm>
            <a:off x="7146921" y="1586471"/>
            <a:ext cx="1161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2x72b 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at flat top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80490C-FD9B-026B-3CCF-7E9D8662F802}"/>
              </a:ext>
            </a:extLst>
          </p:cNvPr>
          <p:cNvSpPr txBox="1"/>
          <p:nvPr/>
        </p:nvSpPr>
        <p:spPr>
          <a:xfrm>
            <a:off x="7777248" y="1166780"/>
            <a:ext cx="1161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3x72b 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at flat top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CA6B38-F04A-367E-7C4C-BA1603498FD6}"/>
              </a:ext>
            </a:extLst>
          </p:cNvPr>
          <p:cNvSpPr txBox="1"/>
          <p:nvPr/>
        </p:nvSpPr>
        <p:spPr>
          <a:xfrm>
            <a:off x="8290858" y="1735654"/>
            <a:ext cx="1161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4x72b 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at flat top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94656D-09D8-72FF-4F56-D0744F5B8FD3}"/>
              </a:ext>
            </a:extLst>
          </p:cNvPr>
          <p:cNvSpPr/>
          <p:nvPr/>
        </p:nvSpPr>
        <p:spPr>
          <a:xfrm>
            <a:off x="7176057" y="1175658"/>
            <a:ext cx="365567" cy="439782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40A5B88-0A52-7065-79F8-70662CE3C182}"/>
              </a:ext>
            </a:extLst>
          </p:cNvPr>
          <p:cNvSpPr/>
          <p:nvPr/>
        </p:nvSpPr>
        <p:spPr>
          <a:xfrm>
            <a:off x="7900212" y="1175658"/>
            <a:ext cx="324000" cy="439782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E028BA-53D0-0A80-B9F0-4EB6C60C7912}"/>
              </a:ext>
            </a:extLst>
          </p:cNvPr>
          <p:cNvSpPr/>
          <p:nvPr/>
        </p:nvSpPr>
        <p:spPr>
          <a:xfrm>
            <a:off x="8369429" y="1177831"/>
            <a:ext cx="360000" cy="439782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647E2A-F23D-3A0B-94C9-494F915C064B}"/>
              </a:ext>
            </a:extLst>
          </p:cNvPr>
          <p:cNvSpPr/>
          <p:nvPr/>
        </p:nvSpPr>
        <p:spPr>
          <a:xfrm>
            <a:off x="8871750" y="1175658"/>
            <a:ext cx="1568389" cy="439782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1503C2-F52F-4E52-7F05-5F2538885642}"/>
              </a:ext>
            </a:extLst>
          </p:cNvPr>
          <p:cNvSpPr txBox="1"/>
          <p:nvPr/>
        </p:nvSpPr>
        <p:spPr>
          <a:xfrm>
            <a:off x="6777948" y="5064963"/>
            <a:ext cx="1161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MKP </a:t>
            </a:r>
            <a:b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cooldown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D336A6-96FA-7398-D475-C53AF223A7CF}"/>
              </a:ext>
            </a:extLst>
          </p:cNvPr>
          <p:cNvSpPr txBox="1"/>
          <p:nvPr/>
        </p:nvSpPr>
        <p:spPr>
          <a:xfrm>
            <a:off x="7477538" y="5064963"/>
            <a:ext cx="1161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MKP </a:t>
            </a:r>
            <a:b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cooldown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0DAD64-A1BD-288F-66BA-CEE30E401790}"/>
              </a:ext>
            </a:extLst>
          </p:cNvPr>
          <p:cNvSpPr txBox="1"/>
          <p:nvPr/>
        </p:nvSpPr>
        <p:spPr>
          <a:xfrm>
            <a:off x="9075052" y="5064963"/>
            <a:ext cx="1161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MKP </a:t>
            </a:r>
            <a:b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cooldown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AAFB68-7709-8317-87EB-C2DEC91751FA}"/>
              </a:ext>
            </a:extLst>
          </p:cNvPr>
          <p:cNvSpPr txBox="1"/>
          <p:nvPr/>
        </p:nvSpPr>
        <p:spPr>
          <a:xfrm>
            <a:off x="7994627" y="4749546"/>
            <a:ext cx="1161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MKP </a:t>
            </a:r>
            <a:b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cooldown</a:t>
            </a:r>
          </a:p>
        </p:txBody>
      </p:sp>
    </p:spTree>
    <p:extLst>
      <p:ext uri="{BB962C8B-B14F-4D97-AF65-F5344CB8AC3E}">
        <p14:creationId xmlns:p14="http://schemas.microsoft.com/office/powerpoint/2010/main" val="283424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218E9-9A93-CB47-E24B-77C28079A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7410067" cy="5384484"/>
          </a:xfrm>
        </p:spPr>
        <p:txBody>
          <a:bodyPr>
            <a:normAutofit/>
          </a:bodyPr>
          <a:lstStyle/>
          <a:p>
            <a:r>
              <a:rPr lang="en-GB" sz="1700" dirty="0"/>
              <a:t>Without mitigation, MKP-S heating will clearly be a limitation during scrubbing runs, but could it be a problem for HL-LHC operation?</a:t>
            </a:r>
          </a:p>
          <a:p>
            <a:endParaRPr lang="en-GB" sz="1700" dirty="0"/>
          </a:p>
          <a:p>
            <a:r>
              <a:rPr lang="en-GB" sz="1700" dirty="0"/>
              <a:t>Assuming a heating rate of 3.5°C/h with 4x72b and a cooling rate of 0.7°C/h, the temperature change during one turnaround time (from start of stable beams to start of stable beams) can be estimated as</a:t>
            </a:r>
            <a:br>
              <a:rPr lang="en-GB" sz="1700" dirty="0"/>
            </a:br>
            <a:br>
              <a:rPr lang="en-GB" sz="1700" dirty="0"/>
            </a:br>
            <a:br>
              <a:rPr lang="en-GB" sz="1700" dirty="0"/>
            </a:br>
            <a:br>
              <a:rPr lang="en-GB" sz="1700" dirty="0"/>
            </a:br>
            <a:br>
              <a:rPr lang="en-GB" sz="1700" dirty="0"/>
            </a:br>
            <a:r>
              <a:rPr lang="en-GB" sz="1700" dirty="0"/>
              <a:t>where						  </a:t>
            </a:r>
          </a:p>
          <a:p>
            <a:pPr marL="0" indent="0">
              <a:buNone/>
            </a:pPr>
            <a:r>
              <a:rPr lang="en-GB" sz="1700" dirty="0"/>
              <a:t>		</a:t>
            </a:r>
          </a:p>
          <a:p>
            <a:r>
              <a:rPr lang="en-GB" sz="1700" dirty="0"/>
              <a:t>Under nominal conditions, no heating is expected, but margins are limited</a:t>
            </a:r>
          </a:p>
          <a:p>
            <a:pPr lvl="1"/>
            <a:r>
              <a:rPr lang="en-GB" sz="1700" dirty="0"/>
              <a:t>For nominal turnaround, no heating if time in the SPS stays below ~1.5h</a:t>
            </a:r>
          </a:p>
          <a:p>
            <a:pPr lvl="1"/>
            <a:r>
              <a:rPr lang="en-GB" sz="1700" dirty="0"/>
              <a:t>If total time in the SPS is 1h, the turnaround time must be above 6h to avoid heating</a:t>
            </a:r>
          </a:p>
          <a:p>
            <a:endParaRPr lang="en-GB" sz="1700" dirty="0"/>
          </a:p>
          <a:p>
            <a:r>
              <a:rPr lang="en-GB" sz="1700" dirty="0"/>
              <a:t>Impact of possible SPS MDs with LIU beam?</a:t>
            </a:r>
          </a:p>
          <a:p>
            <a:pPr marL="0" indent="0">
              <a:buNone/>
            </a:pPr>
            <a:endParaRPr lang="en-GB" sz="1700" dirty="0"/>
          </a:p>
          <a:p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85292-8065-328D-ADD4-F3ACEB4D7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55CD5-215F-596B-F955-628314F3C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59829-898E-5A5A-9FB2-E0D59233C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9C161A-D801-07F2-5B59-568420E67D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872000" y="3303586"/>
            <a:ext cx="4320000" cy="32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514D22-60FD-CE7F-77B4-EFAAA67ED8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123" y="2611604"/>
            <a:ext cx="5698630" cy="30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3BE0A1A-8ED5-F49C-92B0-37D79BD3134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418" t="1" b="-10086"/>
          <a:stretch/>
        </p:blipFill>
        <p:spPr>
          <a:xfrm>
            <a:off x="1768387" y="3040298"/>
            <a:ext cx="4114604" cy="298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32CB87-9563-28AE-DEEC-616FC4EBFC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2096" y="3513742"/>
            <a:ext cx="2664000" cy="28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5EA384-76CF-3224-439E-78B23EF9837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872000" y="281209"/>
            <a:ext cx="4320000" cy="324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2FE22C-D899-2F3A-81EE-C7050F3C7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MKP-S heating in HL-LHC era</a:t>
            </a:r>
          </a:p>
        </p:txBody>
      </p:sp>
    </p:spTree>
    <p:extLst>
      <p:ext uri="{BB962C8B-B14F-4D97-AF65-F5344CB8AC3E}">
        <p14:creationId xmlns:p14="http://schemas.microsoft.com/office/powerpoint/2010/main" val="98593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AF82B-6A41-C2FA-F6D1-68F388D59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&amp;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78A58-3296-5584-6E92-8DD937520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637086"/>
          </a:xfrm>
        </p:spPr>
        <p:txBody>
          <a:bodyPr>
            <a:normAutofit/>
          </a:bodyPr>
          <a:lstStyle/>
          <a:p>
            <a:r>
              <a:rPr lang="en-GB" sz="1700" dirty="0"/>
              <a:t>Vented arc regions were sufficiently scrubbed for LIU requirements in 3-4 days of </a:t>
            </a:r>
            <a:r>
              <a:rPr lang="en-GB" sz="1700" u="sng" dirty="0"/>
              <a:t>dedicated</a:t>
            </a:r>
            <a:r>
              <a:rPr lang="en-GB" sz="1700" dirty="0"/>
              <a:t> scrubbing time</a:t>
            </a:r>
          </a:p>
          <a:p>
            <a:pPr lvl="1"/>
            <a:r>
              <a:rPr lang="en-GB" sz="1700" dirty="0"/>
              <a:t>In agreement with observations from previous years </a:t>
            </a:r>
            <a:r>
              <a:rPr lang="en-GB" sz="1700" dirty="0">
                <a:sym typeface="Wingdings" pitchFamily="2" charset="2"/>
              </a:rPr>
              <a:t> can be assumed as standard after a YETS</a:t>
            </a:r>
          </a:p>
          <a:p>
            <a:pPr lvl="1"/>
            <a:endParaRPr lang="en-GB" sz="1700" dirty="0"/>
          </a:p>
          <a:p>
            <a:r>
              <a:rPr lang="en-GB" sz="1700" dirty="0"/>
              <a:t>The standard LIU beam was successfully brought to 450 GeV with the specified parameters!</a:t>
            </a:r>
          </a:p>
          <a:p>
            <a:pPr lvl="1"/>
            <a:r>
              <a:rPr lang="en-GB" sz="1700" dirty="0"/>
              <a:t>Required 2-3 days of </a:t>
            </a:r>
            <a:r>
              <a:rPr lang="en-GB" sz="1700" u="sng" dirty="0"/>
              <a:t>dedicated</a:t>
            </a:r>
            <a:r>
              <a:rPr lang="en-GB" sz="1700" dirty="0"/>
              <a:t> time for scrubbing on the ramp, with significant time during working hours</a:t>
            </a:r>
          </a:p>
          <a:p>
            <a:pPr lvl="1"/>
            <a:endParaRPr lang="en-GB" sz="1700" dirty="0"/>
          </a:p>
          <a:p>
            <a:r>
              <a:rPr lang="en-GB" sz="1700" dirty="0">
                <a:sym typeface="Wingdings" pitchFamily="2" charset="2"/>
              </a:rPr>
              <a:t>In addition, debugging issues with equipment, settings and applications is inevitably interleaved with the scrubbing run, and </a:t>
            </a:r>
            <a:r>
              <a:rPr lang="en-GB" sz="1700" dirty="0"/>
              <a:t>the allocated scrubbing time must include additional time for this during working hours with experts available</a:t>
            </a:r>
          </a:p>
          <a:p>
            <a:pPr marL="457200" lvl="1" indent="0">
              <a:buNone/>
            </a:pPr>
            <a:endParaRPr lang="en-GB" sz="1700" dirty="0"/>
          </a:p>
          <a:p>
            <a:pPr marL="457200" lvl="1" indent="0">
              <a:buNone/>
            </a:pPr>
            <a:endParaRPr lang="en-GB" sz="1700" dirty="0"/>
          </a:p>
          <a:p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30540-7B09-0C18-9947-B5E4AD18A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1A55AB-2D79-47A2-C6F6-9AA255310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4A4A4-B373-A82D-2E8C-47A27027D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3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9F39E-2357-C66A-228F-AD304D51C9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E01E-BEF9-F44E-3EA8-7F73A61B3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&amp;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D4F7D-8BEE-4D5B-B282-3090395DE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637086"/>
          </a:xfrm>
        </p:spPr>
        <p:txBody>
          <a:bodyPr>
            <a:normAutofit/>
          </a:bodyPr>
          <a:lstStyle/>
          <a:p>
            <a:r>
              <a:rPr lang="en-GB" sz="1700" dirty="0"/>
              <a:t>Scrubbing stopped on March 28</a:t>
            </a:r>
            <a:r>
              <a:rPr lang="en-GB" sz="1700" baseline="30000" dirty="0"/>
              <a:t>th</a:t>
            </a:r>
            <a:r>
              <a:rPr lang="en-GB" sz="1700" dirty="0"/>
              <a:t> by lack of spare amplifier unit for RF cavity 2 after fire</a:t>
            </a:r>
          </a:p>
          <a:p>
            <a:pPr lvl="1"/>
            <a:r>
              <a:rPr lang="en-GB" sz="1700" dirty="0"/>
              <a:t>Spare now available, but there may not be time in the schedule due to ongoing NA and LHC beam commissioning, and NA physics scheduled to start already next week</a:t>
            </a:r>
          </a:p>
          <a:p>
            <a:pPr lvl="1"/>
            <a:r>
              <a:rPr lang="en-GB" sz="1700" dirty="0"/>
              <a:t>May need to wait for high-intensity MDs to continue working with the LIU beams</a:t>
            </a:r>
          </a:p>
          <a:p>
            <a:pPr marL="0" indent="0">
              <a:buNone/>
            </a:pPr>
            <a:endParaRPr lang="en-GB" sz="1700" dirty="0"/>
          </a:p>
          <a:p>
            <a:r>
              <a:rPr lang="en-GB" sz="1700" dirty="0"/>
              <a:t>No showstopper for reaching the LIU parameters at flat top again re expected, but there are some constraints</a:t>
            </a:r>
          </a:p>
          <a:p>
            <a:pPr lvl="1"/>
            <a:r>
              <a:rPr lang="en-GB" sz="1700" dirty="0"/>
              <a:t>RF power constraints currently limit the available time with LIU beams </a:t>
            </a:r>
          </a:p>
          <a:p>
            <a:pPr lvl="1"/>
            <a:r>
              <a:rPr lang="en-GB" sz="1700" dirty="0"/>
              <a:t>It is still unclear how quickly the beam can be restored after a pause without triggering vacuum issue</a:t>
            </a:r>
          </a:p>
          <a:p>
            <a:pPr lvl="1">
              <a:buFont typeface="Wingdings" pitchFamily="2" charset="2"/>
              <a:buChar char="à"/>
            </a:pPr>
            <a:r>
              <a:rPr lang="en-GB" sz="1700" dirty="0"/>
              <a:t>Needs to be understood in view of upcoming LIU reliability run</a:t>
            </a:r>
          </a:p>
          <a:p>
            <a:pPr marL="457200" lvl="1" indent="0">
              <a:buNone/>
            </a:pPr>
            <a:endParaRPr lang="en-GB" sz="1700" dirty="0"/>
          </a:p>
          <a:p>
            <a:pPr lvl="1"/>
            <a:endParaRPr lang="en-GB" sz="1700" dirty="0"/>
          </a:p>
          <a:p>
            <a:endParaRPr lang="en-GB" sz="1700" dirty="0"/>
          </a:p>
          <a:p>
            <a:pPr lvl="1"/>
            <a:endParaRPr lang="en-GB" sz="1700" dirty="0"/>
          </a:p>
          <a:p>
            <a:pPr marL="0" indent="0">
              <a:buNone/>
            </a:pPr>
            <a:endParaRPr lang="en-GB" sz="1700" dirty="0"/>
          </a:p>
          <a:p>
            <a:pPr lvl="1"/>
            <a:endParaRPr lang="en-GB" sz="1700" dirty="0"/>
          </a:p>
          <a:p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A7D9D-1811-5015-B4FF-05203489E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9990A-027D-DF7C-8449-562390D33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24565-7F76-B5AC-C0EF-D4CC2054B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7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F11F3-4D92-F928-2AF8-4E5F061C5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&amp;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3D99A-8F7F-97A8-63FE-4254890DA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700" dirty="0"/>
              <a:t>Heating of the MKP-S significantly limits scrubbing with LIU beams</a:t>
            </a:r>
          </a:p>
          <a:p>
            <a:pPr lvl="1"/>
            <a:r>
              <a:rPr lang="en-GB" sz="1700" dirty="0"/>
              <a:t>Only around 20-25% of the time with the full LIU beam can be used for scrubbing to avoid heating</a:t>
            </a:r>
          </a:p>
          <a:p>
            <a:pPr lvl="1"/>
            <a:r>
              <a:rPr lang="en-GB" sz="1700" dirty="0"/>
              <a:t>Must be considered for scrubbing strategy in Run 4 and beyond</a:t>
            </a:r>
          </a:p>
          <a:p>
            <a:pPr lvl="1"/>
            <a:endParaRPr lang="en-GB" sz="1700" dirty="0"/>
          </a:p>
          <a:p>
            <a:r>
              <a:rPr lang="en-GB" sz="1700" dirty="0"/>
              <a:t>Extrapolations suggest that MKP-S heating can become limiting also for HL-LHC operation in special situations, e.g., where there are issues either with beam preparation in SPS/LHC filling or where LHC fills are frequently dumped</a:t>
            </a:r>
          </a:p>
          <a:p>
            <a:pPr marL="457200" lvl="1" indent="0">
              <a:buNone/>
            </a:pPr>
            <a:endParaRPr lang="en-GB" sz="1700" dirty="0"/>
          </a:p>
          <a:p>
            <a:pPr lvl="1"/>
            <a:endParaRPr lang="en-GB" sz="1700" dirty="0"/>
          </a:p>
          <a:p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5615E-79E1-09F2-7DEC-917C67660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DBA96-4489-962F-D5A7-57E184AEE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5620D0-7B00-BFEB-11FF-45D5A6695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0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1F54D-B539-ACB9-1FDE-BA7CDF3E5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2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A974-8558-19B6-3585-FD46D3829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45" y="119244"/>
            <a:ext cx="11398102" cy="509449"/>
          </a:xfrm>
        </p:spPr>
        <p:txBody>
          <a:bodyPr/>
          <a:lstStyle/>
          <a:p>
            <a:r>
              <a:rPr lang="en-GB" dirty="0"/>
              <a:t>Scrubbing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261F8-7B6E-B06B-3BDC-3053B816CA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scrubbing run took place over a 9-day period, 19.3 16:00 – 28.3 18:00</a:t>
            </a:r>
          </a:p>
          <a:p>
            <a:pPr lvl="1"/>
            <a:r>
              <a:rPr lang="en-GB" dirty="0"/>
              <a:t>Many stops between effective scrubbing periods for a few different reasons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D08B9-7BCE-5C28-8FE0-0F8FD6311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4D5FB-E463-9336-286F-A9C3AB03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940DE-CABC-6903-52A3-CC641129D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9A113BF-280B-935D-F467-12494175555C}"/>
              </a:ext>
            </a:extLst>
          </p:cNvPr>
          <p:cNvGrpSpPr/>
          <p:nvPr/>
        </p:nvGrpSpPr>
        <p:grpSpPr>
          <a:xfrm>
            <a:off x="267125" y="1274779"/>
            <a:ext cx="11992614" cy="3396016"/>
            <a:chOff x="487465" y="1274779"/>
            <a:chExt cx="11992614" cy="3396016"/>
          </a:xfrm>
        </p:grpSpPr>
        <p:pic>
          <p:nvPicPr>
            <p:cNvPr id="10" name="Picture 9" descr="A graph of data on a white background&#10;&#10;AI-generated content may be incorrect.">
              <a:extLst>
                <a:ext uri="{FF2B5EF4-FFF2-40B4-BE49-F238E27FC236}">
                  <a16:creationId xmlns:a16="http://schemas.microsoft.com/office/drawing/2014/main" id="{71658582-1034-62F6-5747-B07D509BB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236" t="8453" r="8540" b="70498"/>
            <a:stretch/>
          </p:blipFill>
          <p:spPr>
            <a:xfrm>
              <a:off x="487465" y="1913252"/>
              <a:ext cx="10937965" cy="1978763"/>
            </a:xfrm>
            <a:prstGeom prst="rect">
              <a:avLst/>
            </a:prstGeom>
          </p:spPr>
        </p:pic>
        <p:pic>
          <p:nvPicPr>
            <p:cNvPr id="11" name="Picture 10" descr="A graph of data on a white background&#10;&#10;AI-generated content may be incorrect.">
              <a:extLst>
                <a:ext uri="{FF2B5EF4-FFF2-40B4-BE49-F238E27FC236}">
                  <a16:creationId xmlns:a16="http://schemas.microsoft.com/office/drawing/2014/main" id="{43AD1EF0-F491-3394-146A-9E47E9466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321" t="85286" r="7440" b="5234"/>
            <a:stretch/>
          </p:blipFill>
          <p:spPr>
            <a:xfrm>
              <a:off x="748827" y="3779605"/>
              <a:ext cx="10814419" cy="89119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03F21DF-0C9C-7D50-3942-73F5282F2C74}"/>
                </a:ext>
              </a:extLst>
            </p:cNvPr>
            <p:cNvSpPr/>
            <p:nvPr/>
          </p:nvSpPr>
          <p:spPr>
            <a:xfrm>
              <a:off x="5460061" y="1913252"/>
              <a:ext cx="1767840" cy="288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963F769-7926-46E4-A79E-59DFDAA2A1F7}"/>
                </a:ext>
              </a:extLst>
            </p:cNvPr>
            <p:cNvSpPr txBox="1"/>
            <p:nvPr/>
          </p:nvSpPr>
          <p:spPr>
            <a:xfrm rot="19276019">
              <a:off x="1908143" y="1274779"/>
              <a:ext cx="19533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1F77B4"/>
                  </a:solidFill>
                </a:rPr>
                <a:t>Flat bottom scrubbing</a:t>
              </a:r>
              <a:br>
                <a:rPr lang="en-GB" sz="1400" dirty="0">
                  <a:solidFill>
                    <a:srgbClr val="1F77B4"/>
                  </a:solidFill>
                </a:rPr>
              </a:br>
              <a:r>
                <a:rPr lang="en-GB" sz="1400" dirty="0">
                  <a:solidFill>
                    <a:srgbClr val="1F77B4"/>
                  </a:solidFill>
                </a:rPr>
                <a:t>up to 4x48b and 1.8e11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5F6E281-1F21-C6E8-D245-8699E7F5C4D1}"/>
                </a:ext>
              </a:extLst>
            </p:cNvPr>
            <p:cNvSpPr txBox="1"/>
            <p:nvPr/>
          </p:nvSpPr>
          <p:spPr>
            <a:xfrm rot="19276019">
              <a:off x="6886128" y="1441847"/>
              <a:ext cx="19533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7F0E"/>
                  </a:solidFill>
                </a:rPr>
                <a:t>Flat top scrubbing </a:t>
              </a:r>
              <a:br>
                <a:rPr lang="en-GB" sz="1400" dirty="0">
                  <a:solidFill>
                    <a:srgbClr val="FF7F0E"/>
                  </a:solidFill>
                </a:rPr>
              </a:br>
              <a:r>
                <a:rPr lang="en-GB" sz="1400" dirty="0">
                  <a:solidFill>
                    <a:srgbClr val="FF7F0E"/>
                  </a:solidFill>
                </a:rPr>
                <a:t>1-3x72b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43D1B38-84E4-EB67-9DE1-943C97B53A94}"/>
                </a:ext>
              </a:extLst>
            </p:cNvPr>
            <p:cNvSpPr txBox="1"/>
            <p:nvPr/>
          </p:nvSpPr>
          <p:spPr>
            <a:xfrm rot="19276019">
              <a:off x="2530174" y="1597976"/>
              <a:ext cx="1953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PS cavity issue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2D3C88B-041B-BF4B-F674-2077B9C6B2A7}"/>
                </a:ext>
              </a:extLst>
            </p:cNvPr>
            <p:cNvSpPr txBox="1"/>
            <p:nvPr/>
          </p:nvSpPr>
          <p:spPr>
            <a:xfrm rot="19276019">
              <a:off x="9113432" y="1597976"/>
              <a:ext cx="1953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MKP-S cooldown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A8E0D8-13AD-15FE-BB1C-53EB846377FC}"/>
                </a:ext>
              </a:extLst>
            </p:cNvPr>
            <p:cNvSpPr txBox="1"/>
            <p:nvPr/>
          </p:nvSpPr>
          <p:spPr>
            <a:xfrm rot="19276019">
              <a:off x="7546732" y="1597976"/>
              <a:ext cx="1953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MKP-S cooldown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B7B45DD-EE7A-B4B4-1923-F5E769FD87F5}"/>
                </a:ext>
              </a:extLst>
            </p:cNvPr>
            <p:cNvSpPr txBox="1"/>
            <p:nvPr/>
          </p:nvSpPr>
          <p:spPr>
            <a:xfrm rot="19276019">
              <a:off x="5674470" y="1597976"/>
              <a:ext cx="1953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MKP-S cooldown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5F3D43A-B7A3-D538-6DE5-0C3308342434}"/>
                </a:ext>
              </a:extLst>
            </p:cNvPr>
            <p:cNvSpPr txBox="1"/>
            <p:nvPr/>
          </p:nvSpPr>
          <p:spPr>
            <a:xfrm rot="19276019">
              <a:off x="8552159" y="1441847"/>
              <a:ext cx="19533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7F0E"/>
                  </a:solidFill>
                </a:rPr>
                <a:t>Flat top scrubbing 3x72b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35ADB20-4439-F159-DD6D-1630B7F23743}"/>
                </a:ext>
              </a:extLst>
            </p:cNvPr>
            <p:cNvSpPr txBox="1"/>
            <p:nvPr/>
          </p:nvSpPr>
          <p:spPr>
            <a:xfrm rot="19276019">
              <a:off x="9838127" y="1441847"/>
              <a:ext cx="19533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7F0E"/>
                  </a:solidFill>
                </a:rPr>
                <a:t>Flat top scrubbing 4x72b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793BB15-C631-5A5E-0358-1DDCD6F9F46C}"/>
                </a:ext>
              </a:extLst>
            </p:cNvPr>
            <p:cNvSpPr txBox="1"/>
            <p:nvPr/>
          </p:nvSpPr>
          <p:spPr>
            <a:xfrm rot="19276019">
              <a:off x="4102324" y="1274779"/>
              <a:ext cx="19533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1F77B4"/>
                  </a:solidFill>
                </a:rPr>
                <a:t>Flat bottom scrubbing</a:t>
              </a:r>
              <a:br>
                <a:rPr lang="en-GB" sz="1400" dirty="0">
                  <a:solidFill>
                    <a:srgbClr val="1F77B4"/>
                  </a:solidFill>
                </a:rPr>
              </a:br>
              <a:r>
                <a:rPr lang="en-GB" sz="1400" dirty="0">
                  <a:solidFill>
                    <a:srgbClr val="1F77B4"/>
                  </a:solidFill>
                </a:rPr>
                <a:t>4x72b up to 2.5e11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59FF7D4-801D-D5A2-FFA6-F4D49474F19D}"/>
                </a:ext>
              </a:extLst>
            </p:cNvPr>
            <p:cNvSpPr txBox="1"/>
            <p:nvPr/>
          </p:nvSpPr>
          <p:spPr>
            <a:xfrm>
              <a:off x="1547838" y="2277484"/>
              <a:ext cx="1430279" cy="46166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1E77B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Flat bottom cycle</a:t>
              </a:r>
              <a:b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200" dirty="0">
                  <a:solidFill>
                    <a:srgbClr val="FF7F0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Acceleration cycle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8EAA0E6-880B-55AC-5080-346B03DF6851}"/>
                </a:ext>
              </a:extLst>
            </p:cNvPr>
            <p:cNvSpPr txBox="1"/>
            <p:nvPr/>
          </p:nvSpPr>
          <p:spPr>
            <a:xfrm rot="19276019">
              <a:off x="6200584" y="1597976"/>
              <a:ext cx="1953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PS cavity issue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32567E0-0696-B598-64FB-C4A653F8DB5E}"/>
                </a:ext>
              </a:extLst>
            </p:cNvPr>
            <p:cNvSpPr txBox="1"/>
            <p:nvPr/>
          </p:nvSpPr>
          <p:spPr>
            <a:xfrm rot="19276019">
              <a:off x="7881683" y="1597976"/>
              <a:ext cx="1953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AD DSO tests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C76F0F-D644-0832-C1F3-A11923499B94}"/>
                </a:ext>
              </a:extLst>
            </p:cNvPr>
            <p:cNvSpPr txBox="1"/>
            <p:nvPr/>
          </p:nvSpPr>
          <p:spPr>
            <a:xfrm rot="19276019">
              <a:off x="10526699" y="1538654"/>
              <a:ext cx="19533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RF cavity 2 </a:t>
              </a:r>
              <a:br>
                <a:rPr lang="en-GB" sz="1400" dirty="0">
                  <a:solidFill>
                    <a:srgbClr val="FF0000"/>
                  </a:solidFill>
                </a:rPr>
              </a:br>
              <a:r>
                <a:rPr lang="en-GB" sz="1400" dirty="0">
                  <a:solidFill>
                    <a:srgbClr val="FF0000"/>
                  </a:solidFill>
                </a:rPr>
                <a:t>powering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1226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E3A4F-177A-2ED4-6556-CD8644B04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vented regions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B25FA-B3BB-8137-D0D4-C46ED56EE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4" y="741680"/>
            <a:ext cx="3947727" cy="5384484"/>
          </a:xfrm>
        </p:spPr>
        <p:txBody>
          <a:bodyPr>
            <a:normAutofit/>
          </a:bodyPr>
          <a:lstStyle/>
          <a:p>
            <a:endParaRPr lang="en-GB" sz="1700" dirty="0"/>
          </a:p>
          <a:p>
            <a:r>
              <a:rPr lang="en-GB" sz="1700" dirty="0"/>
              <a:t>Already with 12 bunches, very high pressures were observed, especially in areas where magnets had been exchanged</a:t>
            </a:r>
          </a:p>
          <a:p>
            <a:endParaRPr lang="en-GB" sz="1700" dirty="0"/>
          </a:p>
          <a:p>
            <a:r>
              <a:rPr lang="en-GB" sz="1700" dirty="0"/>
              <a:t>Vacuum interlock thresholds set to </a:t>
            </a:r>
            <a:br>
              <a:rPr lang="en-GB" sz="1700" dirty="0"/>
            </a:br>
            <a:r>
              <a:rPr lang="en-GB" sz="1700" dirty="0"/>
              <a:t>1e-5 mbar in all arcs before scrubbing</a:t>
            </a:r>
          </a:p>
          <a:p>
            <a:endParaRPr lang="en-GB" sz="1700" dirty="0"/>
          </a:p>
          <a:p>
            <a:pPr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Scrubbing could advance at a good pace</a:t>
            </a:r>
          </a:p>
          <a:p>
            <a:pPr>
              <a:buFont typeface="Wingdings" pitchFamily="2" charset="2"/>
              <a:buChar char="à"/>
            </a:pPr>
            <a:endParaRPr lang="en-GB" sz="1700" dirty="0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Scrubbing limited by pressures in vented regions only during the first few hours</a:t>
            </a:r>
          </a:p>
          <a:p>
            <a:pPr>
              <a:buFont typeface="Wingdings" pitchFamily="2" charset="2"/>
              <a:buChar char="à"/>
            </a:pPr>
            <a:endParaRPr lang="en-GB" sz="1700" dirty="0">
              <a:sym typeface="Wingdings" pitchFamily="2" charset="2"/>
            </a:endParaRPr>
          </a:p>
          <a:p>
            <a:pPr marL="0" indent="0">
              <a:buNone/>
            </a:pPr>
            <a:endParaRPr lang="en-GB" sz="1700" dirty="0"/>
          </a:p>
          <a:p>
            <a:endParaRPr lang="en-GB" sz="1700" dirty="0"/>
          </a:p>
          <a:p>
            <a:pPr marL="0" indent="0">
              <a:buNone/>
            </a:pPr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8A81D-0518-1D41-6A6A-B02A925FD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57047-6342-8E64-2D53-1790811F6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5B8AC-F5B8-D43D-0FCE-E43164F23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B3686CB2-B411-51E7-8B69-ECA8817ABA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99" r="13789"/>
          <a:stretch/>
        </p:blipFill>
        <p:spPr>
          <a:xfrm>
            <a:off x="4480980" y="784983"/>
            <a:ext cx="7529916" cy="5565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14E85F-E7C7-0B7F-7234-8973636DF5FD}"/>
              </a:ext>
            </a:extLst>
          </p:cNvPr>
          <p:cNvSpPr txBox="1"/>
          <p:nvPr/>
        </p:nvSpPr>
        <p:spPr>
          <a:xfrm>
            <a:off x="5543421" y="2466362"/>
            <a:ext cx="1066385" cy="52322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12b</a:t>
            </a:r>
          </a:p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1.2e11 p/b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C02BEB-0E36-0F99-0F41-984667B0541F}"/>
              </a:ext>
            </a:extLst>
          </p:cNvPr>
          <p:cNvSpPr txBox="1"/>
          <p:nvPr/>
        </p:nvSpPr>
        <p:spPr>
          <a:xfrm>
            <a:off x="4480976" y="871862"/>
            <a:ext cx="10663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1e-4 mbar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3B6C9D-6624-42A1-5DD4-9459FF96D859}"/>
              </a:ext>
            </a:extLst>
          </p:cNvPr>
          <p:cNvSpPr txBox="1"/>
          <p:nvPr/>
        </p:nvSpPr>
        <p:spPr>
          <a:xfrm>
            <a:off x="4480978" y="2169782"/>
            <a:ext cx="10663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1e-5 mbar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DFA163-E79B-2902-69EE-993F5F5F1A11}"/>
              </a:ext>
            </a:extLst>
          </p:cNvPr>
          <p:cNvSpPr txBox="1"/>
          <p:nvPr/>
        </p:nvSpPr>
        <p:spPr>
          <a:xfrm>
            <a:off x="4480977" y="3424023"/>
            <a:ext cx="10663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1e-6 mbar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EB2E8B-EB4D-AE62-7949-009E3F35F3E3}"/>
              </a:ext>
            </a:extLst>
          </p:cNvPr>
          <p:cNvSpPr txBox="1"/>
          <p:nvPr/>
        </p:nvSpPr>
        <p:spPr>
          <a:xfrm>
            <a:off x="6683832" y="871862"/>
            <a:ext cx="783772" cy="307777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24b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6CFCC6-F7EE-A973-B2BB-0CA526636289}"/>
              </a:ext>
            </a:extLst>
          </p:cNvPr>
          <p:cNvSpPr txBox="1"/>
          <p:nvPr/>
        </p:nvSpPr>
        <p:spPr>
          <a:xfrm>
            <a:off x="7620003" y="1025750"/>
            <a:ext cx="783772" cy="307777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2x24b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CFE444-6D5D-6A45-8AE9-516A195996EB}"/>
              </a:ext>
            </a:extLst>
          </p:cNvPr>
          <p:cNvSpPr txBox="1"/>
          <p:nvPr/>
        </p:nvSpPr>
        <p:spPr>
          <a:xfrm>
            <a:off x="9553307" y="2169918"/>
            <a:ext cx="1066385" cy="52322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1-2x36b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1.7e11 p/b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589689-A9A2-9C83-DD69-31AA8AF33C24}"/>
              </a:ext>
            </a:extLst>
          </p:cNvPr>
          <p:cNvSpPr txBox="1"/>
          <p:nvPr/>
        </p:nvSpPr>
        <p:spPr>
          <a:xfrm>
            <a:off x="11064243" y="2250919"/>
            <a:ext cx="1066385" cy="52322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3-4x48b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1.4e11 p/b</a:t>
            </a:r>
          </a:p>
        </p:txBody>
      </p:sp>
      <p:pic>
        <p:nvPicPr>
          <p:cNvPr id="18" name="Picture 17" descr="A screenshot of a graph&#10;&#10;AI-generated content may be incorrect.">
            <a:extLst>
              <a:ext uri="{FF2B5EF4-FFF2-40B4-BE49-F238E27FC236}">
                <a16:creationId xmlns:a16="http://schemas.microsoft.com/office/drawing/2014/main" id="{84C63981-2B9F-E669-9C04-4D78B0234D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716" t="1575" r="2150" b="86249"/>
          <a:stretch/>
        </p:blipFill>
        <p:spPr>
          <a:xfrm>
            <a:off x="11090370" y="897892"/>
            <a:ext cx="885190" cy="68797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3AA25A8-7879-F584-30CC-53D9A0C5E44A}"/>
              </a:ext>
            </a:extLst>
          </p:cNvPr>
          <p:cNvSpPr txBox="1"/>
          <p:nvPr/>
        </p:nvSpPr>
        <p:spPr>
          <a:xfrm>
            <a:off x="4477036" y="4749882"/>
            <a:ext cx="10663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1e-7 mbar</a:t>
            </a:r>
          </a:p>
        </p:txBody>
      </p:sp>
    </p:spTree>
    <p:extLst>
      <p:ext uri="{BB962C8B-B14F-4D97-AF65-F5344CB8AC3E}">
        <p14:creationId xmlns:p14="http://schemas.microsoft.com/office/powerpoint/2010/main" val="80923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6783B-3509-A77E-35CB-4F0AA234E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24E40-4A9D-3BB1-E885-67722FF05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vented regions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2CB68-8465-492C-4D21-078B2D5F9D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4" y="741680"/>
            <a:ext cx="3947727" cy="5384484"/>
          </a:xfrm>
        </p:spPr>
        <p:txBody>
          <a:bodyPr>
            <a:normAutofit/>
          </a:bodyPr>
          <a:lstStyle/>
          <a:p>
            <a:endParaRPr lang="en-GB" sz="1700" dirty="0"/>
          </a:p>
          <a:p>
            <a:endParaRPr lang="en-GB" sz="1700" dirty="0"/>
          </a:p>
          <a:p>
            <a:endParaRPr lang="en-GB" sz="1700" dirty="0"/>
          </a:p>
          <a:p>
            <a:r>
              <a:rPr lang="en-GB" sz="1700" dirty="0"/>
              <a:t>Regions with exchanged magnets conditioned fast, in accordance with previous studies from 2024,</a:t>
            </a:r>
            <a:br>
              <a:rPr lang="en-GB" sz="1700" dirty="0"/>
            </a:br>
            <a:r>
              <a:rPr lang="en-GB" sz="1700" dirty="0"/>
              <a:t>see </a:t>
            </a:r>
            <a:r>
              <a:rPr lang="en-GB" sz="1700" dirty="0">
                <a:hlinkClick r:id="rId2"/>
              </a:rPr>
              <a:t>K. Paraschou at IPP</a:t>
            </a:r>
            <a:endParaRPr lang="en-GB" sz="1700" dirty="0"/>
          </a:p>
          <a:p>
            <a:pPr marL="0" indent="0">
              <a:buNone/>
            </a:pPr>
            <a:endParaRPr lang="en-GB" sz="1700" dirty="0"/>
          </a:p>
          <a:p>
            <a:r>
              <a:rPr lang="en-GB" sz="1700" dirty="0"/>
              <a:t>No significant change in pressure observed when accelerating beam</a:t>
            </a:r>
          </a:p>
          <a:p>
            <a:endParaRPr lang="en-GB" sz="1700" dirty="0"/>
          </a:p>
          <a:p>
            <a:pPr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Flat bottom scrubbing is effective for conditioning most vented areas</a:t>
            </a:r>
          </a:p>
          <a:p>
            <a:pPr>
              <a:buFont typeface="Wingdings" pitchFamily="2" charset="2"/>
              <a:buChar char="à"/>
            </a:pPr>
            <a:endParaRPr lang="en-GB" sz="1700" dirty="0"/>
          </a:p>
          <a:p>
            <a:endParaRPr lang="en-GB" sz="1700" dirty="0"/>
          </a:p>
          <a:p>
            <a:pPr marL="0" indent="0">
              <a:buNone/>
            </a:pPr>
            <a:endParaRPr lang="en-GB" sz="1700" dirty="0"/>
          </a:p>
          <a:p>
            <a:endParaRPr lang="en-GB" sz="1700" dirty="0"/>
          </a:p>
          <a:p>
            <a:pPr marL="0" indent="0">
              <a:buNone/>
            </a:pPr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01BB-79C6-5F49-C846-7B6E9DAA1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F4334-BCC4-2863-3AC0-88592A88B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07C37-9CE5-E5A7-5FFD-5EBCCD288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7A0198-CBAA-530F-12F5-00CE2033FBB2}"/>
              </a:ext>
            </a:extLst>
          </p:cNvPr>
          <p:cNvGrpSpPr>
            <a:grpSpLocks noChangeAspect="1"/>
          </p:cNvGrpSpPr>
          <p:nvPr/>
        </p:nvGrpSpPr>
        <p:grpSpPr>
          <a:xfrm>
            <a:off x="4624250" y="740231"/>
            <a:ext cx="7280368" cy="5007088"/>
            <a:chOff x="4645862" y="598080"/>
            <a:chExt cx="6843023" cy="4706303"/>
          </a:xfrm>
        </p:grpSpPr>
        <p:pic>
          <p:nvPicPr>
            <p:cNvPr id="16" name="Picture 15" descr="A graph of data on a white background&#10;&#10;AI-generated content may be incorrect.">
              <a:extLst>
                <a:ext uri="{FF2B5EF4-FFF2-40B4-BE49-F238E27FC236}">
                  <a16:creationId xmlns:a16="http://schemas.microsoft.com/office/drawing/2014/main" id="{28245C5A-20F9-1AB5-75A6-A54EB857A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900" r="8058" b="70711"/>
            <a:stretch/>
          </p:blipFill>
          <p:spPr>
            <a:xfrm>
              <a:off x="4645862" y="598080"/>
              <a:ext cx="6843022" cy="1706517"/>
            </a:xfrm>
            <a:prstGeom prst="rect">
              <a:avLst/>
            </a:prstGeom>
          </p:spPr>
        </p:pic>
        <p:pic>
          <p:nvPicPr>
            <p:cNvPr id="20" name="Picture 19" descr="A graph of data on a white background&#10;&#10;AI-generated content may be incorrect.">
              <a:extLst>
                <a:ext uri="{FF2B5EF4-FFF2-40B4-BE49-F238E27FC236}">
                  <a16:creationId xmlns:a16="http://schemas.microsoft.com/office/drawing/2014/main" id="{ED010382-430F-8501-CEEC-75C99C4D95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900" t="48216" r="8058"/>
            <a:stretch/>
          </p:blipFill>
          <p:spPr>
            <a:xfrm>
              <a:off x="4645862" y="2287179"/>
              <a:ext cx="6843023" cy="3017204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676A1C4-36D9-DFE6-3B2F-EF33B81752ED}"/>
              </a:ext>
            </a:extLst>
          </p:cNvPr>
          <p:cNvSpPr txBox="1"/>
          <p:nvPr/>
        </p:nvSpPr>
        <p:spPr>
          <a:xfrm>
            <a:off x="5331010" y="1487600"/>
            <a:ext cx="1219199" cy="40011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1E77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Flat bottom cycle</a:t>
            </a:r>
            <a:b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000" dirty="0">
                <a:solidFill>
                  <a:srgbClr val="FF7F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Acceleration cycle</a:t>
            </a:r>
          </a:p>
        </p:txBody>
      </p:sp>
    </p:spTree>
    <p:extLst>
      <p:ext uri="{BB962C8B-B14F-4D97-AF65-F5344CB8AC3E}">
        <p14:creationId xmlns:p14="http://schemas.microsoft.com/office/powerpoint/2010/main" val="91324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7B9A4-91CB-B045-C66F-9A82720B3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6725F-A99C-652F-012D-D75032F5C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Most active regions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CCDE5-7967-B533-E234-2950AC12B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67931-6DB7-F7CC-D1E4-0296E8F48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CA737-31EA-3A20-D3FE-ADB3D6052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796B462-4B34-C022-A90C-959EBE92B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List of vacuum activities during the YETS from </a:t>
            </a:r>
            <a:r>
              <a:rPr lang="en-GB" dirty="0">
                <a:hlinkClick r:id="rId2"/>
              </a:rPr>
              <a:t>A. Harrison at SPS MPC </a:t>
            </a:r>
            <a:endParaRPr lang="en-GB" dirty="0"/>
          </a:p>
        </p:txBody>
      </p:sp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7C300EC1-BBA7-4C7E-70B4-D929DC2AEBFE}"/>
              </a:ext>
            </a:extLst>
          </p:cNvPr>
          <p:cNvGraphicFramePr>
            <a:graphicFrameLocks/>
          </p:cNvGraphicFramePr>
          <p:nvPr/>
        </p:nvGraphicFramePr>
        <p:xfrm>
          <a:off x="400493" y="1350282"/>
          <a:ext cx="5600992" cy="4188912"/>
        </p:xfrm>
        <a:graphic>
          <a:graphicData uri="http://schemas.openxmlformats.org/drawingml/2006/table">
            <a:tbl>
              <a:tblPr firstRow="1" bandRow="1"/>
              <a:tblGrid>
                <a:gridCol w="798057">
                  <a:extLst>
                    <a:ext uri="{9D8B030D-6E8A-4147-A177-3AD203B41FA5}">
                      <a16:colId xmlns:a16="http://schemas.microsoft.com/office/drawing/2014/main" val="516917480"/>
                    </a:ext>
                  </a:extLst>
                </a:gridCol>
                <a:gridCol w="725413">
                  <a:extLst>
                    <a:ext uri="{9D8B030D-6E8A-4147-A177-3AD203B41FA5}">
                      <a16:colId xmlns:a16="http://schemas.microsoft.com/office/drawing/2014/main" val="3946444640"/>
                    </a:ext>
                  </a:extLst>
                </a:gridCol>
                <a:gridCol w="1533045">
                  <a:extLst>
                    <a:ext uri="{9D8B030D-6E8A-4147-A177-3AD203B41FA5}">
                      <a16:colId xmlns:a16="http://schemas.microsoft.com/office/drawing/2014/main" val="1157838900"/>
                    </a:ext>
                  </a:extLst>
                </a:gridCol>
                <a:gridCol w="2544477">
                  <a:extLst>
                    <a:ext uri="{9D8B030D-6E8A-4147-A177-3AD203B41FA5}">
                      <a16:colId xmlns:a16="http://schemas.microsoft.com/office/drawing/2014/main" val="4170511442"/>
                    </a:ext>
                  </a:extLst>
                </a:gridCol>
              </a:tblGrid>
              <a:tr h="29120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Sextant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Sector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Position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Intervention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066272"/>
                  </a:ext>
                </a:extLst>
              </a:tr>
              <a:tr h="465926">
                <a:tc row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120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10101 - 10701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</a:t>
                      </a:r>
                    </a:p>
                    <a:p>
                      <a:pPr algn="l"/>
                      <a:r>
                        <a:rPr lang="en-US" sz="1300" dirty="0"/>
                        <a:t>Corroded vacuum chamber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719272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134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11692 – 11699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Access chambers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525961"/>
                  </a:ext>
                </a:extLst>
              </a:tr>
              <a:tr h="465926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135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11699 – 11759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E-Cloud</a:t>
                      </a:r>
                    </a:p>
                    <a:p>
                      <a:pPr algn="l"/>
                      <a:r>
                        <a:rPr lang="en-US" sz="1300" dirty="0"/>
                        <a:t>Ion pump modification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313302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136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11759 – 11832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Scraper installation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080799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150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11960 - 12301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81372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162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13101 - 20101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848573"/>
                  </a:ext>
                </a:extLst>
              </a:tr>
              <a:tr h="453657"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BA2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212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20501 – 21301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</a:t>
                      </a:r>
                    </a:p>
                    <a:p>
                      <a:pPr algn="l"/>
                      <a:r>
                        <a:rPr lang="en-US" sz="1300" dirty="0"/>
                        <a:t>Ion pump and gauge non-conformities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567095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231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21603 – 21699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Leak on ZS HV feedthrough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701282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240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21880 – 21903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Access chambers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385541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262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21301 - 30101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 (x2)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891994"/>
                  </a:ext>
                </a:extLst>
              </a:tr>
            </a:tbl>
          </a:graphicData>
        </a:graphic>
      </p:graphicFrame>
      <p:graphicFrame>
        <p:nvGraphicFramePr>
          <p:cNvPr id="13" name="Content Placeholder 3">
            <a:extLst>
              <a:ext uri="{FF2B5EF4-FFF2-40B4-BE49-F238E27FC236}">
                <a16:creationId xmlns:a16="http://schemas.microsoft.com/office/drawing/2014/main" id="{3E268ED5-772E-FB99-422D-816874F9CDF5}"/>
              </a:ext>
            </a:extLst>
          </p:cNvPr>
          <p:cNvGraphicFramePr>
            <a:graphicFrameLocks/>
          </p:cNvGraphicFramePr>
          <p:nvPr/>
        </p:nvGraphicFramePr>
        <p:xfrm>
          <a:off x="6233502" y="1347170"/>
          <a:ext cx="5565093" cy="4747272"/>
        </p:xfrm>
        <a:graphic>
          <a:graphicData uri="http://schemas.openxmlformats.org/drawingml/2006/table">
            <a:tbl>
              <a:tblPr firstRow="1" bandRow="1"/>
              <a:tblGrid>
                <a:gridCol w="814258">
                  <a:extLst>
                    <a:ext uri="{9D8B030D-6E8A-4147-A177-3AD203B41FA5}">
                      <a16:colId xmlns:a16="http://schemas.microsoft.com/office/drawing/2014/main" val="516917480"/>
                    </a:ext>
                  </a:extLst>
                </a:gridCol>
                <a:gridCol w="814258">
                  <a:extLst>
                    <a:ext uri="{9D8B030D-6E8A-4147-A177-3AD203B41FA5}">
                      <a16:colId xmlns:a16="http://schemas.microsoft.com/office/drawing/2014/main" val="3946444640"/>
                    </a:ext>
                  </a:extLst>
                </a:gridCol>
                <a:gridCol w="1436927">
                  <a:extLst>
                    <a:ext uri="{9D8B030D-6E8A-4147-A177-3AD203B41FA5}">
                      <a16:colId xmlns:a16="http://schemas.microsoft.com/office/drawing/2014/main" val="1064622515"/>
                    </a:ext>
                  </a:extLst>
                </a:gridCol>
                <a:gridCol w="2499650">
                  <a:extLst>
                    <a:ext uri="{9D8B030D-6E8A-4147-A177-3AD203B41FA5}">
                      <a16:colId xmlns:a16="http://schemas.microsoft.com/office/drawing/2014/main" val="4170511442"/>
                    </a:ext>
                  </a:extLst>
                </a:gridCol>
              </a:tblGrid>
              <a:tr h="29502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Sextant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Sector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Position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Intervention</a:t>
                      </a:r>
                      <a:endParaRPr lang="en-GB" sz="13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066272"/>
                  </a:ext>
                </a:extLst>
              </a:tr>
              <a:tr h="287971"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BA3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334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31740 – 31797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RF Cavity #3 HOM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719272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351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31998 – 32301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Ion pump consolidation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525961"/>
                  </a:ext>
                </a:extLst>
              </a:tr>
              <a:tr h="335116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361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32301 – 33101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Ion pump consolidation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313302"/>
                  </a:ext>
                </a:extLst>
              </a:tr>
              <a:tr h="804323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362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33101 – 40101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Ion pump consolidation</a:t>
                      </a:r>
                    </a:p>
                    <a:p>
                      <a:r>
                        <a:rPr lang="en-US" sz="1300" dirty="0"/>
                        <a:t>Magnet exchange</a:t>
                      </a:r>
                    </a:p>
                    <a:p>
                      <a:r>
                        <a:rPr lang="en-US" sz="1300" dirty="0"/>
                        <a:t>Endoscopy</a:t>
                      </a:r>
                    </a:p>
                    <a:p>
                      <a:r>
                        <a:rPr lang="en-US" sz="1300" dirty="0"/>
                        <a:t>Sector valve exchange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080799"/>
                  </a:ext>
                </a:extLst>
              </a:tr>
              <a:tr h="295028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BA4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411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40101 – 40701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Magnet exchange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60815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420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41301 – 41620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Magnet exchange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567095"/>
                  </a:ext>
                </a:extLst>
              </a:tr>
              <a:tr h="631968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BA5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520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51301 – 51678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BGI – 3</a:t>
                      </a:r>
                      <a:r>
                        <a:rPr lang="en-US" sz="1300" baseline="30000" dirty="0"/>
                        <a:t>rd</a:t>
                      </a:r>
                      <a:r>
                        <a:rPr lang="en-US" sz="1300" dirty="0"/>
                        <a:t> magnet</a:t>
                      </a:r>
                    </a:p>
                    <a:p>
                      <a:r>
                        <a:rPr lang="en-US" sz="1300" dirty="0"/>
                        <a:t>Wire Scanners</a:t>
                      </a:r>
                    </a:p>
                    <a:p>
                      <a:r>
                        <a:rPr lang="en-US" sz="1300" dirty="0"/>
                        <a:t>TECS crystal exchange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701282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532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51759 – 51859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TECS crystal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385541"/>
                  </a:ext>
                </a:extLst>
              </a:tr>
              <a:tr h="295028"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BA6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633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61731 – 61757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Crab Cavities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891994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640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61880 – 61903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Access chambers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48573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651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61903 – 62301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Gamma Factory laser pillar installation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740861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A5F6A0D-CA19-9771-2BC8-094E85F23C1D}"/>
              </a:ext>
            </a:extLst>
          </p:cNvPr>
          <p:cNvSpPr txBox="1"/>
          <p:nvPr/>
        </p:nvSpPr>
        <p:spPr>
          <a:xfrm>
            <a:off x="1777265" y="5908522"/>
            <a:ext cx="1435008" cy="2923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300" dirty="0">
                <a:solidFill>
                  <a:srgbClr val="0055A0"/>
                </a:solidFill>
                <a:latin typeface="Arial"/>
              </a:rPr>
              <a:t>Open to air &gt;24h</a:t>
            </a:r>
            <a:endParaRPr lang="en-GB" sz="13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1AA2FB1-3B34-DD60-9D49-27618A0294B1}"/>
              </a:ext>
            </a:extLst>
          </p:cNvPr>
          <p:cNvSpPr/>
          <p:nvPr/>
        </p:nvSpPr>
        <p:spPr>
          <a:xfrm>
            <a:off x="3454401" y="1637211"/>
            <a:ext cx="2547084" cy="705395"/>
          </a:xfrm>
          <a:custGeom>
            <a:avLst/>
            <a:gdLst>
              <a:gd name="connsiteX0" fmla="*/ 0 w 2547084"/>
              <a:gd name="connsiteY0" fmla="*/ 117568 h 705395"/>
              <a:gd name="connsiteX1" fmla="*/ 117568 w 2547084"/>
              <a:gd name="connsiteY1" fmla="*/ 0 h 705395"/>
              <a:gd name="connsiteX2" fmla="*/ 741794 w 2547084"/>
              <a:gd name="connsiteY2" fmla="*/ 0 h 705395"/>
              <a:gd name="connsiteX3" fmla="*/ 1296661 w 2547084"/>
              <a:gd name="connsiteY3" fmla="*/ 0 h 705395"/>
              <a:gd name="connsiteX4" fmla="*/ 1828410 w 2547084"/>
              <a:gd name="connsiteY4" fmla="*/ 0 h 705395"/>
              <a:gd name="connsiteX5" fmla="*/ 2429516 w 2547084"/>
              <a:gd name="connsiteY5" fmla="*/ 0 h 705395"/>
              <a:gd name="connsiteX6" fmla="*/ 2547084 w 2547084"/>
              <a:gd name="connsiteY6" fmla="*/ 117568 h 705395"/>
              <a:gd name="connsiteX7" fmla="*/ 2547084 w 2547084"/>
              <a:gd name="connsiteY7" fmla="*/ 587827 h 705395"/>
              <a:gd name="connsiteX8" fmla="*/ 2429516 w 2547084"/>
              <a:gd name="connsiteY8" fmla="*/ 705395 h 705395"/>
              <a:gd name="connsiteX9" fmla="*/ 1897768 w 2547084"/>
              <a:gd name="connsiteY9" fmla="*/ 705395 h 705395"/>
              <a:gd name="connsiteX10" fmla="*/ 1319781 w 2547084"/>
              <a:gd name="connsiteY10" fmla="*/ 705395 h 705395"/>
              <a:gd name="connsiteX11" fmla="*/ 764913 w 2547084"/>
              <a:gd name="connsiteY11" fmla="*/ 705395 h 705395"/>
              <a:gd name="connsiteX12" fmla="*/ 117568 w 2547084"/>
              <a:gd name="connsiteY12" fmla="*/ 705395 h 705395"/>
              <a:gd name="connsiteX13" fmla="*/ 0 w 2547084"/>
              <a:gd name="connsiteY13" fmla="*/ 587827 h 705395"/>
              <a:gd name="connsiteX14" fmla="*/ 0 w 2547084"/>
              <a:gd name="connsiteY14" fmla="*/ 117568 h 705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47084" h="705395" extrusionOk="0">
                <a:moveTo>
                  <a:pt x="0" y="117568"/>
                </a:moveTo>
                <a:cubicBezTo>
                  <a:pt x="-8026" y="47686"/>
                  <a:pt x="48943" y="1386"/>
                  <a:pt x="117568" y="0"/>
                </a:cubicBezTo>
                <a:cubicBezTo>
                  <a:pt x="255812" y="-11329"/>
                  <a:pt x="457492" y="-23983"/>
                  <a:pt x="741794" y="0"/>
                </a:cubicBezTo>
                <a:cubicBezTo>
                  <a:pt x="1026096" y="23983"/>
                  <a:pt x="1171975" y="11504"/>
                  <a:pt x="1296661" y="0"/>
                </a:cubicBezTo>
                <a:cubicBezTo>
                  <a:pt x="1421347" y="-11504"/>
                  <a:pt x="1564127" y="12999"/>
                  <a:pt x="1828410" y="0"/>
                </a:cubicBezTo>
                <a:cubicBezTo>
                  <a:pt x="2092693" y="-12999"/>
                  <a:pt x="2175127" y="-7264"/>
                  <a:pt x="2429516" y="0"/>
                </a:cubicBezTo>
                <a:cubicBezTo>
                  <a:pt x="2499154" y="-9686"/>
                  <a:pt x="2535461" y="50857"/>
                  <a:pt x="2547084" y="117568"/>
                </a:cubicBezTo>
                <a:cubicBezTo>
                  <a:pt x="2540073" y="269557"/>
                  <a:pt x="2525133" y="386152"/>
                  <a:pt x="2547084" y="587827"/>
                </a:cubicBezTo>
                <a:cubicBezTo>
                  <a:pt x="2543249" y="659102"/>
                  <a:pt x="2489449" y="699598"/>
                  <a:pt x="2429516" y="705395"/>
                </a:cubicBezTo>
                <a:cubicBezTo>
                  <a:pt x="2276771" y="707019"/>
                  <a:pt x="2134617" y="685415"/>
                  <a:pt x="1897768" y="705395"/>
                </a:cubicBezTo>
                <a:cubicBezTo>
                  <a:pt x="1660919" y="725375"/>
                  <a:pt x="1468395" y="731280"/>
                  <a:pt x="1319781" y="705395"/>
                </a:cubicBezTo>
                <a:cubicBezTo>
                  <a:pt x="1171167" y="679510"/>
                  <a:pt x="913497" y="680340"/>
                  <a:pt x="764913" y="705395"/>
                </a:cubicBezTo>
                <a:cubicBezTo>
                  <a:pt x="616329" y="730450"/>
                  <a:pt x="412445" y="722757"/>
                  <a:pt x="117568" y="705395"/>
                </a:cubicBezTo>
                <a:cubicBezTo>
                  <a:pt x="55244" y="702159"/>
                  <a:pt x="-14651" y="647094"/>
                  <a:pt x="0" y="587827"/>
                </a:cubicBezTo>
                <a:cubicBezTo>
                  <a:pt x="7753" y="487240"/>
                  <a:pt x="17071" y="220278"/>
                  <a:pt x="0" y="117568"/>
                </a:cubicBezTo>
                <a:close/>
              </a:path>
            </a:pathLst>
          </a:custGeom>
          <a:noFill/>
          <a:ln w="28575">
            <a:solidFill>
              <a:srgbClr val="FF93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A687243-C977-0FAF-2951-00B073843B32}"/>
              </a:ext>
            </a:extLst>
          </p:cNvPr>
          <p:cNvSpPr/>
          <p:nvPr/>
        </p:nvSpPr>
        <p:spPr>
          <a:xfrm>
            <a:off x="3461489" y="3699035"/>
            <a:ext cx="2547084" cy="292389"/>
          </a:xfrm>
          <a:custGeom>
            <a:avLst/>
            <a:gdLst>
              <a:gd name="connsiteX0" fmla="*/ 0 w 2547084"/>
              <a:gd name="connsiteY0" fmla="*/ 48732 h 292389"/>
              <a:gd name="connsiteX1" fmla="*/ 48732 w 2547084"/>
              <a:gd name="connsiteY1" fmla="*/ 0 h 292389"/>
              <a:gd name="connsiteX2" fmla="*/ 710129 w 2547084"/>
              <a:gd name="connsiteY2" fmla="*/ 0 h 292389"/>
              <a:gd name="connsiteX3" fmla="*/ 1298038 w 2547084"/>
              <a:gd name="connsiteY3" fmla="*/ 0 h 292389"/>
              <a:gd name="connsiteX4" fmla="*/ 1861451 w 2547084"/>
              <a:gd name="connsiteY4" fmla="*/ 0 h 292389"/>
              <a:gd name="connsiteX5" fmla="*/ 2498352 w 2547084"/>
              <a:gd name="connsiteY5" fmla="*/ 0 h 292389"/>
              <a:gd name="connsiteX6" fmla="*/ 2547084 w 2547084"/>
              <a:gd name="connsiteY6" fmla="*/ 48732 h 292389"/>
              <a:gd name="connsiteX7" fmla="*/ 2547084 w 2547084"/>
              <a:gd name="connsiteY7" fmla="*/ 243657 h 292389"/>
              <a:gd name="connsiteX8" fmla="*/ 2498352 w 2547084"/>
              <a:gd name="connsiteY8" fmla="*/ 292389 h 292389"/>
              <a:gd name="connsiteX9" fmla="*/ 1934939 w 2547084"/>
              <a:gd name="connsiteY9" fmla="*/ 292389 h 292389"/>
              <a:gd name="connsiteX10" fmla="*/ 1322534 w 2547084"/>
              <a:gd name="connsiteY10" fmla="*/ 292389 h 292389"/>
              <a:gd name="connsiteX11" fmla="*/ 734626 w 2547084"/>
              <a:gd name="connsiteY11" fmla="*/ 292389 h 292389"/>
              <a:gd name="connsiteX12" fmla="*/ 48732 w 2547084"/>
              <a:gd name="connsiteY12" fmla="*/ 292389 h 292389"/>
              <a:gd name="connsiteX13" fmla="*/ 0 w 2547084"/>
              <a:gd name="connsiteY13" fmla="*/ 243657 h 292389"/>
              <a:gd name="connsiteX14" fmla="*/ 0 w 2547084"/>
              <a:gd name="connsiteY14" fmla="*/ 48732 h 29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47084" h="292389" extrusionOk="0">
                <a:moveTo>
                  <a:pt x="0" y="48732"/>
                </a:moveTo>
                <a:cubicBezTo>
                  <a:pt x="-1093" y="21144"/>
                  <a:pt x="17987" y="1438"/>
                  <a:pt x="48732" y="0"/>
                </a:cubicBezTo>
                <a:cubicBezTo>
                  <a:pt x="204712" y="-308"/>
                  <a:pt x="383695" y="-3000"/>
                  <a:pt x="710129" y="0"/>
                </a:cubicBezTo>
                <a:cubicBezTo>
                  <a:pt x="1036563" y="3000"/>
                  <a:pt x="1123527" y="19599"/>
                  <a:pt x="1298038" y="0"/>
                </a:cubicBezTo>
                <a:cubicBezTo>
                  <a:pt x="1472549" y="-19599"/>
                  <a:pt x="1620989" y="-1044"/>
                  <a:pt x="1861451" y="0"/>
                </a:cubicBezTo>
                <a:cubicBezTo>
                  <a:pt x="2101913" y="1044"/>
                  <a:pt x="2237964" y="-27520"/>
                  <a:pt x="2498352" y="0"/>
                </a:cubicBezTo>
                <a:cubicBezTo>
                  <a:pt x="2526256" y="-2038"/>
                  <a:pt x="2541441" y="20954"/>
                  <a:pt x="2547084" y="48732"/>
                </a:cubicBezTo>
                <a:cubicBezTo>
                  <a:pt x="2546701" y="102883"/>
                  <a:pt x="2552175" y="173621"/>
                  <a:pt x="2547084" y="243657"/>
                </a:cubicBezTo>
                <a:cubicBezTo>
                  <a:pt x="2545327" y="273477"/>
                  <a:pt x="2522499" y="289180"/>
                  <a:pt x="2498352" y="292389"/>
                </a:cubicBezTo>
                <a:cubicBezTo>
                  <a:pt x="2316582" y="270917"/>
                  <a:pt x="2177678" y="304139"/>
                  <a:pt x="1934939" y="292389"/>
                </a:cubicBezTo>
                <a:cubicBezTo>
                  <a:pt x="1692200" y="280639"/>
                  <a:pt x="1608413" y="307461"/>
                  <a:pt x="1322534" y="292389"/>
                </a:cubicBezTo>
                <a:cubicBezTo>
                  <a:pt x="1036656" y="277317"/>
                  <a:pt x="882140" y="280397"/>
                  <a:pt x="734626" y="292389"/>
                </a:cubicBezTo>
                <a:cubicBezTo>
                  <a:pt x="587112" y="304381"/>
                  <a:pt x="254852" y="301021"/>
                  <a:pt x="48732" y="292389"/>
                </a:cubicBezTo>
                <a:cubicBezTo>
                  <a:pt x="25137" y="288269"/>
                  <a:pt x="-3337" y="269281"/>
                  <a:pt x="0" y="243657"/>
                </a:cubicBezTo>
                <a:cubicBezTo>
                  <a:pt x="-5800" y="198606"/>
                  <a:pt x="-4771" y="109881"/>
                  <a:pt x="0" y="48732"/>
                </a:cubicBezTo>
                <a:close/>
              </a:path>
            </a:pathLst>
          </a:custGeom>
          <a:noFill/>
          <a:ln w="28575">
            <a:solidFill>
              <a:srgbClr val="FF93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D3D234C-FC84-6EF3-97EF-F21F40213337}"/>
              </a:ext>
            </a:extLst>
          </p:cNvPr>
          <p:cNvSpPr/>
          <p:nvPr/>
        </p:nvSpPr>
        <p:spPr>
          <a:xfrm>
            <a:off x="9294498" y="3720806"/>
            <a:ext cx="2497009" cy="292389"/>
          </a:xfrm>
          <a:custGeom>
            <a:avLst/>
            <a:gdLst>
              <a:gd name="connsiteX0" fmla="*/ 0 w 2497009"/>
              <a:gd name="connsiteY0" fmla="*/ 48732 h 292389"/>
              <a:gd name="connsiteX1" fmla="*/ 48732 w 2497009"/>
              <a:gd name="connsiteY1" fmla="*/ 0 h 292389"/>
              <a:gd name="connsiteX2" fmla="*/ 696609 w 2497009"/>
              <a:gd name="connsiteY2" fmla="*/ 0 h 292389"/>
              <a:gd name="connsiteX3" fmla="*/ 1272500 w 2497009"/>
              <a:gd name="connsiteY3" fmla="*/ 0 h 292389"/>
              <a:gd name="connsiteX4" fmla="*/ 1824395 w 2497009"/>
              <a:gd name="connsiteY4" fmla="*/ 0 h 292389"/>
              <a:gd name="connsiteX5" fmla="*/ 2448277 w 2497009"/>
              <a:gd name="connsiteY5" fmla="*/ 0 h 292389"/>
              <a:gd name="connsiteX6" fmla="*/ 2497009 w 2497009"/>
              <a:gd name="connsiteY6" fmla="*/ 48732 h 292389"/>
              <a:gd name="connsiteX7" fmla="*/ 2497009 w 2497009"/>
              <a:gd name="connsiteY7" fmla="*/ 243657 h 292389"/>
              <a:gd name="connsiteX8" fmla="*/ 2448277 w 2497009"/>
              <a:gd name="connsiteY8" fmla="*/ 292389 h 292389"/>
              <a:gd name="connsiteX9" fmla="*/ 1896382 w 2497009"/>
              <a:gd name="connsiteY9" fmla="*/ 292389 h 292389"/>
              <a:gd name="connsiteX10" fmla="*/ 1296495 w 2497009"/>
              <a:gd name="connsiteY10" fmla="*/ 292389 h 292389"/>
              <a:gd name="connsiteX11" fmla="*/ 720605 w 2497009"/>
              <a:gd name="connsiteY11" fmla="*/ 292389 h 292389"/>
              <a:gd name="connsiteX12" fmla="*/ 48732 w 2497009"/>
              <a:gd name="connsiteY12" fmla="*/ 292389 h 292389"/>
              <a:gd name="connsiteX13" fmla="*/ 0 w 2497009"/>
              <a:gd name="connsiteY13" fmla="*/ 243657 h 292389"/>
              <a:gd name="connsiteX14" fmla="*/ 0 w 2497009"/>
              <a:gd name="connsiteY14" fmla="*/ 48732 h 29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97009" h="292389" extrusionOk="0">
                <a:moveTo>
                  <a:pt x="0" y="48732"/>
                </a:moveTo>
                <a:cubicBezTo>
                  <a:pt x="-1093" y="21144"/>
                  <a:pt x="17987" y="1438"/>
                  <a:pt x="48732" y="0"/>
                </a:cubicBezTo>
                <a:cubicBezTo>
                  <a:pt x="314121" y="-5169"/>
                  <a:pt x="500060" y="-13804"/>
                  <a:pt x="696609" y="0"/>
                </a:cubicBezTo>
                <a:cubicBezTo>
                  <a:pt x="893158" y="13804"/>
                  <a:pt x="1047881" y="7580"/>
                  <a:pt x="1272500" y="0"/>
                </a:cubicBezTo>
                <a:cubicBezTo>
                  <a:pt x="1497119" y="-7580"/>
                  <a:pt x="1641813" y="18870"/>
                  <a:pt x="1824395" y="0"/>
                </a:cubicBezTo>
                <a:cubicBezTo>
                  <a:pt x="2006978" y="-18870"/>
                  <a:pt x="2275599" y="-8119"/>
                  <a:pt x="2448277" y="0"/>
                </a:cubicBezTo>
                <a:cubicBezTo>
                  <a:pt x="2476181" y="-2038"/>
                  <a:pt x="2491366" y="20954"/>
                  <a:pt x="2497009" y="48732"/>
                </a:cubicBezTo>
                <a:cubicBezTo>
                  <a:pt x="2496626" y="102883"/>
                  <a:pt x="2502100" y="173621"/>
                  <a:pt x="2497009" y="243657"/>
                </a:cubicBezTo>
                <a:cubicBezTo>
                  <a:pt x="2495252" y="273477"/>
                  <a:pt x="2472424" y="289180"/>
                  <a:pt x="2448277" y="292389"/>
                </a:cubicBezTo>
                <a:cubicBezTo>
                  <a:pt x="2233757" y="305942"/>
                  <a:pt x="2088253" y="297567"/>
                  <a:pt x="1896382" y="292389"/>
                </a:cubicBezTo>
                <a:cubicBezTo>
                  <a:pt x="1704512" y="287211"/>
                  <a:pt x="1572442" y="298067"/>
                  <a:pt x="1296495" y="292389"/>
                </a:cubicBezTo>
                <a:cubicBezTo>
                  <a:pt x="1020548" y="286711"/>
                  <a:pt x="927036" y="276850"/>
                  <a:pt x="720605" y="292389"/>
                </a:cubicBezTo>
                <a:cubicBezTo>
                  <a:pt x="514174" y="307929"/>
                  <a:pt x="256616" y="319904"/>
                  <a:pt x="48732" y="292389"/>
                </a:cubicBezTo>
                <a:cubicBezTo>
                  <a:pt x="25137" y="288269"/>
                  <a:pt x="-3337" y="269281"/>
                  <a:pt x="0" y="243657"/>
                </a:cubicBezTo>
                <a:cubicBezTo>
                  <a:pt x="-5800" y="198606"/>
                  <a:pt x="-4771" y="109881"/>
                  <a:pt x="0" y="48732"/>
                </a:cubicBezTo>
                <a:close/>
              </a:path>
            </a:pathLst>
          </a:custGeom>
          <a:noFill/>
          <a:ln w="28575">
            <a:solidFill>
              <a:srgbClr val="FF93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68E7006-0B60-3906-81ED-CC2C6458D34F}"/>
              </a:ext>
            </a:extLst>
          </p:cNvPr>
          <p:cNvSpPr/>
          <p:nvPr/>
        </p:nvSpPr>
        <p:spPr>
          <a:xfrm>
            <a:off x="9294498" y="4013195"/>
            <a:ext cx="2497009" cy="709658"/>
          </a:xfrm>
          <a:custGeom>
            <a:avLst/>
            <a:gdLst>
              <a:gd name="connsiteX0" fmla="*/ 0 w 2497009"/>
              <a:gd name="connsiteY0" fmla="*/ 118279 h 709658"/>
              <a:gd name="connsiteX1" fmla="*/ 118279 w 2497009"/>
              <a:gd name="connsiteY1" fmla="*/ 0 h 709658"/>
              <a:gd name="connsiteX2" fmla="*/ 728601 w 2497009"/>
              <a:gd name="connsiteY2" fmla="*/ 0 h 709658"/>
              <a:gd name="connsiteX3" fmla="*/ 1271109 w 2497009"/>
              <a:gd name="connsiteY3" fmla="*/ 0 h 709658"/>
              <a:gd name="connsiteX4" fmla="*/ 1791013 w 2497009"/>
              <a:gd name="connsiteY4" fmla="*/ 0 h 709658"/>
              <a:gd name="connsiteX5" fmla="*/ 2378730 w 2497009"/>
              <a:gd name="connsiteY5" fmla="*/ 0 h 709658"/>
              <a:gd name="connsiteX6" fmla="*/ 2497009 w 2497009"/>
              <a:gd name="connsiteY6" fmla="*/ 118279 h 709658"/>
              <a:gd name="connsiteX7" fmla="*/ 2497009 w 2497009"/>
              <a:gd name="connsiteY7" fmla="*/ 591379 h 709658"/>
              <a:gd name="connsiteX8" fmla="*/ 2378730 w 2497009"/>
              <a:gd name="connsiteY8" fmla="*/ 709658 h 709658"/>
              <a:gd name="connsiteX9" fmla="*/ 1858826 w 2497009"/>
              <a:gd name="connsiteY9" fmla="*/ 709658 h 709658"/>
              <a:gd name="connsiteX10" fmla="*/ 1293714 w 2497009"/>
              <a:gd name="connsiteY10" fmla="*/ 709658 h 709658"/>
              <a:gd name="connsiteX11" fmla="*/ 751205 w 2497009"/>
              <a:gd name="connsiteY11" fmla="*/ 709658 h 709658"/>
              <a:gd name="connsiteX12" fmla="*/ 118279 w 2497009"/>
              <a:gd name="connsiteY12" fmla="*/ 709658 h 709658"/>
              <a:gd name="connsiteX13" fmla="*/ 0 w 2497009"/>
              <a:gd name="connsiteY13" fmla="*/ 591379 h 709658"/>
              <a:gd name="connsiteX14" fmla="*/ 0 w 2497009"/>
              <a:gd name="connsiteY14" fmla="*/ 118279 h 70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97009" h="709658" extrusionOk="0">
                <a:moveTo>
                  <a:pt x="0" y="118279"/>
                </a:moveTo>
                <a:cubicBezTo>
                  <a:pt x="-10460" y="46503"/>
                  <a:pt x="38531" y="5414"/>
                  <a:pt x="118279" y="0"/>
                </a:cubicBezTo>
                <a:cubicBezTo>
                  <a:pt x="277773" y="-702"/>
                  <a:pt x="546479" y="5537"/>
                  <a:pt x="728601" y="0"/>
                </a:cubicBezTo>
                <a:cubicBezTo>
                  <a:pt x="910723" y="-5537"/>
                  <a:pt x="1087105" y="6456"/>
                  <a:pt x="1271109" y="0"/>
                </a:cubicBezTo>
                <a:cubicBezTo>
                  <a:pt x="1455113" y="-6456"/>
                  <a:pt x="1614764" y="9435"/>
                  <a:pt x="1791013" y="0"/>
                </a:cubicBezTo>
                <a:cubicBezTo>
                  <a:pt x="1967262" y="-9435"/>
                  <a:pt x="2094565" y="28703"/>
                  <a:pt x="2378730" y="0"/>
                </a:cubicBezTo>
                <a:cubicBezTo>
                  <a:pt x="2447151" y="-6373"/>
                  <a:pt x="2491225" y="52069"/>
                  <a:pt x="2497009" y="118279"/>
                </a:cubicBezTo>
                <a:cubicBezTo>
                  <a:pt x="2487195" y="309537"/>
                  <a:pt x="2482349" y="447138"/>
                  <a:pt x="2497009" y="591379"/>
                </a:cubicBezTo>
                <a:cubicBezTo>
                  <a:pt x="2491008" y="666631"/>
                  <a:pt x="2439516" y="704394"/>
                  <a:pt x="2378730" y="709658"/>
                </a:cubicBezTo>
                <a:cubicBezTo>
                  <a:pt x="2198069" y="693610"/>
                  <a:pt x="2054337" y="703422"/>
                  <a:pt x="1858826" y="709658"/>
                </a:cubicBezTo>
                <a:cubicBezTo>
                  <a:pt x="1663315" y="715894"/>
                  <a:pt x="1428326" y="701846"/>
                  <a:pt x="1293714" y="709658"/>
                </a:cubicBezTo>
                <a:cubicBezTo>
                  <a:pt x="1159102" y="717470"/>
                  <a:pt x="961145" y="700508"/>
                  <a:pt x="751205" y="709658"/>
                </a:cubicBezTo>
                <a:cubicBezTo>
                  <a:pt x="541265" y="718808"/>
                  <a:pt x="400189" y="739383"/>
                  <a:pt x="118279" y="709658"/>
                </a:cubicBezTo>
                <a:cubicBezTo>
                  <a:pt x="55597" y="706378"/>
                  <a:pt x="-13328" y="651551"/>
                  <a:pt x="0" y="591379"/>
                </a:cubicBezTo>
                <a:cubicBezTo>
                  <a:pt x="-12096" y="492815"/>
                  <a:pt x="-1152" y="321493"/>
                  <a:pt x="0" y="118279"/>
                </a:cubicBezTo>
                <a:close/>
              </a:path>
            </a:pathLst>
          </a:custGeom>
          <a:noFill/>
          <a:ln w="28575">
            <a:solidFill>
              <a:srgbClr val="FF93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E9E911D-1947-D80B-C727-3A0044FAFD16}"/>
              </a:ext>
            </a:extLst>
          </p:cNvPr>
          <p:cNvSpPr/>
          <p:nvPr/>
        </p:nvSpPr>
        <p:spPr>
          <a:xfrm>
            <a:off x="9301586" y="5604519"/>
            <a:ext cx="2497009" cy="489924"/>
          </a:xfrm>
          <a:custGeom>
            <a:avLst/>
            <a:gdLst>
              <a:gd name="connsiteX0" fmla="*/ 0 w 2497009"/>
              <a:gd name="connsiteY0" fmla="*/ 81656 h 489924"/>
              <a:gd name="connsiteX1" fmla="*/ 81656 w 2497009"/>
              <a:gd name="connsiteY1" fmla="*/ 0 h 489924"/>
              <a:gd name="connsiteX2" fmla="*/ 711754 w 2497009"/>
              <a:gd name="connsiteY2" fmla="*/ 0 h 489924"/>
              <a:gd name="connsiteX3" fmla="*/ 1271841 w 2497009"/>
              <a:gd name="connsiteY3" fmla="*/ 0 h 489924"/>
              <a:gd name="connsiteX4" fmla="*/ 1808592 w 2497009"/>
              <a:gd name="connsiteY4" fmla="*/ 0 h 489924"/>
              <a:gd name="connsiteX5" fmla="*/ 2415353 w 2497009"/>
              <a:gd name="connsiteY5" fmla="*/ 0 h 489924"/>
              <a:gd name="connsiteX6" fmla="*/ 2497009 w 2497009"/>
              <a:gd name="connsiteY6" fmla="*/ 81656 h 489924"/>
              <a:gd name="connsiteX7" fmla="*/ 2497009 w 2497009"/>
              <a:gd name="connsiteY7" fmla="*/ 408268 h 489924"/>
              <a:gd name="connsiteX8" fmla="*/ 2415353 w 2497009"/>
              <a:gd name="connsiteY8" fmla="*/ 489924 h 489924"/>
              <a:gd name="connsiteX9" fmla="*/ 1878603 w 2497009"/>
              <a:gd name="connsiteY9" fmla="*/ 489924 h 489924"/>
              <a:gd name="connsiteX10" fmla="*/ 1295178 w 2497009"/>
              <a:gd name="connsiteY10" fmla="*/ 489924 h 489924"/>
              <a:gd name="connsiteX11" fmla="*/ 735091 w 2497009"/>
              <a:gd name="connsiteY11" fmla="*/ 489924 h 489924"/>
              <a:gd name="connsiteX12" fmla="*/ 81656 w 2497009"/>
              <a:gd name="connsiteY12" fmla="*/ 489924 h 489924"/>
              <a:gd name="connsiteX13" fmla="*/ 0 w 2497009"/>
              <a:gd name="connsiteY13" fmla="*/ 408268 h 489924"/>
              <a:gd name="connsiteX14" fmla="*/ 0 w 2497009"/>
              <a:gd name="connsiteY14" fmla="*/ 81656 h 48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97009" h="489924" extrusionOk="0">
                <a:moveTo>
                  <a:pt x="0" y="81656"/>
                </a:moveTo>
                <a:cubicBezTo>
                  <a:pt x="-7869" y="31705"/>
                  <a:pt x="29950" y="2480"/>
                  <a:pt x="81656" y="0"/>
                </a:cubicBezTo>
                <a:cubicBezTo>
                  <a:pt x="315294" y="-2792"/>
                  <a:pt x="497415" y="-23958"/>
                  <a:pt x="711754" y="0"/>
                </a:cubicBezTo>
                <a:cubicBezTo>
                  <a:pt x="926093" y="23958"/>
                  <a:pt x="1132690" y="-14755"/>
                  <a:pt x="1271841" y="0"/>
                </a:cubicBezTo>
                <a:cubicBezTo>
                  <a:pt x="1410992" y="14755"/>
                  <a:pt x="1602294" y="5093"/>
                  <a:pt x="1808592" y="0"/>
                </a:cubicBezTo>
                <a:cubicBezTo>
                  <a:pt x="2014890" y="-5093"/>
                  <a:pt x="2164387" y="-9026"/>
                  <a:pt x="2415353" y="0"/>
                </a:cubicBezTo>
                <a:cubicBezTo>
                  <a:pt x="2465146" y="-9664"/>
                  <a:pt x="2494843" y="36227"/>
                  <a:pt x="2497009" y="81656"/>
                </a:cubicBezTo>
                <a:cubicBezTo>
                  <a:pt x="2509368" y="223890"/>
                  <a:pt x="2501225" y="289045"/>
                  <a:pt x="2497009" y="408268"/>
                </a:cubicBezTo>
                <a:cubicBezTo>
                  <a:pt x="2491992" y="461664"/>
                  <a:pt x="2456665" y="485534"/>
                  <a:pt x="2415353" y="489924"/>
                </a:cubicBezTo>
                <a:cubicBezTo>
                  <a:pt x="2156792" y="497709"/>
                  <a:pt x="1993399" y="501674"/>
                  <a:pt x="1878603" y="489924"/>
                </a:cubicBezTo>
                <a:cubicBezTo>
                  <a:pt x="1763807" y="478175"/>
                  <a:pt x="1497707" y="506931"/>
                  <a:pt x="1295178" y="489924"/>
                </a:cubicBezTo>
                <a:cubicBezTo>
                  <a:pt x="1092650" y="472917"/>
                  <a:pt x="969998" y="464531"/>
                  <a:pt x="735091" y="489924"/>
                </a:cubicBezTo>
                <a:cubicBezTo>
                  <a:pt x="500184" y="515317"/>
                  <a:pt x="320078" y="469733"/>
                  <a:pt x="81656" y="489924"/>
                </a:cubicBezTo>
                <a:cubicBezTo>
                  <a:pt x="40032" y="485612"/>
                  <a:pt x="-6151" y="450987"/>
                  <a:pt x="0" y="408268"/>
                </a:cubicBezTo>
                <a:cubicBezTo>
                  <a:pt x="-14537" y="296543"/>
                  <a:pt x="-5595" y="238497"/>
                  <a:pt x="0" y="81656"/>
                </a:cubicBezTo>
                <a:close/>
              </a:path>
            </a:pathLst>
          </a:custGeom>
          <a:noFill/>
          <a:ln w="28575">
            <a:solidFill>
              <a:srgbClr val="FF93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2072D6-64D6-CC18-6A5E-A8365B0910F8}"/>
              </a:ext>
            </a:extLst>
          </p:cNvPr>
          <p:cNvSpPr txBox="1"/>
          <p:nvPr/>
        </p:nvSpPr>
        <p:spPr>
          <a:xfrm>
            <a:off x="3633149" y="5923911"/>
            <a:ext cx="1925968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vacuum activity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56D7380-34D9-AC00-E3B7-850EF97162FB}"/>
              </a:ext>
            </a:extLst>
          </p:cNvPr>
          <p:cNvSpPr/>
          <p:nvPr/>
        </p:nvSpPr>
        <p:spPr>
          <a:xfrm>
            <a:off x="3633149" y="5913102"/>
            <a:ext cx="1925968" cy="292389"/>
          </a:xfrm>
          <a:custGeom>
            <a:avLst/>
            <a:gdLst>
              <a:gd name="connsiteX0" fmla="*/ 0 w 1925968"/>
              <a:gd name="connsiteY0" fmla="*/ 48732 h 292389"/>
              <a:gd name="connsiteX1" fmla="*/ 48732 w 1925968"/>
              <a:gd name="connsiteY1" fmla="*/ 0 h 292389"/>
              <a:gd name="connsiteX2" fmla="*/ 694803 w 1925968"/>
              <a:gd name="connsiteY2" fmla="*/ 0 h 292389"/>
              <a:gd name="connsiteX3" fmla="*/ 1286020 w 1925968"/>
              <a:gd name="connsiteY3" fmla="*/ 0 h 292389"/>
              <a:gd name="connsiteX4" fmla="*/ 1877236 w 1925968"/>
              <a:gd name="connsiteY4" fmla="*/ 0 h 292389"/>
              <a:gd name="connsiteX5" fmla="*/ 1925968 w 1925968"/>
              <a:gd name="connsiteY5" fmla="*/ 48732 h 292389"/>
              <a:gd name="connsiteX6" fmla="*/ 1925968 w 1925968"/>
              <a:gd name="connsiteY6" fmla="*/ 243657 h 292389"/>
              <a:gd name="connsiteX7" fmla="*/ 1877236 w 1925968"/>
              <a:gd name="connsiteY7" fmla="*/ 292389 h 292389"/>
              <a:gd name="connsiteX8" fmla="*/ 1304305 w 1925968"/>
              <a:gd name="connsiteY8" fmla="*/ 292389 h 292389"/>
              <a:gd name="connsiteX9" fmla="*/ 694803 w 1925968"/>
              <a:gd name="connsiteY9" fmla="*/ 292389 h 292389"/>
              <a:gd name="connsiteX10" fmla="*/ 48732 w 1925968"/>
              <a:gd name="connsiteY10" fmla="*/ 292389 h 292389"/>
              <a:gd name="connsiteX11" fmla="*/ 0 w 1925968"/>
              <a:gd name="connsiteY11" fmla="*/ 243657 h 292389"/>
              <a:gd name="connsiteX12" fmla="*/ 0 w 1925968"/>
              <a:gd name="connsiteY12" fmla="*/ 48732 h 29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25968" h="292389" extrusionOk="0">
                <a:moveTo>
                  <a:pt x="0" y="48732"/>
                </a:moveTo>
                <a:cubicBezTo>
                  <a:pt x="-1093" y="21144"/>
                  <a:pt x="17987" y="1438"/>
                  <a:pt x="48732" y="0"/>
                </a:cubicBezTo>
                <a:cubicBezTo>
                  <a:pt x="340148" y="1684"/>
                  <a:pt x="459073" y="7242"/>
                  <a:pt x="694803" y="0"/>
                </a:cubicBezTo>
                <a:cubicBezTo>
                  <a:pt x="930533" y="-7242"/>
                  <a:pt x="1163679" y="578"/>
                  <a:pt x="1286020" y="0"/>
                </a:cubicBezTo>
                <a:cubicBezTo>
                  <a:pt x="1408361" y="-578"/>
                  <a:pt x="1629493" y="3841"/>
                  <a:pt x="1877236" y="0"/>
                </a:cubicBezTo>
                <a:cubicBezTo>
                  <a:pt x="1902219" y="-6221"/>
                  <a:pt x="1927475" y="16241"/>
                  <a:pt x="1925968" y="48732"/>
                </a:cubicBezTo>
                <a:cubicBezTo>
                  <a:pt x="1916878" y="139160"/>
                  <a:pt x="1928515" y="157853"/>
                  <a:pt x="1925968" y="243657"/>
                </a:cubicBezTo>
                <a:cubicBezTo>
                  <a:pt x="1925602" y="267083"/>
                  <a:pt x="1900872" y="296945"/>
                  <a:pt x="1877236" y="292389"/>
                </a:cubicBezTo>
                <a:cubicBezTo>
                  <a:pt x="1659415" y="283154"/>
                  <a:pt x="1444636" y="272597"/>
                  <a:pt x="1304305" y="292389"/>
                </a:cubicBezTo>
                <a:cubicBezTo>
                  <a:pt x="1163974" y="312181"/>
                  <a:pt x="832827" y="276286"/>
                  <a:pt x="694803" y="292389"/>
                </a:cubicBezTo>
                <a:cubicBezTo>
                  <a:pt x="556779" y="308492"/>
                  <a:pt x="326062" y="263807"/>
                  <a:pt x="48732" y="292389"/>
                </a:cubicBezTo>
                <a:cubicBezTo>
                  <a:pt x="23664" y="290565"/>
                  <a:pt x="4935" y="267389"/>
                  <a:pt x="0" y="243657"/>
                </a:cubicBezTo>
                <a:cubicBezTo>
                  <a:pt x="7923" y="156456"/>
                  <a:pt x="8947" y="122647"/>
                  <a:pt x="0" y="48732"/>
                </a:cubicBezTo>
                <a:close/>
              </a:path>
            </a:pathLst>
          </a:custGeom>
          <a:noFill/>
          <a:ln w="28575">
            <a:solidFill>
              <a:srgbClr val="FF93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77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10" grpId="0" animBg="1"/>
      <p:bldP spid="11" grpId="0" animBg="1"/>
      <p:bldP spid="16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8B75B-38B1-928E-0322-887FE90CA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on the ramp: ZS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EAEA3-4617-94B8-0329-35AF75F96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700" dirty="0"/>
              <a:t>After moving to scrubbing on the accelerating cycle, sporadic pressure spikes occurred in the ZS, the electrostatic septa for extraction to the North Area experiments</a:t>
            </a:r>
          </a:p>
          <a:p>
            <a:pPr lvl="1"/>
            <a:r>
              <a:rPr lang="en-GB" sz="1700" dirty="0"/>
              <a:t>The beam was paused on several occasions, for experts to check the ZS status after spikes, but no issues were found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56CC2-60B6-45D7-A3E2-7752C808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FAE9D-5142-EA7D-A288-9A660BA43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5AA9A-CECE-6B89-3BCB-05E905FDD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8CD73AB5-9C73-F570-563D-E12AD40409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13" b="1843"/>
          <a:stretch/>
        </p:blipFill>
        <p:spPr>
          <a:xfrm>
            <a:off x="1857783" y="1994055"/>
            <a:ext cx="8469345" cy="454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566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0264B-A5B2-68CC-885C-294C363DC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on the ramp: kickers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E0E85-754B-8454-3B99-DECE5C03D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3675179" cy="5384484"/>
          </a:xfrm>
        </p:spPr>
        <p:txBody>
          <a:bodyPr>
            <a:normAutofit/>
          </a:bodyPr>
          <a:lstStyle/>
          <a:p>
            <a:endParaRPr lang="en-GB" sz="1700" dirty="0"/>
          </a:p>
          <a:p>
            <a:endParaRPr lang="en-GB" sz="1700" dirty="0"/>
          </a:p>
          <a:p>
            <a:r>
              <a:rPr lang="en-GB" sz="1700" dirty="0"/>
              <a:t>Unlike in most arc regions, the pressure in most kickers increases on the ramp, with the bunch length decrease</a:t>
            </a:r>
          </a:p>
          <a:p>
            <a:endParaRPr lang="en-GB" sz="1700" dirty="0"/>
          </a:p>
          <a:p>
            <a:r>
              <a:rPr lang="en-GB" sz="1700" dirty="0"/>
              <a:t>Strong pressure spikes seen in both MKP-L and MKDH with first LIU batches at flat top</a:t>
            </a:r>
          </a:p>
          <a:p>
            <a:endParaRPr lang="en-GB" sz="1700" dirty="0"/>
          </a:p>
          <a:p>
            <a:r>
              <a:rPr lang="en-GB" sz="1700" dirty="0"/>
              <a:t>Conditioning observed during scrubbing days</a:t>
            </a:r>
          </a:p>
          <a:p>
            <a:pPr marL="0" indent="0">
              <a:buNone/>
            </a:pPr>
            <a:endParaRPr lang="en-GB" sz="1700" dirty="0"/>
          </a:p>
          <a:p>
            <a:pPr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Kickers are ready for LIU beam after initial scrubbing</a:t>
            </a:r>
          </a:p>
          <a:p>
            <a:pPr>
              <a:buFont typeface="Wingdings" pitchFamily="2" charset="2"/>
              <a:buChar char="à"/>
            </a:pPr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5BF42-2662-792B-A117-E8772281F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DA9B5-FA69-532D-D809-49998EB7F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1A253-C613-3A29-A48C-5CD0D1A68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9DC3E62-A634-C3E4-34BF-58BCD80E1803}"/>
              </a:ext>
            </a:extLst>
          </p:cNvPr>
          <p:cNvGrpSpPr>
            <a:grpSpLocks noChangeAspect="1"/>
          </p:cNvGrpSpPr>
          <p:nvPr/>
        </p:nvGrpSpPr>
        <p:grpSpPr>
          <a:xfrm>
            <a:off x="4041234" y="1024496"/>
            <a:ext cx="8047730" cy="5014705"/>
            <a:chOff x="3875979" y="1167717"/>
            <a:chExt cx="8047730" cy="5014705"/>
          </a:xfrm>
        </p:grpSpPr>
        <p:pic>
          <p:nvPicPr>
            <p:cNvPr id="8" name="Picture 7" descr="A graph of a pressure&#10;&#10;AI-generated content may be incorrect.">
              <a:extLst>
                <a:ext uri="{FF2B5EF4-FFF2-40B4-BE49-F238E27FC236}">
                  <a16:creationId xmlns:a16="http://schemas.microsoft.com/office/drawing/2014/main" id="{E5DA84DD-6B8D-B5ED-EA00-E41DFD7C2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145" t="47871" r="8248" b="32307"/>
            <a:stretch/>
          </p:blipFill>
          <p:spPr>
            <a:xfrm>
              <a:off x="3875980" y="4072544"/>
              <a:ext cx="8047729" cy="1380802"/>
            </a:xfrm>
            <a:prstGeom prst="rect">
              <a:avLst/>
            </a:prstGeom>
          </p:spPr>
        </p:pic>
        <p:pic>
          <p:nvPicPr>
            <p:cNvPr id="11" name="Picture 10" descr="A graph of a pressure&#10;&#10;AI-generated content may be incorrect.">
              <a:extLst>
                <a:ext uri="{FF2B5EF4-FFF2-40B4-BE49-F238E27FC236}">
                  <a16:creationId xmlns:a16="http://schemas.microsoft.com/office/drawing/2014/main" id="{DC729A2B-EC25-88F2-4724-D4BDC4B4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262" t="7586" r="8133" b="70624"/>
            <a:stretch/>
          </p:blipFill>
          <p:spPr>
            <a:xfrm>
              <a:off x="3875979" y="1167717"/>
              <a:ext cx="8047730" cy="1517832"/>
            </a:xfrm>
            <a:prstGeom prst="rect">
              <a:avLst/>
            </a:prstGeom>
          </p:spPr>
        </p:pic>
        <p:pic>
          <p:nvPicPr>
            <p:cNvPr id="12" name="Picture 11" descr="A graph of a pressure&#10;&#10;AI-generated content may be incorrect.">
              <a:extLst>
                <a:ext uri="{FF2B5EF4-FFF2-40B4-BE49-F238E27FC236}">
                  <a16:creationId xmlns:a16="http://schemas.microsoft.com/office/drawing/2014/main" id="{A896B097-EF7D-D3F8-65DA-ED364D2EF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262" t="47748" r="8133" b="32430"/>
            <a:stretch/>
          </p:blipFill>
          <p:spPr>
            <a:xfrm>
              <a:off x="3875979" y="2685548"/>
              <a:ext cx="8047730" cy="1380802"/>
            </a:xfrm>
            <a:prstGeom prst="rect">
              <a:avLst/>
            </a:prstGeom>
          </p:spPr>
        </p:pic>
        <p:pic>
          <p:nvPicPr>
            <p:cNvPr id="13" name="Picture 12" descr="A graph of a pressure&#10;&#10;AI-generated content may be incorrect.">
              <a:extLst>
                <a:ext uri="{FF2B5EF4-FFF2-40B4-BE49-F238E27FC236}">
                  <a16:creationId xmlns:a16="http://schemas.microsoft.com/office/drawing/2014/main" id="{C490DECF-8695-6C04-8EFC-9307C4BD7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262" t="85787" r="8133" b="3579"/>
            <a:stretch/>
          </p:blipFill>
          <p:spPr>
            <a:xfrm>
              <a:off x="3875979" y="5441669"/>
              <a:ext cx="8047730" cy="740753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3904EB-457B-A134-1482-BCE0DCFD906A}"/>
                </a:ext>
              </a:extLst>
            </p:cNvPr>
            <p:cNvSpPr/>
            <p:nvPr/>
          </p:nvSpPr>
          <p:spPr>
            <a:xfrm>
              <a:off x="7191039" y="1167717"/>
              <a:ext cx="1923025" cy="265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79132AA-6E59-2F04-3048-5DE7FEC20148}"/>
                </a:ext>
              </a:extLst>
            </p:cNvPr>
            <p:cNvSpPr txBox="1"/>
            <p:nvPr/>
          </p:nvSpPr>
          <p:spPr>
            <a:xfrm>
              <a:off x="7416800" y="2652462"/>
              <a:ext cx="1219199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MKP-L pressure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3207EB-C95E-A1E7-1BA9-A3E04CADD0CF}"/>
                </a:ext>
              </a:extLst>
            </p:cNvPr>
            <p:cNvSpPr txBox="1"/>
            <p:nvPr/>
          </p:nvSpPr>
          <p:spPr>
            <a:xfrm>
              <a:off x="7416800" y="4025383"/>
              <a:ext cx="1219199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MKDH pressure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CF7FB12-AF5E-4DCE-20F8-5ACC385CCFFA}"/>
                </a:ext>
              </a:extLst>
            </p:cNvPr>
            <p:cNvCxnSpPr/>
            <p:nvPr/>
          </p:nvCxnSpPr>
          <p:spPr>
            <a:xfrm>
              <a:off x="4592880" y="3150824"/>
              <a:ext cx="7200000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  <a:alpha val="60349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7C9497-6B67-4A7A-9387-18CF7674A8C0}"/>
                </a:ext>
              </a:extLst>
            </p:cNvPr>
            <p:cNvSpPr txBox="1"/>
            <p:nvPr/>
          </p:nvSpPr>
          <p:spPr>
            <a:xfrm>
              <a:off x="4559829" y="1492790"/>
              <a:ext cx="1219199" cy="40011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1E77B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Flat bottom cycle</a:t>
              </a:r>
              <a:b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000" dirty="0">
                  <a:solidFill>
                    <a:srgbClr val="FF7F0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Acceleration cycle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138A28B-A465-1CBE-1E98-420DC8C3194D}"/>
                </a:ext>
              </a:extLst>
            </p:cNvPr>
            <p:cNvCxnSpPr/>
            <p:nvPr/>
          </p:nvCxnSpPr>
          <p:spPr>
            <a:xfrm>
              <a:off x="4592880" y="4294741"/>
              <a:ext cx="7200000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  <a:alpha val="60349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5D0A045-E1E4-DFD6-8D06-170DBA509C57}"/>
                </a:ext>
              </a:extLst>
            </p:cNvPr>
            <p:cNvSpPr txBox="1"/>
            <p:nvPr/>
          </p:nvSpPr>
          <p:spPr>
            <a:xfrm>
              <a:off x="4517136" y="2925617"/>
              <a:ext cx="1762479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Interlock threshold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061688D-4580-E429-AA23-7AE2E456D06D}"/>
                </a:ext>
              </a:extLst>
            </p:cNvPr>
            <p:cNvSpPr txBox="1"/>
            <p:nvPr/>
          </p:nvSpPr>
          <p:spPr>
            <a:xfrm>
              <a:off x="4528153" y="4304005"/>
              <a:ext cx="1762479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Interlock threshold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1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00502-7C3C-D55E-ECDA-E42E23C9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on the ramp: RF cavities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5372B-8C17-2014-44A3-952667606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4916725" cy="5882640"/>
          </a:xfrm>
        </p:spPr>
        <p:txBody>
          <a:bodyPr>
            <a:normAutofit/>
          </a:bodyPr>
          <a:lstStyle/>
          <a:p>
            <a:endParaRPr lang="en-GB" sz="1700" dirty="0"/>
          </a:p>
          <a:p>
            <a:r>
              <a:rPr lang="en-GB" sz="1700" dirty="0"/>
              <a:t>In 2024, pressure spikes in the RF cavities and associated amplifier module breakages were the main limitations to the scrubbing</a:t>
            </a:r>
          </a:p>
          <a:p>
            <a:pPr lvl="1"/>
            <a:r>
              <a:rPr lang="en-GB" sz="1700" dirty="0"/>
              <a:t>This year, only one major spike occurred, leading to ~5 broken amplifier modules</a:t>
            </a:r>
          </a:p>
          <a:p>
            <a:endParaRPr lang="en-GB" sz="1700" dirty="0"/>
          </a:p>
          <a:p>
            <a:r>
              <a:rPr lang="en-GB" sz="1700" dirty="0"/>
              <a:t>More extensive RF conditioning by RF team before and during scrubbing</a:t>
            </a:r>
          </a:p>
          <a:p>
            <a:endParaRPr lang="en-GB" sz="1700" dirty="0"/>
          </a:p>
          <a:p>
            <a:r>
              <a:rPr lang="en-GB" sz="1700" dirty="0"/>
              <a:t>Different intensity ramp-up approach</a:t>
            </a:r>
          </a:p>
          <a:p>
            <a:pPr lvl="1"/>
            <a:r>
              <a:rPr lang="en-GB" dirty="0"/>
              <a:t>2025: ramp-up bunch intensity for each step in number of batches with fixed nominal flat top bunch length </a:t>
            </a:r>
          </a:p>
          <a:p>
            <a:pPr lvl="1"/>
            <a:r>
              <a:rPr lang="en-GB" dirty="0"/>
              <a:t>2024: ramp up number of batches for each step in intensity with gradual reduction of flat top bunch length </a:t>
            </a:r>
          </a:p>
          <a:p>
            <a:pPr marL="457200" lvl="1" indent="0">
              <a:buNone/>
            </a:pPr>
            <a:endParaRPr lang="en-GB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A02EF-9B03-E35B-3DFB-69BB3FC39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B960B-22D6-6DDD-6042-D994F4356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10 April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FAF7B-C946-06A7-6307-60C25373C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8F464C53-9510-4AC9-6CD7-A821E89718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5" r="16437"/>
          <a:stretch/>
        </p:blipFill>
        <p:spPr>
          <a:xfrm>
            <a:off x="5596569" y="1015808"/>
            <a:ext cx="6494891" cy="5305072"/>
          </a:xfrm>
          <a:prstGeom prst="rect">
            <a:avLst/>
          </a:prstGeom>
        </p:spPr>
      </p:pic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D6DF9A33-CDFF-26CD-A1CA-211D16AF04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224" t="1640" r="4890" b="72414"/>
          <a:stretch/>
        </p:blipFill>
        <p:spPr>
          <a:xfrm>
            <a:off x="11233149" y="1145754"/>
            <a:ext cx="768379" cy="14037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5CC6D6-5BD5-05AA-BBD0-209E13453B20}"/>
              </a:ext>
            </a:extLst>
          </p:cNvPr>
          <p:cNvSpPr txBox="1"/>
          <p:nvPr/>
        </p:nvSpPr>
        <p:spPr>
          <a:xfrm>
            <a:off x="5904948" y="2134027"/>
            <a:ext cx="324607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The pressure spike occurred on the single occasion when deviating from this pattern (no proof of causation)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3B1BFA6-A9BA-6C22-3C3B-8F2683DCAC36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4693186" y="2549526"/>
            <a:ext cx="1211762" cy="9758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08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82592</TotalTime>
  <Words>2524</Words>
  <Application>Microsoft Macintosh PowerPoint</Application>
  <PresentationFormat>Widescreen</PresentationFormat>
  <Paragraphs>409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Optima</vt:lpstr>
      <vt:lpstr>Proxima Nova</vt:lpstr>
      <vt:lpstr>Wingdings</vt:lpstr>
      <vt:lpstr>Office Theme</vt:lpstr>
      <vt:lpstr>SPS scrubbing run overview and takeaways</vt:lpstr>
      <vt:lpstr>Introduction</vt:lpstr>
      <vt:lpstr>Scrubbing overview</vt:lpstr>
      <vt:lpstr>Conditioning vented regions</vt:lpstr>
      <vt:lpstr>Conditioning vented regions</vt:lpstr>
      <vt:lpstr>Most active regions</vt:lpstr>
      <vt:lpstr>Conditioning on the ramp: ZS</vt:lpstr>
      <vt:lpstr>Conditioning on the ramp: kickers</vt:lpstr>
      <vt:lpstr>Conditioning on the ramp: RF cavities</vt:lpstr>
      <vt:lpstr>LIU beam parameters</vt:lpstr>
      <vt:lpstr>LIU beam parameters</vt:lpstr>
      <vt:lpstr>LIU beam parameters</vt:lpstr>
      <vt:lpstr>LIU beam parameters</vt:lpstr>
      <vt:lpstr>15 minutes later…</vt:lpstr>
      <vt:lpstr>Encountered issues</vt:lpstr>
      <vt:lpstr>Encountered issues</vt:lpstr>
      <vt:lpstr>Encountered issues</vt:lpstr>
      <vt:lpstr>Other encountered issues</vt:lpstr>
      <vt:lpstr>RF power limitations</vt:lpstr>
      <vt:lpstr>MKP-S heating</vt:lpstr>
      <vt:lpstr>MKP-S heating in HL-LHC era</vt:lpstr>
      <vt:lpstr>Conclusions &amp; takeaways</vt:lpstr>
      <vt:lpstr>Conclusions &amp; takeaways</vt:lpstr>
      <vt:lpstr>Conclusions &amp; takeaways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Isaac Stern</cp:lastModifiedBy>
  <cp:revision>1819</cp:revision>
  <dcterms:created xsi:type="dcterms:W3CDTF">2017-07-07T12:54:19Z</dcterms:created>
  <dcterms:modified xsi:type="dcterms:W3CDTF">2025-04-10T11:37:15Z</dcterms:modified>
</cp:coreProperties>
</file>