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2"/>
  </p:notesMasterIdLst>
  <p:sldIdLst>
    <p:sldId id="256" r:id="rId2"/>
    <p:sldId id="258" r:id="rId3"/>
    <p:sldId id="277" r:id="rId4"/>
    <p:sldId id="336" r:id="rId5"/>
    <p:sldId id="517" r:id="rId6"/>
    <p:sldId id="446" r:id="rId7"/>
    <p:sldId id="367" r:id="rId8"/>
    <p:sldId id="580" r:id="rId9"/>
    <p:sldId id="474" r:id="rId10"/>
    <p:sldId id="590" r:id="rId11"/>
    <p:sldId id="611" r:id="rId12"/>
    <p:sldId id="581" r:id="rId13"/>
    <p:sldId id="585" r:id="rId14"/>
    <p:sldId id="586" r:id="rId15"/>
    <p:sldId id="587" r:id="rId16"/>
    <p:sldId id="613" r:id="rId17"/>
    <p:sldId id="578" r:id="rId18"/>
    <p:sldId id="603" r:id="rId19"/>
    <p:sldId id="589" r:id="rId20"/>
    <p:sldId id="612" r:id="rId21"/>
    <p:sldId id="513" r:id="rId22"/>
    <p:sldId id="475" r:id="rId23"/>
    <p:sldId id="592" r:id="rId24"/>
    <p:sldId id="583" r:id="rId25"/>
    <p:sldId id="595" r:id="rId26"/>
    <p:sldId id="608" r:id="rId27"/>
    <p:sldId id="374" r:id="rId28"/>
    <p:sldId id="596" r:id="rId29"/>
    <p:sldId id="607" r:id="rId30"/>
    <p:sldId id="480" r:id="rId31"/>
    <p:sldId id="606" r:id="rId32"/>
    <p:sldId id="601" r:id="rId33"/>
    <p:sldId id="600" r:id="rId34"/>
    <p:sldId id="597" r:id="rId35"/>
    <p:sldId id="602" r:id="rId36"/>
    <p:sldId id="593" r:id="rId37"/>
    <p:sldId id="594" r:id="rId38"/>
    <p:sldId id="588" r:id="rId39"/>
    <p:sldId id="515" r:id="rId40"/>
    <p:sldId id="263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E2E0"/>
    <a:srgbClr val="B7DDFF"/>
    <a:srgbClr val="1B45F9"/>
    <a:srgbClr val="FF7C80"/>
    <a:srgbClr val="DE6F00"/>
    <a:srgbClr val="008E40"/>
    <a:srgbClr val="080808"/>
    <a:srgbClr val="FFFFFF"/>
    <a:srgbClr val="0066C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97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8733A-5F73-489D-A7AF-273B5AF1706E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57ADB-1F76-4F74-AC5A-2259D7247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21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35DF1-38BA-4EA8-9198-05673E3CA287}" type="slidenum">
              <a:rPr kumimoji="0" lang="fr-FR" alt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60400"/>
            <a:ext cx="4554538" cy="34163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4362450"/>
            <a:ext cx="4997450" cy="4125913"/>
          </a:xfrm>
          <a:noFill/>
        </p:spPr>
        <p:txBody>
          <a:bodyPr/>
          <a:lstStyle/>
          <a:p>
            <a:pPr eaLnBrk="1" hangingPunct="1"/>
            <a:endParaRPr lang="en-US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4173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117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2C7A6-F0AC-6AB5-9250-90441F3487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98919F-2A62-BD35-A56E-868331E86B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A215AE-6B9A-D97E-8CA8-0490090D9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DAB3ED-2D12-72B0-9B0B-96980CD1D1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333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A79A6A-A5D6-89BF-DCD1-7DB6E9780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078806-2640-2B22-AA2A-0E0504523E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6A4885-F668-C588-44AC-2B14C78ACE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2B9DB5-46A1-95A5-22F4-11C34288E5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788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F4F6B-EAFB-3FA1-4E3F-BC1381549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8607F6-D57C-135E-DF8C-5BBA009960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FCB486-271C-AE3D-FFFA-5F759A10E0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8949F-73DC-4E29-766D-072375681A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5570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9312A-E668-7249-CF8B-75E029F4D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7537CD-65CC-69BD-2898-B83255AD7A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91AEFF-DDCE-8DE8-2CE3-053AB64F96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023A40-6D2A-2F80-B628-D0F90EB2A7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480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33140B-BB04-37C5-BDA1-CDE1868E74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E7542B-3292-A926-E3C1-77995D8A50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C9E5DA-7B2D-55A5-6FDF-2ED841BD1B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8EC444-9A94-0F47-7EDE-53917C566A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482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33140B-BB04-37C5-BDA1-CDE1868E74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E7542B-3292-A926-E3C1-77995D8A50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C9E5DA-7B2D-55A5-6FDF-2ED841BD1B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8EC444-9A94-0F47-7EDE-53917C566A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382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9027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7E1554-7F53-9C35-BF38-7340D93B4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4E1804-0C4B-D305-B8D8-55C7A9D553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FA54A5-F691-6A15-F978-D3759FCE68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3EB9BC-7767-C676-D45C-21530BB3A0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0386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2497BB-CA89-47BE-914C-2A903030F272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473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930" y="2266275"/>
            <a:ext cx="8226854" cy="51913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fld id="{EB180FA8-EF6D-4F2E-8262-744163020100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44658" y="654148"/>
            <a:ext cx="8482819" cy="225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787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fld id="{AB345A28-3DF0-4151-9B4E-A385056EEDBC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7C3E0-3451-4651-968E-B14A4AF6E506}" type="datetime1">
              <a:rPr lang="de-DE" smtClean="0"/>
              <a:t>10.03.2025</a:t>
            </a:fld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Koettig CERN 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F65486-99DD-4D77-AC9D-BDEAE0EAFF12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536480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F8082-F977-42A7-A55A-2C847F7EEB85}" type="datetime1">
              <a:rPr lang="de-DE" smtClean="0"/>
              <a:t>10.03.2025</a:t>
            </a:fld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Koettig CERN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C7FF40-9C8D-4C19-A375-CB20D428D46D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15891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CERN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514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GB" dirty="0" err="1"/>
              <a:t>Titel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04437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EDB07-182D-4FD2-8815-1CBE4D531BC6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80623"/>
            <a:ext cx="822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2" r:id="rId3"/>
    <p:sldLayoutId id="2147483678" r:id="rId4"/>
    <p:sldLayoutId id="2147483682" r:id="rId5"/>
    <p:sldLayoutId id="2147483684" r:id="rId6"/>
    <p:sldLayoutId id="2147483685" r:id="rId7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24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rgbClr val="002060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rgbClr val="002060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10.png"/><Relationship Id="rId7" Type="http://schemas.openxmlformats.org/officeDocument/2006/relationships/image" Target="../media/image95.png"/><Relationship Id="rId2" Type="http://schemas.openxmlformats.org/officeDocument/2006/relationships/image" Target="../media/image90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microsoft.com/office/2007/relationships/hdphoto" Target="../media/hdphoto1.wdp"/><Relationship Id="rId7" Type="http://schemas.openxmlformats.org/officeDocument/2006/relationships/image" Target="../media/image42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F6221D-64A9-27A3-61B7-B560DDC762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92C8348A-CB68-96A9-3AF4-CAB347D962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5082" y="158738"/>
            <a:ext cx="8477305" cy="494406"/>
          </a:xfrm>
        </p:spPr>
        <p:txBody>
          <a:bodyPr/>
          <a:lstStyle/>
          <a:p>
            <a:pPr algn="l"/>
            <a:r>
              <a:rPr lang="en-US" altLang="en-US" dirty="0"/>
              <a:t>PID 3D isometric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807326-8B63-1AD7-E150-DB3935C4D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57668C-5EED-445D-B9B4-D0956CA7769D}" type="datetime1">
              <a:rPr lang="de-DE" smtClean="0"/>
              <a:t>10.03.2025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A37C0F-B7D1-AFCA-0165-AE442108E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CERN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D89014-B021-CE4D-FD89-115B84E12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10</a:t>
            </a:fld>
            <a:endParaRPr lang="fr-FR" alt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25C400C-6E9D-C44F-00F5-40617E118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821" y="725793"/>
            <a:ext cx="8629566" cy="613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95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0BCB6-DA8F-B6D6-FADA-23659FA161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FC23F-D741-54D3-A707-093DAE231E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8515" y="3160294"/>
            <a:ext cx="8570494" cy="654469"/>
          </a:xfrm>
        </p:spPr>
        <p:txBody>
          <a:bodyPr/>
          <a:lstStyle/>
          <a:p>
            <a:pPr algn="l"/>
            <a:r>
              <a:rPr lang="en-US" dirty="0"/>
              <a:t>Structural materials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32DC08-866F-981C-96DC-05E8A618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CERN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C2AB0F-3926-6571-AC4F-B5734BD9A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90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4CD284-95AC-E5B4-47F0-C9D69D037B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4F1BF-8876-7E4D-92BB-D01FA66B6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679731"/>
          </a:xfrm>
        </p:spPr>
        <p:txBody>
          <a:bodyPr/>
          <a:lstStyle/>
          <a:p>
            <a:r>
              <a:rPr lang="en-US" dirty="0"/>
              <a:t>Material for use at low temperature      </a:t>
            </a:r>
            <a:r>
              <a:rPr lang="en-US" altLang="en-US" b="0" dirty="0">
                <a:solidFill>
                  <a:srgbClr val="C00000"/>
                </a:solidFill>
              </a:rPr>
              <a:t>Reference material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922680-1D61-F150-FC00-FA7653481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9B9C-0678-4674-9DCA-0311FFA77C08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79DFA-CC88-E36B-B765-10631770B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5224F-2C32-03D2-6657-D307B980D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12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BBD80A-65D3-5574-47CD-E84245D81C16}"/>
              </a:ext>
            </a:extLst>
          </p:cNvPr>
          <p:cNvSpPr txBox="1"/>
          <p:nvPr/>
        </p:nvSpPr>
        <p:spPr>
          <a:xfrm>
            <a:off x="610756" y="781014"/>
            <a:ext cx="4572000" cy="49628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Austenitic stainless steel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e.g.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1.4301 (304), 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1.4306/07 (304L), 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1.4311 (304LN), 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1.4401 (316), 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1.4404/35 (316L), 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1.4541 (321), 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1.4550 (347)</a:t>
            </a:r>
          </a:p>
          <a:p>
            <a:endParaRPr lang="en-GB" sz="1100" dirty="0">
              <a:solidFill>
                <a:srgbClr val="002060"/>
              </a:solidFill>
            </a:endParaRPr>
          </a:p>
          <a:p>
            <a:r>
              <a:rPr lang="en-GB" sz="1400" dirty="0">
                <a:solidFill>
                  <a:srgbClr val="002060"/>
                </a:solidFill>
              </a:rPr>
              <a:t>Properties</a:t>
            </a:r>
          </a:p>
          <a:p>
            <a:r>
              <a:rPr lang="en-GB" sz="1400" dirty="0">
                <a:solidFill>
                  <a:schemeClr val="accent5">
                    <a:lumMod val="75000"/>
                  </a:schemeClr>
                </a:solidFill>
              </a:rPr>
              <a:t>– universally applicable</a:t>
            </a:r>
          </a:p>
          <a:p>
            <a:r>
              <a:rPr lang="en-GB" sz="1400" dirty="0">
                <a:solidFill>
                  <a:schemeClr val="accent5">
                    <a:lumMod val="75000"/>
                  </a:schemeClr>
                </a:solidFill>
              </a:rPr>
              <a:t>– good weldability</a:t>
            </a:r>
          </a:p>
          <a:p>
            <a:endParaRPr lang="en-GB" sz="1100" dirty="0">
              <a:solidFill>
                <a:srgbClr val="002060"/>
              </a:solidFill>
            </a:endParaRPr>
          </a:p>
          <a:p>
            <a:r>
              <a:rPr lang="en-GB" sz="1400" dirty="0">
                <a:solidFill>
                  <a:srgbClr val="002060"/>
                </a:solidFill>
              </a:rPr>
              <a:t>Reference</a:t>
            </a:r>
          </a:p>
          <a:p>
            <a:r>
              <a:rPr lang="en-GB" sz="1400" dirty="0">
                <a:solidFill>
                  <a:srgbClr val="002060"/>
                </a:solidFill>
              </a:rPr>
              <a:t>– AD W10</a:t>
            </a:r>
          </a:p>
          <a:p>
            <a:endParaRPr lang="en-GB" sz="1050" dirty="0">
              <a:solidFill>
                <a:srgbClr val="002060"/>
              </a:solidFill>
            </a:endParaRPr>
          </a:p>
          <a:p>
            <a:r>
              <a:rPr lang="en-GB" sz="1400" dirty="0">
                <a:solidFill>
                  <a:srgbClr val="002060"/>
                </a:solidFill>
              </a:rPr>
              <a:t>Remark:</a:t>
            </a:r>
          </a:p>
          <a:p>
            <a:r>
              <a:rPr lang="en-GB" sz="1400" dirty="0">
                <a:solidFill>
                  <a:schemeClr val="accent5">
                    <a:lumMod val="75000"/>
                  </a:schemeClr>
                </a:solidFill>
              </a:rPr>
              <a:t>(L) Low carbon =&gt; allows welding w/o need </a:t>
            </a:r>
          </a:p>
          <a:p>
            <a:r>
              <a:rPr lang="en-GB" sz="1400" dirty="0">
                <a:solidFill>
                  <a:schemeClr val="accent5">
                    <a:lumMod val="75000"/>
                  </a:schemeClr>
                </a:solidFill>
              </a:rPr>
              <a:t>to anneal the weld</a:t>
            </a:r>
          </a:p>
          <a:p>
            <a:r>
              <a:rPr lang="en-GB" sz="1400" dirty="0">
                <a:solidFill>
                  <a:schemeClr val="accent5">
                    <a:lumMod val="75000"/>
                  </a:schemeClr>
                </a:solidFill>
              </a:rPr>
              <a:t>(N) High nitrogen =&gt; stronger and makes 316LN really non-magnetic at very low T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AE9208-A1D5-9D26-8EA2-9D946C8C7526}"/>
              </a:ext>
            </a:extLst>
          </p:cNvPr>
          <p:cNvSpPr txBox="1"/>
          <p:nvPr/>
        </p:nvSpPr>
        <p:spPr>
          <a:xfrm>
            <a:off x="5182756" y="781014"/>
            <a:ext cx="3905097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Low temperature steel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e.g.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1.3912 (FeNi36, Invar)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1.5662 (X8Ni9, 9% nickel steel)</a:t>
            </a:r>
          </a:p>
          <a:p>
            <a:endParaRPr lang="en-GB" sz="1600" dirty="0">
              <a:solidFill>
                <a:srgbClr val="002060"/>
              </a:solidFill>
            </a:endParaRPr>
          </a:p>
          <a:p>
            <a:endParaRPr lang="en-GB" sz="1600" dirty="0">
              <a:solidFill>
                <a:srgbClr val="002060"/>
              </a:solidFill>
            </a:endParaRPr>
          </a:p>
          <a:p>
            <a:endParaRPr lang="en-GB" sz="1600" dirty="0">
              <a:solidFill>
                <a:srgbClr val="002060"/>
              </a:solidFill>
            </a:endParaRPr>
          </a:p>
          <a:p>
            <a:endParaRPr lang="en-GB" sz="1600" dirty="0">
              <a:solidFill>
                <a:srgbClr val="002060"/>
              </a:solidFill>
            </a:endParaRPr>
          </a:p>
          <a:p>
            <a:endParaRPr lang="en-GB" sz="900" dirty="0">
              <a:solidFill>
                <a:srgbClr val="002060"/>
              </a:solidFill>
            </a:endParaRPr>
          </a:p>
          <a:p>
            <a:endParaRPr lang="en-GB" sz="1600" dirty="0">
              <a:solidFill>
                <a:srgbClr val="002060"/>
              </a:solidFill>
            </a:endParaRPr>
          </a:p>
          <a:p>
            <a:r>
              <a:rPr lang="en-GB" sz="1400" dirty="0">
                <a:solidFill>
                  <a:srgbClr val="002060"/>
                </a:solidFill>
              </a:rPr>
              <a:t>Properties</a:t>
            </a:r>
          </a:p>
          <a:p>
            <a:r>
              <a:rPr lang="en-GB" sz="1400" dirty="0">
                <a:solidFill>
                  <a:schemeClr val="accent5">
                    <a:lumMod val="75000"/>
                  </a:schemeClr>
                </a:solidFill>
              </a:rPr>
              <a:t>– high strength (1.5662)</a:t>
            </a:r>
          </a:p>
          <a:p>
            <a:r>
              <a:rPr lang="en-GB" sz="1400" dirty="0">
                <a:solidFill>
                  <a:schemeClr val="accent5">
                    <a:lumMod val="75000"/>
                  </a:schemeClr>
                </a:solidFill>
              </a:rPr>
              <a:t>– low thermal contract. (1.3912)</a:t>
            </a:r>
          </a:p>
          <a:p>
            <a:r>
              <a:rPr lang="en-GB" sz="1400" dirty="0">
                <a:solidFill>
                  <a:schemeClr val="accent5">
                    <a:lumMod val="75000"/>
                  </a:schemeClr>
                </a:solidFill>
              </a:rPr>
              <a:t>– cheaper than stainless steel</a:t>
            </a:r>
          </a:p>
          <a:p>
            <a:endParaRPr lang="en-GB" sz="1050" dirty="0">
              <a:solidFill>
                <a:srgbClr val="002060"/>
              </a:solidFill>
            </a:endParaRPr>
          </a:p>
          <a:p>
            <a:r>
              <a:rPr lang="en-GB" sz="1400" dirty="0">
                <a:solidFill>
                  <a:srgbClr val="002060"/>
                </a:solidFill>
              </a:rPr>
              <a:t>Remark:</a:t>
            </a:r>
          </a:p>
          <a:p>
            <a:r>
              <a:rPr lang="en-GB" sz="1400" dirty="0">
                <a:solidFill>
                  <a:schemeClr val="accent5">
                    <a:lumMod val="75000"/>
                  </a:schemeClr>
                </a:solidFill>
              </a:rPr>
              <a:t>– 1.5662 is not suitable for</a:t>
            </a:r>
          </a:p>
          <a:p>
            <a:r>
              <a:rPr lang="en-GB" sz="1400" dirty="0">
                <a:solidFill>
                  <a:schemeClr val="accent5">
                    <a:lumMod val="75000"/>
                  </a:schemeClr>
                </a:solidFill>
              </a:rPr>
              <a:t>application below -196°C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8F048F-39AE-8C23-0872-C7003DEC9FB0}"/>
              </a:ext>
            </a:extLst>
          </p:cNvPr>
          <p:cNvSpPr txBox="1"/>
          <p:nvPr/>
        </p:nvSpPr>
        <p:spPr>
          <a:xfrm>
            <a:off x="224588" y="5896224"/>
            <a:ext cx="87589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Courtesy: G. Perinic, Introduction to Cryogenic Engineering, CERN 2005</a:t>
            </a:r>
          </a:p>
        </p:txBody>
      </p:sp>
    </p:spTree>
    <p:extLst>
      <p:ext uri="{BB962C8B-B14F-4D97-AF65-F5344CB8AC3E}">
        <p14:creationId xmlns:p14="http://schemas.microsoft.com/office/powerpoint/2010/main" val="3581812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93BB07-11E1-0DD7-3D9E-0ACBA2859C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222B1-F17F-C52A-FF18-DFA5BE231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679731"/>
          </a:xfrm>
        </p:spPr>
        <p:txBody>
          <a:bodyPr/>
          <a:lstStyle/>
          <a:p>
            <a:r>
              <a:rPr lang="en-US" dirty="0"/>
              <a:t>Material for use at low temperature      </a:t>
            </a:r>
            <a:r>
              <a:rPr lang="en-US" altLang="en-US" b="0" dirty="0">
                <a:solidFill>
                  <a:srgbClr val="C00000"/>
                </a:solidFill>
              </a:rPr>
              <a:t>Reference material 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A34B22-8A23-4D77-E75B-21313BD40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D8199-BB6C-4438-B633-A958016763E9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94E67-703B-08DE-BEF1-307FBD167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7D1DD9-F004-CF63-A3E8-4C8317D24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13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4DB30B-3406-B8D6-20CF-9F4F0C05FBF6}"/>
              </a:ext>
            </a:extLst>
          </p:cNvPr>
          <p:cNvSpPr txBox="1"/>
          <p:nvPr/>
        </p:nvSpPr>
        <p:spPr>
          <a:xfrm>
            <a:off x="320842" y="998673"/>
            <a:ext cx="4572000" cy="443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Al and Aluminium alloys</a:t>
            </a:r>
          </a:p>
          <a:p>
            <a:r>
              <a:rPr lang="en-GB" sz="1600" dirty="0">
                <a:solidFill>
                  <a:srgbClr val="002060"/>
                </a:solidFill>
              </a:rPr>
              <a:t>e.g. 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AW3003 (Al-Mn1Cu), 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AW1100 (Al99.0Cu), 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AW6061 (Al-Mg1SiCu), 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AW6063 (Al-Mg), 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AW5083 (Al-Mg4.5Mn)</a:t>
            </a:r>
          </a:p>
          <a:p>
            <a:endParaRPr lang="en-GB" sz="1600" dirty="0">
              <a:solidFill>
                <a:srgbClr val="002060"/>
              </a:solidFill>
            </a:endParaRPr>
          </a:p>
          <a:p>
            <a:r>
              <a:rPr lang="en-GB" sz="1600" dirty="0">
                <a:solidFill>
                  <a:srgbClr val="002060"/>
                </a:solidFill>
              </a:rPr>
              <a:t>Properties</a:t>
            </a:r>
          </a:p>
          <a:p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– high thermal cond. (1100, 6063)</a:t>
            </a:r>
          </a:p>
          <a:p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– moderate strength (6061, 5083)</a:t>
            </a:r>
          </a:p>
          <a:p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– good vacuum properties, low emissivity</a:t>
            </a:r>
          </a:p>
          <a:p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– extrudable</a:t>
            </a:r>
          </a:p>
          <a:p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– weldable</a:t>
            </a:r>
          </a:p>
          <a:p>
            <a:endParaRPr lang="en-GB" sz="1600" dirty="0">
              <a:solidFill>
                <a:srgbClr val="002060"/>
              </a:solidFill>
            </a:endParaRPr>
          </a:p>
          <a:p>
            <a:r>
              <a:rPr lang="en-GB" sz="1600" dirty="0">
                <a:solidFill>
                  <a:srgbClr val="002060"/>
                </a:solidFill>
              </a:rPr>
              <a:t>Reference</a:t>
            </a:r>
          </a:p>
          <a:p>
            <a:r>
              <a:rPr lang="en-GB" sz="1600" dirty="0">
                <a:solidFill>
                  <a:srgbClr val="002060"/>
                </a:solidFill>
              </a:rPr>
              <a:t>– AD W 6/1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1429B6-4E71-0E41-831A-6795940F6F30}"/>
              </a:ext>
            </a:extLst>
          </p:cNvPr>
          <p:cNvSpPr txBox="1"/>
          <p:nvPr/>
        </p:nvSpPr>
        <p:spPr>
          <a:xfrm>
            <a:off x="4828674" y="978884"/>
            <a:ext cx="4475747" cy="443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Cu and Copper alloys</a:t>
            </a:r>
          </a:p>
          <a:p>
            <a:r>
              <a:rPr lang="en-GB" sz="1600" dirty="0">
                <a:solidFill>
                  <a:srgbClr val="002060"/>
                </a:solidFill>
              </a:rPr>
              <a:t>e.g.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OFHC Cu (99.9) RRR~100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  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high thermal cond. (annealed)</a:t>
            </a:r>
          </a:p>
          <a:p>
            <a:pPr lvl="1"/>
            <a:endParaRPr lang="en-GB" sz="1600" dirty="0">
              <a:solidFill>
                <a:srgbClr val="002060"/>
              </a:solidFill>
            </a:endParaRP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CuZn28Sn1 (2.0470, brass)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CuNi30Mn1Fe (2.0882, Ni-bronze)</a:t>
            </a:r>
          </a:p>
          <a:p>
            <a:pPr lvl="1"/>
            <a:endParaRPr lang="en-GB" sz="1600" dirty="0">
              <a:solidFill>
                <a:srgbClr val="002060"/>
              </a:solidFill>
            </a:endParaRP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CuBe1.9 (Beryllium bronze)</a:t>
            </a:r>
          </a:p>
          <a:p>
            <a:pPr lvl="1"/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  high strength and good thermal </a:t>
            </a:r>
          </a:p>
          <a:p>
            <a:pPr lvl="1"/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  conductivity (needs heat treatment,   </a:t>
            </a:r>
          </a:p>
          <a:p>
            <a:pPr lvl="1"/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  don’t create any dust etc.)</a:t>
            </a:r>
          </a:p>
          <a:p>
            <a:endParaRPr lang="en-GB" sz="1600" dirty="0">
              <a:solidFill>
                <a:srgbClr val="002060"/>
              </a:solidFill>
            </a:endParaRPr>
          </a:p>
          <a:p>
            <a:endParaRPr lang="en-GB" sz="1600" dirty="0">
              <a:solidFill>
                <a:srgbClr val="002060"/>
              </a:solidFill>
            </a:endParaRPr>
          </a:p>
          <a:p>
            <a:endParaRPr lang="en-GB" sz="1600" dirty="0">
              <a:solidFill>
                <a:srgbClr val="002060"/>
              </a:solidFill>
            </a:endParaRPr>
          </a:p>
          <a:p>
            <a:r>
              <a:rPr lang="en-GB" sz="1600" dirty="0">
                <a:solidFill>
                  <a:srgbClr val="002060"/>
                </a:solidFill>
              </a:rPr>
              <a:t>Reference</a:t>
            </a:r>
          </a:p>
          <a:p>
            <a:r>
              <a:rPr lang="en-GB" sz="1600" dirty="0">
                <a:solidFill>
                  <a:srgbClr val="002060"/>
                </a:solidFill>
              </a:rPr>
              <a:t>– AD W 6/2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5FB626-3EB1-9736-E767-55AF6DDACF25}"/>
              </a:ext>
            </a:extLst>
          </p:cNvPr>
          <p:cNvSpPr txBox="1"/>
          <p:nvPr/>
        </p:nvSpPr>
        <p:spPr>
          <a:xfrm>
            <a:off x="224588" y="5896224"/>
            <a:ext cx="87589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Courtesy: G. Perinic, Introduction to Cryogenic Engineering, CERN 2005</a:t>
            </a:r>
          </a:p>
        </p:txBody>
      </p:sp>
    </p:spTree>
    <p:extLst>
      <p:ext uri="{BB962C8B-B14F-4D97-AF65-F5344CB8AC3E}">
        <p14:creationId xmlns:p14="http://schemas.microsoft.com/office/powerpoint/2010/main" val="343497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95D4B-20D7-CB88-4376-EF61BA1869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8372E-BEB0-960A-26EA-7F2FA1F67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679731"/>
          </a:xfrm>
        </p:spPr>
        <p:txBody>
          <a:bodyPr/>
          <a:lstStyle/>
          <a:p>
            <a:r>
              <a:rPr lang="en-US" dirty="0"/>
              <a:t>Material for use at low temperature      </a:t>
            </a:r>
            <a:r>
              <a:rPr lang="en-US" altLang="en-US" b="0" dirty="0">
                <a:solidFill>
                  <a:srgbClr val="C00000"/>
                </a:solidFill>
              </a:rPr>
              <a:t>Reference material 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E7921-351D-389F-38D2-08843296E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5D6C-9B67-4EA1-A529-3F2E953CD416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AA844F-A4D1-6C2A-5E2E-3E33AE773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7489E-3C58-EF13-3DA0-C59FFA64F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14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8480A6-3007-749E-45A9-6120A3042B49}"/>
              </a:ext>
            </a:extLst>
          </p:cNvPr>
          <p:cNvSpPr txBox="1"/>
          <p:nvPr/>
        </p:nvSpPr>
        <p:spPr>
          <a:xfrm>
            <a:off x="160420" y="796403"/>
            <a:ext cx="4780547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Non-filled polymers</a:t>
            </a:r>
          </a:p>
          <a:p>
            <a:endParaRPr lang="en-GB" sz="1600" dirty="0">
              <a:solidFill>
                <a:srgbClr val="002060"/>
              </a:solidFill>
            </a:endParaRP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– PET (Mylar)</a:t>
            </a:r>
          </a:p>
          <a:p>
            <a:pPr lvl="2"/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superinsulation, windows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– PI (Kapton, </a:t>
            </a:r>
            <a:r>
              <a:rPr lang="en-GB" sz="1600" dirty="0" err="1">
                <a:solidFill>
                  <a:srgbClr val="002060"/>
                </a:solidFill>
              </a:rPr>
              <a:t>Vespel</a:t>
            </a:r>
            <a:r>
              <a:rPr lang="en-GB" sz="1600" dirty="0">
                <a:solidFill>
                  <a:srgbClr val="002060"/>
                </a:solidFill>
              </a:rPr>
              <a:t>), </a:t>
            </a:r>
            <a:r>
              <a:rPr lang="en-GB" sz="1600" dirty="0" err="1">
                <a:solidFill>
                  <a:srgbClr val="002060"/>
                </a:solidFill>
              </a:rPr>
              <a:t>Ultem</a:t>
            </a:r>
            <a:r>
              <a:rPr lang="en-GB" sz="1600" dirty="0">
                <a:solidFill>
                  <a:srgbClr val="002060"/>
                </a:solidFill>
              </a:rPr>
              <a:t>, PEEK</a:t>
            </a:r>
          </a:p>
          <a:p>
            <a:pPr lvl="2"/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insulation, seals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– PTFE (Teflon)</a:t>
            </a:r>
          </a:p>
          <a:p>
            <a:pPr lvl="2"/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seals, fixation (highest shrinkage)</a:t>
            </a:r>
          </a:p>
          <a:p>
            <a:endParaRPr lang="en-GB" sz="1600" dirty="0">
              <a:solidFill>
                <a:srgbClr val="002060"/>
              </a:solidFill>
            </a:endParaRPr>
          </a:p>
          <a:p>
            <a:r>
              <a:rPr lang="en-GB" sz="1600" dirty="0">
                <a:solidFill>
                  <a:srgbClr val="002060"/>
                </a:solidFill>
              </a:rPr>
              <a:t>Epoxy resins</a:t>
            </a:r>
          </a:p>
          <a:p>
            <a:endParaRPr lang="en-GB" sz="1600" dirty="0">
              <a:solidFill>
                <a:srgbClr val="002060"/>
              </a:solidFill>
            </a:endParaRP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CTD101K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MY750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Paraffin wax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	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impregnation</a:t>
            </a:r>
          </a:p>
          <a:p>
            <a:endParaRPr lang="en-GB" sz="16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GB" sz="1600" dirty="0">
                <a:solidFill>
                  <a:srgbClr val="002060"/>
                </a:solidFill>
              </a:rPr>
              <a:t>Titanium Ti-6Al-4V alloy</a:t>
            </a:r>
          </a:p>
          <a:p>
            <a:r>
              <a:rPr lang="en-GB" sz="1600" dirty="0">
                <a:solidFill>
                  <a:srgbClr val="002060"/>
                </a:solidFill>
              </a:rPr>
              <a:t>	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low </a:t>
            </a:r>
            <a:r>
              <a:rPr lang="en-GB" sz="1600" dirty="0" err="1">
                <a:solidFill>
                  <a:schemeClr val="accent5">
                    <a:lumMod val="75000"/>
                  </a:schemeClr>
                </a:solidFill>
              </a:rPr>
              <a:t>th.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 cond. high strength, supports</a:t>
            </a:r>
          </a:p>
          <a:p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	</a:t>
            </a:r>
            <a:endParaRPr lang="en-GB" sz="1600" dirty="0">
              <a:solidFill>
                <a:srgbClr val="002060"/>
              </a:solidFill>
            </a:endParaRP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 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E2E842-6BD4-89F3-C560-144844048F2C}"/>
              </a:ext>
            </a:extLst>
          </p:cNvPr>
          <p:cNvSpPr txBox="1"/>
          <p:nvPr/>
        </p:nvSpPr>
        <p:spPr>
          <a:xfrm>
            <a:off x="4828674" y="978884"/>
            <a:ext cx="4475747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Filled + fibre reinforced polymers:</a:t>
            </a:r>
          </a:p>
          <a:p>
            <a:endParaRPr lang="en-GB" sz="1600" dirty="0">
              <a:solidFill>
                <a:srgbClr val="002060"/>
              </a:solidFill>
            </a:endParaRP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– with glass fibres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     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thermal expansivity like metals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– with carbon fibres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     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thermal conductivity like steel</a:t>
            </a:r>
          </a:p>
          <a:p>
            <a:pPr lvl="1"/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     thermal expansion ~0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– Kevlar fibres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     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low weight</a:t>
            </a:r>
          </a:p>
          <a:p>
            <a:pPr lvl="1"/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     powder filled polymers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– with powders to adjust the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     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thermal expansivity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– with powders to increase the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     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thermal conductivity (Cu or Al</a:t>
            </a:r>
            <a:r>
              <a:rPr lang="en-GB" sz="1600" baseline="-25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O</a:t>
            </a:r>
            <a:r>
              <a:rPr lang="en-GB" sz="1600" baseline="-25000" dirty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A2143A-3D45-721B-699B-5C7E0EEC7957}"/>
              </a:ext>
            </a:extLst>
          </p:cNvPr>
          <p:cNvSpPr txBox="1"/>
          <p:nvPr/>
        </p:nvSpPr>
        <p:spPr>
          <a:xfrm>
            <a:off x="224588" y="5438865"/>
            <a:ext cx="87589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References:</a:t>
            </a:r>
          </a:p>
          <a:p>
            <a:r>
              <a:rPr lang="en-US" sz="1200" dirty="0">
                <a:solidFill>
                  <a:srgbClr val="002060"/>
                </a:solidFill>
              </a:rPr>
              <a:t>G. Hartwig, Polymer Properties at Room and Cryogenic Temperatures“, 1994, Plenum Press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17A256-2EF2-C216-B46A-76326D261F5B}"/>
              </a:ext>
            </a:extLst>
          </p:cNvPr>
          <p:cNvSpPr txBox="1"/>
          <p:nvPr/>
        </p:nvSpPr>
        <p:spPr>
          <a:xfrm>
            <a:off x="224588" y="5896224"/>
            <a:ext cx="87589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Courtesy: G. Perinic, Introduction to Cryogenic Engineering, CERN 2005</a:t>
            </a:r>
          </a:p>
        </p:txBody>
      </p:sp>
    </p:spTree>
    <p:extLst>
      <p:ext uri="{BB962C8B-B14F-4D97-AF65-F5344CB8AC3E}">
        <p14:creationId xmlns:p14="http://schemas.microsoft.com/office/powerpoint/2010/main" val="3907185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C6BBA-DE19-00B8-FB5D-320F3F85A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9DB53-318B-61B3-3A1D-A5A3890F2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679731"/>
          </a:xfrm>
        </p:spPr>
        <p:txBody>
          <a:bodyPr/>
          <a:lstStyle/>
          <a:p>
            <a:r>
              <a:rPr lang="en-US" dirty="0"/>
              <a:t>Material for use at low temperature      </a:t>
            </a:r>
            <a:r>
              <a:rPr lang="en-US" altLang="en-US" b="0" dirty="0">
                <a:solidFill>
                  <a:srgbClr val="C00000"/>
                </a:solidFill>
              </a:rPr>
              <a:t>Reference material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D3C9D-61F9-A0A9-E412-536C56EA9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BF6C-2115-4C61-B1F1-6EC2C4B69675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5F6F0-8592-F2AD-B5CD-E9E1149FC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0875E-DB58-5B83-0DE7-5D573C8B0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15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99A1A7-F031-4BA5-8BB8-47F1B39CCA6F}"/>
              </a:ext>
            </a:extLst>
          </p:cNvPr>
          <p:cNvSpPr txBox="1"/>
          <p:nvPr/>
        </p:nvSpPr>
        <p:spPr>
          <a:xfrm>
            <a:off x="224588" y="842090"/>
            <a:ext cx="4780547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Glass/Crystals</a:t>
            </a:r>
          </a:p>
          <a:p>
            <a:endParaRPr lang="en-GB" sz="1600" dirty="0">
              <a:solidFill>
                <a:srgbClr val="002060"/>
              </a:solidFill>
            </a:endParaRP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– Borosilicate glass (Pyrex, Duran)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     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cryostats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– Quartz =&gt; crystal vs. glass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     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windows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– Sapphire (Al</a:t>
            </a:r>
            <a:r>
              <a:rPr lang="en-GB" sz="1600" baseline="-25000" dirty="0">
                <a:solidFill>
                  <a:srgbClr val="002060"/>
                </a:solidFill>
              </a:rPr>
              <a:t>2</a:t>
            </a:r>
            <a:r>
              <a:rPr lang="en-GB" sz="1600" dirty="0">
                <a:solidFill>
                  <a:srgbClr val="002060"/>
                </a:solidFill>
              </a:rPr>
              <a:t>O</a:t>
            </a:r>
            <a:r>
              <a:rPr lang="en-GB" sz="1600" baseline="-25000" dirty="0">
                <a:solidFill>
                  <a:srgbClr val="002060"/>
                </a:solidFill>
              </a:rPr>
              <a:t>3</a:t>
            </a:r>
            <a:r>
              <a:rPr lang="en-GB" sz="1600" dirty="0">
                <a:solidFill>
                  <a:srgbClr val="002060"/>
                </a:solidFill>
              </a:rPr>
              <a:t> crystal)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     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el. insulating thermal interfaces/links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 </a:t>
            </a:r>
          </a:p>
          <a:p>
            <a:r>
              <a:rPr lang="en-GB" sz="1600" dirty="0">
                <a:solidFill>
                  <a:srgbClr val="002060"/>
                </a:solidFill>
              </a:rPr>
              <a:t>Ceramics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e.g.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– </a:t>
            </a:r>
            <a:r>
              <a:rPr lang="en-GB" sz="1600" dirty="0" err="1">
                <a:solidFill>
                  <a:srgbClr val="002060"/>
                </a:solidFill>
              </a:rPr>
              <a:t>Aluminiumoxide</a:t>
            </a:r>
            <a:r>
              <a:rPr lang="en-GB" sz="1600" dirty="0">
                <a:solidFill>
                  <a:srgbClr val="002060"/>
                </a:solidFill>
              </a:rPr>
              <a:t>, Al</a:t>
            </a:r>
            <a:r>
              <a:rPr lang="en-GB" sz="1600" baseline="-25000" dirty="0">
                <a:solidFill>
                  <a:srgbClr val="002060"/>
                </a:solidFill>
              </a:rPr>
              <a:t>2</a:t>
            </a:r>
            <a:r>
              <a:rPr lang="en-GB" sz="1600" dirty="0">
                <a:solidFill>
                  <a:srgbClr val="002060"/>
                </a:solidFill>
              </a:rPr>
              <a:t>O</a:t>
            </a:r>
            <a:r>
              <a:rPr lang="en-GB" sz="1600" baseline="-25000" dirty="0">
                <a:solidFill>
                  <a:srgbClr val="002060"/>
                </a:solidFill>
              </a:rPr>
              <a:t>3 </a:t>
            </a:r>
            <a:r>
              <a:rPr lang="en-GB" sz="1600" dirty="0">
                <a:solidFill>
                  <a:srgbClr val="002060"/>
                </a:solidFill>
              </a:rPr>
              <a:t>- Alumina 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– </a:t>
            </a:r>
            <a:r>
              <a:rPr lang="en-GB" sz="1600" dirty="0" err="1">
                <a:solidFill>
                  <a:srgbClr val="002060"/>
                </a:solidFill>
              </a:rPr>
              <a:t>Zirconiumoxide</a:t>
            </a:r>
            <a:r>
              <a:rPr lang="en-GB" sz="1600" dirty="0">
                <a:solidFill>
                  <a:srgbClr val="002060"/>
                </a:solidFill>
              </a:rPr>
              <a:t>, 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support spheres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– </a:t>
            </a:r>
            <a:r>
              <a:rPr lang="en-GB" sz="1600" dirty="0" err="1">
                <a:solidFill>
                  <a:srgbClr val="002060"/>
                </a:solidFill>
              </a:rPr>
              <a:t>Zirconiumsilicate</a:t>
            </a:r>
            <a:endParaRPr lang="en-GB" sz="1600" dirty="0">
              <a:solidFill>
                <a:srgbClr val="002060"/>
              </a:solidFill>
            </a:endParaRP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     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filler powders, spacer supports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– </a:t>
            </a:r>
            <a:r>
              <a:rPr lang="en-GB" sz="1600" dirty="0" err="1">
                <a:solidFill>
                  <a:srgbClr val="002060"/>
                </a:solidFill>
              </a:rPr>
              <a:t>Silicondioxide</a:t>
            </a:r>
            <a:endParaRPr lang="en-GB" sz="1600" dirty="0">
              <a:solidFill>
                <a:srgbClr val="002060"/>
              </a:solidFill>
            </a:endParaRP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     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Perlite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insulation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D92C8B-4B34-9065-9869-CFF1CBE22BAA}"/>
              </a:ext>
            </a:extLst>
          </p:cNvPr>
          <p:cNvSpPr txBox="1"/>
          <p:nvPr/>
        </p:nvSpPr>
        <p:spPr>
          <a:xfrm>
            <a:off x="4779554" y="884781"/>
            <a:ext cx="4780547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Glues:</a:t>
            </a:r>
          </a:p>
          <a:p>
            <a:endParaRPr lang="en-GB" sz="1600" dirty="0">
              <a:solidFill>
                <a:srgbClr val="002060"/>
              </a:solidFill>
            </a:endParaRP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- Araldite CW1304GB/HY1300GB,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- </a:t>
            </a:r>
            <a:r>
              <a:rPr lang="en-GB" sz="1600" dirty="0" err="1">
                <a:solidFill>
                  <a:srgbClr val="002060"/>
                </a:solidFill>
              </a:rPr>
              <a:t>Eccobond</a:t>
            </a:r>
            <a:r>
              <a:rPr lang="en-GB" sz="1600" dirty="0">
                <a:solidFill>
                  <a:srgbClr val="002060"/>
                </a:solidFill>
              </a:rPr>
              <a:t> 285 + Catalyst 24LV,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- </a:t>
            </a:r>
            <a:r>
              <a:rPr lang="en-GB" sz="1600" dirty="0" err="1">
                <a:solidFill>
                  <a:srgbClr val="002060"/>
                </a:solidFill>
              </a:rPr>
              <a:t>Epo</a:t>
            </a:r>
            <a:r>
              <a:rPr lang="en-GB" sz="1600" dirty="0">
                <a:solidFill>
                  <a:srgbClr val="002060"/>
                </a:solidFill>
              </a:rPr>
              <a:t>-Tek T7110,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- Scotch-Weld DP190,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- Stycast 2850FT + catalyst 9 or 24 LV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- Double bubble (5 min)</a:t>
            </a:r>
          </a:p>
          <a:p>
            <a:pPr lvl="1"/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61E6F2-A33D-A278-0FD0-BFD777B38F17}"/>
              </a:ext>
            </a:extLst>
          </p:cNvPr>
          <p:cNvSpPr txBox="1"/>
          <p:nvPr/>
        </p:nvSpPr>
        <p:spPr>
          <a:xfrm>
            <a:off x="227334" y="5681550"/>
            <a:ext cx="84594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Reference: A. Perin, Study of materials and Adhesives for Superconducting Cable Feedthroughs, LHC Report 504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0D2BD3-BCAA-8998-5E53-D015A0206D85}"/>
              </a:ext>
            </a:extLst>
          </p:cNvPr>
          <p:cNvSpPr txBox="1"/>
          <p:nvPr/>
        </p:nvSpPr>
        <p:spPr>
          <a:xfrm>
            <a:off x="224588" y="5896224"/>
            <a:ext cx="87589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Courtesy: G. Perinic, Introduction to Cryogenic Engineering, CERN 2005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80B605-F67A-9A1D-9518-DE5DA7596D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98"/>
          <a:stretch/>
        </p:blipFill>
        <p:spPr>
          <a:xfrm>
            <a:off x="5182756" y="3965933"/>
            <a:ext cx="2756451" cy="1562004"/>
          </a:xfrm>
          <a:prstGeom prst="rect">
            <a:avLst/>
          </a:prstGeom>
          <a:solidFill>
            <a:sysClr val="window" lastClr="FFFFFF"/>
          </a:solidFill>
          <a:ln w="19050">
            <a:solidFill>
              <a:schemeClr val="accent6"/>
            </a:solidFill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2D105FD-B3C1-1990-54C4-35D6214B2BD4}"/>
              </a:ext>
            </a:extLst>
          </p:cNvPr>
          <p:cNvCxnSpPr/>
          <p:nvPr/>
        </p:nvCxnSpPr>
        <p:spPr>
          <a:xfrm>
            <a:off x="4396116" y="4358310"/>
            <a:ext cx="697830" cy="2165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8440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C6BBA-DE19-00B8-FB5D-320F3F85A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9DB53-318B-61B3-3A1D-A5A3890F2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679731"/>
          </a:xfrm>
        </p:spPr>
        <p:txBody>
          <a:bodyPr/>
          <a:lstStyle/>
          <a:p>
            <a:r>
              <a:rPr lang="en-US" dirty="0"/>
              <a:t>Material for use at low temperature under radiation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D3C9D-61F9-A0A9-E412-536C56EA9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BF6C-2115-4C61-B1F1-6EC2C4B69675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5F6F0-8592-F2AD-B5CD-E9E1149FC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0875E-DB58-5B83-0DE7-5D573C8B0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16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99A1A7-F031-4BA5-8BB8-47F1B39CCA6F}"/>
              </a:ext>
            </a:extLst>
          </p:cNvPr>
          <p:cNvSpPr txBox="1"/>
          <p:nvPr/>
        </p:nvSpPr>
        <p:spPr>
          <a:xfrm>
            <a:off x="224588" y="842090"/>
            <a:ext cx="856018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Avoid heavy metals =&gt; activation and long-lived isotopes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Some special stainless steels =&gt; know alloy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Aluminium for high thermal conductivity or structural parts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Most of the aluminium alloys are radiologically similar, especially if they contain elements such as Mg and Si, which are very close to Al from an activation point of view.</a:t>
            </a:r>
            <a:endParaRPr lang="en-US" dirty="0">
              <a:solidFill>
                <a:srgbClr val="00206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Two of the most used alloys (at least in the LHC experiments) are Aluminium 	6060 (EN AW-6060) and Aluminium 6082 (EN AW-6082).</a:t>
            </a:r>
            <a:endParaRPr lang="en-US" dirty="0">
              <a:solidFill>
                <a:srgbClr val="00206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GB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For information, samples of AW-6082 bought from the CERN store are used to aid the radiological zoning in the LHC experiments and comparison with FLUKA are typically good.</a:t>
            </a:r>
            <a:endParaRPr lang="en-US" sz="1800" dirty="0">
              <a:solidFill>
                <a:srgbClr val="00206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18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  <a:endParaRPr lang="en-US" sz="1800" dirty="0">
              <a:solidFill>
                <a:srgbClr val="00206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It would be good to avoid in general alloys that include on purpose elements such as Cu (for instance EN AW-2219 contains around 6% in mass of Cu) or Mn (for instance EN AW-3030 contains up to 2% in mass of Mn).</a:t>
            </a:r>
            <a:endParaRPr lang="en-US" sz="1800" dirty="0">
              <a:solidFill>
                <a:srgbClr val="00206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D92C8B-4B34-9065-9869-CFF1CBE22BAA}"/>
              </a:ext>
            </a:extLst>
          </p:cNvPr>
          <p:cNvSpPr txBox="1"/>
          <p:nvPr/>
        </p:nvSpPr>
        <p:spPr>
          <a:xfrm>
            <a:off x="6726953" y="757522"/>
            <a:ext cx="247033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2000" b="0">
                <a:solidFill>
                  <a:srgbClr val="C00000"/>
                </a:solidFill>
              </a:rPr>
              <a:t>Reference material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61E6F2-A33D-A278-0FD0-BFD777B38F17}"/>
              </a:ext>
            </a:extLst>
          </p:cNvPr>
          <p:cNvSpPr txBox="1"/>
          <p:nvPr/>
        </p:nvSpPr>
        <p:spPr>
          <a:xfrm>
            <a:off x="227334" y="5681550"/>
            <a:ext cx="84594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Info from: CERN, Davide </a:t>
            </a:r>
            <a:r>
              <a:rPr lang="en-US" sz="1200" dirty="0" err="1">
                <a:solidFill>
                  <a:srgbClr val="002060"/>
                </a:solidFill>
              </a:rPr>
              <a:t>Bozzato</a:t>
            </a:r>
            <a:r>
              <a:rPr lang="en-US" sz="1200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390235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670707"/>
          </a:xfrm>
        </p:spPr>
        <p:txBody>
          <a:bodyPr/>
          <a:lstStyle/>
          <a:p>
            <a:r>
              <a:rPr lang="en-GB" sz="2800" dirty="0"/>
              <a:t>Norms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CERN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7AA8A-94ED-42F8-AC68-04882B423953}" type="slidenum">
              <a:rPr lang="en-GB" smtClean="0"/>
              <a:t>17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57200" y="1049004"/>
            <a:ext cx="866606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EN 12480/13445 “Unfired pressure vessels” harmonized with PED(2014/68/EU)</a:t>
            </a:r>
          </a:p>
          <a:p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EN 12300 or ISO 23208 cleanliness</a:t>
            </a:r>
          </a:p>
          <a:p>
            <a:r>
              <a:rPr lang="nb-NO" sz="1600" dirty="0">
                <a:solidFill>
                  <a:srgbClr val="002060"/>
                </a:solidFill>
                <a:latin typeface="Calibri" panose="020F0502020204030204" pitchFamily="34" charset="0"/>
              </a:rPr>
              <a:t>EN 13480 Piping</a:t>
            </a:r>
          </a:p>
          <a:p>
            <a:r>
              <a:rPr lang="nb-NO" sz="1600" dirty="0">
                <a:solidFill>
                  <a:srgbClr val="002060"/>
                </a:solidFill>
                <a:latin typeface="Calibri" panose="020F0502020204030204" pitchFamily="34" charset="0"/>
              </a:rPr>
              <a:t>EN 13445 Pressure vessels</a:t>
            </a:r>
          </a:p>
          <a:p>
            <a:r>
              <a:rPr lang="nb-NO" sz="1600" dirty="0">
                <a:solidFill>
                  <a:srgbClr val="002060"/>
                </a:solidFill>
                <a:latin typeface="Calibri" panose="020F0502020204030204" pitchFamily="34" charset="0"/>
              </a:rPr>
              <a:t>EN 13458 Cryogenic vessels-Static vacuum insulated vessels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endParaRPr lang="en-GB" sz="16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EN 13648 “Cryogenic vessels - Safety devices for protection against excessive pressure”.</a:t>
            </a:r>
          </a:p>
          <a:p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 	Part 1: Safety valves for cryogenic service EN 13648-1 : 2009</a:t>
            </a:r>
          </a:p>
          <a:p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	Part 3: Determination of required discharge: capacity and sizing EN 13648-3 : 2002</a:t>
            </a:r>
          </a:p>
          <a:p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EN 14917 Design and manufacturing of bellows</a:t>
            </a:r>
          </a:p>
          <a:p>
            <a:endParaRPr lang="en-GB" sz="16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AD2000 German standard, </a:t>
            </a:r>
            <a:r>
              <a:rPr lang="en-GB" sz="1600" dirty="0" err="1">
                <a:solidFill>
                  <a:srgbClr val="002060"/>
                </a:solidFill>
                <a:latin typeface="Calibri" panose="020F0502020204030204" pitchFamily="34" charset="0"/>
              </a:rPr>
              <a:t>Sicherheitseinrichtungen</a:t>
            </a: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GB" sz="1600" dirty="0" err="1">
                <a:solidFill>
                  <a:srgbClr val="002060"/>
                </a:solidFill>
                <a:latin typeface="Calibri" panose="020F0502020204030204" pitchFamily="34" charset="0"/>
              </a:rPr>
              <a:t>gegen</a:t>
            </a: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GB" sz="1600" dirty="0" err="1">
                <a:solidFill>
                  <a:srgbClr val="002060"/>
                </a:solidFill>
                <a:latin typeface="Calibri" panose="020F0502020204030204" pitchFamily="34" charset="0"/>
              </a:rPr>
              <a:t>Drucküberschreitung</a:t>
            </a: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  – </a:t>
            </a:r>
            <a:r>
              <a:rPr lang="en-GB" sz="1600" dirty="0" err="1">
                <a:solidFill>
                  <a:srgbClr val="002060"/>
                </a:solidFill>
                <a:latin typeface="Calibri" panose="020F0502020204030204" pitchFamily="34" charset="0"/>
              </a:rPr>
              <a:t>Sicherheitsventile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endParaRPr lang="en-GB" sz="16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</a:rPr>
              <a:t>ISO 21013-3 “</a:t>
            </a: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Cryogenic vessels - Pressure-relief accessories for cryogenic service </a:t>
            </a:r>
          </a:p>
          <a:p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	   Part 3: Sizing and capacity determination”</a:t>
            </a:r>
          </a:p>
          <a:p>
            <a:endParaRPr lang="en-GB" sz="16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</a:rPr>
              <a:t>EN 17527 Helium cryostats – Protection against excessive pressure 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1A27212-BBA7-1D93-9D81-B133861B8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C21ADF-A539-4778-8DAB-9E3AC3FAC19E}" type="datetime1">
              <a:rPr lang="de-DE" smtClean="0"/>
              <a:t>10.03.2025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3228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08BAA-0807-E1FE-BBFC-AD2988D57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EE863-8AB0-9B95-D8E0-9BC0A7962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211" y="2546717"/>
            <a:ext cx="7693051" cy="1259621"/>
          </a:xfrm>
        </p:spPr>
        <p:txBody>
          <a:bodyPr>
            <a:noAutofit/>
          </a:bodyPr>
          <a:lstStyle/>
          <a:p>
            <a:r>
              <a:rPr lang="en-US" sz="3600" b="0" dirty="0">
                <a:solidFill>
                  <a:srgbClr val="0055A0"/>
                </a:solidFill>
              </a:rPr>
              <a:t>Thermal shields (actively cooled)</a:t>
            </a:r>
            <a:endParaRPr lang="en-GB" sz="3600" b="0" dirty="0">
              <a:solidFill>
                <a:srgbClr val="0055A0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72A433-3629-E936-B10D-CD875C4E5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017D-CC46-4468-BBEB-95B9142124E6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7E8EA6-B1AA-1802-7BB8-AB050D2DD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6A407F-CA96-FC00-A431-8BD5C4CEF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05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8A41BA-F8B3-D948-BFF0-D4D644EA34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E42E2-5F56-AE68-34C6-3BE0CF44E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654908"/>
          </a:xfrm>
        </p:spPr>
        <p:txBody>
          <a:bodyPr/>
          <a:lstStyle/>
          <a:p>
            <a:pPr algn="l"/>
            <a:r>
              <a:rPr lang="en-US" dirty="0"/>
              <a:t>Thermal shielding strategy/heat intercepts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863CA0-CCA9-88B0-1A39-04D234DC3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C86AE8-941A-4AC3-B9DA-846AB01D6410}" type="datetime1">
              <a:rPr lang="de-DE" smtClean="0"/>
              <a:t>10.03.2025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996E51-9658-2A15-C570-B9A0E60C7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CERN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D500CC-6A39-0236-2F8F-0E6363D11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19</a:t>
            </a:fld>
            <a:endParaRPr lang="fr-FR" alt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2A03D01-0A32-1327-FAAE-532CD7B48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3958" y="762000"/>
            <a:ext cx="4030899" cy="258310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96F5B14-CA5B-2F3F-BDC9-FAD1B9CDBE59}"/>
              </a:ext>
            </a:extLst>
          </p:cNvPr>
          <p:cNvSpPr txBox="1"/>
          <p:nvPr/>
        </p:nvSpPr>
        <p:spPr>
          <a:xfrm>
            <a:off x="610756" y="762000"/>
            <a:ext cx="45720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a) shield out of two concentric cylinders</a:t>
            </a:r>
          </a:p>
          <a:p>
            <a:endParaRPr lang="en-GB" sz="1400" dirty="0">
              <a:solidFill>
                <a:srgbClr val="002060"/>
              </a:solidFill>
            </a:endParaRPr>
          </a:p>
          <a:p>
            <a:r>
              <a:rPr lang="en-GB" sz="1400" dirty="0">
                <a:solidFill>
                  <a:srgbClr val="002060"/>
                </a:solidFill>
              </a:rPr>
              <a:t>b) shield with brazed cooling pipes</a:t>
            </a:r>
          </a:p>
          <a:p>
            <a:endParaRPr lang="en-GB" sz="1400" dirty="0">
              <a:solidFill>
                <a:srgbClr val="002060"/>
              </a:solidFill>
            </a:endParaRPr>
          </a:p>
          <a:p>
            <a:r>
              <a:rPr lang="en-GB" sz="1400" dirty="0">
                <a:solidFill>
                  <a:srgbClr val="002060"/>
                </a:solidFill>
              </a:rPr>
              <a:t>c) shield assembled from extruded</a:t>
            </a:r>
          </a:p>
          <a:p>
            <a:r>
              <a:rPr lang="en-GB" sz="1400" dirty="0">
                <a:solidFill>
                  <a:srgbClr val="002060"/>
                </a:solidFill>
              </a:rPr>
              <a:t>elements (e.g. finned pipes)</a:t>
            </a:r>
          </a:p>
          <a:p>
            <a:endParaRPr lang="en-GB" sz="1400" dirty="0">
              <a:solidFill>
                <a:srgbClr val="002060"/>
              </a:solidFill>
            </a:endParaRPr>
          </a:p>
          <a:p>
            <a:r>
              <a:rPr lang="en-GB" sz="1400" dirty="0">
                <a:solidFill>
                  <a:srgbClr val="002060"/>
                </a:solidFill>
              </a:rPr>
              <a:t>d) quilted panel type shield</a:t>
            </a:r>
          </a:p>
          <a:p>
            <a:r>
              <a:rPr lang="en-GB" sz="1400" dirty="0">
                <a:solidFill>
                  <a:srgbClr val="002060"/>
                </a:solidFill>
              </a:rPr>
              <a:t>(made by 1. spot welding two plates</a:t>
            </a:r>
          </a:p>
          <a:p>
            <a:r>
              <a:rPr lang="en-GB" sz="1400" dirty="0">
                <a:solidFill>
                  <a:srgbClr val="002060"/>
                </a:solidFill>
              </a:rPr>
              <a:t>and 2. hydraulically forming them)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EF826E9-3FB4-36AD-3182-585C91771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372" y="3289135"/>
            <a:ext cx="6305963" cy="280686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8C9B365-3004-31F9-6707-B1618D11D273}"/>
              </a:ext>
            </a:extLst>
          </p:cNvPr>
          <p:cNvSpPr txBox="1"/>
          <p:nvPr/>
        </p:nvSpPr>
        <p:spPr>
          <a:xfrm rot="16200000">
            <a:off x="7638428" y="4706255"/>
            <a:ext cx="251109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2060"/>
                </a:solidFill>
              </a:rPr>
              <a:t>Courtesy: G. Perinic, Introduction to Cryogenic Engineering, CERN 2005</a:t>
            </a:r>
          </a:p>
        </p:txBody>
      </p:sp>
    </p:spTree>
    <p:extLst>
      <p:ext uri="{BB962C8B-B14F-4D97-AF65-F5344CB8AC3E}">
        <p14:creationId xmlns:p14="http://schemas.microsoft.com/office/powerpoint/2010/main" val="4061939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930" y="1860332"/>
            <a:ext cx="7899615" cy="1363716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Cryogenic assemblies and components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243063" y="3767737"/>
            <a:ext cx="25531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>
                <a:solidFill>
                  <a:srgbClr val="080808"/>
                </a:solidFill>
              </a:rPr>
              <a:t>T. Koettig, CERN TE/CRG-CL</a:t>
            </a:r>
          </a:p>
          <a:p>
            <a:pPr algn="ctr"/>
            <a:endParaRPr lang="en-GB" sz="1400" i="1" u="sng" dirty="0">
              <a:solidFill>
                <a:srgbClr val="080808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88331-3F89-44F6-B435-0B4B0B603964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26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8A41BA-F8B3-D948-BFF0-D4D644EA34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E42E2-5F56-AE68-34C6-3BE0CF44E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654908"/>
          </a:xfrm>
        </p:spPr>
        <p:txBody>
          <a:bodyPr/>
          <a:lstStyle/>
          <a:p>
            <a:pPr algn="l"/>
            <a:r>
              <a:rPr lang="en-US" dirty="0"/>
              <a:t>Thermal shielding strategy/heat intercepts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863CA0-CCA9-88B0-1A39-04D234DC3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C86AE8-941A-4AC3-B9DA-846AB01D6410}" type="datetime1">
              <a:rPr lang="de-DE" smtClean="0"/>
              <a:t>10.03.2025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996E51-9658-2A15-C570-B9A0E60C7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CERN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D500CC-6A39-0236-2F8F-0E6363D11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20</a:t>
            </a:fld>
            <a:endParaRPr lang="fr-FR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09636F-A5AE-2702-600A-46CE684BE5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576" t="15672" r="34776" b="5030"/>
          <a:stretch/>
        </p:blipFill>
        <p:spPr>
          <a:xfrm>
            <a:off x="7135882" y="709863"/>
            <a:ext cx="1884947" cy="54382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EA732D-F3C9-22B0-610A-1702B700BE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491" r="14649" b="25965"/>
          <a:stretch/>
        </p:blipFill>
        <p:spPr>
          <a:xfrm>
            <a:off x="378133" y="3164473"/>
            <a:ext cx="3288656" cy="28595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640B156-8AC1-D7FF-5319-D71BFFB9AB6B}"/>
              </a:ext>
            </a:extLst>
          </p:cNvPr>
          <p:cNvSpPr txBox="1"/>
          <p:nvPr/>
        </p:nvSpPr>
        <p:spPr>
          <a:xfrm>
            <a:off x="213155" y="807158"/>
            <a:ext cx="483735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Examples of actively cooled LN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  <a:r>
              <a:rPr lang="en-GB" dirty="0">
                <a:solidFill>
                  <a:srgbClr val="002060"/>
                </a:solidFill>
              </a:rPr>
              <a:t> shields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sz="1600" dirty="0">
                <a:solidFill>
                  <a:srgbClr val="002060"/>
                </a:solidFill>
              </a:rPr>
              <a:t>Al1100 welded rectangular tubes in the plate </a:t>
            </a:r>
          </a:p>
          <a:p>
            <a:r>
              <a:rPr lang="en-GB" sz="1600" dirty="0">
                <a:solidFill>
                  <a:srgbClr val="002060"/>
                </a:solidFill>
              </a:rPr>
              <a:t>with transition to stainless steel connection tubing</a:t>
            </a:r>
            <a:endParaRPr lang="en-US" sz="1600" dirty="0">
              <a:solidFill>
                <a:srgbClr val="002060"/>
              </a:solidFill>
            </a:endParaRPr>
          </a:p>
        </p:txBody>
      </p:sp>
      <p:pic>
        <p:nvPicPr>
          <p:cNvPr id="10" name="Picture 9" descr="Close-up of a metal object&#10;&#10;Description automatically generated">
            <a:extLst>
              <a:ext uri="{FF2B5EF4-FFF2-40B4-BE49-F238E27FC236}">
                <a16:creationId xmlns:a16="http://schemas.microsoft.com/office/drawing/2014/main" id="{8169F6FB-73D3-6C78-28E0-7B0C529753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3847773" y="4155888"/>
            <a:ext cx="2524626" cy="1893470"/>
          </a:xfrm>
          <a:prstGeom prst="rect">
            <a:avLst/>
          </a:prstGeom>
        </p:spPr>
      </p:pic>
      <p:pic>
        <p:nvPicPr>
          <p:cNvPr id="12" name="Picture 11" descr="Close-up of a metal piece&#10;&#10;Description automatically generated">
            <a:extLst>
              <a:ext uri="{FF2B5EF4-FFF2-40B4-BE49-F238E27FC236}">
                <a16:creationId xmlns:a16="http://schemas.microsoft.com/office/drawing/2014/main" id="{4AD3DAC5-ACE8-4549-0EE9-B668BAC324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7773" y="2217738"/>
            <a:ext cx="2524627" cy="189347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D390272-E10B-F863-7D21-395601302F4E}"/>
              </a:ext>
            </a:extLst>
          </p:cNvPr>
          <p:cNvCxnSpPr/>
          <p:nvPr/>
        </p:nvCxnSpPr>
        <p:spPr>
          <a:xfrm>
            <a:off x="1604211" y="2008971"/>
            <a:ext cx="2173705" cy="7983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4848456-2640-B2D8-3042-25D8FA24C97F}"/>
              </a:ext>
            </a:extLst>
          </p:cNvPr>
          <p:cNvCxnSpPr>
            <a:cxnSpLocks/>
          </p:cNvCxnSpPr>
          <p:nvPr/>
        </p:nvCxnSpPr>
        <p:spPr>
          <a:xfrm>
            <a:off x="1604211" y="2006200"/>
            <a:ext cx="2123347" cy="110023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CCCB7FB-1B18-26BA-5A9A-FF2DD7D83CDC}"/>
              </a:ext>
            </a:extLst>
          </p:cNvPr>
          <p:cNvCxnSpPr>
            <a:cxnSpLocks/>
          </p:cNvCxnSpPr>
          <p:nvPr/>
        </p:nvCxnSpPr>
        <p:spPr>
          <a:xfrm flipH="1">
            <a:off x="1534354" y="2037992"/>
            <a:ext cx="69857" cy="106843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03CE56D-AD81-515D-F952-28EADD428DE8}"/>
              </a:ext>
            </a:extLst>
          </p:cNvPr>
          <p:cNvSpPr txBox="1"/>
          <p:nvPr/>
        </p:nvSpPr>
        <p:spPr>
          <a:xfrm>
            <a:off x="5520272" y="958175"/>
            <a:ext cx="188030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Inox double wall LN</a:t>
            </a:r>
            <a:r>
              <a:rPr lang="en-GB" sz="1600" baseline="-25000" dirty="0">
                <a:solidFill>
                  <a:srgbClr val="002060"/>
                </a:solidFill>
              </a:rPr>
              <a:t>2</a:t>
            </a:r>
            <a:r>
              <a:rPr lang="en-GB" sz="1600" dirty="0">
                <a:solidFill>
                  <a:srgbClr val="002060"/>
                </a:solidFill>
              </a:rPr>
              <a:t> shield</a:t>
            </a:r>
            <a:endParaRPr lang="en-US" sz="1600" dirty="0">
              <a:solidFill>
                <a:srgbClr val="002060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4FD7FC7-12A4-FC5B-0E30-DDF8314EE91E}"/>
              </a:ext>
            </a:extLst>
          </p:cNvPr>
          <p:cNvCxnSpPr/>
          <p:nvPr/>
        </p:nvCxnSpPr>
        <p:spPr>
          <a:xfrm>
            <a:off x="6630556" y="1485092"/>
            <a:ext cx="628497" cy="42565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10384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2" y="894"/>
            <a:ext cx="8697101" cy="706037"/>
          </a:xfrm>
        </p:spPr>
        <p:txBody>
          <a:bodyPr/>
          <a:lstStyle/>
          <a:p>
            <a:r>
              <a:rPr lang="en-US" altLang="en-US" dirty="0"/>
              <a:t>Support posts e.g. magnet of the LHC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853D1-30B4-4A0C-93D2-5677D2B39379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21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1575" y="5909763"/>
            <a:ext cx="53222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From: V. Parma, Cryostat Design, CAS Superconductivity for Accelerators, </a:t>
            </a:r>
            <a:r>
              <a:rPr lang="en-US" sz="1050" dirty="0" err="1">
                <a:solidFill>
                  <a:schemeClr val="accent6">
                    <a:lumMod val="50000"/>
                  </a:schemeClr>
                </a:solidFill>
              </a:rPr>
              <a:t>Erice</a:t>
            </a:r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 2013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2992"/>
          <a:stretch/>
        </p:blipFill>
        <p:spPr>
          <a:xfrm>
            <a:off x="229228" y="706931"/>
            <a:ext cx="8685543" cy="520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1505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362167" cy="706037"/>
          </a:xfrm>
        </p:spPr>
        <p:txBody>
          <a:bodyPr/>
          <a:lstStyle/>
          <a:p>
            <a:r>
              <a:rPr lang="en-US" altLang="en-US" dirty="0"/>
              <a:t>Cryostat support structures examples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70479-377F-413B-A085-49DF2DDC5FAB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22</a:t>
            </a:fld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3923380" y="1924458"/>
            <a:ext cx="5155884" cy="3300667"/>
            <a:chOff x="3923380" y="1924458"/>
            <a:chExt cx="5155884" cy="330066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23380" y="1924458"/>
              <a:ext cx="5004624" cy="300359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5457107" y="1967617"/>
              <a:ext cx="198756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Thermal screen at 80 K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665602" y="2287566"/>
              <a:ext cx="153595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Support rods G10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845248" y="1967617"/>
              <a:ext cx="123401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LN2 guard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325985" y="2287566"/>
              <a:ext cx="613173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MLI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310377" y="4971209"/>
              <a:ext cx="153595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Axial support structure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598276" y="960748"/>
            <a:ext cx="5480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Horizontal, large volume storage vessel for H</a:t>
            </a:r>
            <a:r>
              <a:rPr lang="en-US" baseline="-25000" dirty="0">
                <a:solidFill>
                  <a:srgbClr val="002060"/>
                </a:solidFill>
              </a:rPr>
              <a:t>2</a:t>
            </a:r>
            <a:r>
              <a:rPr lang="en-US" dirty="0">
                <a:solidFill>
                  <a:srgbClr val="002060"/>
                </a:solidFill>
              </a:rPr>
              <a:t> or He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48362" y="5878711"/>
            <a:ext cx="44775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Adapted from: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Cryogenie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Institute International du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Froid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2019 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333750" y="2843233"/>
            <a:ext cx="3456488" cy="2031081"/>
            <a:chOff x="4333750" y="2843233"/>
            <a:chExt cx="3456488" cy="2031081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7381750" y="2843233"/>
              <a:ext cx="351664" cy="48873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4333750" y="4385583"/>
              <a:ext cx="351664" cy="48873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333750" y="2843233"/>
              <a:ext cx="408488" cy="48873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7381750" y="4371286"/>
              <a:ext cx="408488" cy="48873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4274866" y="5273199"/>
            <a:ext cx="4694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What is the reason for the inclination/orientation of the support rods? Why not the red orientation?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BAA08F7-260F-9B16-D5BC-474807C103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984" y="2577347"/>
            <a:ext cx="3629295" cy="272197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09299EA-E99E-F2A5-CEF8-93BBADD92F6D}"/>
              </a:ext>
            </a:extLst>
          </p:cNvPr>
          <p:cNvSpPr txBox="1"/>
          <p:nvPr/>
        </p:nvSpPr>
        <p:spPr>
          <a:xfrm>
            <a:off x="645571" y="5299319"/>
            <a:ext cx="2875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BCCCA inner He vessel with thermal shield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A361E8A-0DDF-B665-2022-33B865E95233}"/>
              </a:ext>
            </a:extLst>
          </p:cNvPr>
          <p:cNvSpPr txBox="1"/>
          <p:nvPr/>
        </p:nvSpPr>
        <p:spPr>
          <a:xfrm>
            <a:off x="196203" y="1583897"/>
            <a:ext cx="3569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02060"/>
                </a:solidFill>
              </a:rPr>
              <a:t>Ti gr.5 support rods with interface plate on G10 supports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7E58EA8-8A0F-C49F-9C39-0747F73E1C04}"/>
              </a:ext>
            </a:extLst>
          </p:cNvPr>
          <p:cNvCxnSpPr/>
          <p:nvPr/>
        </p:nvCxnSpPr>
        <p:spPr>
          <a:xfrm>
            <a:off x="786063" y="1954198"/>
            <a:ext cx="1532021" cy="198413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01287E2-8F60-86C4-2072-03BC4E129583}"/>
              </a:ext>
            </a:extLst>
          </p:cNvPr>
          <p:cNvCxnSpPr/>
          <p:nvPr/>
        </p:nvCxnSpPr>
        <p:spPr>
          <a:xfrm>
            <a:off x="2456067" y="2221533"/>
            <a:ext cx="496118" cy="9868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941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4A76FC-97DD-FFDC-798F-FBCAB6D6A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F0111-35AD-3616-6A69-6ECECCB0E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211" y="2546717"/>
            <a:ext cx="7693051" cy="1259621"/>
          </a:xfrm>
        </p:spPr>
        <p:txBody>
          <a:bodyPr>
            <a:noAutofit/>
          </a:bodyPr>
          <a:lstStyle/>
          <a:p>
            <a:r>
              <a:rPr lang="en-US" sz="4000" b="0" dirty="0">
                <a:solidFill>
                  <a:srgbClr val="0055A0"/>
                </a:solidFill>
              </a:rPr>
              <a:t>Cryogenic valves, transfer lines and components</a:t>
            </a:r>
            <a:endParaRPr lang="en-GB" sz="4000" b="0" dirty="0">
              <a:solidFill>
                <a:srgbClr val="0055A0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D74B3B-1AC2-49F8-1AA2-B31B64007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5B403-5B8F-4605-8DA2-BF9D37BED79B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EF1DB5-E856-529A-2635-28618B521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716E7E-A3CF-161B-3ABE-8F3C2756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09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D9DEE-F1EA-765A-7590-2E22786A1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3450"/>
            <a:ext cx="8226854" cy="519130"/>
          </a:xfrm>
        </p:spPr>
        <p:txBody>
          <a:bodyPr/>
          <a:lstStyle/>
          <a:p>
            <a:r>
              <a:rPr lang="en-US" dirty="0"/>
              <a:t>Cryogenic valves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3933C-36A5-640D-E029-41B776D5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D124-D457-4704-9DBF-DAD1CFF8F962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52E76-06AF-A72D-0F23-D21B5FBAB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D0A37-5BCE-047A-3B31-ECFD0DBCF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D2381C-D68B-C6DA-9450-1E74C27112CA}"/>
              </a:ext>
            </a:extLst>
          </p:cNvPr>
          <p:cNvSpPr txBox="1"/>
          <p:nvPr/>
        </p:nvSpPr>
        <p:spPr>
          <a:xfrm>
            <a:off x="284639" y="811300"/>
            <a:ext cx="89351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Control or on/off valves</a:t>
            </a:r>
          </a:p>
          <a:p>
            <a:r>
              <a:rPr lang="en-US" dirty="0">
                <a:solidFill>
                  <a:srgbClr val="002060"/>
                </a:solidFill>
              </a:rPr>
              <a:t>Stem between actuator and valve seat to operate at RT and reduce heat loads to cryo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A0DB63-15B4-D1E3-7189-AE3F1933F604}"/>
              </a:ext>
            </a:extLst>
          </p:cNvPr>
          <p:cNvSpPr txBox="1"/>
          <p:nvPr/>
        </p:nvSpPr>
        <p:spPr>
          <a:xfrm>
            <a:off x="293170" y="1480040"/>
            <a:ext cx="493747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>
                <a:solidFill>
                  <a:srgbClr val="002060"/>
                </a:solidFill>
              </a:rPr>
              <a:t>Valve specs:</a:t>
            </a:r>
          </a:p>
          <a:p>
            <a:endParaRPr lang="en-US" sz="1600" u="sng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Valve size in DN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Nominal pressure PN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Normally closed or open (remember power cuts etc. =&gt; fail safe position)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002060"/>
                </a:solidFill>
              </a:rPr>
              <a:t>K</a:t>
            </a:r>
            <a:r>
              <a:rPr lang="en-US" sz="1600" baseline="-25000" dirty="0" err="1">
                <a:solidFill>
                  <a:srgbClr val="002060"/>
                </a:solidFill>
              </a:rPr>
              <a:t>v</a:t>
            </a:r>
            <a:r>
              <a:rPr lang="en-US" sz="1600" dirty="0">
                <a:solidFill>
                  <a:srgbClr val="002060"/>
                </a:solidFill>
              </a:rPr>
              <a:t> (</a:t>
            </a:r>
            <a:r>
              <a:rPr lang="en-US" sz="1600" dirty="0" err="1">
                <a:solidFill>
                  <a:srgbClr val="002060"/>
                </a:solidFill>
              </a:rPr>
              <a:t>C</a:t>
            </a:r>
            <a:r>
              <a:rPr lang="en-US" sz="1600" baseline="-25000" dirty="0" err="1">
                <a:solidFill>
                  <a:srgbClr val="002060"/>
                </a:solidFill>
              </a:rPr>
              <a:t>v</a:t>
            </a:r>
            <a:r>
              <a:rPr lang="en-US" sz="1600" dirty="0">
                <a:solidFill>
                  <a:srgbClr val="002060"/>
                </a:solidFill>
              </a:rPr>
              <a:t>) value, flow coefficient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Plug profile for flow characteristic (linked to the controlled pipework)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Rangeability e.g. 1:100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Cryogenic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Cu thermal interface along the stem to connect to intercepts/thermal shields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Valve actuator (manual, pneumatic 6 bar, electric)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Leak tightness to air and across the seat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Connection for possible He guard (subatmospheric operation in the circuit)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Positioner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206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E248A9-8506-691D-2794-01C9772E7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4342" y="1458000"/>
            <a:ext cx="3749658" cy="41629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0BE9C4F-5114-153C-199D-0CA83D2892B3}"/>
              </a:ext>
            </a:extLst>
          </p:cNvPr>
          <p:cNvSpPr txBox="1"/>
          <p:nvPr/>
        </p:nvSpPr>
        <p:spPr>
          <a:xfrm>
            <a:off x="5109410" y="5773195"/>
            <a:ext cx="420303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Courtesy: G. Perinic, VDI course, </a:t>
            </a:r>
            <a:r>
              <a:rPr lang="en-US" sz="1050" dirty="0" err="1">
                <a:solidFill>
                  <a:schemeClr val="accent6">
                    <a:lumMod val="50000"/>
                  </a:schemeClr>
                </a:solidFill>
              </a:rPr>
              <a:t>Konstruktion</a:t>
            </a:r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 und </a:t>
            </a:r>
            <a:r>
              <a:rPr lang="en-US" sz="1050" dirty="0" err="1">
                <a:solidFill>
                  <a:schemeClr val="accent6">
                    <a:lumMod val="50000"/>
                  </a:schemeClr>
                </a:solidFill>
              </a:rPr>
              <a:t>Spezifikation</a:t>
            </a:r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 von </a:t>
            </a:r>
            <a:r>
              <a:rPr lang="en-US" sz="1050" dirty="0" err="1">
                <a:solidFill>
                  <a:schemeClr val="accent6">
                    <a:lumMod val="50000"/>
                  </a:schemeClr>
                </a:solidFill>
              </a:rPr>
              <a:t>Kryosystemen</a:t>
            </a:r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, Valve picture courtesy of Flowserve </a:t>
            </a:r>
            <a:r>
              <a:rPr lang="en-US" sz="1050" dirty="0" err="1">
                <a:solidFill>
                  <a:schemeClr val="accent6">
                    <a:lumMod val="50000"/>
                  </a:schemeClr>
                </a:solidFill>
              </a:rPr>
              <a:t>Kaemmer</a:t>
            </a:r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A1BD0AE-0065-F807-0B24-F28B54F98E8D}"/>
              </a:ext>
            </a:extLst>
          </p:cNvPr>
          <p:cNvCxnSpPr/>
          <p:nvPr/>
        </p:nvCxnSpPr>
        <p:spPr>
          <a:xfrm>
            <a:off x="8494294" y="3429000"/>
            <a:ext cx="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14963FC-115F-B951-18A3-15C4788B380F}"/>
              </a:ext>
            </a:extLst>
          </p:cNvPr>
          <p:cNvCxnSpPr/>
          <p:nvPr/>
        </p:nvCxnSpPr>
        <p:spPr>
          <a:xfrm>
            <a:off x="8806736" y="3433011"/>
            <a:ext cx="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60793E6-BFEE-76BA-544E-50510DFF5621}"/>
              </a:ext>
            </a:extLst>
          </p:cNvPr>
          <p:cNvSpPr txBox="1"/>
          <p:nvPr/>
        </p:nvSpPr>
        <p:spPr>
          <a:xfrm>
            <a:off x="8229140" y="315455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TS</a:t>
            </a:r>
          </a:p>
        </p:txBody>
      </p:sp>
    </p:spTree>
    <p:extLst>
      <p:ext uri="{BB962C8B-B14F-4D97-AF65-F5344CB8AC3E}">
        <p14:creationId xmlns:p14="http://schemas.microsoft.com/office/powerpoint/2010/main" val="12131274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F5ACB4-31D7-9E0B-2A40-9B3A577EF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B8433-720F-020B-56F5-9012F0ED2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3450"/>
            <a:ext cx="8226854" cy="519130"/>
          </a:xfrm>
        </p:spPr>
        <p:txBody>
          <a:bodyPr/>
          <a:lstStyle/>
          <a:p>
            <a:r>
              <a:rPr lang="en-US" dirty="0"/>
              <a:t>Cryogenic valves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43729-7EBC-6CD4-8BC3-E046887B7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D124-D457-4704-9DBF-DAD1CFF8F962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56563-DB72-4CE0-B13A-F243A1C53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A52C8A-979F-1C9F-DA60-4389ED3A4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79179A-CDAD-5A5A-0AE1-46C4DFB29891}"/>
              </a:ext>
            </a:extLst>
          </p:cNvPr>
          <p:cNvSpPr txBox="1"/>
          <p:nvPr/>
        </p:nvSpPr>
        <p:spPr>
          <a:xfrm>
            <a:off x="267132" y="982052"/>
            <a:ext cx="52899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002060"/>
                </a:solidFill>
              </a:rPr>
              <a:t>K</a:t>
            </a:r>
            <a:r>
              <a:rPr lang="en-US" sz="1600" baseline="-25000" dirty="0" err="1">
                <a:solidFill>
                  <a:srgbClr val="002060"/>
                </a:solidFill>
              </a:rPr>
              <a:t>v</a:t>
            </a:r>
            <a:r>
              <a:rPr lang="en-US" sz="1600" dirty="0">
                <a:solidFill>
                  <a:srgbClr val="002060"/>
                </a:solidFill>
              </a:rPr>
              <a:t> (</a:t>
            </a:r>
            <a:r>
              <a:rPr lang="en-US" sz="1600" dirty="0" err="1">
                <a:solidFill>
                  <a:srgbClr val="002060"/>
                </a:solidFill>
              </a:rPr>
              <a:t>C</a:t>
            </a:r>
            <a:r>
              <a:rPr lang="en-US" sz="1600" baseline="-25000" dirty="0" err="1">
                <a:solidFill>
                  <a:srgbClr val="002060"/>
                </a:solidFill>
              </a:rPr>
              <a:t>v</a:t>
            </a:r>
            <a:r>
              <a:rPr lang="en-US" sz="1600" dirty="0">
                <a:solidFill>
                  <a:srgbClr val="002060"/>
                </a:solidFill>
              </a:rPr>
              <a:t>) value calculation following DIN/IEC534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A959403-45B6-8263-7789-8CAC7C818496}"/>
                  </a:ext>
                </a:extLst>
              </p:cNvPr>
              <p:cNvSpPr txBox="1"/>
              <p:nvPr/>
            </p:nvSpPr>
            <p:spPr>
              <a:xfrm>
                <a:off x="1677431" y="1838679"/>
                <a:ext cx="2091406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US" b="0" i="1" baseline="-2500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1000</m:t>
                              </m:r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∙∆</m:t>
                              </m:r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A959403-45B6-8263-7789-8CAC7C8184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431" y="1838679"/>
                <a:ext cx="2091406" cy="8183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504D62DA-6D9C-9619-1849-6B926B733852}"/>
              </a:ext>
            </a:extLst>
          </p:cNvPr>
          <p:cNvSpPr txBox="1"/>
          <p:nvPr/>
        </p:nvSpPr>
        <p:spPr>
          <a:xfrm>
            <a:off x="247093" y="2045367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rgbClr val="002060"/>
                </a:solidFill>
              </a:rPr>
              <a:t>Liquid op.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DD27B2C-2A45-A1A2-AFC6-250061624F4F}"/>
                  </a:ext>
                </a:extLst>
              </p:cNvPr>
              <p:cNvSpPr txBox="1"/>
              <p:nvPr/>
            </p:nvSpPr>
            <p:spPr>
              <a:xfrm>
                <a:off x="4989068" y="783975"/>
                <a:ext cx="386098" cy="20263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US" sz="1400" b="0" i="1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1400" i="1" baseline="-25000" dirty="0">
                    <a:solidFill>
                      <a:srgbClr val="002060"/>
                    </a:solidFill>
                  </a:rPr>
                  <a:t>L</a:t>
                </a:r>
                <a:r>
                  <a:rPr lang="en-US" sz="1400" dirty="0">
                    <a:solidFill>
                      <a:srgbClr val="002060"/>
                    </a:solidFill>
                  </a:rPr>
                  <a:t>   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1400" i="1" baseline="-25000" dirty="0">
                    <a:solidFill>
                      <a:srgbClr val="002060"/>
                    </a:solidFill>
                  </a:rPr>
                  <a:t>G</a:t>
                </a:r>
                <a:endParaRPr lang="en-US" sz="1400" baseline="30000" dirty="0">
                  <a:solidFill>
                    <a:srgbClr val="002060"/>
                  </a:solidFill>
                </a:endParaRPr>
              </a:p>
              <a:p>
                <a:r>
                  <a:rPr lang="en-US" sz="1400" b="0" i="1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 </a:t>
                </a:r>
                <a:r>
                  <a:rPr lang="en-US" sz="1400" b="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</a:t>
                </a:r>
              </a:p>
              <a:p>
                <a:r>
                  <a:rPr lang="en-US" sz="1400" b="0" i="1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</a:t>
                </a:r>
                <a:r>
                  <a:rPr lang="en-US" sz="1400" b="0" i="1" baseline="-250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G</a:t>
                </a:r>
                <a:endParaRPr lang="en-US" sz="1400" dirty="0">
                  <a:solidFill>
                    <a:srgbClr val="00206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1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1400" dirty="0">
                  <a:solidFill>
                    <a:srgbClr val="002060"/>
                  </a:solidFill>
                </a:endParaRPr>
              </a:p>
              <a:p>
                <a:r>
                  <a:rPr lang="en-US" sz="1400" dirty="0">
                    <a:solidFill>
                      <a:srgbClr val="002060"/>
                    </a:solidFill>
                  </a:rPr>
                  <a:t>T</a:t>
                </a:r>
                <a:r>
                  <a:rPr lang="en-US" sz="1400" baseline="-25000" dirty="0">
                    <a:solidFill>
                      <a:srgbClr val="002060"/>
                    </a:solidFill>
                  </a:rPr>
                  <a:t>1</a:t>
                </a:r>
              </a:p>
              <a:p>
                <a:r>
                  <a:rPr lang="en-US" sz="1400" dirty="0">
                    <a:solidFill>
                      <a:srgbClr val="002060"/>
                    </a:solidFill>
                  </a:rPr>
                  <a:t>p</a:t>
                </a:r>
                <a:r>
                  <a:rPr lang="en-US" sz="1400" baseline="-25000" dirty="0">
                    <a:solidFill>
                      <a:srgbClr val="002060"/>
                    </a:solidFill>
                  </a:rPr>
                  <a:t>1</a:t>
                </a:r>
              </a:p>
              <a:p>
                <a:r>
                  <a:rPr lang="en-US" sz="1400" dirty="0">
                    <a:solidFill>
                      <a:srgbClr val="002060"/>
                    </a:solidFill>
                  </a:rPr>
                  <a:t>p</a:t>
                </a:r>
                <a:r>
                  <a:rPr lang="en-US" sz="1400" baseline="-25000" dirty="0">
                    <a:solidFill>
                      <a:srgbClr val="002060"/>
                    </a:solidFill>
                  </a:rPr>
                  <a:t>2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DD27B2C-2A45-A1A2-AFC6-250061624F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9068" y="783975"/>
                <a:ext cx="386098" cy="2026389"/>
              </a:xfrm>
              <a:prstGeom prst="rect">
                <a:avLst/>
              </a:prstGeom>
              <a:blipFill>
                <a:blip r:embed="rId3"/>
                <a:stretch>
                  <a:fillRect l="-4688" b="-2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987E0BA-5DE4-C205-5365-358778D431B9}"/>
                  </a:ext>
                </a:extLst>
              </p:cNvPr>
              <p:cNvSpPr txBox="1"/>
              <p:nvPr/>
            </p:nvSpPr>
            <p:spPr>
              <a:xfrm>
                <a:off x="839563" y="4127556"/>
                <a:ext cx="2057423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519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US" b="0" i="1" baseline="-2500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b="0" i="1" baseline="-2500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∙</m:t>
                              </m:r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b="0" i="1" baseline="-2500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b="0" i="1" baseline="-2500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987E0BA-5DE4-C205-5365-358778D431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563" y="4127556"/>
                <a:ext cx="2057423" cy="818366"/>
              </a:xfrm>
              <a:prstGeom prst="rect">
                <a:avLst/>
              </a:prstGeom>
              <a:blipFill>
                <a:blip r:embed="rId4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E2FBB06-BC46-4F0A-3BD9-67915B6702F9}"/>
              </a:ext>
            </a:extLst>
          </p:cNvPr>
          <p:cNvSpPr txBox="1"/>
          <p:nvPr/>
        </p:nvSpPr>
        <p:spPr>
          <a:xfrm>
            <a:off x="3548336" y="2809502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rgbClr val="002060"/>
                </a:solidFill>
              </a:rPr>
              <a:t>Gas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D01EFF-424D-27C5-D3D8-3702F9B0E2D5}"/>
                  </a:ext>
                </a:extLst>
              </p:cNvPr>
              <p:cNvSpPr txBox="1"/>
              <p:nvPr/>
            </p:nvSpPr>
            <p:spPr>
              <a:xfrm>
                <a:off x="156592" y="3597441"/>
                <a:ext cx="39757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2060"/>
                    </a:solidFill>
                  </a:rPr>
                  <a:t>Subcritical flow p</a:t>
                </a:r>
                <a:r>
                  <a:rPr lang="en-US" baseline="-25000" dirty="0">
                    <a:solidFill>
                      <a:srgbClr val="002060"/>
                    </a:solidFill>
                  </a:rPr>
                  <a:t>2</a:t>
                </a:r>
                <a:r>
                  <a:rPr lang="en-US" dirty="0">
                    <a:solidFill>
                      <a:srgbClr val="FF0000"/>
                    </a:solidFill>
                  </a:rPr>
                  <a:t>&gt;</a:t>
                </a:r>
                <a:r>
                  <a:rPr lang="en-US" dirty="0">
                    <a:solidFill>
                      <a:srgbClr val="002060"/>
                    </a:solidFill>
                  </a:rPr>
                  <a:t>p</a:t>
                </a:r>
                <a:r>
                  <a:rPr lang="en-US" baseline="-25000" dirty="0">
                    <a:solidFill>
                      <a:srgbClr val="002060"/>
                    </a:solidFill>
                  </a:rPr>
                  <a:t>1</a:t>
                </a:r>
                <a:r>
                  <a:rPr lang="en-US" dirty="0">
                    <a:solidFill>
                      <a:srgbClr val="002060"/>
                    </a:solidFill>
                  </a:rPr>
                  <a:t>/2  and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US" dirty="0" err="1">
                    <a:solidFill>
                      <a:srgbClr val="002060"/>
                    </a:solidFill>
                  </a:rPr>
                  <a:t>p</a:t>
                </a:r>
                <a:r>
                  <a:rPr lang="en-US" dirty="0">
                    <a:solidFill>
                      <a:srgbClr val="FF0000"/>
                    </a:solidFill>
                  </a:rPr>
                  <a:t>&lt;</a:t>
                </a:r>
                <a:r>
                  <a:rPr lang="en-US" dirty="0">
                    <a:solidFill>
                      <a:srgbClr val="002060"/>
                    </a:solidFill>
                  </a:rPr>
                  <a:t>p</a:t>
                </a:r>
                <a:r>
                  <a:rPr lang="en-US" baseline="-25000" dirty="0">
                    <a:solidFill>
                      <a:srgbClr val="002060"/>
                    </a:solidFill>
                  </a:rPr>
                  <a:t>1</a:t>
                </a:r>
                <a:r>
                  <a:rPr lang="en-US" dirty="0">
                    <a:solidFill>
                      <a:srgbClr val="002060"/>
                    </a:solidFill>
                  </a:rPr>
                  <a:t>/2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D01EFF-424D-27C5-D3D8-3702F9B0E2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592" y="3597441"/>
                <a:ext cx="3975768" cy="369332"/>
              </a:xfrm>
              <a:prstGeom prst="rect">
                <a:avLst/>
              </a:prstGeom>
              <a:blipFill>
                <a:blip r:embed="rId5"/>
                <a:stretch>
                  <a:fillRect l="-1380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C92BE4E6-960B-A1E0-6D3F-15682989C771}"/>
              </a:ext>
            </a:extLst>
          </p:cNvPr>
          <p:cNvSpPr txBox="1"/>
          <p:nvPr/>
        </p:nvSpPr>
        <p:spPr>
          <a:xfrm>
            <a:off x="5375166" y="790991"/>
            <a:ext cx="382668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- Value in </a:t>
            </a:r>
            <a:r>
              <a:rPr lang="en-US" sz="1400" dirty="0">
                <a:solidFill>
                  <a:srgbClr val="C00000"/>
                </a:solidFill>
              </a:rPr>
              <a:t>m</a:t>
            </a:r>
            <a:r>
              <a:rPr lang="en-US" sz="1400" baseline="30000" dirty="0">
                <a:solidFill>
                  <a:srgbClr val="C00000"/>
                </a:solidFill>
              </a:rPr>
              <a:t>3</a:t>
            </a:r>
            <a:r>
              <a:rPr lang="en-US" sz="1400" dirty="0">
                <a:solidFill>
                  <a:srgbClr val="C00000"/>
                </a:solidFill>
              </a:rPr>
              <a:t>/h</a:t>
            </a:r>
          </a:p>
          <a:p>
            <a:r>
              <a:rPr lang="en-US" sz="1400" dirty="0">
                <a:solidFill>
                  <a:srgbClr val="002060"/>
                </a:solidFill>
              </a:rPr>
              <a:t>- Density liquids in kg/m</a:t>
            </a:r>
            <a:r>
              <a:rPr lang="en-US" sz="1400" baseline="30000" dirty="0">
                <a:solidFill>
                  <a:srgbClr val="002060"/>
                </a:solidFill>
              </a:rPr>
              <a:t>3</a:t>
            </a:r>
          </a:p>
          <a:p>
            <a:r>
              <a:rPr lang="en-US" sz="1400" dirty="0">
                <a:solidFill>
                  <a:srgbClr val="002060"/>
                </a:solidFill>
              </a:rPr>
              <a:t>- Density gas @ 273 K and 1.013 bar in kg/m</a:t>
            </a:r>
            <a:r>
              <a:rPr lang="en-US" sz="1400" baseline="30000" dirty="0">
                <a:solidFill>
                  <a:srgbClr val="002060"/>
                </a:solidFill>
              </a:rPr>
              <a:t>3</a:t>
            </a:r>
          </a:p>
          <a:p>
            <a:r>
              <a:rPr lang="en-US" sz="1400" dirty="0">
                <a:solidFill>
                  <a:srgbClr val="002060"/>
                </a:solidFill>
              </a:rPr>
              <a:t>- Flow of liquids in m</a:t>
            </a:r>
            <a:r>
              <a:rPr lang="en-US" sz="1400" baseline="30000" dirty="0">
                <a:solidFill>
                  <a:srgbClr val="002060"/>
                </a:solidFill>
              </a:rPr>
              <a:t>3</a:t>
            </a:r>
            <a:r>
              <a:rPr lang="en-US" sz="1400" dirty="0">
                <a:solidFill>
                  <a:srgbClr val="002060"/>
                </a:solidFill>
              </a:rPr>
              <a:t>/h</a:t>
            </a:r>
          </a:p>
          <a:p>
            <a:r>
              <a:rPr lang="en-US" sz="1400" dirty="0">
                <a:solidFill>
                  <a:srgbClr val="002060"/>
                </a:solidFill>
              </a:rPr>
              <a:t>- Flow of gas @ 273 K and 1.013 bar in m</a:t>
            </a:r>
            <a:r>
              <a:rPr lang="en-US" sz="1400" baseline="30000" dirty="0">
                <a:solidFill>
                  <a:srgbClr val="002060"/>
                </a:solidFill>
              </a:rPr>
              <a:t>3</a:t>
            </a:r>
            <a:r>
              <a:rPr lang="en-US" sz="1400" dirty="0">
                <a:solidFill>
                  <a:srgbClr val="002060"/>
                </a:solidFill>
              </a:rPr>
              <a:t>/h</a:t>
            </a:r>
          </a:p>
          <a:p>
            <a:r>
              <a:rPr lang="en-US" sz="1400" dirty="0">
                <a:solidFill>
                  <a:srgbClr val="002060"/>
                </a:solidFill>
              </a:rPr>
              <a:t>- Pressure drop in bar</a:t>
            </a:r>
          </a:p>
          <a:p>
            <a:r>
              <a:rPr lang="en-US" sz="1400" dirty="0">
                <a:solidFill>
                  <a:srgbClr val="002060"/>
                </a:solidFill>
              </a:rPr>
              <a:t>- Temperature upstream in K</a:t>
            </a:r>
          </a:p>
          <a:p>
            <a:r>
              <a:rPr lang="en-US" sz="1400" dirty="0">
                <a:solidFill>
                  <a:srgbClr val="002060"/>
                </a:solidFill>
              </a:rPr>
              <a:t>- Upstream pressure in bar(a)</a:t>
            </a:r>
          </a:p>
          <a:p>
            <a:r>
              <a:rPr lang="en-US" sz="1400" dirty="0">
                <a:solidFill>
                  <a:srgbClr val="002060"/>
                </a:solidFill>
              </a:rPr>
              <a:t>- Downstream pressure in bar(a)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C270703-F733-6F37-525A-BCC2B813F8BF}"/>
                  </a:ext>
                </a:extLst>
              </p:cNvPr>
              <p:cNvSpPr txBox="1"/>
              <p:nvPr/>
            </p:nvSpPr>
            <p:spPr>
              <a:xfrm>
                <a:off x="5491774" y="4253200"/>
                <a:ext cx="2521331" cy="5670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259.5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b="0" i="1" baseline="-2500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b="0" i="1" baseline="-2500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b="0" i="1" baseline="-2500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C270703-F733-6F37-525A-BCC2B813F8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1774" y="4253200"/>
                <a:ext cx="2521331" cy="56707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0027B57-010B-4959-3327-8E442A240421}"/>
                  </a:ext>
                </a:extLst>
              </p:cNvPr>
              <p:cNvSpPr txBox="1"/>
              <p:nvPr/>
            </p:nvSpPr>
            <p:spPr>
              <a:xfrm>
                <a:off x="4893146" y="3597441"/>
                <a:ext cx="36166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2060"/>
                    </a:solidFill>
                  </a:rPr>
                  <a:t>Critical flow p</a:t>
                </a:r>
                <a:r>
                  <a:rPr lang="en-US" baseline="-25000" dirty="0">
                    <a:solidFill>
                      <a:srgbClr val="002060"/>
                    </a:solidFill>
                  </a:rPr>
                  <a:t>2</a:t>
                </a:r>
                <a:r>
                  <a:rPr lang="en-US" dirty="0">
                    <a:solidFill>
                      <a:srgbClr val="FF0000"/>
                    </a:solidFill>
                  </a:rPr>
                  <a:t>&lt;</a:t>
                </a:r>
                <a:r>
                  <a:rPr lang="en-US" dirty="0">
                    <a:solidFill>
                      <a:srgbClr val="002060"/>
                    </a:solidFill>
                  </a:rPr>
                  <a:t>p</a:t>
                </a:r>
                <a:r>
                  <a:rPr lang="en-US" baseline="-25000" dirty="0">
                    <a:solidFill>
                      <a:srgbClr val="002060"/>
                    </a:solidFill>
                  </a:rPr>
                  <a:t>1</a:t>
                </a:r>
                <a:r>
                  <a:rPr lang="en-US" dirty="0">
                    <a:solidFill>
                      <a:srgbClr val="002060"/>
                    </a:solidFill>
                  </a:rPr>
                  <a:t>/2  and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US" dirty="0" err="1">
                    <a:solidFill>
                      <a:srgbClr val="002060"/>
                    </a:solidFill>
                  </a:rPr>
                  <a:t>p</a:t>
                </a:r>
                <a:r>
                  <a:rPr lang="en-US" dirty="0">
                    <a:solidFill>
                      <a:srgbClr val="FF0000"/>
                    </a:solidFill>
                  </a:rPr>
                  <a:t>&gt;</a:t>
                </a:r>
                <a:r>
                  <a:rPr lang="en-US" dirty="0">
                    <a:solidFill>
                      <a:srgbClr val="002060"/>
                    </a:solidFill>
                  </a:rPr>
                  <a:t>p</a:t>
                </a:r>
                <a:r>
                  <a:rPr lang="en-US" baseline="-25000" dirty="0">
                    <a:solidFill>
                      <a:srgbClr val="002060"/>
                    </a:solidFill>
                  </a:rPr>
                  <a:t>1</a:t>
                </a:r>
                <a:r>
                  <a:rPr lang="en-US" dirty="0">
                    <a:solidFill>
                      <a:srgbClr val="002060"/>
                    </a:solidFill>
                  </a:rPr>
                  <a:t>/2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0027B57-010B-4959-3327-8E442A2404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3146" y="3597441"/>
                <a:ext cx="3616696" cy="369332"/>
              </a:xfrm>
              <a:prstGeom prst="rect">
                <a:avLst/>
              </a:prstGeom>
              <a:blipFill>
                <a:blip r:embed="rId7"/>
                <a:stretch>
                  <a:fillRect l="-1518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E3AA1C6-FF57-D460-BB30-2AEEEF2BF378}"/>
              </a:ext>
            </a:extLst>
          </p:cNvPr>
          <p:cNvCxnSpPr/>
          <p:nvPr/>
        </p:nvCxnSpPr>
        <p:spPr>
          <a:xfrm flipH="1">
            <a:off x="2470484" y="3178834"/>
            <a:ext cx="1077852" cy="370249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BA92BCE-F425-AF8C-A29B-19F92444DFBF}"/>
              </a:ext>
            </a:extLst>
          </p:cNvPr>
          <p:cNvCxnSpPr>
            <a:cxnSpLocks/>
          </p:cNvCxnSpPr>
          <p:nvPr/>
        </p:nvCxnSpPr>
        <p:spPr>
          <a:xfrm>
            <a:off x="5182117" y="3136980"/>
            <a:ext cx="1146494" cy="467025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9CAFF59-F039-2E6C-B0CF-D73E205685AA}"/>
              </a:ext>
            </a:extLst>
          </p:cNvPr>
          <p:cNvSpPr txBox="1"/>
          <p:nvPr/>
        </p:nvSpPr>
        <p:spPr>
          <a:xfrm>
            <a:off x="457200" y="5750740"/>
            <a:ext cx="8459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Attention: C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in USA   1.1561 * K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[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gal</a:t>
            </a:r>
            <a:r>
              <a:rPr lang="en-US" baseline="-25000" dirty="0" err="1">
                <a:solidFill>
                  <a:schemeClr val="accent6">
                    <a:lumMod val="50000"/>
                  </a:schemeClr>
                </a:solidFill>
              </a:rPr>
              <a:t>US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/min];   C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in UK   0.9626 * K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[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gal</a:t>
            </a:r>
            <a:r>
              <a:rPr lang="en-US" baseline="-25000" dirty="0" err="1">
                <a:solidFill>
                  <a:schemeClr val="accent6">
                    <a:lumMod val="50000"/>
                  </a:schemeClr>
                </a:solidFill>
              </a:rPr>
              <a:t>UK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/min]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FA0B35A-23C1-CCA0-0889-9738DEE9B8F3}"/>
                  </a:ext>
                </a:extLst>
              </p:cNvPr>
              <p:cNvSpPr txBox="1"/>
              <p:nvPr/>
            </p:nvSpPr>
            <p:spPr>
              <a:xfrm>
                <a:off x="2738118" y="5022349"/>
                <a:ext cx="2888098" cy="525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Zeta</m:t>
                      </m:r>
                      <m:r>
                        <a:rPr lang="en-US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value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 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ζ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baseline="3000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626.3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𝐾𝑉</m:t>
                          </m:r>
                          <m:r>
                            <a:rPr lang="en-US" b="0" i="1" baseline="3000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FA0B35A-23C1-CCA0-0889-9738DEE9B8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8118" y="5022349"/>
                <a:ext cx="2888098" cy="525913"/>
              </a:xfrm>
              <a:prstGeom prst="rect">
                <a:avLst/>
              </a:prstGeom>
              <a:blipFill>
                <a:blip r:embed="rId8"/>
                <a:stretch>
                  <a:fillRect b="-9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58426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8F2C16-7992-67F0-1452-892CB5A420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AD93740E-3ECC-33F6-9E00-EAB8F5E12F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362167" cy="706037"/>
          </a:xfrm>
        </p:spPr>
        <p:txBody>
          <a:bodyPr/>
          <a:lstStyle/>
          <a:p>
            <a:r>
              <a:rPr lang="en-US" altLang="en-US" dirty="0"/>
              <a:t>Transfer line pressure drop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2B8B52-62F9-4C0D-7D04-40D0F5C9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CE129-9D0C-4C8A-B2F2-A812123C2DA4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6873C2-2706-115B-5828-1BDDAEC09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729BB8-3463-698A-C263-FF295FDB4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26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A01BAF-5D67-D7C8-BD10-28037145C0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2" y="739970"/>
            <a:ext cx="6848475" cy="42401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6D9C126-935D-7F76-60AA-CF063914FF8E}"/>
              </a:ext>
            </a:extLst>
          </p:cNvPr>
          <p:cNvSpPr txBox="1"/>
          <p:nvPr/>
        </p:nvSpPr>
        <p:spPr>
          <a:xfrm rot="16200000">
            <a:off x="7584725" y="2333291"/>
            <a:ext cx="2571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https://en.wikipedia.org/wiki/Moody_chart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83F343-5F24-E8C2-5F88-A4FFBAC320DF}"/>
              </a:ext>
            </a:extLst>
          </p:cNvPr>
          <p:cNvSpPr txBox="1"/>
          <p:nvPr/>
        </p:nvSpPr>
        <p:spPr>
          <a:xfrm>
            <a:off x="171561" y="4977155"/>
            <a:ext cx="855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Common confusion between Fanning and Moody (aka Darcy-</a:t>
            </a:r>
            <a:r>
              <a:rPr lang="en-US" sz="1600" dirty="0" err="1">
                <a:solidFill>
                  <a:srgbClr val="002060"/>
                </a:solidFill>
              </a:rPr>
              <a:t>Weisbach</a:t>
            </a:r>
            <a:r>
              <a:rPr lang="en-US" sz="1600" dirty="0">
                <a:solidFill>
                  <a:srgbClr val="002060"/>
                </a:solidFill>
              </a:rPr>
              <a:t>) friction factors. If wrongly used, factor 4 difference in pressure drop calculations.</a:t>
            </a:r>
            <a:endParaRPr lang="en-GB" sz="1600" dirty="0">
              <a:solidFill>
                <a:srgbClr val="002060"/>
              </a:solidFill>
            </a:endParaRP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72991BD9-2E07-0E15-0688-C9FB367BF7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4198" y="5321756"/>
            <a:ext cx="181724" cy="1616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54E587D-A1CF-E8FE-3E0E-7B27DFF08CF3}"/>
              </a:ext>
            </a:extLst>
          </p:cNvPr>
          <p:cNvSpPr txBox="1"/>
          <p:nvPr/>
        </p:nvSpPr>
        <p:spPr>
          <a:xfrm>
            <a:off x="443224" y="5749658"/>
            <a:ext cx="8019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Recommendation: use Fanning for Navier-Stokes equations and Moody for an isolated pressure drop calculation.</a:t>
            </a:r>
            <a:endParaRPr lang="en-GB" sz="1200" dirty="0">
              <a:solidFill>
                <a:srgbClr val="00206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81DC0BE-3D6E-BDC7-4D53-183B49FD69C3}"/>
              </a:ext>
            </a:extLst>
          </p:cNvPr>
          <p:cNvCxnSpPr>
            <a:cxnSpLocks/>
          </p:cNvCxnSpPr>
          <p:nvPr/>
        </p:nvCxnSpPr>
        <p:spPr>
          <a:xfrm flipH="1">
            <a:off x="1612078" y="5561930"/>
            <a:ext cx="4402120" cy="187728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49712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150" y="136524"/>
            <a:ext cx="7886700" cy="556287"/>
          </a:xfrm>
        </p:spPr>
        <p:txBody>
          <a:bodyPr>
            <a:noAutofit/>
          </a:bodyPr>
          <a:lstStyle/>
          <a:p>
            <a:r>
              <a:rPr lang="en-US" dirty="0"/>
              <a:t>Two-phase flow – flow pattern map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6971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27/10/2023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86971" y="1362577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Heat loads and mass flow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88" y="1910444"/>
            <a:ext cx="4352907" cy="32810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0266" y="1174798"/>
            <a:ext cx="4419016" cy="439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2592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2D6303-630A-CA86-863A-45A679DE6C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5BB636E2-BBF0-E3A3-D21E-9E00C31ACB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328"/>
          <a:stretch/>
        </p:blipFill>
        <p:spPr>
          <a:xfrm>
            <a:off x="221868" y="3173316"/>
            <a:ext cx="3576835" cy="29587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85758A-1B6D-DAB0-9567-FE1CBDFC5C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887" y="3667534"/>
            <a:ext cx="3193271" cy="232038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D48A8-998C-3D18-DC01-CF4C6F1C2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D124-D457-4704-9DBF-DAD1CFF8F962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87066-06B0-58CD-C079-D4CF2F381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9C08A-DEAB-9F1A-201B-0F34C1719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28</a:t>
            </a:fld>
            <a:endParaRPr lang="en-US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7BE29C56-927D-2F98-2EEA-1F53DD6FEA01}"/>
              </a:ext>
            </a:extLst>
          </p:cNvPr>
          <p:cNvSpPr txBox="1">
            <a:spLocks noChangeArrowheads="1"/>
          </p:cNvSpPr>
          <p:nvPr/>
        </p:nvSpPr>
        <p:spPr>
          <a:xfrm>
            <a:off x="593558" y="211658"/>
            <a:ext cx="8229600" cy="39794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/>
              <a:t>Cryogenic Transfer Lines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6FC33D-BF42-58AF-4ECB-4F1D8EF0E0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3663" y="707561"/>
            <a:ext cx="4379495" cy="26714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B3DBD3F-9EE6-50C4-9CB5-C4CAD57EC88B}"/>
              </a:ext>
            </a:extLst>
          </p:cNvPr>
          <p:cNvSpPr txBox="1"/>
          <p:nvPr/>
        </p:nvSpPr>
        <p:spPr>
          <a:xfrm>
            <a:off x="3590223" y="5858704"/>
            <a:ext cx="5331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Source: DEMACO, VDI course cryogenics, cryostat design, 2023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4991A2-D1D2-B0D7-BB7D-CE7634D31B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289" y="861573"/>
            <a:ext cx="3523495" cy="234848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F3CDC67-471B-AF76-5359-14D74E2C2B43}"/>
              </a:ext>
            </a:extLst>
          </p:cNvPr>
          <p:cNvSpPr txBox="1"/>
          <p:nvPr/>
        </p:nvSpPr>
        <p:spPr>
          <a:xfrm>
            <a:off x="7232017" y="2988650"/>
            <a:ext cx="1591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Schematic TL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FB855C-A6E1-266F-DF5E-1A6B7ADE86A0}"/>
              </a:ext>
            </a:extLst>
          </p:cNvPr>
          <p:cNvSpPr txBox="1"/>
          <p:nvPr/>
        </p:nvSpPr>
        <p:spPr>
          <a:xfrm>
            <a:off x="1062056" y="637520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Multiple LHe transfer 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483EFD4-B0AF-80FC-6F7F-BC024F74931A}"/>
              </a:ext>
            </a:extLst>
          </p:cNvPr>
          <p:cNvSpPr txBox="1"/>
          <p:nvPr/>
        </p:nvSpPr>
        <p:spPr>
          <a:xfrm>
            <a:off x="4177814" y="4072718"/>
            <a:ext cx="16686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Flexible TL for “temporary”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connections</a:t>
            </a:r>
          </a:p>
        </p:txBody>
      </p:sp>
    </p:spTree>
    <p:extLst>
      <p:ext uri="{BB962C8B-B14F-4D97-AF65-F5344CB8AC3E}">
        <p14:creationId xmlns:p14="http://schemas.microsoft.com/office/powerpoint/2010/main" val="4057005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3A0BAB-7AE7-62F4-92EF-AC30059C9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89783-E9A6-7177-553D-6FEE46EE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D124-D457-4704-9DBF-DAD1CFF8F962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A74F6-F35E-25DC-3001-170F824E7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D8CAD-E020-818C-F9F5-FB249F7A6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29</a:t>
            </a:fld>
            <a:endParaRPr lang="en-US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0163E9ED-FBAB-3537-17FA-8E85D8D4076E}"/>
              </a:ext>
            </a:extLst>
          </p:cNvPr>
          <p:cNvSpPr txBox="1">
            <a:spLocks noChangeArrowheads="1"/>
          </p:cNvSpPr>
          <p:nvPr/>
        </p:nvSpPr>
        <p:spPr>
          <a:xfrm>
            <a:off x="593558" y="211658"/>
            <a:ext cx="8229600" cy="39794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/>
              <a:t>Cryogenic Transfer Lines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D1CBC5-707E-6C1C-59D1-E97C601D693B}"/>
              </a:ext>
            </a:extLst>
          </p:cNvPr>
          <p:cNvSpPr txBox="1"/>
          <p:nvPr/>
        </p:nvSpPr>
        <p:spPr>
          <a:xfrm>
            <a:off x="3590223" y="5858704"/>
            <a:ext cx="5331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Source: DEMACO, VDI course cryogenics, cryostat design, 2023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64496E-6AD5-3335-B3EC-825B2AA14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95" y="691519"/>
            <a:ext cx="8996809" cy="487380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9A82E39-47A1-3408-134F-7423B0551B42}"/>
              </a:ext>
            </a:extLst>
          </p:cNvPr>
          <p:cNvSpPr txBox="1"/>
          <p:nvPr/>
        </p:nvSpPr>
        <p:spPr>
          <a:xfrm>
            <a:off x="3924233" y="1834095"/>
            <a:ext cx="12503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Thermal contact depends on force</a:t>
            </a:r>
          </a:p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not on pressure!</a:t>
            </a:r>
          </a:p>
        </p:txBody>
      </p:sp>
    </p:spTree>
    <p:extLst>
      <p:ext uri="{BB962C8B-B14F-4D97-AF65-F5344CB8AC3E}">
        <p14:creationId xmlns:p14="http://schemas.microsoft.com/office/powerpoint/2010/main" val="1360101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58330"/>
            <a:ext cx="8686800" cy="5141339"/>
          </a:xfrm>
        </p:spPr>
        <p:txBody>
          <a:bodyPr>
            <a:normAutofit/>
          </a:bodyPr>
          <a:lstStyle/>
          <a:p>
            <a:pPr>
              <a:spcBef>
                <a:spcPts val="800"/>
              </a:spcBef>
            </a:pPr>
            <a:r>
              <a:rPr lang="en-GB" altLang="en-US" sz="1800" dirty="0"/>
              <a:t>Cryogenic design steps</a:t>
            </a:r>
            <a:endParaRPr lang="en-US" altLang="en-US" sz="1800" dirty="0"/>
          </a:p>
          <a:p>
            <a:pPr>
              <a:spcBef>
                <a:spcPts val="800"/>
              </a:spcBef>
            </a:pPr>
            <a:r>
              <a:rPr lang="en-US" altLang="en-US" sz="1800" dirty="0"/>
              <a:t>PID</a:t>
            </a:r>
          </a:p>
          <a:p>
            <a:pPr>
              <a:spcBef>
                <a:spcPts val="800"/>
              </a:spcBef>
            </a:pPr>
            <a:r>
              <a:rPr lang="en-US" altLang="en-US" sz="1800" dirty="0"/>
              <a:t>Materials overview</a:t>
            </a:r>
          </a:p>
          <a:p>
            <a:pPr>
              <a:spcBef>
                <a:spcPts val="800"/>
              </a:spcBef>
            </a:pPr>
            <a:r>
              <a:rPr lang="en-US" altLang="en-US" sz="1800" dirty="0"/>
              <a:t>ISO norms</a:t>
            </a:r>
          </a:p>
          <a:p>
            <a:pPr>
              <a:spcBef>
                <a:spcPts val="800"/>
              </a:spcBef>
            </a:pPr>
            <a:r>
              <a:rPr lang="en-US" altLang="en-US" sz="1800" dirty="0"/>
              <a:t>Actively cooled thermal shields</a:t>
            </a:r>
          </a:p>
          <a:p>
            <a:pPr>
              <a:spcBef>
                <a:spcPts val="800"/>
              </a:spcBef>
            </a:pPr>
            <a:r>
              <a:rPr lang="en-US" altLang="en-US" sz="1800" dirty="0"/>
              <a:t>Cryogenic valves, transfer lines </a:t>
            </a:r>
          </a:p>
          <a:p>
            <a:pPr>
              <a:spcBef>
                <a:spcPts val="800"/>
              </a:spcBef>
            </a:pPr>
            <a:r>
              <a:rPr lang="en-US" altLang="en-US" sz="1800" dirty="0"/>
              <a:t>Phase separator, </a:t>
            </a:r>
            <a:r>
              <a:rPr lang="en-US" altLang="en-US" sz="1800" dirty="0" err="1"/>
              <a:t>subcooler</a:t>
            </a:r>
            <a:endParaRPr lang="en-US" altLang="en-US" sz="1800" dirty="0"/>
          </a:p>
          <a:p>
            <a:pPr>
              <a:spcBef>
                <a:spcPts val="800"/>
              </a:spcBef>
            </a:pPr>
            <a:r>
              <a:rPr lang="en-US" altLang="en-US" sz="1800" dirty="0"/>
              <a:t>Summary</a:t>
            </a:r>
          </a:p>
          <a:p>
            <a:endParaRPr lang="en-US" altLang="en-US" sz="2000" dirty="0"/>
          </a:p>
          <a:p>
            <a:pPr marL="36576" indent="0">
              <a:buNone/>
            </a:pPr>
            <a:endParaRPr lang="en-US" altLang="en-US" sz="2000" dirty="0"/>
          </a:p>
          <a:p>
            <a:endParaRPr lang="en-GB" altLang="en-US" sz="20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6581"/>
            <a:ext cx="8226854" cy="672360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Content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BBB3-1514-466C-859E-AD58947A3731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75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362167" cy="706037"/>
          </a:xfrm>
        </p:spPr>
        <p:txBody>
          <a:bodyPr/>
          <a:lstStyle/>
          <a:p>
            <a:r>
              <a:rPr lang="en-US" altLang="en-US" dirty="0"/>
              <a:t>Transfer line examples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CE129-9D0C-4C8A-B2F2-A812123C2DA4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6244" y="868193"/>
            <a:ext cx="4390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Rigid transfer line connection (DEMACO)</a:t>
            </a: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0135" y="3994891"/>
            <a:ext cx="4341678" cy="2137209"/>
            <a:chOff x="30135" y="3994891"/>
            <a:chExt cx="4341678" cy="2137209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3"/>
            <a:srcRect t="18921"/>
            <a:stretch/>
          </p:blipFill>
          <p:spPr>
            <a:xfrm>
              <a:off x="245098" y="4248807"/>
              <a:ext cx="3770755" cy="1883293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1558978" y="3994891"/>
              <a:ext cx="123192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Pumping port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913245" y="4011351"/>
              <a:ext cx="697625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MLI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0135" y="5706721"/>
              <a:ext cx="123192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Internal tube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50557" y="5485725"/>
              <a:ext cx="926463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Ext. tube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99551" y="5511028"/>
              <a:ext cx="82320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Adsorbent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863552" y="5767857"/>
              <a:ext cx="823202" cy="33086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Bellow</a:t>
              </a:r>
            </a:p>
            <a:p>
              <a:endParaRPr lang="en-GB" sz="5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405334" y="5485725"/>
              <a:ext cx="823202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Support, spacer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970283" y="5806329"/>
              <a:ext cx="140153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Thermal barrier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661586" y="886309"/>
            <a:ext cx="4287615" cy="4536671"/>
            <a:chOff x="4661586" y="886309"/>
            <a:chExt cx="4287615" cy="4536671"/>
          </a:xfrm>
        </p:grpSpPr>
        <p:sp>
          <p:nvSpPr>
            <p:cNvPr id="22" name="TextBox 21"/>
            <p:cNvSpPr txBox="1"/>
            <p:nvPr/>
          </p:nvSpPr>
          <p:spPr>
            <a:xfrm>
              <a:off x="5326362" y="886309"/>
              <a:ext cx="32111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2060"/>
                  </a:solidFill>
                </a:rPr>
                <a:t>Bayonet Johnston connection</a:t>
              </a:r>
              <a:endParaRPr lang="en-GB" dirty="0">
                <a:solidFill>
                  <a:srgbClr val="002060"/>
                </a:solidFill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61586" y="1435019"/>
              <a:ext cx="3952386" cy="3987961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4895792" y="2892026"/>
              <a:ext cx="952995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Connection flanges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506419" y="2554974"/>
              <a:ext cx="123192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Warm zone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528527" y="2988268"/>
              <a:ext cx="1420674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Joint, O-ring or gasket (Al, Cu, In)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760298" y="3787142"/>
              <a:ext cx="1396136" cy="122341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Annular gap of 50 to 100 micron possible cold Teflon seal to reduce convection </a:t>
              </a:r>
              <a:r>
                <a:rPr lang="en-US" sz="1050" dirty="0">
                  <a:solidFill>
                    <a:srgbClr val="C00000"/>
                  </a:solidFill>
                </a:rPr>
                <a:t>but not sealing! =&gt; intermediate space pressure build up!</a:t>
              </a:r>
              <a:endParaRPr lang="en-GB" sz="1050" dirty="0">
                <a:solidFill>
                  <a:srgbClr val="C00000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462395" y="4284620"/>
              <a:ext cx="123192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Cold zone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467005" y="4890082"/>
              <a:ext cx="123192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MLI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711742" y="5890656"/>
            <a:ext cx="44775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Adapted from: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Cryogenie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Institute International du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Froid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2019 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0729B7-4F0D-C510-094D-88FDE809802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2" r="11293"/>
          <a:stretch/>
        </p:blipFill>
        <p:spPr>
          <a:xfrm>
            <a:off x="30134" y="1368298"/>
            <a:ext cx="4669178" cy="223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42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06D155-C3D0-8D45-E98A-65CC7AAA5D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DBBCB-578B-0185-B447-ABBFE5299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D124-D457-4704-9DBF-DAD1CFF8F962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7E2CA-3327-48E5-F152-ECEBF4D57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F64D19-E46E-B531-F940-973EA2377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31</a:t>
            </a:fld>
            <a:endParaRPr lang="en-US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F6915543-8F49-30D4-E0C6-F9F9DBBB073F}"/>
              </a:ext>
            </a:extLst>
          </p:cNvPr>
          <p:cNvSpPr txBox="1">
            <a:spLocks noChangeArrowheads="1"/>
          </p:cNvSpPr>
          <p:nvPr/>
        </p:nvSpPr>
        <p:spPr>
          <a:xfrm>
            <a:off x="593558" y="211658"/>
            <a:ext cx="8229600" cy="39794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/>
              <a:t>LHC vertical transfer lines (100 m vertical shaft)</a:t>
            </a: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0D85BD7F-3CC7-491D-4FE1-A5295AEB27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662" y="871459"/>
            <a:ext cx="81946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" name="Text Box 5">
            <a:extLst>
              <a:ext uri="{FF2B5EF4-FFF2-40B4-BE49-F238E27FC236}">
                <a16:creationId xmlns:a16="http://schemas.microsoft.com/office/drawing/2014/main" id="{2F3F58B3-17A3-5E52-D111-4CA7CF8D5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7046" y="4623958"/>
            <a:ext cx="2514600" cy="1482725"/>
          </a:xfrm>
          <a:prstGeom prst="rect">
            <a:avLst/>
          </a:prstGeom>
          <a:solidFill>
            <a:schemeClr val="accent1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000" dirty="0">
                <a:solidFill>
                  <a:srgbClr val="0000FF"/>
                </a:solidFill>
                <a:latin typeface="Arial Narrow" panose="020B0606020202030204" pitchFamily="34" charset="0"/>
              </a:rPr>
              <a:t>Specified </a:t>
            </a:r>
            <a:r>
              <a:rPr lang="ja-JP" altLang="en-GB" sz="2000" dirty="0">
                <a:solidFill>
                  <a:srgbClr val="0000FF"/>
                </a:solidFill>
                <a:latin typeface="Arial Narrow" panose="020B0606020202030204" pitchFamily="34" charset="0"/>
              </a:rPr>
              <a:t>“</a:t>
            </a:r>
            <a:r>
              <a:rPr lang="en-GB" altLang="ja-JP" sz="2000" dirty="0">
                <a:solidFill>
                  <a:srgbClr val="0000FF"/>
                </a:solidFill>
                <a:latin typeface="Arial Narrow" panose="020B0606020202030204" pitchFamily="34" charset="0"/>
              </a:rPr>
              <a:t>bellows free</a:t>
            </a:r>
            <a:r>
              <a:rPr lang="ja-JP" altLang="en-GB" sz="2000" dirty="0">
                <a:solidFill>
                  <a:srgbClr val="0000FF"/>
                </a:solidFill>
                <a:latin typeface="Arial Narrow" panose="020B0606020202030204" pitchFamily="34" charset="0"/>
              </a:rPr>
              <a:t>”</a:t>
            </a:r>
            <a:r>
              <a:rPr lang="en-GB" altLang="ja-JP" sz="2000" dirty="0">
                <a:solidFill>
                  <a:srgbClr val="0000FF"/>
                </a:solidFill>
                <a:latin typeface="Arial Narrow" panose="020B0606020202030204" pitchFamily="34" charset="0"/>
              </a:rPr>
              <a:t> in vertical shaft,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2000" dirty="0">
                <a:solidFill>
                  <a:srgbClr val="0000FF"/>
                </a:solidFill>
                <a:latin typeface="Arial Narrow" panose="020B0606020202030204" pitchFamily="34" charset="0"/>
              </a:rPr>
              <a:t>With relaxed thermal requirements</a:t>
            </a: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id="{0D224F0E-D83C-8A62-9A37-B5C3A8051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644" y="5575221"/>
            <a:ext cx="2133600" cy="1025525"/>
          </a:xfrm>
          <a:prstGeom prst="rect">
            <a:avLst/>
          </a:prstGeom>
          <a:solidFill>
            <a:schemeClr val="accent1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000" dirty="0">
                <a:solidFill>
                  <a:srgbClr val="0000FF"/>
                </a:solidFill>
                <a:latin typeface="Arial Narrow" panose="020B0606020202030204" pitchFamily="34" charset="0"/>
              </a:rPr>
              <a:t>Very important cross-section control for 3D lines</a:t>
            </a:r>
          </a:p>
        </p:txBody>
      </p:sp>
    </p:spTree>
    <p:extLst>
      <p:ext uri="{BB962C8B-B14F-4D97-AF65-F5344CB8AC3E}">
        <p14:creationId xmlns:p14="http://schemas.microsoft.com/office/powerpoint/2010/main" val="19056257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9B303-946B-F99E-91BC-E5FD97CA0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B848E-756B-EE22-9310-17E0EC867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D124-D457-4704-9DBF-DAD1CFF8F962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507B2E-B713-A6FF-9AB9-7FE4450B0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B39109-C8DD-A17D-E810-3D3264CA9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32</a:t>
            </a:fld>
            <a:endParaRPr lang="en-US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042477DA-CEA7-F93E-E97A-65B33AC4B5F7}"/>
              </a:ext>
            </a:extLst>
          </p:cNvPr>
          <p:cNvSpPr txBox="1">
            <a:spLocks noChangeArrowheads="1"/>
          </p:cNvSpPr>
          <p:nvPr/>
        </p:nvSpPr>
        <p:spPr>
          <a:xfrm>
            <a:off x="593558" y="211658"/>
            <a:ext cx="8229600" cy="39794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/>
              <a:t>LHC vertical transfer lines (100 m vertical shaft)</a:t>
            </a:r>
          </a:p>
        </p:txBody>
      </p:sp>
      <p:pic>
        <p:nvPicPr>
          <p:cNvPr id="2" name="Picture 5" descr="P4070171">
            <a:extLst>
              <a:ext uri="{FF2B5EF4-FFF2-40B4-BE49-F238E27FC236}">
                <a16:creationId xmlns:a16="http://schemas.microsoft.com/office/drawing/2014/main" id="{CAE46F4E-7E68-1AAC-52D7-612927C33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58" y="810126"/>
            <a:ext cx="37147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3" name="Picture 6" descr="levage compensateur 2">
            <a:extLst>
              <a:ext uri="{FF2B5EF4-FFF2-40B4-BE49-F238E27FC236}">
                <a16:creationId xmlns:a16="http://schemas.microsoft.com/office/drawing/2014/main" id="{153936DE-8DA2-DBAD-08F4-6D9C39BFF2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733" y="810126"/>
            <a:ext cx="4797425" cy="359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7" name="Picture 7" descr="connexion compensateur">
            <a:extLst>
              <a:ext uri="{FF2B5EF4-FFF2-40B4-BE49-F238E27FC236}">
                <a16:creationId xmlns:a16="http://schemas.microsoft.com/office/drawing/2014/main" id="{77562190-E29C-4177-21E8-336398DAAC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891" y="3957344"/>
            <a:ext cx="2879725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1AA8F9A9-856B-E87F-1FD3-0C20A8E8A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69" y="5779378"/>
            <a:ext cx="3548376" cy="338554"/>
          </a:xfrm>
          <a:prstGeom prst="rect">
            <a:avLst/>
          </a:prstGeom>
          <a:solidFill>
            <a:schemeClr val="accent1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600" dirty="0">
                <a:solidFill>
                  <a:srgbClr val="0000FF"/>
                </a:solidFill>
                <a:latin typeface="Arial Narrow" panose="020B0606020202030204" pitchFamily="34" charset="0"/>
              </a:rPr>
              <a:t>Strategy and tooling for installation:  a must !</a:t>
            </a:r>
          </a:p>
        </p:txBody>
      </p:sp>
      <p:pic>
        <p:nvPicPr>
          <p:cNvPr id="9" name="Picture 4" descr="SD18-swing_top shaft">
            <a:extLst>
              <a:ext uri="{FF2B5EF4-FFF2-40B4-BE49-F238E27FC236}">
                <a16:creationId xmlns:a16="http://schemas.microsoft.com/office/drawing/2014/main" id="{CCE2694D-B976-7FD9-9A36-D0834043A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963" y="3581400"/>
            <a:ext cx="2459037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51346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12860-AACD-F919-4957-D9C654CE35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B07DF-0872-AC8C-0B2A-53DE18DC2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3450"/>
            <a:ext cx="8226854" cy="519130"/>
          </a:xfrm>
        </p:spPr>
        <p:txBody>
          <a:bodyPr/>
          <a:lstStyle/>
          <a:p>
            <a:r>
              <a:rPr lang="en-US" dirty="0"/>
              <a:t>Phase separator and </a:t>
            </a:r>
            <a:r>
              <a:rPr lang="en-US" dirty="0" err="1"/>
              <a:t>subcooler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76365-B0B5-0F06-3706-B76ABF624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D124-D457-4704-9DBF-DAD1CFF8F962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F9A793-EC96-F42F-2D6E-8BBA42706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CFA23-F0B3-1688-B5DE-54711F1C6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915C05-765F-D74B-A659-E03A4813C0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268"/>
            <a:ext cx="9144000" cy="547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9598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FE35BD-41A8-277C-CE59-2AD9E994DE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73171-6841-055C-8E08-19F8B6DAE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3450"/>
            <a:ext cx="8226854" cy="519130"/>
          </a:xfrm>
        </p:spPr>
        <p:txBody>
          <a:bodyPr/>
          <a:lstStyle/>
          <a:p>
            <a:r>
              <a:rPr lang="en-US" dirty="0"/>
              <a:t>Transfer lines and pressure drop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2B2E8-9307-CAF5-1B58-369720AAA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D124-D457-4704-9DBF-DAD1CFF8F962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DACA8-BE34-A0E6-3FD8-9918DE8B1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8BF616-B30C-E8FB-7D75-3092D4B19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981E0E-09FC-23AA-29DC-08BE14D17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935" y="787845"/>
            <a:ext cx="7315421" cy="52186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4FF3308-DE75-42C3-30B5-2DB4660691B7}"/>
              </a:ext>
            </a:extLst>
          </p:cNvPr>
          <p:cNvSpPr txBox="1"/>
          <p:nvPr/>
        </p:nvSpPr>
        <p:spPr>
          <a:xfrm>
            <a:off x="5580929" y="4937101"/>
            <a:ext cx="34650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Inlet pressure = outlet pressure</a:t>
            </a:r>
          </a:p>
          <a:p>
            <a:r>
              <a:rPr lang="en-US" dirty="0"/>
              <a:t>Provides 100 % liquid at the outlet in subcooled conditions </a:t>
            </a:r>
          </a:p>
        </p:txBody>
      </p:sp>
    </p:spTree>
    <p:extLst>
      <p:ext uri="{BB962C8B-B14F-4D97-AF65-F5344CB8AC3E}">
        <p14:creationId xmlns:p14="http://schemas.microsoft.com/office/powerpoint/2010/main" val="11361967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DBBF59-5EB9-6DC4-8C52-D297D9F7FD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E8204-C9BB-BAAF-B430-45955EE61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3450"/>
            <a:ext cx="8226854" cy="519130"/>
          </a:xfrm>
        </p:spPr>
        <p:txBody>
          <a:bodyPr/>
          <a:lstStyle/>
          <a:p>
            <a:r>
              <a:rPr lang="en-US" dirty="0"/>
              <a:t>Transfer lines and pressure drop an example 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0F8797-E84D-B395-BF05-2CE38B4C6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D124-D457-4704-9DBF-DAD1CFF8F962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5069E-B2F0-67A5-F827-693BD1D41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F9C450-E724-9BFA-8048-2EA51EC77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35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2FCAAA0-9227-BB2E-19E5-E095FE92D3D0}"/>
              </a:ext>
            </a:extLst>
          </p:cNvPr>
          <p:cNvGrpSpPr/>
          <p:nvPr/>
        </p:nvGrpSpPr>
        <p:grpSpPr>
          <a:xfrm>
            <a:off x="1918173" y="2998245"/>
            <a:ext cx="4053112" cy="3267465"/>
            <a:chOff x="5920099" y="3150857"/>
            <a:chExt cx="2896811" cy="2486843"/>
          </a:xfrm>
        </p:grpSpPr>
        <p:grpSp>
          <p:nvGrpSpPr>
            <p:cNvPr id="13" name="Gruppieren 17">
              <a:extLst>
                <a:ext uri="{FF2B5EF4-FFF2-40B4-BE49-F238E27FC236}">
                  <a16:creationId xmlns:a16="http://schemas.microsoft.com/office/drawing/2014/main" id="{B17686B3-7CC0-FB79-B8F8-1EA1449196F9}"/>
                </a:ext>
              </a:extLst>
            </p:cNvPr>
            <p:cNvGrpSpPr/>
            <p:nvPr/>
          </p:nvGrpSpPr>
          <p:grpSpPr>
            <a:xfrm>
              <a:off x="5920099" y="3150857"/>
              <a:ext cx="2896811" cy="2486843"/>
              <a:chOff x="2350491" y="3884179"/>
              <a:chExt cx="2896811" cy="2486843"/>
            </a:xfrm>
          </p:grpSpPr>
          <p:grpSp>
            <p:nvGrpSpPr>
              <p:cNvPr id="17" name="Gruppieren 11">
                <a:extLst>
                  <a:ext uri="{FF2B5EF4-FFF2-40B4-BE49-F238E27FC236}">
                    <a16:creationId xmlns:a16="http://schemas.microsoft.com/office/drawing/2014/main" id="{AD07E713-3629-4E56-AA4D-203AA0D77A34}"/>
                  </a:ext>
                </a:extLst>
              </p:cNvPr>
              <p:cNvGrpSpPr/>
              <p:nvPr/>
            </p:nvGrpSpPr>
            <p:grpSpPr>
              <a:xfrm>
                <a:off x="2802516" y="4978081"/>
                <a:ext cx="945609" cy="579654"/>
                <a:chOff x="1038619" y="4978081"/>
                <a:chExt cx="945609" cy="579654"/>
              </a:xfrm>
            </p:grpSpPr>
            <p:grpSp>
              <p:nvGrpSpPr>
                <p:cNvPr id="33" name="Gruppieren 9">
                  <a:extLst>
                    <a:ext uri="{FF2B5EF4-FFF2-40B4-BE49-F238E27FC236}">
                      <a16:creationId xmlns:a16="http://schemas.microsoft.com/office/drawing/2014/main" id="{2DE8ED52-07AF-2BCF-8DE7-BA6DC1DDC07C}"/>
                    </a:ext>
                  </a:extLst>
                </p:cNvPr>
                <p:cNvGrpSpPr/>
                <p:nvPr/>
              </p:nvGrpSpPr>
              <p:grpSpPr>
                <a:xfrm>
                  <a:off x="1052294" y="5014130"/>
                  <a:ext cx="931934" cy="512641"/>
                  <a:chOff x="1052294" y="5014130"/>
                  <a:chExt cx="931934" cy="512641"/>
                </a:xfrm>
              </p:grpSpPr>
              <p:cxnSp>
                <p:nvCxnSpPr>
                  <p:cNvPr id="39" name="Gerader Verbinder 148">
                    <a:extLst>
                      <a:ext uri="{FF2B5EF4-FFF2-40B4-BE49-F238E27FC236}">
                        <a16:creationId xmlns:a16="http://schemas.microsoft.com/office/drawing/2014/main" id="{C3F7CC0D-24EF-2A0B-8489-D5D82F19D909}"/>
                      </a:ext>
                    </a:extLst>
                  </p:cNvPr>
                  <p:cNvCxnSpPr>
                    <a:endCxn id="35" idx="2"/>
                  </p:cNvCxnSpPr>
                  <p:nvPr/>
                </p:nvCxnSpPr>
                <p:spPr>
                  <a:xfrm flipV="1">
                    <a:off x="1052294" y="5115459"/>
                    <a:ext cx="480851" cy="358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0" name="Gerader Verbinder 151">
                    <a:extLst>
                      <a:ext uri="{FF2B5EF4-FFF2-40B4-BE49-F238E27FC236}">
                        <a16:creationId xmlns:a16="http://schemas.microsoft.com/office/drawing/2014/main" id="{29C5442E-EB29-1957-9112-E6E8AA94322A}"/>
                      </a:ext>
                    </a:extLst>
                  </p:cNvPr>
                  <p:cNvCxnSpPr/>
                  <p:nvPr/>
                </p:nvCxnSpPr>
                <p:spPr>
                  <a:xfrm>
                    <a:off x="1291829" y="5526625"/>
                    <a:ext cx="692399" cy="146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ysDash"/>
                    <a:headEnd type="none" w="med" len="med"/>
                    <a:tailEnd type="arrow" w="med" len="med"/>
                  </a:ln>
                  <a:effectLst/>
                </p:spPr>
              </p:cxnSp>
              <p:cxnSp>
                <p:nvCxnSpPr>
                  <p:cNvPr id="41" name="Gerader Verbinder 152">
                    <a:extLst>
                      <a:ext uri="{FF2B5EF4-FFF2-40B4-BE49-F238E27FC236}">
                        <a16:creationId xmlns:a16="http://schemas.microsoft.com/office/drawing/2014/main" id="{7D9152E6-F91B-945F-F32A-89AAC51BF281}"/>
                      </a:ext>
                    </a:extLst>
                  </p:cNvPr>
                  <p:cNvCxnSpPr/>
                  <p:nvPr/>
                </p:nvCxnSpPr>
                <p:spPr>
                  <a:xfrm>
                    <a:off x="1563682" y="5014130"/>
                    <a:ext cx="0" cy="109597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2" name="Gerader Verbinder 157">
                    <a:extLst>
                      <a:ext uri="{FF2B5EF4-FFF2-40B4-BE49-F238E27FC236}">
                        <a16:creationId xmlns:a16="http://schemas.microsoft.com/office/drawing/2014/main" id="{A011652C-BBF3-D340-F258-428330E96ABE}"/>
                      </a:ext>
                    </a:extLst>
                  </p:cNvPr>
                  <p:cNvCxnSpPr/>
                  <p:nvPr/>
                </p:nvCxnSpPr>
                <p:spPr>
                  <a:xfrm>
                    <a:off x="1301991" y="5119031"/>
                    <a:ext cx="0" cy="39600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34" name="Ellipse 161">
                  <a:extLst>
                    <a:ext uri="{FF2B5EF4-FFF2-40B4-BE49-F238E27FC236}">
                      <a16:creationId xmlns:a16="http://schemas.microsoft.com/office/drawing/2014/main" id="{8D1EC805-50AB-6C9D-4FA2-577BD06B4DAC}"/>
                    </a:ext>
                  </a:extLst>
                </p:cNvPr>
                <p:cNvSpPr/>
                <p:nvPr/>
              </p:nvSpPr>
              <p:spPr>
                <a:xfrm>
                  <a:off x="1531928" y="4978081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Ellipse 162">
                  <a:extLst>
                    <a:ext uri="{FF2B5EF4-FFF2-40B4-BE49-F238E27FC236}">
                      <a16:creationId xmlns:a16="http://schemas.microsoft.com/office/drawing/2014/main" id="{0D1E931A-01DA-21F7-F3EC-992EF8D71A58}"/>
                    </a:ext>
                  </a:extLst>
                </p:cNvPr>
                <p:cNvSpPr/>
                <p:nvPr/>
              </p:nvSpPr>
              <p:spPr>
                <a:xfrm>
                  <a:off x="1533145" y="5084349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Ellipse 163">
                  <a:extLst>
                    <a:ext uri="{FF2B5EF4-FFF2-40B4-BE49-F238E27FC236}">
                      <a16:creationId xmlns:a16="http://schemas.microsoft.com/office/drawing/2014/main" id="{AC763D35-BF63-8CAC-A332-60EBCF341BB1}"/>
                    </a:ext>
                  </a:extLst>
                </p:cNvPr>
                <p:cNvSpPr/>
                <p:nvPr/>
              </p:nvSpPr>
              <p:spPr>
                <a:xfrm>
                  <a:off x="1038619" y="5093628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7" name="Ellipse 164">
                  <a:extLst>
                    <a:ext uri="{FF2B5EF4-FFF2-40B4-BE49-F238E27FC236}">
                      <a16:creationId xmlns:a16="http://schemas.microsoft.com/office/drawing/2014/main" id="{470B60F1-1EE1-C79E-9AAD-C97D94CBB2B5}"/>
                    </a:ext>
                  </a:extLst>
                </p:cNvPr>
                <p:cNvSpPr/>
                <p:nvPr/>
              </p:nvSpPr>
              <p:spPr>
                <a:xfrm>
                  <a:off x="1273049" y="5092616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8" name="Ellipse 165">
                  <a:extLst>
                    <a:ext uri="{FF2B5EF4-FFF2-40B4-BE49-F238E27FC236}">
                      <a16:creationId xmlns:a16="http://schemas.microsoft.com/office/drawing/2014/main" id="{BA530133-1733-07C2-A741-DF0AEBE157EF}"/>
                    </a:ext>
                  </a:extLst>
                </p:cNvPr>
                <p:cNvSpPr/>
                <p:nvPr/>
              </p:nvSpPr>
              <p:spPr>
                <a:xfrm>
                  <a:off x="1272240" y="5495514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" name="Gruppieren 2">
                <a:extLst>
                  <a:ext uri="{FF2B5EF4-FFF2-40B4-BE49-F238E27FC236}">
                    <a16:creationId xmlns:a16="http://schemas.microsoft.com/office/drawing/2014/main" id="{429B7500-AB1D-CC45-1D82-389BE468BAAD}"/>
                  </a:ext>
                </a:extLst>
              </p:cNvPr>
              <p:cNvGrpSpPr/>
              <p:nvPr/>
            </p:nvGrpSpPr>
            <p:grpSpPr>
              <a:xfrm>
                <a:off x="2350491" y="3884179"/>
                <a:ext cx="2896811" cy="2486843"/>
                <a:chOff x="587301" y="3890068"/>
                <a:chExt cx="2896811" cy="2486843"/>
              </a:xfrm>
            </p:grpSpPr>
            <p:cxnSp>
              <p:nvCxnSpPr>
                <p:cNvPr id="19" name="Gerade Verbindung mit Pfeil 137">
                  <a:extLst>
                    <a:ext uri="{FF2B5EF4-FFF2-40B4-BE49-F238E27FC236}">
                      <a16:creationId xmlns:a16="http://schemas.microsoft.com/office/drawing/2014/main" id="{5D556EEB-F24C-5843-D42C-D15ED61149AB}"/>
                    </a:ext>
                  </a:extLst>
                </p:cNvPr>
                <p:cNvCxnSpPr/>
                <p:nvPr/>
              </p:nvCxnSpPr>
              <p:spPr>
                <a:xfrm flipV="1">
                  <a:off x="968829" y="4144736"/>
                  <a:ext cx="12254" cy="2085521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20" name="Textfeld 139">
                  <a:extLst>
                    <a:ext uri="{FF2B5EF4-FFF2-40B4-BE49-F238E27FC236}">
                      <a16:creationId xmlns:a16="http://schemas.microsoft.com/office/drawing/2014/main" id="{482BE9FB-D25C-EF3C-1C3A-EE8B2CAB667D}"/>
                    </a:ext>
                  </a:extLst>
                </p:cNvPr>
                <p:cNvSpPr txBox="1"/>
                <p:nvPr/>
              </p:nvSpPr>
              <p:spPr>
                <a:xfrm>
                  <a:off x="587301" y="3890068"/>
                  <a:ext cx="576064" cy="369332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p</a:t>
                  </a:r>
                  <a:endParaRPr kumimoji="0" lang="en-GB" sz="18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1" name="Textfeld 140">
                  <a:extLst>
                    <a:ext uri="{FF2B5EF4-FFF2-40B4-BE49-F238E27FC236}">
                      <a16:creationId xmlns:a16="http://schemas.microsoft.com/office/drawing/2014/main" id="{E8FC91C5-94BE-10A8-2F1E-BC156155FAFC}"/>
                    </a:ext>
                  </a:extLst>
                </p:cNvPr>
                <p:cNvSpPr txBox="1"/>
                <p:nvPr/>
              </p:nvSpPr>
              <p:spPr>
                <a:xfrm>
                  <a:off x="3052064" y="6007579"/>
                  <a:ext cx="432048" cy="369332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h</a:t>
                  </a:r>
                  <a:endParaRPr kumimoji="0" lang="en-GB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Freihandform 146">
                  <a:extLst>
                    <a:ext uri="{FF2B5EF4-FFF2-40B4-BE49-F238E27FC236}">
                      <a16:creationId xmlns:a16="http://schemas.microsoft.com/office/drawing/2014/main" id="{06CD229C-F189-EEFA-8502-76857EB76D6A}"/>
                    </a:ext>
                  </a:extLst>
                </p:cNvPr>
                <p:cNvSpPr/>
                <p:nvPr/>
              </p:nvSpPr>
              <p:spPr>
                <a:xfrm>
                  <a:off x="979597" y="4576212"/>
                  <a:ext cx="2027374" cy="1644184"/>
                </a:xfrm>
                <a:custGeom>
                  <a:avLst/>
                  <a:gdLst>
                    <a:gd name="connsiteX0" fmla="*/ 0 w 1745658"/>
                    <a:gd name="connsiteY0" fmla="*/ 1640555 h 1644184"/>
                    <a:gd name="connsiteX1" fmla="*/ 587829 w 1745658"/>
                    <a:gd name="connsiteY1" fmla="*/ 290727 h 1644184"/>
                    <a:gd name="connsiteX2" fmla="*/ 1222829 w 1745658"/>
                    <a:gd name="connsiteY2" fmla="*/ 441 h 1644184"/>
                    <a:gd name="connsiteX3" fmla="*/ 1745343 w 1745658"/>
                    <a:gd name="connsiteY3" fmla="*/ 316127 h 1644184"/>
                    <a:gd name="connsiteX4" fmla="*/ 1299029 w 1745658"/>
                    <a:gd name="connsiteY4" fmla="*/ 1644184 h 164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5658" h="1644184">
                      <a:moveTo>
                        <a:pt x="0" y="1640555"/>
                      </a:moveTo>
                      <a:cubicBezTo>
                        <a:pt x="192012" y="1102317"/>
                        <a:pt x="384024" y="564079"/>
                        <a:pt x="587829" y="290727"/>
                      </a:cubicBezTo>
                      <a:cubicBezTo>
                        <a:pt x="791634" y="17375"/>
                        <a:pt x="1029910" y="-3792"/>
                        <a:pt x="1222829" y="441"/>
                      </a:cubicBezTo>
                      <a:cubicBezTo>
                        <a:pt x="1415748" y="4674"/>
                        <a:pt x="1732643" y="42170"/>
                        <a:pt x="1745343" y="316127"/>
                      </a:cubicBezTo>
                      <a:cubicBezTo>
                        <a:pt x="1758043" y="590084"/>
                        <a:pt x="1383696" y="1432517"/>
                        <a:pt x="1299029" y="1644184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3F5A9A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cxnSp>
              <p:nvCxnSpPr>
                <p:cNvPr id="23" name="Gerade Verbindung mit Pfeil 138">
                  <a:extLst>
                    <a:ext uri="{FF2B5EF4-FFF2-40B4-BE49-F238E27FC236}">
                      <a16:creationId xmlns:a16="http://schemas.microsoft.com/office/drawing/2014/main" id="{09FDD703-73E7-E098-6447-E9B977601C73}"/>
                    </a:ext>
                  </a:extLst>
                </p:cNvPr>
                <p:cNvCxnSpPr/>
                <p:nvPr/>
              </p:nvCxnSpPr>
              <p:spPr>
                <a:xfrm>
                  <a:off x="954314" y="6219372"/>
                  <a:ext cx="2180772" cy="3628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24" name="Textfeld 166">
                  <a:extLst>
                    <a:ext uri="{FF2B5EF4-FFF2-40B4-BE49-F238E27FC236}">
                      <a16:creationId xmlns:a16="http://schemas.microsoft.com/office/drawing/2014/main" id="{CD018FDF-8D1D-F4FF-3FF3-D910AC076998}"/>
                    </a:ext>
                  </a:extLst>
                </p:cNvPr>
                <p:cNvSpPr txBox="1"/>
                <p:nvPr/>
              </p:nvSpPr>
              <p:spPr>
                <a:xfrm>
                  <a:off x="1473409" y="4749554"/>
                  <a:ext cx="16635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1</a:t>
                  </a:r>
                </a:p>
              </p:txBody>
            </p:sp>
            <p:sp>
              <p:nvSpPr>
                <p:cNvPr id="25" name="Textfeld 167">
                  <a:extLst>
                    <a:ext uri="{FF2B5EF4-FFF2-40B4-BE49-F238E27FC236}">
                      <a16:creationId xmlns:a16="http://schemas.microsoft.com/office/drawing/2014/main" id="{784F15F4-E878-CE59-C8E2-5AAEEBA12644}"/>
                    </a:ext>
                  </a:extLst>
                </p:cNvPr>
                <p:cNvSpPr txBox="1"/>
                <p:nvPr/>
              </p:nvSpPr>
              <p:spPr>
                <a:xfrm>
                  <a:off x="1567435" y="5009591"/>
                  <a:ext cx="180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2</a:t>
                  </a:r>
                </a:p>
              </p:txBody>
            </p:sp>
            <p:sp>
              <p:nvSpPr>
                <p:cNvPr id="26" name="Textfeld 168">
                  <a:extLst>
                    <a:ext uri="{FF2B5EF4-FFF2-40B4-BE49-F238E27FC236}">
                      <a16:creationId xmlns:a16="http://schemas.microsoft.com/office/drawing/2014/main" id="{053A0D6C-E3A6-49F8-6037-09E7AE9D488A}"/>
                    </a:ext>
                  </a:extLst>
                </p:cNvPr>
                <p:cNvSpPr txBox="1"/>
                <p:nvPr/>
              </p:nvSpPr>
              <p:spPr>
                <a:xfrm>
                  <a:off x="978003" y="4901868"/>
                  <a:ext cx="180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3</a:t>
                  </a:r>
                </a:p>
              </p:txBody>
            </p:sp>
            <p:sp>
              <p:nvSpPr>
                <p:cNvPr id="27" name="Textfeld 169">
                  <a:extLst>
                    <a:ext uri="{FF2B5EF4-FFF2-40B4-BE49-F238E27FC236}">
                      <a16:creationId xmlns:a16="http://schemas.microsoft.com/office/drawing/2014/main" id="{6B7DF538-392C-2164-E4EB-75512EA5C3CF}"/>
                    </a:ext>
                  </a:extLst>
                </p:cNvPr>
                <p:cNvSpPr txBox="1"/>
                <p:nvPr/>
              </p:nvSpPr>
              <p:spPr>
                <a:xfrm>
                  <a:off x="1209326" y="4903442"/>
                  <a:ext cx="180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4</a:t>
                  </a:r>
                </a:p>
              </p:txBody>
            </p:sp>
            <p:sp>
              <p:nvSpPr>
                <p:cNvPr id="28" name="Textfeld 170">
                  <a:extLst>
                    <a:ext uri="{FF2B5EF4-FFF2-40B4-BE49-F238E27FC236}">
                      <a16:creationId xmlns:a16="http://schemas.microsoft.com/office/drawing/2014/main" id="{C5040F2C-FEAB-34DD-64F2-C7F85F38D06A}"/>
                    </a:ext>
                  </a:extLst>
                </p:cNvPr>
                <p:cNvSpPr txBox="1"/>
                <p:nvPr/>
              </p:nvSpPr>
              <p:spPr>
                <a:xfrm>
                  <a:off x="1224810" y="5513889"/>
                  <a:ext cx="180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5</a:t>
                  </a:r>
                </a:p>
              </p:txBody>
            </p:sp>
            <p:sp>
              <p:nvSpPr>
                <p:cNvPr id="29" name="Textfeld 171">
                  <a:extLst>
                    <a:ext uri="{FF2B5EF4-FFF2-40B4-BE49-F238E27FC236}">
                      <a16:creationId xmlns:a16="http://schemas.microsoft.com/office/drawing/2014/main" id="{7398A230-D384-140F-3D31-24E1E85BFF0E}"/>
                    </a:ext>
                  </a:extLst>
                </p:cNvPr>
                <p:cNvSpPr txBox="1"/>
                <p:nvPr/>
              </p:nvSpPr>
              <p:spPr>
                <a:xfrm>
                  <a:off x="1874331" y="5510989"/>
                  <a:ext cx="180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6</a:t>
                  </a:r>
                </a:p>
              </p:txBody>
            </p:sp>
            <p:sp>
              <p:nvSpPr>
                <p:cNvPr id="30" name="Textfeld 172">
                  <a:extLst>
                    <a:ext uri="{FF2B5EF4-FFF2-40B4-BE49-F238E27FC236}">
                      <a16:creationId xmlns:a16="http://schemas.microsoft.com/office/drawing/2014/main" id="{DEDFBDC2-185E-3757-328B-EF341823850B}"/>
                    </a:ext>
                  </a:extLst>
                </p:cNvPr>
                <p:cNvSpPr txBox="1"/>
                <p:nvPr/>
              </p:nvSpPr>
              <p:spPr>
                <a:xfrm>
                  <a:off x="1053794" y="4353878"/>
                  <a:ext cx="697975" cy="2342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EH 1</a:t>
                  </a:r>
                </a:p>
              </p:txBody>
            </p:sp>
            <p:sp>
              <p:nvSpPr>
                <p:cNvPr id="31" name="Textfeld 173">
                  <a:extLst>
                    <a:ext uri="{FF2B5EF4-FFF2-40B4-BE49-F238E27FC236}">
                      <a16:creationId xmlns:a16="http://schemas.microsoft.com/office/drawing/2014/main" id="{957C5776-D448-C9BC-4C27-2302F58B80E8}"/>
                    </a:ext>
                  </a:extLst>
                </p:cNvPr>
                <p:cNvSpPr txBox="1"/>
                <p:nvPr/>
              </p:nvSpPr>
              <p:spPr>
                <a:xfrm>
                  <a:off x="1690790" y="4735767"/>
                  <a:ext cx="713925" cy="2342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EH 2</a:t>
                  </a:r>
                </a:p>
              </p:txBody>
            </p:sp>
            <p:cxnSp>
              <p:nvCxnSpPr>
                <p:cNvPr id="32" name="Gerade Verbindung mit Pfeil 175">
                  <a:extLst>
                    <a:ext uri="{FF2B5EF4-FFF2-40B4-BE49-F238E27FC236}">
                      <a16:creationId xmlns:a16="http://schemas.microsoft.com/office/drawing/2014/main" id="{FD4DF8E9-2368-5A91-5112-BD7C7EE6489B}"/>
                    </a:ext>
                  </a:extLst>
                </p:cNvPr>
                <p:cNvCxnSpPr/>
                <p:nvPr/>
              </p:nvCxnSpPr>
              <p:spPr>
                <a:xfrm flipH="1">
                  <a:off x="1168816" y="4581920"/>
                  <a:ext cx="162824" cy="514556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C00000"/>
                  </a:solidFill>
                  <a:prstDash val="solid"/>
                  <a:tailEnd type="triangle"/>
                </a:ln>
                <a:effectLst/>
              </p:spPr>
            </p:cxnSp>
          </p:grpSp>
        </p:grpSp>
        <p:sp>
          <p:nvSpPr>
            <p:cNvPr id="14" name="Textfeld 173">
              <a:extLst>
                <a:ext uri="{FF2B5EF4-FFF2-40B4-BE49-F238E27FC236}">
                  <a16:creationId xmlns:a16="http://schemas.microsoft.com/office/drawing/2014/main" id="{5B0F2909-F6E3-E291-9B16-1238D03CAF71}"/>
                </a:ext>
              </a:extLst>
            </p:cNvPr>
            <p:cNvSpPr txBox="1"/>
            <p:nvPr/>
          </p:nvSpPr>
          <p:spPr>
            <a:xfrm>
              <a:off x="7346699" y="4653861"/>
              <a:ext cx="367034" cy="234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dirty="0">
                  <a:solidFill>
                    <a:srgbClr val="C00000"/>
                  </a:solidFill>
                </a:rPr>
                <a:t>Test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15" name="Gerade Verbindung mit Pfeil 175">
              <a:extLst>
                <a:ext uri="{FF2B5EF4-FFF2-40B4-BE49-F238E27FC236}">
                  <a16:creationId xmlns:a16="http://schemas.microsoft.com/office/drawing/2014/main" id="{067DBD86-42C6-87C1-93E2-267A53747DE3}"/>
                </a:ext>
              </a:extLst>
            </p:cNvPr>
            <p:cNvCxnSpPr/>
            <p:nvPr/>
          </p:nvCxnSpPr>
          <p:spPr>
            <a:xfrm flipH="1">
              <a:off x="7007669" y="4235142"/>
              <a:ext cx="162824" cy="514556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triangle"/>
            </a:ln>
            <a:effectLst/>
          </p:spPr>
        </p:cxnSp>
        <p:sp>
          <p:nvSpPr>
            <p:cNvPr id="16" name="Ellipse 161">
              <a:extLst>
                <a:ext uri="{FF2B5EF4-FFF2-40B4-BE49-F238E27FC236}">
                  <a16:creationId xmlns:a16="http://schemas.microsoft.com/office/drawing/2014/main" id="{5B0505B7-E9B3-7DB3-0815-29EF95FAF248}"/>
                </a:ext>
              </a:extLst>
            </p:cNvPr>
            <p:cNvSpPr/>
            <p:nvPr/>
          </p:nvSpPr>
          <p:spPr>
            <a:xfrm>
              <a:off x="7311946" y="4758355"/>
              <a:ext cx="63507" cy="62221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4F6DE95-090F-FD0D-022E-EB9F004D279F}"/>
              </a:ext>
            </a:extLst>
          </p:cNvPr>
          <p:cNvGrpSpPr/>
          <p:nvPr/>
        </p:nvGrpSpPr>
        <p:grpSpPr>
          <a:xfrm>
            <a:off x="7069839" y="1390575"/>
            <a:ext cx="435931" cy="769018"/>
            <a:chOff x="5148064" y="1196752"/>
            <a:chExt cx="435931" cy="769018"/>
          </a:xfrm>
        </p:grpSpPr>
        <p:sp>
          <p:nvSpPr>
            <p:cNvPr id="44" name="Ellipse 101">
              <a:extLst>
                <a:ext uri="{FF2B5EF4-FFF2-40B4-BE49-F238E27FC236}">
                  <a16:creationId xmlns:a16="http://schemas.microsoft.com/office/drawing/2014/main" id="{DFB12837-F266-5E06-86B2-172BCA661D50}"/>
                </a:ext>
              </a:extLst>
            </p:cNvPr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5" name="Textfeld 102">
              <a:extLst>
                <a:ext uri="{FF2B5EF4-FFF2-40B4-BE49-F238E27FC236}">
                  <a16:creationId xmlns:a16="http://schemas.microsoft.com/office/drawing/2014/main" id="{E3E290D5-46C1-E71F-4828-D257EFA27E04}"/>
                </a:ext>
              </a:extLst>
            </p:cNvPr>
            <p:cNvSpPr txBox="1"/>
            <p:nvPr/>
          </p:nvSpPr>
          <p:spPr>
            <a:xfrm>
              <a:off x="5148064" y="1222883"/>
              <a:ext cx="4359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kern="0" dirty="0">
                  <a:solidFill>
                    <a:srgbClr val="000000"/>
                  </a:solidFill>
                </a:rPr>
                <a:t>T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46" name="Gerader Verbinder 106">
              <a:extLst>
                <a:ext uri="{FF2B5EF4-FFF2-40B4-BE49-F238E27FC236}">
                  <a16:creationId xmlns:a16="http://schemas.microsoft.com/office/drawing/2014/main" id="{23AF4652-9A84-4B30-7AB1-EEE23C84943F}"/>
                </a:ext>
              </a:extLst>
            </p:cNvPr>
            <p:cNvCxnSpPr>
              <a:stCxn id="44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47" name="Abgerundetes Rechteck 4">
            <a:extLst>
              <a:ext uri="{FF2B5EF4-FFF2-40B4-BE49-F238E27FC236}">
                <a16:creationId xmlns:a16="http://schemas.microsoft.com/office/drawing/2014/main" id="{62472996-5A86-950C-E846-1024543B8ED2}"/>
              </a:ext>
            </a:extLst>
          </p:cNvPr>
          <p:cNvSpPr/>
          <p:nvPr/>
        </p:nvSpPr>
        <p:spPr>
          <a:xfrm>
            <a:off x="175724" y="2322415"/>
            <a:ext cx="720080" cy="1152128"/>
          </a:xfrm>
          <a:prstGeom prst="roundRect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Rechteck 5">
            <a:extLst>
              <a:ext uri="{FF2B5EF4-FFF2-40B4-BE49-F238E27FC236}">
                <a16:creationId xmlns:a16="http://schemas.microsoft.com/office/drawing/2014/main" id="{BF6EBFAA-4590-577B-387A-7AF57B6C1831}"/>
              </a:ext>
            </a:extLst>
          </p:cNvPr>
          <p:cNvSpPr/>
          <p:nvPr/>
        </p:nvSpPr>
        <p:spPr>
          <a:xfrm>
            <a:off x="1543876" y="1962375"/>
            <a:ext cx="720080" cy="360040"/>
          </a:xfrm>
          <a:prstGeom prst="rect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9" name="Gruppieren 8">
            <a:extLst>
              <a:ext uri="{FF2B5EF4-FFF2-40B4-BE49-F238E27FC236}">
                <a16:creationId xmlns:a16="http://schemas.microsoft.com/office/drawing/2014/main" id="{73EB27D5-019E-9870-1446-C168F2B6FBEE}"/>
              </a:ext>
            </a:extLst>
          </p:cNvPr>
          <p:cNvGrpSpPr/>
          <p:nvPr/>
        </p:nvGrpSpPr>
        <p:grpSpPr>
          <a:xfrm>
            <a:off x="4018138" y="2047045"/>
            <a:ext cx="339104" cy="203362"/>
            <a:chOff x="3851920" y="1988840"/>
            <a:chExt cx="1440160" cy="720081"/>
          </a:xfrm>
        </p:grpSpPr>
        <p:sp>
          <p:nvSpPr>
            <p:cNvPr id="50" name="Gleichschenkliges Dreieck 6">
              <a:extLst>
                <a:ext uri="{FF2B5EF4-FFF2-40B4-BE49-F238E27FC236}">
                  <a16:creationId xmlns:a16="http://schemas.microsoft.com/office/drawing/2014/main" id="{819A726B-EF16-3D75-6B79-2B936020BD5B}"/>
                </a:ext>
              </a:extLst>
            </p:cNvPr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" name="Gleichschenkliges Dreieck 7">
              <a:extLst>
                <a:ext uri="{FF2B5EF4-FFF2-40B4-BE49-F238E27FC236}">
                  <a16:creationId xmlns:a16="http://schemas.microsoft.com/office/drawing/2014/main" id="{5CC2BABE-C27D-F181-9F54-E640E9505D97}"/>
                </a:ext>
              </a:extLst>
            </p:cNvPr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52" name="Gerader Verbinder 25">
            <a:extLst>
              <a:ext uri="{FF2B5EF4-FFF2-40B4-BE49-F238E27FC236}">
                <a16:creationId xmlns:a16="http://schemas.microsoft.com/office/drawing/2014/main" id="{3F500779-9608-333B-C7DF-DD96C94211FF}"/>
              </a:ext>
            </a:extLst>
          </p:cNvPr>
          <p:cNvCxnSpPr/>
          <p:nvPr/>
        </p:nvCxnSpPr>
        <p:spPr>
          <a:xfrm>
            <a:off x="1706059" y="1602335"/>
            <a:ext cx="0" cy="576064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53" name="Gerader Verbinder 26">
            <a:extLst>
              <a:ext uri="{FF2B5EF4-FFF2-40B4-BE49-F238E27FC236}">
                <a16:creationId xmlns:a16="http://schemas.microsoft.com/office/drawing/2014/main" id="{9B6CC8DB-3554-E3FD-E6E6-4FEEEF8029AD}"/>
              </a:ext>
            </a:extLst>
          </p:cNvPr>
          <p:cNvCxnSpPr/>
          <p:nvPr/>
        </p:nvCxnSpPr>
        <p:spPr>
          <a:xfrm>
            <a:off x="2120599" y="1602335"/>
            <a:ext cx="0" cy="576064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54" name="Gerader Verbinder 29">
            <a:extLst>
              <a:ext uri="{FF2B5EF4-FFF2-40B4-BE49-F238E27FC236}">
                <a16:creationId xmlns:a16="http://schemas.microsoft.com/office/drawing/2014/main" id="{4BC27E3B-956D-3A42-F7D4-8B4A4649C75B}"/>
              </a:ext>
            </a:extLst>
          </p:cNvPr>
          <p:cNvCxnSpPr/>
          <p:nvPr/>
        </p:nvCxnSpPr>
        <p:spPr>
          <a:xfrm flipH="1">
            <a:off x="1690877" y="2029891"/>
            <a:ext cx="236394" cy="137679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55" name="Gerader Verbinder 32">
            <a:extLst>
              <a:ext uri="{FF2B5EF4-FFF2-40B4-BE49-F238E27FC236}">
                <a16:creationId xmlns:a16="http://schemas.microsoft.com/office/drawing/2014/main" id="{8F405319-3BCE-72F6-8D64-DB186ECA9170}"/>
              </a:ext>
            </a:extLst>
          </p:cNvPr>
          <p:cNvCxnSpPr/>
          <p:nvPr/>
        </p:nvCxnSpPr>
        <p:spPr>
          <a:xfrm>
            <a:off x="1903891" y="2027293"/>
            <a:ext cx="231198" cy="135082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56" name="Gerader Verbinder 50">
            <a:extLst>
              <a:ext uri="{FF2B5EF4-FFF2-40B4-BE49-F238E27FC236}">
                <a16:creationId xmlns:a16="http://schemas.microsoft.com/office/drawing/2014/main" id="{F64A10C4-55EA-DFB5-9AAF-89ABE5FE9B59}"/>
              </a:ext>
            </a:extLst>
          </p:cNvPr>
          <p:cNvCxnSpPr/>
          <p:nvPr/>
        </p:nvCxnSpPr>
        <p:spPr>
          <a:xfrm flipV="1">
            <a:off x="540000" y="2124000"/>
            <a:ext cx="0" cy="111600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57" name="Gerader Verbinder 52">
            <a:extLst>
              <a:ext uri="{FF2B5EF4-FFF2-40B4-BE49-F238E27FC236}">
                <a16:creationId xmlns:a16="http://schemas.microsoft.com/office/drawing/2014/main" id="{164B6AFE-CAB9-C5F9-62D6-E9D433DC771D}"/>
              </a:ext>
            </a:extLst>
          </p:cNvPr>
          <p:cNvCxnSpPr>
            <a:endCxn id="107" idx="3"/>
          </p:cNvCxnSpPr>
          <p:nvPr/>
        </p:nvCxnSpPr>
        <p:spPr>
          <a:xfrm flipH="1" flipV="1">
            <a:off x="1173869" y="2138493"/>
            <a:ext cx="382869" cy="341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58" name="Gerader Verbinder 61">
            <a:extLst>
              <a:ext uri="{FF2B5EF4-FFF2-40B4-BE49-F238E27FC236}">
                <a16:creationId xmlns:a16="http://schemas.microsoft.com/office/drawing/2014/main" id="{113D559F-91DD-1C14-7E3B-D82C43B31C99}"/>
              </a:ext>
            </a:extLst>
          </p:cNvPr>
          <p:cNvCxnSpPr/>
          <p:nvPr/>
        </p:nvCxnSpPr>
        <p:spPr>
          <a:xfrm flipH="1" flipV="1">
            <a:off x="2267578" y="2145315"/>
            <a:ext cx="17388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59" name="Gerader Verbinder 63">
            <a:extLst>
              <a:ext uri="{FF2B5EF4-FFF2-40B4-BE49-F238E27FC236}">
                <a16:creationId xmlns:a16="http://schemas.microsoft.com/office/drawing/2014/main" id="{5931208A-5BEF-83F4-2571-52B2975019BC}"/>
              </a:ext>
            </a:extLst>
          </p:cNvPr>
          <p:cNvCxnSpPr/>
          <p:nvPr/>
        </p:nvCxnSpPr>
        <p:spPr>
          <a:xfrm flipH="1" flipV="1">
            <a:off x="4377879" y="2145315"/>
            <a:ext cx="12960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60" name="Gerader Verbinder 73">
            <a:extLst>
              <a:ext uri="{FF2B5EF4-FFF2-40B4-BE49-F238E27FC236}">
                <a16:creationId xmlns:a16="http://schemas.microsoft.com/office/drawing/2014/main" id="{DF9A4D26-DF76-2F28-B510-4686DA4F996C}"/>
              </a:ext>
            </a:extLst>
          </p:cNvPr>
          <p:cNvCxnSpPr/>
          <p:nvPr/>
        </p:nvCxnSpPr>
        <p:spPr>
          <a:xfrm flipH="1" flipV="1">
            <a:off x="7085665" y="2146964"/>
            <a:ext cx="13680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  <a:headEnd type="none" w="med" len="med"/>
            <a:tailEnd type="none" w="med" len="med"/>
          </a:ln>
          <a:effectLst/>
        </p:spPr>
      </p:cxnSp>
      <p:grpSp>
        <p:nvGrpSpPr>
          <p:cNvPr id="61" name="Gruppieren 75">
            <a:extLst>
              <a:ext uri="{FF2B5EF4-FFF2-40B4-BE49-F238E27FC236}">
                <a16:creationId xmlns:a16="http://schemas.microsoft.com/office/drawing/2014/main" id="{12373D1C-F339-D6E3-E524-28A49833C2BA}"/>
              </a:ext>
            </a:extLst>
          </p:cNvPr>
          <p:cNvGrpSpPr/>
          <p:nvPr/>
        </p:nvGrpSpPr>
        <p:grpSpPr>
          <a:xfrm flipV="1">
            <a:off x="7452320" y="1950818"/>
            <a:ext cx="358991" cy="144016"/>
            <a:chOff x="6012160" y="1844824"/>
            <a:chExt cx="728464" cy="513844"/>
          </a:xfrm>
        </p:grpSpPr>
        <p:cxnSp>
          <p:nvCxnSpPr>
            <p:cNvPr id="62" name="Gerader Verbinder 76">
              <a:extLst>
                <a:ext uri="{FF2B5EF4-FFF2-40B4-BE49-F238E27FC236}">
                  <a16:creationId xmlns:a16="http://schemas.microsoft.com/office/drawing/2014/main" id="{A0AF114A-04B7-3250-8FC0-4DAB3770AC49}"/>
                </a:ext>
              </a:extLst>
            </p:cNvPr>
            <p:cNvCxnSpPr/>
            <p:nvPr/>
          </p:nvCxnSpPr>
          <p:spPr>
            <a:xfrm flipV="1">
              <a:off x="6012160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63" name="Gerader Verbinder 77">
              <a:extLst>
                <a:ext uri="{FF2B5EF4-FFF2-40B4-BE49-F238E27FC236}">
                  <a16:creationId xmlns:a16="http://schemas.microsoft.com/office/drawing/2014/main" id="{9C4D7FF2-6466-E5A3-C812-C6053C8F7F97}"/>
                </a:ext>
              </a:extLst>
            </p:cNvPr>
            <p:cNvCxnSpPr/>
            <p:nvPr/>
          </p:nvCxnSpPr>
          <p:spPr>
            <a:xfrm flipV="1">
              <a:off x="6244970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64" name="Gerader Verbinder 78">
              <a:extLst>
                <a:ext uri="{FF2B5EF4-FFF2-40B4-BE49-F238E27FC236}">
                  <a16:creationId xmlns:a16="http://schemas.microsoft.com/office/drawing/2014/main" id="{4E68C85A-63C5-DCF4-0538-551CC63C55D4}"/>
                </a:ext>
              </a:extLst>
            </p:cNvPr>
            <p:cNvCxnSpPr/>
            <p:nvPr/>
          </p:nvCxnSpPr>
          <p:spPr>
            <a:xfrm flipV="1">
              <a:off x="6477762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65" name="Gerader Verbinder 79">
              <a:extLst>
                <a:ext uri="{FF2B5EF4-FFF2-40B4-BE49-F238E27FC236}">
                  <a16:creationId xmlns:a16="http://schemas.microsoft.com/office/drawing/2014/main" id="{5BFAC77F-2D7C-FB9C-5435-C3DCAF44C669}"/>
                </a:ext>
              </a:extLst>
            </p:cNvPr>
            <p:cNvCxnSpPr/>
            <p:nvPr/>
          </p:nvCxnSpPr>
          <p:spPr>
            <a:xfrm flipH="1" flipV="1">
              <a:off x="6596608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66" name="Gerader Verbinder 80">
              <a:extLst>
                <a:ext uri="{FF2B5EF4-FFF2-40B4-BE49-F238E27FC236}">
                  <a16:creationId xmlns:a16="http://schemas.microsoft.com/office/drawing/2014/main" id="{9FE8473B-1067-A9C2-F5CD-EE61FACE7F87}"/>
                </a:ext>
              </a:extLst>
            </p:cNvPr>
            <p:cNvCxnSpPr/>
            <p:nvPr/>
          </p:nvCxnSpPr>
          <p:spPr>
            <a:xfrm flipH="1" flipV="1">
              <a:off x="6363816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67" name="Gerader Verbinder 81">
              <a:extLst>
                <a:ext uri="{FF2B5EF4-FFF2-40B4-BE49-F238E27FC236}">
                  <a16:creationId xmlns:a16="http://schemas.microsoft.com/office/drawing/2014/main" id="{8C9073B3-440A-D54C-AC53-9D64558293CC}"/>
                </a:ext>
              </a:extLst>
            </p:cNvPr>
            <p:cNvCxnSpPr/>
            <p:nvPr/>
          </p:nvCxnSpPr>
          <p:spPr>
            <a:xfrm flipH="1" flipV="1">
              <a:off x="6128565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68" name="Gerader Verbinder 82">
              <a:extLst>
                <a:ext uri="{FF2B5EF4-FFF2-40B4-BE49-F238E27FC236}">
                  <a16:creationId xmlns:a16="http://schemas.microsoft.com/office/drawing/2014/main" id="{7A5AF5BF-ED62-9EB1-EEF7-34E9AAE17997}"/>
                </a:ext>
              </a:extLst>
            </p:cNvPr>
            <p:cNvCxnSpPr/>
            <p:nvPr/>
          </p:nvCxnSpPr>
          <p:spPr>
            <a:xfrm>
              <a:off x="6021244" y="1967645"/>
              <a:ext cx="1079" cy="391023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69" name="Gerader Verbinder 83">
              <a:extLst>
                <a:ext uri="{FF2B5EF4-FFF2-40B4-BE49-F238E27FC236}">
                  <a16:creationId xmlns:a16="http://schemas.microsoft.com/office/drawing/2014/main" id="{4BEB2198-3FD2-454D-EB64-5EEB15C2B5C9}"/>
                </a:ext>
              </a:extLst>
            </p:cNvPr>
            <p:cNvCxnSpPr/>
            <p:nvPr/>
          </p:nvCxnSpPr>
          <p:spPr>
            <a:xfrm>
              <a:off x="6736818" y="1977737"/>
              <a:ext cx="3097" cy="374875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</p:grpSp>
      <p:cxnSp>
        <p:nvCxnSpPr>
          <p:cNvPr id="70" name="Gerader Verbinder 86">
            <a:extLst>
              <a:ext uri="{FF2B5EF4-FFF2-40B4-BE49-F238E27FC236}">
                <a16:creationId xmlns:a16="http://schemas.microsoft.com/office/drawing/2014/main" id="{18A15E98-A4DC-0624-074F-46F62EF605FD}"/>
              </a:ext>
            </a:extLst>
          </p:cNvPr>
          <p:cNvCxnSpPr/>
          <p:nvPr/>
        </p:nvCxnSpPr>
        <p:spPr>
          <a:xfrm flipH="1">
            <a:off x="5662394" y="2148719"/>
            <a:ext cx="1440159" cy="0"/>
          </a:xfrm>
          <a:prstGeom prst="line">
            <a:avLst/>
          </a:prstGeom>
          <a:noFill/>
          <a:ln w="76200" cap="flat" cmpd="sng" algn="ctr">
            <a:solidFill>
              <a:srgbClr val="DE6F00"/>
            </a:solidFill>
            <a:prstDash val="solid"/>
          </a:ln>
          <a:effectLst/>
        </p:spPr>
      </p:cxnSp>
      <p:sp>
        <p:nvSpPr>
          <p:cNvPr id="71" name="Textfeld 92">
            <a:extLst>
              <a:ext uri="{FF2B5EF4-FFF2-40B4-BE49-F238E27FC236}">
                <a16:creationId xmlns:a16="http://schemas.microsoft.com/office/drawing/2014/main" id="{5CD29912-BB08-709A-58D0-7B1C049AF215}"/>
              </a:ext>
            </a:extLst>
          </p:cNvPr>
          <p:cNvSpPr txBox="1"/>
          <p:nvPr/>
        </p:nvSpPr>
        <p:spPr>
          <a:xfrm>
            <a:off x="-30375" y="3503787"/>
            <a:ext cx="1231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LN</a:t>
            </a:r>
            <a:r>
              <a:rPr kumimoji="0" lang="de-DE" sz="16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Dewar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>
                <a:solidFill>
                  <a:srgbClr val="000000"/>
                </a:solidFill>
              </a:rPr>
              <a:t>4 bar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72" name="Textfeld 95">
            <a:extLst>
              <a:ext uri="{FF2B5EF4-FFF2-40B4-BE49-F238E27FC236}">
                <a16:creationId xmlns:a16="http://schemas.microsoft.com/office/drawing/2014/main" id="{3286CB80-F607-0310-C787-A7B68FA99044}"/>
              </a:ext>
            </a:extLst>
          </p:cNvPr>
          <p:cNvSpPr txBox="1"/>
          <p:nvPr/>
        </p:nvSpPr>
        <p:spPr>
          <a:xfrm>
            <a:off x="1328447" y="2397270"/>
            <a:ext cx="1152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>
                <a:solidFill>
                  <a:srgbClr val="000000"/>
                </a:solidFill>
              </a:rPr>
              <a:t>P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recooler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29B6B68-5576-3223-99A7-94003DA03895}"/>
              </a:ext>
            </a:extLst>
          </p:cNvPr>
          <p:cNvGrpSpPr/>
          <p:nvPr/>
        </p:nvGrpSpPr>
        <p:grpSpPr>
          <a:xfrm>
            <a:off x="2304038" y="1688549"/>
            <a:ext cx="1048334" cy="417842"/>
            <a:chOff x="2799703" y="1517629"/>
            <a:chExt cx="1048334" cy="417842"/>
          </a:xfrm>
        </p:grpSpPr>
        <p:grpSp>
          <p:nvGrpSpPr>
            <p:cNvPr id="74" name="Gruppieren 23">
              <a:extLst>
                <a:ext uri="{FF2B5EF4-FFF2-40B4-BE49-F238E27FC236}">
                  <a16:creationId xmlns:a16="http://schemas.microsoft.com/office/drawing/2014/main" id="{8D16E31D-829B-E528-B143-51056808C737}"/>
                </a:ext>
              </a:extLst>
            </p:cNvPr>
            <p:cNvGrpSpPr/>
            <p:nvPr/>
          </p:nvGrpSpPr>
          <p:grpSpPr>
            <a:xfrm flipV="1">
              <a:off x="3132889" y="1791455"/>
              <a:ext cx="358991" cy="144016"/>
              <a:chOff x="6012160" y="1844824"/>
              <a:chExt cx="728464" cy="513844"/>
            </a:xfrm>
          </p:grpSpPr>
          <p:cxnSp>
            <p:nvCxnSpPr>
              <p:cNvPr id="76" name="Gerader Verbinder 10">
                <a:extLst>
                  <a:ext uri="{FF2B5EF4-FFF2-40B4-BE49-F238E27FC236}">
                    <a16:creationId xmlns:a16="http://schemas.microsoft.com/office/drawing/2014/main" id="{D658992E-6068-DEA4-B230-ECAC13B8F6BF}"/>
                  </a:ext>
                </a:extLst>
              </p:cNvPr>
              <p:cNvCxnSpPr/>
              <p:nvPr/>
            </p:nvCxnSpPr>
            <p:spPr>
              <a:xfrm flipV="1">
                <a:off x="601216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77" name="Gerader Verbinder 12">
                <a:extLst>
                  <a:ext uri="{FF2B5EF4-FFF2-40B4-BE49-F238E27FC236}">
                    <a16:creationId xmlns:a16="http://schemas.microsoft.com/office/drawing/2014/main" id="{C3177B0E-75A7-5585-895F-421CF5E53A41}"/>
                  </a:ext>
                </a:extLst>
              </p:cNvPr>
              <p:cNvCxnSpPr/>
              <p:nvPr/>
            </p:nvCxnSpPr>
            <p:spPr>
              <a:xfrm flipV="1">
                <a:off x="624497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78" name="Gerader Verbinder 13">
                <a:extLst>
                  <a:ext uri="{FF2B5EF4-FFF2-40B4-BE49-F238E27FC236}">
                    <a16:creationId xmlns:a16="http://schemas.microsoft.com/office/drawing/2014/main" id="{70E28345-36EF-208E-BC9E-9E5CF56AA233}"/>
                  </a:ext>
                </a:extLst>
              </p:cNvPr>
              <p:cNvCxnSpPr/>
              <p:nvPr/>
            </p:nvCxnSpPr>
            <p:spPr>
              <a:xfrm flipV="1">
                <a:off x="6477762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79" name="Gerader Verbinder 14">
                <a:extLst>
                  <a:ext uri="{FF2B5EF4-FFF2-40B4-BE49-F238E27FC236}">
                    <a16:creationId xmlns:a16="http://schemas.microsoft.com/office/drawing/2014/main" id="{35CE68EA-035E-F5C7-7FCD-0B902E48945B}"/>
                  </a:ext>
                </a:extLst>
              </p:cNvPr>
              <p:cNvCxnSpPr/>
              <p:nvPr/>
            </p:nvCxnSpPr>
            <p:spPr>
              <a:xfrm flipH="1" flipV="1">
                <a:off x="6596608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80" name="Gerader Verbinder 15">
                <a:extLst>
                  <a:ext uri="{FF2B5EF4-FFF2-40B4-BE49-F238E27FC236}">
                    <a16:creationId xmlns:a16="http://schemas.microsoft.com/office/drawing/2014/main" id="{98056AC3-6830-52A7-1927-9AE551679A31}"/>
                  </a:ext>
                </a:extLst>
              </p:cNvPr>
              <p:cNvCxnSpPr/>
              <p:nvPr/>
            </p:nvCxnSpPr>
            <p:spPr>
              <a:xfrm flipH="1" flipV="1">
                <a:off x="6363816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81" name="Gerader Verbinder 16">
                <a:extLst>
                  <a:ext uri="{FF2B5EF4-FFF2-40B4-BE49-F238E27FC236}">
                    <a16:creationId xmlns:a16="http://schemas.microsoft.com/office/drawing/2014/main" id="{B5AE40BA-6311-C38F-3699-B83575C64FFD}"/>
                  </a:ext>
                </a:extLst>
              </p:cNvPr>
              <p:cNvCxnSpPr/>
              <p:nvPr/>
            </p:nvCxnSpPr>
            <p:spPr>
              <a:xfrm flipH="1" flipV="1">
                <a:off x="6128565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82" name="Gerader Verbinder 18">
                <a:extLst>
                  <a:ext uri="{FF2B5EF4-FFF2-40B4-BE49-F238E27FC236}">
                    <a16:creationId xmlns:a16="http://schemas.microsoft.com/office/drawing/2014/main" id="{E1BB6E16-4562-83E5-304A-3725C68745CE}"/>
                  </a:ext>
                </a:extLst>
              </p:cNvPr>
              <p:cNvCxnSpPr/>
              <p:nvPr/>
            </p:nvCxnSpPr>
            <p:spPr>
              <a:xfrm>
                <a:off x="6021244" y="1967645"/>
                <a:ext cx="1079" cy="391023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83" name="Gerader Verbinder 20">
                <a:extLst>
                  <a:ext uri="{FF2B5EF4-FFF2-40B4-BE49-F238E27FC236}">
                    <a16:creationId xmlns:a16="http://schemas.microsoft.com/office/drawing/2014/main" id="{BDF06345-E789-52A4-AA72-E62CBD8473F8}"/>
                  </a:ext>
                </a:extLst>
              </p:cNvPr>
              <p:cNvCxnSpPr/>
              <p:nvPr/>
            </p:nvCxnSpPr>
            <p:spPr>
              <a:xfrm>
                <a:off x="6736818" y="1977737"/>
                <a:ext cx="3097" cy="374875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sp>
          <p:nvSpPr>
            <p:cNvPr id="75" name="Textfeld 96">
              <a:extLst>
                <a:ext uri="{FF2B5EF4-FFF2-40B4-BE49-F238E27FC236}">
                  <a16:creationId xmlns:a16="http://schemas.microsoft.com/office/drawing/2014/main" id="{485C052C-89BE-35C6-EEA9-C73B8B59F279}"/>
                </a:ext>
              </a:extLst>
            </p:cNvPr>
            <p:cNvSpPr txBox="1"/>
            <p:nvPr/>
          </p:nvSpPr>
          <p:spPr>
            <a:xfrm>
              <a:off x="2799703" y="1517629"/>
              <a:ext cx="10483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EH 1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2D06AC02-DC91-EDA5-34A7-1DDD956DB742}"/>
              </a:ext>
            </a:extLst>
          </p:cNvPr>
          <p:cNvGrpSpPr/>
          <p:nvPr/>
        </p:nvGrpSpPr>
        <p:grpSpPr>
          <a:xfrm>
            <a:off x="4286476" y="1697111"/>
            <a:ext cx="1048334" cy="409280"/>
            <a:chOff x="4243746" y="1697111"/>
            <a:chExt cx="1048334" cy="409280"/>
          </a:xfrm>
        </p:grpSpPr>
        <p:grpSp>
          <p:nvGrpSpPr>
            <p:cNvPr id="85" name="Gruppieren 64">
              <a:extLst>
                <a:ext uri="{FF2B5EF4-FFF2-40B4-BE49-F238E27FC236}">
                  <a16:creationId xmlns:a16="http://schemas.microsoft.com/office/drawing/2014/main" id="{76C267DC-17FC-7A34-83D1-D1387069DB1F}"/>
                </a:ext>
              </a:extLst>
            </p:cNvPr>
            <p:cNvGrpSpPr/>
            <p:nvPr/>
          </p:nvGrpSpPr>
          <p:grpSpPr>
            <a:xfrm flipV="1">
              <a:off x="4596673" y="1962375"/>
              <a:ext cx="358991" cy="144016"/>
              <a:chOff x="6012160" y="1844824"/>
              <a:chExt cx="728464" cy="513844"/>
            </a:xfrm>
          </p:grpSpPr>
          <p:cxnSp>
            <p:nvCxnSpPr>
              <p:cNvPr id="87" name="Gerader Verbinder 65">
                <a:extLst>
                  <a:ext uri="{FF2B5EF4-FFF2-40B4-BE49-F238E27FC236}">
                    <a16:creationId xmlns:a16="http://schemas.microsoft.com/office/drawing/2014/main" id="{024B2AD3-F66E-A731-2EA5-2AD3FBD4076D}"/>
                  </a:ext>
                </a:extLst>
              </p:cNvPr>
              <p:cNvCxnSpPr/>
              <p:nvPr/>
            </p:nvCxnSpPr>
            <p:spPr>
              <a:xfrm flipV="1">
                <a:off x="601216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88" name="Gerader Verbinder 66">
                <a:extLst>
                  <a:ext uri="{FF2B5EF4-FFF2-40B4-BE49-F238E27FC236}">
                    <a16:creationId xmlns:a16="http://schemas.microsoft.com/office/drawing/2014/main" id="{849048FF-CD67-8FBB-B6CB-890E543BCAD0}"/>
                  </a:ext>
                </a:extLst>
              </p:cNvPr>
              <p:cNvCxnSpPr/>
              <p:nvPr/>
            </p:nvCxnSpPr>
            <p:spPr>
              <a:xfrm flipV="1">
                <a:off x="624497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89" name="Gerader Verbinder 67">
                <a:extLst>
                  <a:ext uri="{FF2B5EF4-FFF2-40B4-BE49-F238E27FC236}">
                    <a16:creationId xmlns:a16="http://schemas.microsoft.com/office/drawing/2014/main" id="{7E1678E2-6F2F-EDEE-2581-66BACB4D1945}"/>
                  </a:ext>
                </a:extLst>
              </p:cNvPr>
              <p:cNvCxnSpPr/>
              <p:nvPr/>
            </p:nvCxnSpPr>
            <p:spPr>
              <a:xfrm flipV="1">
                <a:off x="6477762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90" name="Gerader Verbinder 68">
                <a:extLst>
                  <a:ext uri="{FF2B5EF4-FFF2-40B4-BE49-F238E27FC236}">
                    <a16:creationId xmlns:a16="http://schemas.microsoft.com/office/drawing/2014/main" id="{A6711505-890B-9373-075D-EBD8E949C5AD}"/>
                  </a:ext>
                </a:extLst>
              </p:cNvPr>
              <p:cNvCxnSpPr/>
              <p:nvPr/>
            </p:nvCxnSpPr>
            <p:spPr>
              <a:xfrm flipH="1" flipV="1">
                <a:off x="6596608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91" name="Gerader Verbinder 69">
                <a:extLst>
                  <a:ext uri="{FF2B5EF4-FFF2-40B4-BE49-F238E27FC236}">
                    <a16:creationId xmlns:a16="http://schemas.microsoft.com/office/drawing/2014/main" id="{B4A2AD47-5A69-B36E-7487-29833D7CCB3B}"/>
                  </a:ext>
                </a:extLst>
              </p:cNvPr>
              <p:cNvCxnSpPr/>
              <p:nvPr/>
            </p:nvCxnSpPr>
            <p:spPr>
              <a:xfrm flipH="1" flipV="1">
                <a:off x="6363816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92" name="Gerader Verbinder 70">
                <a:extLst>
                  <a:ext uri="{FF2B5EF4-FFF2-40B4-BE49-F238E27FC236}">
                    <a16:creationId xmlns:a16="http://schemas.microsoft.com/office/drawing/2014/main" id="{F6AAB2AB-435A-CA89-7220-C40E7007DA3E}"/>
                  </a:ext>
                </a:extLst>
              </p:cNvPr>
              <p:cNvCxnSpPr/>
              <p:nvPr/>
            </p:nvCxnSpPr>
            <p:spPr>
              <a:xfrm flipH="1" flipV="1">
                <a:off x="6128565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93" name="Gerader Verbinder 71">
                <a:extLst>
                  <a:ext uri="{FF2B5EF4-FFF2-40B4-BE49-F238E27FC236}">
                    <a16:creationId xmlns:a16="http://schemas.microsoft.com/office/drawing/2014/main" id="{80303F0B-070F-63F1-C9A8-21D41BA05ADC}"/>
                  </a:ext>
                </a:extLst>
              </p:cNvPr>
              <p:cNvCxnSpPr/>
              <p:nvPr/>
            </p:nvCxnSpPr>
            <p:spPr>
              <a:xfrm>
                <a:off x="6021244" y="1967645"/>
                <a:ext cx="1079" cy="391023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94" name="Gerader Verbinder 72">
                <a:extLst>
                  <a:ext uri="{FF2B5EF4-FFF2-40B4-BE49-F238E27FC236}">
                    <a16:creationId xmlns:a16="http://schemas.microsoft.com/office/drawing/2014/main" id="{2A95A5CF-8937-E6C7-C1E0-94DAC8190A88}"/>
                  </a:ext>
                </a:extLst>
              </p:cNvPr>
              <p:cNvCxnSpPr/>
              <p:nvPr/>
            </p:nvCxnSpPr>
            <p:spPr>
              <a:xfrm>
                <a:off x="6736818" y="1977737"/>
                <a:ext cx="3097" cy="374875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sp>
          <p:nvSpPr>
            <p:cNvPr id="86" name="Textfeld 97">
              <a:extLst>
                <a:ext uri="{FF2B5EF4-FFF2-40B4-BE49-F238E27FC236}">
                  <a16:creationId xmlns:a16="http://schemas.microsoft.com/office/drawing/2014/main" id="{4CDA2FC7-5E35-ECCE-60E4-FBEF76D2B4A6}"/>
                </a:ext>
              </a:extLst>
            </p:cNvPr>
            <p:cNvSpPr txBox="1"/>
            <p:nvPr/>
          </p:nvSpPr>
          <p:spPr>
            <a:xfrm>
              <a:off x="4243746" y="1697111"/>
              <a:ext cx="10483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EH 2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5" name="Textfeld 98">
            <a:extLst>
              <a:ext uri="{FF2B5EF4-FFF2-40B4-BE49-F238E27FC236}">
                <a16:creationId xmlns:a16="http://schemas.microsoft.com/office/drawing/2014/main" id="{803C7F40-4DF7-9CE7-AD19-785C72834718}"/>
              </a:ext>
            </a:extLst>
          </p:cNvPr>
          <p:cNvSpPr txBox="1"/>
          <p:nvPr/>
        </p:nvSpPr>
        <p:spPr>
          <a:xfrm>
            <a:off x="7113855" y="1678051"/>
            <a:ext cx="10483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EH 3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96" name="Textfeld 99">
            <a:extLst>
              <a:ext uri="{FF2B5EF4-FFF2-40B4-BE49-F238E27FC236}">
                <a16:creationId xmlns:a16="http://schemas.microsoft.com/office/drawing/2014/main" id="{1448CAC3-6235-EB3E-AFB9-A8345B07F315}"/>
              </a:ext>
            </a:extLst>
          </p:cNvPr>
          <p:cNvSpPr txBox="1"/>
          <p:nvPr/>
        </p:nvSpPr>
        <p:spPr>
          <a:xfrm>
            <a:off x="3389990" y="2352317"/>
            <a:ext cx="1617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Joule-Thomson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expansion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7" name="Textfeld 100">
            <a:extLst>
              <a:ext uri="{FF2B5EF4-FFF2-40B4-BE49-F238E27FC236}">
                <a16:creationId xmlns:a16="http://schemas.microsoft.com/office/drawing/2014/main" id="{AC0E826C-0E7D-ED30-2AB6-411D7A046894}"/>
              </a:ext>
            </a:extLst>
          </p:cNvPr>
          <p:cNvSpPr txBox="1"/>
          <p:nvPr/>
        </p:nvSpPr>
        <p:spPr>
          <a:xfrm>
            <a:off x="5385253" y="2189708"/>
            <a:ext cx="1993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</a:rPr>
              <a:t>Sample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</a:endParaRPr>
          </a:p>
        </p:txBody>
      </p:sp>
      <p:sp>
        <p:nvSpPr>
          <p:cNvPr id="98" name="Ellipse 103">
            <a:extLst>
              <a:ext uri="{FF2B5EF4-FFF2-40B4-BE49-F238E27FC236}">
                <a16:creationId xmlns:a16="http://schemas.microsoft.com/office/drawing/2014/main" id="{8A4DF421-95FA-9A9E-B814-B1BD3A6916FF}"/>
              </a:ext>
            </a:extLst>
          </p:cNvPr>
          <p:cNvSpPr/>
          <p:nvPr/>
        </p:nvSpPr>
        <p:spPr>
          <a:xfrm>
            <a:off x="7998259" y="1367672"/>
            <a:ext cx="370890" cy="360040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9" name="Textfeld 104">
            <a:extLst>
              <a:ext uri="{FF2B5EF4-FFF2-40B4-BE49-F238E27FC236}">
                <a16:creationId xmlns:a16="http://schemas.microsoft.com/office/drawing/2014/main" id="{119A6C02-4E77-6406-CBD2-E178005231DA}"/>
              </a:ext>
            </a:extLst>
          </p:cNvPr>
          <p:cNvSpPr txBox="1"/>
          <p:nvPr/>
        </p:nvSpPr>
        <p:spPr>
          <a:xfrm>
            <a:off x="7973440" y="1393803"/>
            <a:ext cx="435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FT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7D4D9A6-D1A8-AAA7-E76D-1FABEDF9F860}"/>
              </a:ext>
            </a:extLst>
          </p:cNvPr>
          <p:cNvGrpSpPr/>
          <p:nvPr/>
        </p:nvGrpSpPr>
        <p:grpSpPr>
          <a:xfrm>
            <a:off x="5148064" y="1367672"/>
            <a:ext cx="435931" cy="769018"/>
            <a:chOff x="5148064" y="1196752"/>
            <a:chExt cx="435931" cy="769018"/>
          </a:xfrm>
        </p:grpSpPr>
        <p:sp>
          <p:nvSpPr>
            <p:cNvPr id="101" name="Ellipse 101">
              <a:extLst>
                <a:ext uri="{FF2B5EF4-FFF2-40B4-BE49-F238E27FC236}">
                  <a16:creationId xmlns:a16="http://schemas.microsoft.com/office/drawing/2014/main" id="{2D305460-5089-AA55-F2DB-86DCCA220D5F}"/>
                </a:ext>
              </a:extLst>
            </p:cNvPr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2" name="Textfeld 102">
              <a:extLst>
                <a:ext uri="{FF2B5EF4-FFF2-40B4-BE49-F238E27FC236}">
                  <a16:creationId xmlns:a16="http://schemas.microsoft.com/office/drawing/2014/main" id="{31C64171-5A05-F4C2-B085-5B253B0BD682}"/>
                </a:ext>
              </a:extLst>
            </p:cNvPr>
            <p:cNvSpPr txBox="1"/>
            <p:nvPr/>
          </p:nvSpPr>
          <p:spPr>
            <a:xfrm>
              <a:off x="5148064" y="1222883"/>
              <a:ext cx="4359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PT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03" name="Gerader Verbinder 106">
              <a:extLst>
                <a:ext uri="{FF2B5EF4-FFF2-40B4-BE49-F238E27FC236}">
                  <a16:creationId xmlns:a16="http://schemas.microsoft.com/office/drawing/2014/main" id="{8D500DD6-E37C-A07F-4790-133545F70AE5}"/>
                </a:ext>
              </a:extLst>
            </p:cNvPr>
            <p:cNvCxnSpPr>
              <a:stCxn id="101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cxnSp>
        <p:nvCxnSpPr>
          <p:cNvPr id="104" name="Gerader Verbinder 110">
            <a:extLst>
              <a:ext uri="{FF2B5EF4-FFF2-40B4-BE49-F238E27FC236}">
                <a16:creationId xmlns:a16="http://schemas.microsoft.com/office/drawing/2014/main" id="{665FF827-3006-B9A4-0BA7-062CB795C429}"/>
              </a:ext>
            </a:extLst>
          </p:cNvPr>
          <p:cNvCxnSpPr/>
          <p:nvPr/>
        </p:nvCxnSpPr>
        <p:spPr>
          <a:xfrm flipH="1">
            <a:off x="8184865" y="1722128"/>
            <a:ext cx="355" cy="40897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grpSp>
        <p:nvGrpSpPr>
          <p:cNvPr id="105" name="Gruppieren 115">
            <a:extLst>
              <a:ext uri="{FF2B5EF4-FFF2-40B4-BE49-F238E27FC236}">
                <a16:creationId xmlns:a16="http://schemas.microsoft.com/office/drawing/2014/main" id="{91CC0FAD-4EEE-552F-FC58-500B7FE55304}"/>
              </a:ext>
            </a:extLst>
          </p:cNvPr>
          <p:cNvGrpSpPr/>
          <p:nvPr/>
        </p:nvGrpSpPr>
        <p:grpSpPr>
          <a:xfrm>
            <a:off x="991348" y="2069196"/>
            <a:ext cx="182520" cy="138591"/>
            <a:chOff x="3851920" y="1988840"/>
            <a:chExt cx="1440160" cy="720081"/>
          </a:xfrm>
        </p:grpSpPr>
        <p:sp>
          <p:nvSpPr>
            <p:cNvPr id="106" name="Gleichschenkliges Dreieck 116">
              <a:extLst>
                <a:ext uri="{FF2B5EF4-FFF2-40B4-BE49-F238E27FC236}">
                  <a16:creationId xmlns:a16="http://schemas.microsoft.com/office/drawing/2014/main" id="{2740D98E-146C-B3B0-9E00-79C6CC1A2B24}"/>
                </a:ext>
              </a:extLst>
            </p:cNvPr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7" name="Gleichschenkliges Dreieck 117">
              <a:extLst>
                <a:ext uri="{FF2B5EF4-FFF2-40B4-BE49-F238E27FC236}">
                  <a16:creationId xmlns:a16="http://schemas.microsoft.com/office/drawing/2014/main" id="{9EE99B2C-C629-8E5D-B3E8-FE1F12104110}"/>
                </a:ext>
              </a:extLst>
            </p:cNvPr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08" name="Flussdiagramm: Verzögerung 118">
            <a:extLst>
              <a:ext uri="{FF2B5EF4-FFF2-40B4-BE49-F238E27FC236}">
                <a16:creationId xmlns:a16="http://schemas.microsoft.com/office/drawing/2014/main" id="{6B97E506-4C5B-6A4A-DD57-DA8A9FB0056F}"/>
              </a:ext>
            </a:extLst>
          </p:cNvPr>
          <p:cNvSpPr/>
          <p:nvPr/>
        </p:nvSpPr>
        <p:spPr>
          <a:xfrm rot="16200000">
            <a:off x="1042465" y="1895594"/>
            <a:ext cx="76248" cy="87221"/>
          </a:xfrm>
          <a:prstGeom prst="flowChartDelay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9" name="Gerader Verbinder 119">
            <a:extLst>
              <a:ext uri="{FF2B5EF4-FFF2-40B4-BE49-F238E27FC236}">
                <a16:creationId xmlns:a16="http://schemas.microsoft.com/office/drawing/2014/main" id="{45DD42AD-6794-156C-9759-C89FEED580BB}"/>
              </a:ext>
            </a:extLst>
          </p:cNvPr>
          <p:cNvCxnSpPr>
            <a:endCxn id="107" idx="0"/>
          </p:cNvCxnSpPr>
          <p:nvPr/>
        </p:nvCxnSpPr>
        <p:spPr>
          <a:xfrm>
            <a:off x="1081747" y="1983678"/>
            <a:ext cx="862" cy="15481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grpSp>
        <p:nvGrpSpPr>
          <p:cNvPr id="110" name="Gruppieren 124">
            <a:extLst>
              <a:ext uri="{FF2B5EF4-FFF2-40B4-BE49-F238E27FC236}">
                <a16:creationId xmlns:a16="http://schemas.microsoft.com/office/drawing/2014/main" id="{59619C4B-0777-AD37-7579-0F4338F82BBA}"/>
              </a:ext>
            </a:extLst>
          </p:cNvPr>
          <p:cNvGrpSpPr/>
          <p:nvPr/>
        </p:nvGrpSpPr>
        <p:grpSpPr>
          <a:xfrm>
            <a:off x="8456133" y="2063816"/>
            <a:ext cx="182520" cy="138591"/>
            <a:chOff x="3851920" y="1988840"/>
            <a:chExt cx="1440160" cy="720081"/>
          </a:xfrm>
        </p:grpSpPr>
        <p:sp>
          <p:nvSpPr>
            <p:cNvPr id="111" name="Gleichschenkliges Dreieck 125">
              <a:extLst>
                <a:ext uri="{FF2B5EF4-FFF2-40B4-BE49-F238E27FC236}">
                  <a16:creationId xmlns:a16="http://schemas.microsoft.com/office/drawing/2014/main" id="{DA761CCF-EA7E-423C-F3EE-1197E3449879}"/>
                </a:ext>
              </a:extLst>
            </p:cNvPr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2" name="Gleichschenkliges Dreieck 126">
              <a:extLst>
                <a:ext uri="{FF2B5EF4-FFF2-40B4-BE49-F238E27FC236}">
                  <a16:creationId xmlns:a16="http://schemas.microsoft.com/office/drawing/2014/main" id="{658EC906-0993-FD77-865D-70A401AAEDDC}"/>
                </a:ext>
              </a:extLst>
            </p:cNvPr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13" name="Flussdiagramm: Verzögerung 127">
            <a:extLst>
              <a:ext uri="{FF2B5EF4-FFF2-40B4-BE49-F238E27FC236}">
                <a16:creationId xmlns:a16="http://schemas.microsoft.com/office/drawing/2014/main" id="{9BF9ECBF-4807-D7F8-B2F1-5C2D4152F659}"/>
              </a:ext>
            </a:extLst>
          </p:cNvPr>
          <p:cNvSpPr/>
          <p:nvPr/>
        </p:nvSpPr>
        <p:spPr>
          <a:xfrm rot="16200000">
            <a:off x="8507250" y="1890214"/>
            <a:ext cx="76248" cy="87221"/>
          </a:xfrm>
          <a:prstGeom prst="flowChartDelay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4" name="Gerader Verbinder 128">
            <a:extLst>
              <a:ext uri="{FF2B5EF4-FFF2-40B4-BE49-F238E27FC236}">
                <a16:creationId xmlns:a16="http://schemas.microsoft.com/office/drawing/2014/main" id="{DCBD224E-294A-3318-7025-5F2C7263D535}"/>
              </a:ext>
            </a:extLst>
          </p:cNvPr>
          <p:cNvCxnSpPr>
            <a:endCxn id="112" idx="0"/>
          </p:cNvCxnSpPr>
          <p:nvPr/>
        </p:nvCxnSpPr>
        <p:spPr>
          <a:xfrm>
            <a:off x="8546532" y="1978298"/>
            <a:ext cx="862" cy="15481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115" name="Textfeld 131">
            <a:extLst>
              <a:ext uri="{FF2B5EF4-FFF2-40B4-BE49-F238E27FC236}">
                <a16:creationId xmlns:a16="http://schemas.microsoft.com/office/drawing/2014/main" id="{280959CA-0B8D-F4AA-52B6-2BE6DD213B9A}"/>
              </a:ext>
            </a:extLst>
          </p:cNvPr>
          <p:cNvSpPr txBox="1"/>
          <p:nvPr/>
        </p:nvSpPr>
        <p:spPr>
          <a:xfrm>
            <a:off x="1123943" y="3191091"/>
            <a:ext cx="315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116" name="Textfeld 132">
            <a:extLst>
              <a:ext uri="{FF2B5EF4-FFF2-40B4-BE49-F238E27FC236}">
                <a16:creationId xmlns:a16="http://schemas.microsoft.com/office/drawing/2014/main" id="{7136B63C-9A62-8F1D-FDC8-C78F49EB89BC}"/>
              </a:ext>
            </a:extLst>
          </p:cNvPr>
          <p:cNvSpPr txBox="1"/>
          <p:nvPr/>
        </p:nvSpPr>
        <p:spPr>
          <a:xfrm flipH="1">
            <a:off x="1334763" y="2084499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</a:p>
        </p:txBody>
      </p:sp>
      <p:sp>
        <p:nvSpPr>
          <p:cNvPr id="117" name="Textfeld 133">
            <a:extLst>
              <a:ext uri="{FF2B5EF4-FFF2-40B4-BE49-F238E27FC236}">
                <a16:creationId xmlns:a16="http://schemas.microsoft.com/office/drawing/2014/main" id="{7868A539-AFE9-D6CB-6B43-C3B5A509C818}"/>
              </a:ext>
            </a:extLst>
          </p:cNvPr>
          <p:cNvSpPr txBox="1"/>
          <p:nvPr/>
        </p:nvSpPr>
        <p:spPr>
          <a:xfrm flipH="1">
            <a:off x="2274395" y="2079453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</a:p>
        </p:txBody>
      </p:sp>
      <p:sp>
        <p:nvSpPr>
          <p:cNvPr id="118" name="Textfeld 134">
            <a:extLst>
              <a:ext uri="{FF2B5EF4-FFF2-40B4-BE49-F238E27FC236}">
                <a16:creationId xmlns:a16="http://schemas.microsoft.com/office/drawing/2014/main" id="{ED395D37-DE46-55C8-22A4-C0FB6BDC5BBB}"/>
              </a:ext>
            </a:extLst>
          </p:cNvPr>
          <p:cNvSpPr txBox="1"/>
          <p:nvPr/>
        </p:nvSpPr>
        <p:spPr>
          <a:xfrm flipH="1">
            <a:off x="3403600" y="2081355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</a:t>
            </a:r>
          </a:p>
        </p:txBody>
      </p:sp>
      <p:sp>
        <p:nvSpPr>
          <p:cNvPr id="119" name="Textfeld 135">
            <a:extLst>
              <a:ext uri="{FF2B5EF4-FFF2-40B4-BE49-F238E27FC236}">
                <a16:creationId xmlns:a16="http://schemas.microsoft.com/office/drawing/2014/main" id="{2267722F-A81A-2BE3-4EA4-022F50E9E1C0}"/>
              </a:ext>
            </a:extLst>
          </p:cNvPr>
          <p:cNvSpPr txBox="1"/>
          <p:nvPr/>
        </p:nvSpPr>
        <p:spPr>
          <a:xfrm flipH="1">
            <a:off x="4399001" y="2091304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5</a:t>
            </a:r>
          </a:p>
        </p:txBody>
      </p:sp>
      <p:sp>
        <p:nvSpPr>
          <p:cNvPr id="120" name="Textfeld 136">
            <a:extLst>
              <a:ext uri="{FF2B5EF4-FFF2-40B4-BE49-F238E27FC236}">
                <a16:creationId xmlns:a16="http://schemas.microsoft.com/office/drawing/2014/main" id="{2B7EB735-F9E7-B2EC-7F7D-CAC30325FFAE}"/>
              </a:ext>
            </a:extLst>
          </p:cNvPr>
          <p:cNvSpPr txBox="1"/>
          <p:nvPr/>
        </p:nvSpPr>
        <p:spPr>
          <a:xfrm flipH="1">
            <a:off x="4970671" y="2092313"/>
            <a:ext cx="193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6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C3B40292-AB8A-79EA-5602-5E33639ABF7E}"/>
              </a:ext>
            </a:extLst>
          </p:cNvPr>
          <p:cNvGrpSpPr/>
          <p:nvPr/>
        </p:nvGrpSpPr>
        <p:grpSpPr>
          <a:xfrm>
            <a:off x="3488753" y="1375613"/>
            <a:ext cx="435931" cy="769018"/>
            <a:chOff x="5148064" y="1196752"/>
            <a:chExt cx="435931" cy="769018"/>
          </a:xfrm>
        </p:grpSpPr>
        <p:sp>
          <p:nvSpPr>
            <p:cNvPr id="122" name="Ellipse 101">
              <a:extLst>
                <a:ext uri="{FF2B5EF4-FFF2-40B4-BE49-F238E27FC236}">
                  <a16:creationId xmlns:a16="http://schemas.microsoft.com/office/drawing/2014/main" id="{B6A24232-F005-F6CB-0EB2-0A4D36A1B5A7}"/>
                </a:ext>
              </a:extLst>
            </p:cNvPr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3" name="Textfeld 102">
              <a:extLst>
                <a:ext uri="{FF2B5EF4-FFF2-40B4-BE49-F238E27FC236}">
                  <a16:creationId xmlns:a16="http://schemas.microsoft.com/office/drawing/2014/main" id="{C2BE74BF-0270-ED4E-410D-161705CE2909}"/>
                </a:ext>
              </a:extLst>
            </p:cNvPr>
            <p:cNvSpPr txBox="1"/>
            <p:nvPr/>
          </p:nvSpPr>
          <p:spPr>
            <a:xfrm>
              <a:off x="5148064" y="1222883"/>
              <a:ext cx="4359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PT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24" name="Gerader Verbinder 106">
              <a:extLst>
                <a:ext uri="{FF2B5EF4-FFF2-40B4-BE49-F238E27FC236}">
                  <a16:creationId xmlns:a16="http://schemas.microsoft.com/office/drawing/2014/main" id="{9191E978-01C3-B79F-C533-243E02A09A0F}"/>
                </a:ext>
              </a:extLst>
            </p:cNvPr>
            <p:cNvCxnSpPr>
              <a:stCxn id="122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cxnSp>
        <p:nvCxnSpPr>
          <p:cNvPr id="125" name="Gerader Verbinder 73">
            <a:extLst>
              <a:ext uri="{FF2B5EF4-FFF2-40B4-BE49-F238E27FC236}">
                <a16:creationId xmlns:a16="http://schemas.microsoft.com/office/drawing/2014/main" id="{73936E80-9EA6-31C0-574E-53CD5D9502A7}"/>
              </a:ext>
            </a:extLst>
          </p:cNvPr>
          <p:cNvCxnSpPr/>
          <p:nvPr/>
        </p:nvCxnSpPr>
        <p:spPr>
          <a:xfrm flipH="1">
            <a:off x="8647200" y="2145315"/>
            <a:ext cx="236916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  <a:headEnd type="arrow" w="med" len="med"/>
            <a:tailEnd type="none" w="med" len="med"/>
          </a:ln>
          <a:effectLst/>
        </p:spPr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5B37A2F8-F655-934E-BBB3-A73DA1C1624E}"/>
              </a:ext>
            </a:extLst>
          </p:cNvPr>
          <p:cNvSpPr/>
          <p:nvPr/>
        </p:nvSpPr>
        <p:spPr>
          <a:xfrm>
            <a:off x="245242" y="2735824"/>
            <a:ext cx="576000" cy="576000"/>
          </a:xfrm>
          <a:prstGeom prst="ellipse">
            <a:avLst/>
          </a:prstGeom>
          <a:noFill/>
          <a:ln w="19050">
            <a:solidFill>
              <a:srgbClr val="0808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6694FA7C-6F92-3D74-5EEC-FC68728DC4BB}"/>
              </a:ext>
            </a:extLst>
          </p:cNvPr>
          <p:cNvCxnSpPr/>
          <p:nvPr/>
        </p:nvCxnSpPr>
        <p:spPr>
          <a:xfrm flipV="1">
            <a:off x="485626" y="2330920"/>
            <a:ext cx="0" cy="396000"/>
          </a:xfrm>
          <a:prstGeom prst="line">
            <a:avLst/>
          </a:prstGeom>
          <a:ln w="12700">
            <a:solidFill>
              <a:srgbClr val="0808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1ED1B7D5-58E6-AD3A-5FF9-3A284B1CCB15}"/>
              </a:ext>
            </a:extLst>
          </p:cNvPr>
          <p:cNvCxnSpPr/>
          <p:nvPr/>
        </p:nvCxnSpPr>
        <p:spPr>
          <a:xfrm flipV="1">
            <a:off x="593626" y="2330920"/>
            <a:ext cx="0" cy="396000"/>
          </a:xfrm>
          <a:prstGeom prst="line">
            <a:avLst/>
          </a:prstGeom>
          <a:ln w="12700">
            <a:solidFill>
              <a:srgbClr val="0808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82B8F08D-38AB-3A7C-274E-96A89B5DBCCA}"/>
              </a:ext>
            </a:extLst>
          </p:cNvPr>
          <p:cNvGrpSpPr/>
          <p:nvPr/>
        </p:nvGrpSpPr>
        <p:grpSpPr>
          <a:xfrm>
            <a:off x="3051465" y="1373938"/>
            <a:ext cx="435931" cy="769018"/>
            <a:chOff x="5148064" y="1196752"/>
            <a:chExt cx="435931" cy="769018"/>
          </a:xfrm>
        </p:grpSpPr>
        <p:sp>
          <p:nvSpPr>
            <p:cNvPr id="130" name="Ellipse 101">
              <a:extLst>
                <a:ext uri="{FF2B5EF4-FFF2-40B4-BE49-F238E27FC236}">
                  <a16:creationId xmlns:a16="http://schemas.microsoft.com/office/drawing/2014/main" id="{465C45FA-4AD5-E21C-F07F-1C4DE2B54546}"/>
                </a:ext>
              </a:extLst>
            </p:cNvPr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1" name="Textfeld 102">
              <a:extLst>
                <a:ext uri="{FF2B5EF4-FFF2-40B4-BE49-F238E27FC236}">
                  <a16:creationId xmlns:a16="http://schemas.microsoft.com/office/drawing/2014/main" id="{8B39D021-D225-34D4-04C4-E54F4369BACD}"/>
                </a:ext>
              </a:extLst>
            </p:cNvPr>
            <p:cNvSpPr txBox="1"/>
            <p:nvPr/>
          </p:nvSpPr>
          <p:spPr>
            <a:xfrm>
              <a:off x="5148064" y="1222883"/>
              <a:ext cx="4359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kern="0" dirty="0">
                  <a:solidFill>
                    <a:srgbClr val="000000"/>
                  </a:solidFill>
                </a:rPr>
                <a:t>T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32" name="Gerader Verbinder 106">
              <a:extLst>
                <a:ext uri="{FF2B5EF4-FFF2-40B4-BE49-F238E27FC236}">
                  <a16:creationId xmlns:a16="http://schemas.microsoft.com/office/drawing/2014/main" id="{48E505BD-5667-0DC0-2E24-D13042B31562}"/>
                </a:ext>
              </a:extLst>
            </p:cNvPr>
            <p:cNvCxnSpPr>
              <a:stCxn id="130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133" name="Rectangle 132">
            <a:extLst>
              <a:ext uri="{FF2B5EF4-FFF2-40B4-BE49-F238E27FC236}">
                <a16:creationId xmlns:a16="http://schemas.microsoft.com/office/drawing/2014/main" id="{50778D29-2B2D-82AF-810E-BE83BFF72D96}"/>
              </a:ext>
            </a:extLst>
          </p:cNvPr>
          <p:cNvSpPr/>
          <p:nvPr/>
        </p:nvSpPr>
        <p:spPr>
          <a:xfrm>
            <a:off x="2480938" y="871671"/>
            <a:ext cx="5433014" cy="2160146"/>
          </a:xfrm>
          <a:prstGeom prst="rect">
            <a:avLst/>
          </a:prstGeom>
          <a:noFill/>
          <a:ln w="15875">
            <a:solidFill>
              <a:schemeClr val="accent2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3077E019-21AE-4885-B102-468F4D60BCD9}"/>
              </a:ext>
            </a:extLst>
          </p:cNvPr>
          <p:cNvSpPr txBox="1"/>
          <p:nvPr/>
        </p:nvSpPr>
        <p:spPr>
          <a:xfrm>
            <a:off x="5583995" y="2754086"/>
            <a:ext cx="2383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80808"/>
                </a:solidFill>
              </a:rPr>
              <a:t>Cryostat with thermal shield</a:t>
            </a:r>
            <a:endParaRPr lang="en-US" sz="1400" dirty="0">
              <a:solidFill>
                <a:srgbClr val="080808"/>
              </a:solidFill>
            </a:endParaRPr>
          </a:p>
        </p:txBody>
      </p:sp>
      <p:cxnSp>
        <p:nvCxnSpPr>
          <p:cNvPr id="135" name="Gerader Verbinder 52">
            <a:extLst>
              <a:ext uri="{FF2B5EF4-FFF2-40B4-BE49-F238E27FC236}">
                <a16:creationId xmlns:a16="http://schemas.microsoft.com/office/drawing/2014/main" id="{797BCEB4-DE69-8579-58A7-C90249F529F8}"/>
              </a:ext>
            </a:extLst>
          </p:cNvPr>
          <p:cNvCxnSpPr/>
          <p:nvPr/>
        </p:nvCxnSpPr>
        <p:spPr>
          <a:xfrm flipH="1" flipV="1">
            <a:off x="528423" y="2122511"/>
            <a:ext cx="434997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40FEAB64-F268-F2BF-D9EF-9F1160C0A2C0}"/>
              </a:ext>
            </a:extLst>
          </p:cNvPr>
          <p:cNvCxnSpPr/>
          <p:nvPr/>
        </p:nvCxnSpPr>
        <p:spPr>
          <a:xfrm>
            <a:off x="5828570" y="1911288"/>
            <a:ext cx="24743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2DC9F607-691E-B0BE-7B67-3B42C64A31B7}"/>
              </a:ext>
            </a:extLst>
          </p:cNvPr>
          <p:cNvCxnSpPr/>
          <p:nvPr/>
        </p:nvCxnSpPr>
        <p:spPr>
          <a:xfrm flipV="1">
            <a:off x="6381981" y="1727712"/>
            <a:ext cx="0" cy="25144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061F9A0C-D6AD-4A15-791A-E6C73F26D8B6}"/>
              </a:ext>
            </a:extLst>
          </p:cNvPr>
          <p:cNvCxnSpPr/>
          <p:nvPr/>
        </p:nvCxnSpPr>
        <p:spPr>
          <a:xfrm flipV="1">
            <a:off x="6829567" y="1732237"/>
            <a:ext cx="0" cy="25144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6AB87B75-B648-9822-FCC3-0C88A1E3EBFC}"/>
              </a:ext>
            </a:extLst>
          </p:cNvPr>
          <p:cNvCxnSpPr/>
          <p:nvPr/>
        </p:nvCxnSpPr>
        <p:spPr>
          <a:xfrm>
            <a:off x="245242" y="3023824"/>
            <a:ext cx="57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FA44EBD1-C3D8-81C7-29D9-F7B089821222}"/>
              </a:ext>
            </a:extLst>
          </p:cNvPr>
          <p:cNvSpPr txBox="1"/>
          <p:nvPr/>
        </p:nvSpPr>
        <p:spPr>
          <a:xfrm>
            <a:off x="1590440" y="992630"/>
            <a:ext cx="652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LN</a:t>
            </a:r>
            <a:r>
              <a:rPr lang="en-GB" sz="1600" baseline="-25000" dirty="0"/>
              <a:t>2</a:t>
            </a:r>
            <a:endParaRPr lang="en-GB" sz="1600" dirty="0"/>
          </a:p>
          <a:p>
            <a:pPr algn="ctr"/>
            <a:r>
              <a:rPr lang="en-GB" sz="1600" dirty="0"/>
              <a:t>1 bar</a:t>
            </a:r>
            <a:endParaRPr lang="en-US" sz="1600" dirty="0"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FA55202B-A2FE-97FC-A22F-169188CA7545}"/>
              </a:ext>
            </a:extLst>
          </p:cNvPr>
          <p:cNvGrpSpPr/>
          <p:nvPr/>
        </p:nvGrpSpPr>
        <p:grpSpPr>
          <a:xfrm>
            <a:off x="3699017" y="992630"/>
            <a:ext cx="4852228" cy="892304"/>
            <a:chOff x="3699017" y="992630"/>
            <a:chExt cx="4852228" cy="892304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B3329BF7-5126-5044-9A97-06271437A983}"/>
                </a:ext>
              </a:extLst>
            </p:cNvPr>
            <p:cNvCxnSpPr>
              <a:stCxn id="123" idx="0"/>
            </p:cNvCxnSpPr>
            <p:nvPr/>
          </p:nvCxnSpPr>
          <p:spPr>
            <a:xfrm flipH="1" flipV="1">
              <a:off x="3699017" y="992630"/>
              <a:ext cx="7702" cy="409114"/>
            </a:xfrm>
            <a:prstGeom prst="line">
              <a:avLst/>
            </a:prstGeom>
            <a:ln w="12700">
              <a:solidFill>
                <a:schemeClr val="tx1"/>
              </a:solidFill>
              <a:prstDash val="lg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3FC0E95F-75B3-16DF-7B16-76358DD0CE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99017" y="1001885"/>
              <a:ext cx="4852228" cy="0"/>
            </a:xfrm>
            <a:prstGeom prst="line">
              <a:avLst/>
            </a:prstGeom>
            <a:ln w="12700">
              <a:solidFill>
                <a:schemeClr val="tx1"/>
              </a:solidFill>
              <a:prstDash val="lg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8187EDB7-8505-3C5D-74A3-9F7A1E534D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51245" y="1020934"/>
              <a:ext cx="0" cy="864000"/>
            </a:xfrm>
            <a:prstGeom prst="line">
              <a:avLst/>
            </a:prstGeom>
            <a:ln w="12700">
              <a:solidFill>
                <a:schemeClr val="tx1"/>
              </a:solidFill>
              <a:prstDash val="lg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779566B7-57A5-BD64-2BA9-4D1E5305A203}"/>
              </a:ext>
            </a:extLst>
          </p:cNvPr>
          <p:cNvGrpSpPr/>
          <p:nvPr/>
        </p:nvGrpSpPr>
        <p:grpSpPr>
          <a:xfrm>
            <a:off x="1080590" y="751802"/>
            <a:ext cx="7103114" cy="1149279"/>
            <a:chOff x="3697637" y="992630"/>
            <a:chExt cx="4855377" cy="1149279"/>
          </a:xfrm>
        </p:grpSpPr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FC8BAACA-2B99-8CA3-BB58-4352372AFBE5}"/>
                </a:ext>
              </a:extLst>
            </p:cNvPr>
            <p:cNvCxnSpPr>
              <a:cxnSpLocks/>
              <a:stCxn id="108" idx="3"/>
            </p:cNvCxnSpPr>
            <p:nvPr/>
          </p:nvCxnSpPr>
          <p:spPr>
            <a:xfrm flipV="1">
              <a:off x="3697637" y="992630"/>
              <a:ext cx="0" cy="1149279"/>
            </a:xfrm>
            <a:prstGeom prst="line">
              <a:avLst/>
            </a:prstGeom>
            <a:ln w="12700">
              <a:solidFill>
                <a:srgbClr val="FF7C80"/>
              </a:solidFill>
              <a:prstDash val="lg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DBC6A0CC-7C6F-5EBE-CDC7-A44273B0C9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99017" y="1001885"/>
              <a:ext cx="4852228" cy="0"/>
            </a:xfrm>
            <a:prstGeom prst="line">
              <a:avLst/>
            </a:prstGeom>
            <a:ln w="12700">
              <a:solidFill>
                <a:srgbClr val="FF7C80"/>
              </a:solidFill>
              <a:prstDash val="lg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C58B4E3A-6D2D-2F08-6EC5-97D6951F9B82}"/>
                </a:ext>
              </a:extLst>
            </p:cNvPr>
            <p:cNvCxnSpPr>
              <a:cxnSpLocks/>
              <a:stCxn id="98" idx="0"/>
            </p:cNvCxnSpPr>
            <p:nvPr/>
          </p:nvCxnSpPr>
          <p:spPr>
            <a:xfrm flipH="1" flipV="1">
              <a:off x="8551245" y="1020934"/>
              <a:ext cx="1769" cy="587566"/>
            </a:xfrm>
            <a:prstGeom prst="line">
              <a:avLst/>
            </a:prstGeom>
            <a:ln w="12700">
              <a:solidFill>
                <a:srgbClr val="FF7C80"/>
              </a:solidFill>
              <a:prstDash val="lg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4925BC34-27F3-2751-FC1F-1E67507A4DB2}"/>
              </a:ext>
            </a:extLst>
          </p:cNvPr>
          <p:cNvSpPr txBox="1"/>
          <p:nvPr/>
        </p:nvSpPr>
        <p:spPr>
          <a:xfrm>
            <a:off x="5747003" y="3617231"/>
            <a:ext cx="348160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System provides two-phase flow with controlled pressure, mass flow and vapor quality.</a:t>
            </a:r>
          </a:p>
          <a:p>
            <a:r>
              <a:rPr lang="en-US" sz="1600" dirty="0">
                <a:solidFill>
                  <a:srgbClr val="002060"/>
                </a:solidFill>
              </a:rPr>
              <a:t>Attention: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Exit CV is regulating the sample section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Inlet CV is regulating the mass flow</a:t>
            </a:r>
          </a:p>
        </p:txBody>
      </p:sp>
    </p:spTree>
    <p:extLst>
      <p:ext uri="{BB962C8B-B14F-4D97-AF65-F5344CB8AC3E}">
        <p14:creationId xmlns:p14="http://schemas.microsoft.com/office/powerpoint/2010/main" val="31006300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765907-87C7-452E-E79A-CE5A2FCCC9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F24BE-1B2E-BB46-6E60-6B4F56524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662152"/>
          </a:xfrm>
        </p:spPr>
        <p:txBody>
          <a:bodyPr/>
          <a:lstStyle/>
          <a:p>
            <a:r>
              <a:rPr lang="en-US" dirty="0"/>
              <a:t>Cooldown speed and thermal gradients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24439D-D516-80AA-B173-CAC036A8C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4BB75-88D3-4FA3-81F6-8656DC301690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8C7A0-9A84-FCB1-AB90-D1DF3EAE2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FDE8C-494D-5304-BF2D-75A09D8E6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36</a:t>
            </a:fld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2DB8E7-FE54-8440-82B9-E57D470D9921}"/>
              </a:ext>
            </a:extLst>
          </p:cNvPr>
          <p:cNvSpPr txBox="1"/>
          <p:nvPr/>
        </p:nvSpPr>
        <p:spPr>
          <a:xfrm>
            <a:off x="457200" y="806509"/>
            <a:ext cx="6862747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Limits to be defined by the user:</a:t>
            </a:r>
          </a:p>
          <a:p>
            <a:endParaRPr lang="en-GB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Limiting max. stress in magnets with Nb</a:t>
            </a:r>
            <a:r>
              <a:rPr lang="en-GB" sz="1400" baseline="-25000" dirty="0">
                <a:solidFill>
                  <a:srgbClr val="002060"/>
                </a:solidFill>
              </a:rPr>
              <a:t>3</a:t>
            </a:r>
            <a:r>
              <a:rPr lang="en-GB" sz="1400" dirty="0">
                <a:solidFill>
                  <a:srgbClr val="002060"/>
                </a:solidFill>
              </a:rPr>
              <a:t>Sn impregnated coil components:   </a:t>
            </a:r>
          </a:p>
          <a:p>
            <a:r>
              <a:rPr lang="en-GB" sz="1400" dirty="0">
                <a:solidFill>
                  <a:srgbClr val="002060"/>
                </a:solidFill>
              </a:rPr>
              <a:t>      50 K/h cooldown speed, e.g. 30 K gradient along a 9 m magnet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Fast cooldown of Nb cavities between 170 K and 75 K to avoid hydrogen disease =&gt; degradation of cavity performance in operation</a:t>
            </a:r>
          </a:p>
          <a:p>
            <a:r>
              <a:rPr lang="en-GB" sz="1400" dirty="0">
                <a:solidFill>
                  <a:srgbClr val="002060"/>
                </a:solidFill>
              </a:rPr>
              <a:t>      (not required if there was a high-temperature bakeout in the procedure)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Fast cooldown of SC cavities passing T</a:t>
            </a:r>
            <a:r>
              <a:rPr lang="en-GB" sz="1400" baseline="-25000" dirty="0">
                <a:solidFill>
                  <a:srgbClr val="002060"/>
                </a:solidFill>
              </a:rPr>
              <a:t>c</a:t>
            </a:r>
            <a:r>
              <a:rPr lang="en-GB" sz="1400" dirty="0">
                <a:solidFill>
                  <a:srgbClr val="002060"/>
                </a:solidFill>
              </a:rPr>
              <a:t>, typically in the range 9 K to 18 K to expel magnetic flux</a:t>
            </a:r>
          </a:p>
          <a:p>
            <a:endParaRPr lang="en-GB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2060"/>
              </a:solidFill>
            </a:endParaRPr>
          </a:p>
          <a:p>
            <a:r>
              <a:rPr lang="en-GB" sz="1400" dirty="0">
                <a:solidFill>
                  <a:srgbClr val="002060"/>
                </a:solidFill>
              </a:rPr>
              <a:t>Limits to be defined by the cryogenic engineer:</a:t>
            </a:r>
          </a:p>
          <a:p>
            <a:endParaRPr lang="en-GB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Due to material combinations or designs =&gt; mechanical deformation even for    the same material if dT is too large during transients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Stress build up at material transitions e.g. brazed tube connections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Avoid shear stress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206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9FA7E1C-8FBB-8D44-154E-1C7C5EAAF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215" y="4749294"/>
            <a:ext cx="2525897" cy="12254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83E4852-7F8C-C1B1-DC77-0A20B7F217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9270" y="3652448"/>
            <a:ext cx="1966904" cy="238227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5F2B184-1A9D-B478-4A05-8FC5C5AF0551}"/>
              </a:ext>
            </a:extLst>
          </p:cNvPr>
          <p:cNvSpPr txBox="1"/>
          <p:nvPr/>
        </p:nvSpPr>
        <p:spPr>
          <a:xfrm>
            <a:off x="307182" y="5892629"/>
            <a:ext cx="87589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Courtesy: G. Perinic, Introduction to Cryogenic Engineering, CERN 2005</a:t>
            </a:r>
          </a:p>
        </p:txBody>
      </p:sp>
    </p:spTree>
    <p:extLst>
      <p:ext uri="{BB962C8B-B14F-4D97-AF65-F5344CB8AC3E}">
        <p14:creationId xmlns:p14="http://schemas.microsoft.com/office/powerpoint/2010/main" val="31332623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F9C176-0889-537A-CF6E-7FE364093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F1A00-6250-0224-FBB2-3964EC337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662152"/>
          </a:xfrm>
        </p:spPr>
        <p:txBody>
          <a:bodyPr/>
          <a:lstStyle/>
          <a:p>
            <a:r>
              <a:rPr lang="en-US" dirty="0"/>
              <a:t>Cleanliness during installation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5DEB9-6347-8637-F912-3483AEB39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4BB75-88D3-4FA3-81F6-8656DC301690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C7C70-8155-CC8F-646F-FDA3719D9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C4F3B6-DA7B-4B35-FA55-1D18C54B6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49440A-F84C-1F47-7CFE-E53E107BB4BA}"/>
              </a:ext>
            </a:extLst>
          </p:cNvPr>
          <p:cNvSpPr txBox="1"/>
          <p:nvPr/>
        </p:nvSpPr>
        <p:spPr>
          <a:xfrm>
            <a:off x="236372" y="809973"/>
            <a:ext cx="83728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Watch out for oil pollution from cutting etc. or the </a:t>
            </a:r>
            <a:r>
              <a:rPr lang="en-US" sz="1600" dirty="0" err="1">
                <a:solidFill>
                  <a:srgbClr val="002060"/>
                </a:solidFill>
              </a:rPr>
              <a:t>cryoplant</a:t>
            </a:r>
            <a:r>
              <a:rPr lang="en-US" sz="1600" dirty="0">
                <a:solidFill>
                  <a:srgbClr val="002060"/>
                </a:solidFill>
              </a:rPr>
              <a:t> compressor oil propagation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Pollution in the cryogenic process e.g. water, CO</a:t>
            </a:r>
            <a:r>
              <a:rPr lang="en-US" sz="1600" baseline="-25000" dirty="0">
                <a:solidFill>
                  <a:srgbClr val="002060"/>
                </a:solidFill>
              </a:rPr>
              <a:t>2</a:t>
            </a:r>
            <a:r>
              <a:rPr lang="en-US" sz="1600" dirty="0">
                <a:solidFill>
                  <a:srgbClr val="002060"/>
                </a:solidFill>
              </a:rPr>
              <a:t> or O</a:t>
            </a:r>
            <a:r>
              <a:rPr lang="en-US" sz="1600" baseline="-25000" dirty="0">
                <a:solidFill>
                  <a:srgbClr val="002060"/>
                </a:solidFill>
              </a:rPr>
              <a:t>2</a:t>
            </a:r>
            <a:r>
              <a:rPr lang="en-US" sz="1600" dirty="0">
                <a:solidFill>
                  <a:srgbClr val="002060"/>
                </a:solidFill>
              </a:rPr>
              <a:t> in commercial LN</a:t>
            </a:r>
            <a:r>
              <a:rPr lang="en-US" sz="1600" baseline="-25000" dirty="0">
                <a:solidFill>
                  <a:srgbClr val="002060"/>
                </a:solidFill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Soldering and brazing agents, problem of corrosion (ITER thermal shield cooling pipes)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Installation of filter cartridges to collect:</a:t>
            </a:r>
          </a:p>
        </p:txBody>
      </p:sp>
      <p:pic>
        <p:nvPicPr>
          <p:cNvPr id="7" name="Picture 4" descr="Feutrine21-12-06_1">
            <a:extLst>
              <a:ext uri="{FF2B5EF4-FFF2-40B4-BE49-F238E27FC236}">
                <a16:creationId xmlns:a16="http://schemas.microsoft.com/office/drawing/2014/main" id="{48C4F1A4-61A1-D76D-A4A1-543BD2DF41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1307" y="2101182"/>
            <a:ext cx="2854348" cy="2141544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8" name="Picture 16" descr="Bal_ColdMass_1_Pollution-1">
            <a:extLst>
              <a:ext uri="{FF2B5EF4-FFF2-40B4-BE49-F238E27FC236}">
                <a16:creationId xmlns:a16="http://schemas.microsoft.com/office/drawing/2014/main" id="{60E46380-C796-7EC6-98ED-F209F3DDB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3550" y="2107531"/>
            <a:ext cx="3014662" cy="214471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9" name="Picture 17" descr="009">
            <a:extLst>
              <a:ext uri="{FF2B5EF4-FFF2-40B4-BE49-F238E27FC236}">
                <a16:creationId xmlns:a16="http://schemas.microsoft.com/office/drawing/2014/main" id="{57CC4A4A-1D09-B843-9D8E-8E904E6BA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25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1737" y="4335462"/>
            <a:ext cx="3521075" cy="2528888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1" name="Picture 18" descr="DSC07946x">
            <a:extLst>
              <a:ext uri="{FF2B5EF4-FFF2-40B4-BE49-F238E27FC236}">
                <a16:creationId xmlns:a16="http://schemas.microsoft.com/office/drawing/2014/main" id="{63C95722-83BA-BD92-FE03-2C92C5D926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27806" y="4341812"/>
            <a:ext cx="3362317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C:\Documents and Settings\lhcsdcc\Desktop\Photos 4eme flushing QRL\Picture.jpg">
            <a:extLst>
              <a:ext uri="{FF2B5EF4-FFF2-40B4-BE49-F238E27FC236}">
                <a16:creationId xmlns:a16="http://schemas.microsoft.com/office/drawing/2014/main" id="{530067A6-0979-6457-9D3A-C94DD1B0C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31983" y="2104358"/>
            <a:ext cx="2854348" cy="214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2">
            <a:extLst>
              <a:ext uri="{FF2B5EF4-FFF2-40B4-BE49-F238E27FC236}">
                <a16:creationId xmlns:a16="http://schemas.microsoft.com/office/drawing/2014/main" id="{5A60E6D5-B640-B127-2BA6-06E0753D09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1362" y="2721893"/>
            <a:ext cx="11414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Trebuchet MS" pitchFamily="34" charset="0"/>
              </a:rPr>
              <a:t>Debris  </a:t>
            </a:r>
          </a:p>
          <a:p>
            <a:r>
              <a:rPr lang="en-US" dirty="0">
                <a:latin typeface="Trebuchet MS" pitchFamily="34" charset="0"/>
              </a:rPr>
              <a:t>&amp; Kapton</a:t>
            </a:r>
            <a:endParaRPr lang="en-GB" dirty="0">
              <a:latin typeface="Trebuchet MS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740627-E2C9-FC64-BB14-01980A362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906" y="3627421"/>
            <a:ext cx="636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rebuchet MS" pitchFamily="34" charset="0"/>
              </a:rPr>
              <a:t>Dust</a:t>
            </a:r>
            <a:endParaRPr lang="en-GB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12CE4D1-2CDA-E062-BA07-DFB29D9AB0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1976" y="6453709"/>
            <a:ext cx="34305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rebuchet MS" pitchFamily="34" charset="0"/>
              </a:rPr>
              <a:t>Possible short in magnet diodes</a:t>
            </a:r>
            <a:endParaRPr lang="en-GB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BB6CF6-F01D-945A-045C-7686D80414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7522" y="6419929"/>
            <a:ext cx="12702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Trebuchet MS" pitchFamily="34" charset="0"/>
              </a:rPr>
              <a:t>Paperwork</a:t>
            </a:r>
            <a:endParaRPr lang="en-GB" dirty="0">
              <a:latin typeface="Trebuchet MS" pitchFamily="34" charset="0"/>
            </a:endParaRPr>
          </a:p>
        </p:txBody>
      </p:sp>
      <p:sp>
        <p:nvSpPr>
          <p:cNvPr id="19" name="TextBox 17">
            <a:extLst>
              <a:ext uri="{FF2B5EF4-FFF2-40B4-BE49-F238E27FC236}">
                <a16:creationId xmlns:a16="http://schemas.microsoft.com/office/drawing/2014/main" id="{FD34B0F2-A31A-6EF6-7175-90AE7F58D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6188" y="2096586"/>
            <a:ext cx="2360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rebuchet MS" pitchFamily="34" charset="0"/>
              </a:rPr>
              <a:t>Foam (welding plug) </a:t>
            </a:r>
            <a:endParaRPr lang="en-GB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3B9832-A6FF-F149-8FE5-88A69BA9A264}"/>
              </a:ext>
            </a:extLst>
          </p:cNvPr>
          <p:cNvSpPr txBox="1"/>
          <p:nvPr/>
        </p:nvSpPr>
        <p:spPr>
          <a:xfrm>
            <a:off x="7054658" y="5218740"/>
            <a:ext cx="208934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Courtesy: L. Tavian, </a:t>
            </a:r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The challenges for getting the nominal cryogenic conditions, Academic Training lectures CERN, 2008.</a:t>
            </a:r>
            <a:endParaRPr lang="en-US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7744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58C545-9B7C-D5E8-F6B4-9DD92CCE8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F23D7603-FE03-5DBD-5DB7-4F0C6D40B7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362167" cy="706037"/>
          </a:xfrm>
        </p:spPr>
        <p:txBody>
          <a:bodyPr/>
          <a:lstStyle/>
          <a:p>
            <a:r>
              <a:rPr lang="en-US" altLang="en-US" dirty="0"/>
              <a:t>Improving vacuum “lifetime” – Adsorber material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EC77C8-76AC-148A-196D-FDFB94073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365FC-AD6D-46E6-A902-17420D22F6C3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B89C9E-DA77-25E4-887A-5FE5C1327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4275E3-8D4F-D28F-CBC2-CA3FCC33F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CCB9CB-9353-A111-7ADA-615E535A3F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43168"/>
            <a:ext cx="8990094" cy="42733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D05F7A-24A9-074E-9012-10095C8BFF7D}"/>
              </a:ext>
            </a:extLst>
          </p:cNvPr>
          <p:cNvSpPr txBox="1"/>
          <p:nvPr/>
        </p:nvSpPr>
        <p:spPr>
          <a:xfrm>
            <a:off x="224588" y="5896224"/>
            <a:ext cx="87589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Courtesy: G. Perinic, Introduction to Cryogenic Engineering, CERN 2005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A867F5B-57FC-64BE-4FDD-E1D82950E6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598" y="4142401"/>
            <a:ext cx="1422133" cy="2714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534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5082" y="158738"/>
            <a:ext cx="8477305" cy="494406"/>
          </a:xfrm>
        </p:spPr>
        <p:txBody>
          <a:bodyPr/>
          <a:lstStyle/>
          <a:p>
            <a:pPr algn="l"/>
            <a:r>
              <a:rPr lang="en-US" altLang="en-US" dirty="0"/>
              <a:t>Summary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877A65-FD20-485E-B08B-7326216CB643}" type="datetime1">
              <a:rPr lang="de-DE" smtClean="0"/>
              <a:t>10.03.2025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CERN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39</a:t>
            </a:fld>
            <a:endParaRPr lang="fr-F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65082" y="1049375"/>
            <a:ext cx="5561138" cy="37286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Collection of requirements for the design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PID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Thermal shields, supports with active cooling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Valves (incl KV) and transfer line equipment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Phase separators </a:t>
            </a:r>
            <a:r>
              <a:rPr lang="en-US" sz="2000" dirty="0" err="1">
                <a:solidFill>
                  <a:srgbClr val="002060"/>
                </a:solidFill>
              </a:rPr>
              <a:t>subcoolers</a:t>
            </a:r>
            <a:endParaRPr lang="en-US" sz="2000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Cleanliness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106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1" y="2546717"/>
            <a:ext cx="7693051" cy="1259621"/>
          </a:xfrm>
        </p:spPr>
        <p:txBody>
          <a:bodyPr>
            <a:noAutofit/>
          </a:bodyPr>
          <a:lstStyle/>
          <a:p>
            <a:r>
              <a:rPr lang="en-US" sz="4000" b="0" dirty="0">
                <a:solidFill>
                  <a:srgbClr val="0055A0"/>
                </a:solidFill>
              </a:rPr>
              <a:t>Cryogenic design</a:t>
            </a:r>
            <a:endParaRPr lang="en-GB" sz="4000" b="0" dirty="0">
              <a:solidFill>
                <a:srgbClr val="0055A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B6FC0-5DE9-4D0B-B062-69E764F70029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50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7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2903"/>
            <a:ext cx="8229600" cy="558064"/>
          </a:xfrm>
        </p:spPr>
        <p:txBody>
          <a:bodyPr/>
          <a:lstStyle/>
          <a:p>
            <a:pPr algn="l" eaLnBrk="1" hangingPunct="1"/>
            <a:r>
              <a:rPr lang="en-GB" altLang="fr-FR" sz="2400" b="1" noProof="0" dirty="0">
                <a:solidFill>
                  <a:schemeClr val="tx1">
                    <a:lumMod val="75000"/>
                  </a:schemeClr>
                </a:solidFill>
              </a:rPr>
              <a:t>Cryogenic System Design</a:t>
            </a:r>
            <a:endParaRPr lang="en-GB" altLang="fr-FR" noProof="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E181CE-9F4E-45FA-B54E-520682C17A38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10.03.2025</a:t>
            </a:fld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T. Koettig CERN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65486-99DD-4D77-AC9D-BDEAE0EAFF12}" type="slidenum">
              <a:rPr kumimoji="0" lang="fr-F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altLang="en-US" sz="12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3909524" y="1031765"/>
            <a:ext cx="5130318" cy="4783290"/>
            <a:chOff x="3470849" y="971233"/>
            <a:chExt cx="5130318" cy="4783290"/>
          </a:xfrm>
        </p:grpSpPr>
        <p:grpSp>
          <p:nvGrpSpPr>
            <p:cNvPr id="11" name="Group 10"/>
            <p:cNvGrpSpPr/>
            <p:nvPr/>
          </p:nvGrpSpPr>
          <p:grpSpPr>
            <a:xfrm>
              <a:off x="4945119" y="2429542"/>
              <a:ext cx="2267607" cy="2014683"/>
              <a:chOff x="3360682" y="2498834"/>
              <a:chExt cx="2267607" cy="2014683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3360682" y="2498834"/>
                <a:ext cx="2267607" cy="2014683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002060"/>
                </a:solidFill>
                <a:prstDash val="soli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681249" y="2779312"/>
                <a:ext cx="1639614" cy="1426780"/>
              </a:xfrm>
              <a:prstGeom prst="rect">
                <a:avLst/>
              </a:prstGeom>
              <a:solidFill>
                <a:schemeClr val="bg1"/>
              </a:solidFill>
              <a:ln w="28575">
                <a:prstDash val="soli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3933497" y="3031559"/>
                <a:ext cx="1127235" cy="930166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err="1"/>
                  <a:t>T</a:t>
                </a:r>
                <a:r>
                  <a:rPr lang="en-US" sz="2400" baseline="-25000" dirty="0" err="1"/>
                  <a:t>low</a:t>
                </a:r>
                <a:endParaRPr lang="en-GB" sz="2400" baseline="-25000" dirty="0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5340568" y="971233"/>
              <a:ext cx="1474077" cy="859220"/>
            </a:xfrm>
            <a:prstGeom prst="rect">
              <a:avLst/>
            </a:prstGeom>
            <a:solidFill>
              <a:srgbClr val="008E4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/>
                <a:t>Refrig</a:t>
              </a:r>
              <a:r>
                <a:rPr lang="en-US" sz="2000" dirty="0"/>
                <a:t>.</a:t>
              </a:r>
              <a:endParaRPr lang="en-GB" sz="2000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523285" y="1691681"/>
              <a:ext cx="1181256" cy="777764"/>
            </a:xfrm>
            <a:prstGeom prst="rect">
              <a:avLst/>
            </a:prstGeom>
            <a:solidFill>
              <a:srgbClr val="1DACA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Thermal insulation</a:t>
              </a:r>
              <a:endParaRPr lang="en-GB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555545" y="971233"/>
              <a:ext cx="1045622" cy="859220"/>
            </a:xfrm>
            <a:prstGeom prst="rect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/>
                <a:t>T</a:t>
              </a:r>
              <a:r>
                <a:rPr lang="en-US" sz="2400" baseline="-25000" dirty="0"/>
                <a:t>high</a:t>
              </a:r>
              <a:endParaRPr lang="en-GB" sz="2400" baseline="-250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6826470" y="1121005"/>
              <a:ext cx="729075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6826470" y="1651778"/>
              <a:ext cx="729075" cy="0"/>
            </a:xfrm>
            <a:prstGeom prst="straightConnector1">
              <a:avLst/>
            </a:prstGeom>
            <a:ln w="19050">
              <a:headEnd type="triangl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38" idx="3"/>
            </p:cNvCxnSpPr>
            <p:nvPr/>
          </p:nvCxnSpPr>
          <p:spPr>
            <a:xfrm>
              <a:off x="4704541" y="2080563"/>
              <a:ext cx="515239" cy="6294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>
              <a:off x="3470849" y="3048001"/>
              <a:ext cx="1181256" cy="777764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Instr. &amp;</a:t>
              </a:r>
            </a:p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Control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50" name="Straight Arrow Connector 49"/>
            <p:cNvCxnSpPr>
              <a:stCxn id="48" idx="3"/>
              <a:endCxn id="8" idx="1"/>
            </p:cNvCxnSpPr>
            <p:nvPr/>
          </p:nvCxnSpPr>
          <p:spPr>
            <a:xfrm flipV="1">
              <a:off x="4652105" y="3427350"/>
              <a:ext cx="865829" cy="9533"/>
            </a:xfrm>
            <a:prstGeom prst="straightConnector1">
              <a:avLst/>
            </a:prstGeom>
            <a:ln w="25400"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5986955" y="3913423"/>
              <a:ext cx="197068" cy="504000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557709" y="3021726"/>
              <a:ext cx="1043458" cy="777764"/>
            </a:xfrm>
            <a:prstGeom prst="rect">
              <a:avLst/>
            </a:prstGeom>
            <a:solidFill>
              <a:srgbClr val="D45C2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Heat load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54" name="Straight Arrow Connector 53"/>
            <p:cNvCxnSpPr>
              <a:stCxn id="10" idx="3"/>
            </p:cNvCxnSpPr>
            <p:nvPr/>
          </p:nvCxnSpPr>
          <p:spPr>
            <a:xfrm>
              <a:off x="6905300" y="3423410"/>
              <a:ext cx="650245" cy="0"/>
            </a:xfrm>
            <a:prstGeom prst="straightConnector1">
              <a:avLst/>
            </a:prstGeom>
            <a:ln w="19050">
              <a:headEnd type="triangl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56" name="Rectangle 55"/>
            <p:cNvSpPr/>
            <p:nvPr/>
          </p:nvSpPr>
          <p:spPr>
            <a:xfrm>
              <a:off x="5462753" y="4976759"/>
              <a:ext cx="1225610" cy="77776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Structural support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57" name="Straight Arrow Connector 56"/>
            <p:cNvCxnSpPr>
              <a:stCxn id="36" idx="2"/>
              <a:endCxn id="56" idx="0"/>
            </p:cNvCxnSpPr>
            <p:nvPr/>
          </p:nvCxnSpPr>
          <p:spPr>
            <a:xfrm flipH="1">
              <a:off x="6075558" y="4444225"/>
              <a:ext cx="3365" cy="532534"/>
            </a:xfrm>
            <a:prstGeom prst="straightConnector1">
              <a:avLst/>
            </a:prstGeom>
            <a:ln w="19050">
              <a:headEnd type="triangl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>
              <a:endCxn id="10" idx="3"/>
            </p:cNvCxnSpPr>
            <p:nvPr/>
          </p:nvCxnSpPr>
          <p:spPr>
            <a:xfrm>
              <a:off x="6645169" y="3423410"/>
              <a:ext cx="260131" cy="0"/>
            </a:xfrm>
            <a:prstGeom prst="straightConnector1">
              <a:avLst/>
            </a:prstGeom>
            <a:ln w="19050">
              <a:prstDash val="sysDash"/>
              <a:headEnd type="triangl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6234104" y="1830453"/>
              <a:ext cx="0" cy="1131814"/>
            </a:xfrm>
            <a:prstGeom prst="straightConnector1">
              <a:avLst/>
            </a:prstGeom>
            <a:ln w="25400">
              <a:headEnd type="none" w="lg" len="lg"/>
              <a:tailEnd type="triangl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5916010" y="1830453"/>
              <a:ext cx="0" cy="1131814"/>
            </a:xfrm>
            <a:prstGeom prst="straightConnector1">
              <a:avLst/>
            </a:prstGeom>
            <a:ln w="25400">
              <a:headEnd type="triangle" w="lg" len="lg"/>
              <a:tailEnd type="non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6474683" y="1830453"/>
              <a:ext cx="0" cy="879567"/>
            </a:xfrm>
            <a:prstGeom prst="straightConnector1">
              <a:avLst/>
            </a:prstGeom>
            <a:ln w="25400">
              <a:headEnd type="none" w="lg" len="lg"/>
              <a:tailEnd type="triangl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5699390" y="1830453"/>
              <a:ext cx="0" cy="879567"/>
            </a:xfrm>
            <a:prstGeom prst="straightConnector1">
              <a:avLst/>
            </a:prstGeom>
            <a:ln w="25400">
              <a:headEnd type="triangle" w="lg" len="lg"/>
              <a:tailEnd type="non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65" name="TextBox 64"/>
          <p:cNvSpPr txBox="1"/>
          <p:nvPr/>
        </p:nvSpPr>
        <p:spPr>
          <a:xfrm>
            <a:off x="400859" y="1031765"/>
            <a:ext cx="353814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Low temperature environment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Source of refrigeration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Heat exchange strategy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Sample environment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Thermal insulation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Structural support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Instrumentation and control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739843" y="4787056"/>
            <a:ext cx="1181256" cy="561561"/>
          </a:xfrm>
          <a:prstGeom prst="rect">
            <a:avLst/>
          </a:prstGeom>
          <a:solidFill>
            <a:srgbClr val="1FB91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Vacuum</a:t>
            </a:r>
            <a:endParaRPr lang="en-GB" dirty="0"/>
          </a:p>
        </p:txBody>
      </p:sp>
      <p:cxnSp>
        <p:nvCxnSpPr>
          <p:cNvPr id="82" name="Straight Arrow Connector 81"/>
          <p:cNvCxnSpPr/>
          <p:nvPr/>
        </p:nvCxnSpPr>
        <p:spPr>
          <a:xfrm flipH="1" flipV="1">
            <a:off x="7651401" y="4477956"/>
            <a:ext cx="101736" cy="329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828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Cryogenic design steps			</a:t>
            </a:r>
            <a:r>
              <a:rPr lang="en-US" altLang="en-US" b="0" dirty="0">
                <a:solidFill>
                  <a:srgbClr val="C00000"/>
                </a:solidFill>
              </a:rPr>
              <a:t> Reference material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29F9-B0AD-402F-8AE3-3B7EE31BB013}" type="datetime1">
              <a:rPr lang="de-DE" smtClean="0"/>
              <a:t>10.03.2025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CERN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6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5323" y="801381"/>
            <a:ext cx="8561608" cy="5524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Requirements from the experimental side etc.:</a:t>
            </a:r>
          </a:p>
          <a:p>
            <a:endParaRPr lang="en-US" sz="105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Temperature, pressure, mechanics and their stability?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Environment (fluid, vacuum, beam vacuum…)?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Current leads and magnet field?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Electrical insulation, non-magnetic, non-conducting materials necessary?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2060"/>
              </a:solidFill>
            </a:endParaRPr>
          </a:p>
          <a:p>
            <a:r>
              <a:rPr lang="en-US" sz="1600" b="1" dirty="0">
                <a:solidFill>
                  <a:srgbClr val="002060"/>
                </a:solidFill>
              </a:rPr>
              <a:t>Energy balance:</a:t>
            </a:r>
          </a:p>
          <a:p>
            <a:r>
              <a:rPr lang="en-US" sz="1050" b="1" dirty="0">
                <a:solidFill>
                  <a:srgbClr val="002060"/>
                </a:solidFill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Available cooling power vs. heat </a:t>
            </a:r>
            <a:r>
              <a:rPr lang="en-US" sz="1600" dirty="0" err="1">
                <a:solidFill>
                  <a:srgbClr val="002060"/>
                </a:solidFill>
              </a:rPr>
              <a:t>inleaks</a:t>
            </a:r>
            <a:r>
              <a:rPr lang="en-US" sz="1600" dirty="0">
                <a:solidFill>
                  <a:srgbClr val="002060"/>
                </a:solidFill>
              </a:rPr>
              <a:t>: cryocooler or liquid/gas cooling,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Heat generated inside the low temperature environment: SC AC losses, Quench, are the clients newcomers in the world of low temperatures 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Thermal shielding strategy, MLI, 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Volume to surface ratio, accident scenarios, pressure safety equipment.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Infrastructure requirements: gas recovery, cooling water, press. air, controls</a:t>
            </a:r>
          </a:p>
          <a:p>
            <a:endParaRPr lang="en-US" sz="1600" b="1" dirty="0">
              <a:solidFill>
                <a:srgbClr val="002060"/>
              </a:solidFill>
            </a:endParaRPr>
          </a:p>
          <a:p>
            <a:r>
              <a:rPr lang="en-US" sz="1600" b="1" dirty="0">
                <a:solidFill>
                  <a:srgbClr val="002060"/>
                </a:solidFill>
              </a:rPr>
              <a:t>Physical properties of the materials:</a:t>
            </a:r>
          </a:p>
          <a:p>
            <a:endParaRPr lang="en-US" sz="11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Mechanical strength, fatigue, thermal dilatation,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Specific heat of materials, latent heat of cryogenic fluids, virtual heat leaks from </a:t>
            </a:r>
            <a:r>
              <a:rPr lang="en-US" sz="1600" dirty="0" err="1">
                <a:solidFill>
                  <a:srgbClr val="002060"/>
                </a:solidFill>
              </a:rPr>
              <a:t>c</a:t>
            </a:r>
            <a:r>
              <a:rPr lang="en-US" sz="1600" baseline="-25000" dirty="0" err="1">
                <a:solidFill>
                  <a:srgbClr val="002060"/>
                </a:solidFill>
              </a:rPr>
              <a:t>p</a:t>
            </a:r>
            <a:endParaRPr lang="en-US" sz="1600" baseline="-250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Thermal conductivity and contact interfaces,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Magnetic properties.</a:t>
            </a:r>
          </a:p>
          <a:p>
            <a:endParaRPr lang="en-US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004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0BCB6-DA8F-B6D6-FADA-23659FA161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FC23F-D741-54D3-A707-093DAE231E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8515" y="3160294"/>
            <a:ext cx="8570494" cy="654469"/>
          </a:xfrm>
        </p:spPr>
        <p:txBody>
          <a:bodyPr/>
          <a:lstStyle/>
          <a:p>
            <a:pPr algn="l"/>
            <a:r>
              <a:rPr lang="en-US" dirty="0"/>
              <a:t>PID</a:t>
            </a:r>
            <a:endParaRPr lang="en-GB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C7CCC66-78E7-5392-90D0-592F8D349D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1926" y="4006961"/>
            <a:ext cx="5082461" cy="344319"/>
          </a:xfrm>
        </p:spPr>
        <p:txBody>
          <a:bodyPr>
            <a:norm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Piping (Process) and Instrumentation Diagram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32DC08-866F-981C-96DC-05E8A618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CERN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C2AB0F-3926-6571-AC4F-B5734BD9A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958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5FE04-89B1-6F9E-3DF4-423B1B4448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8830FE71-6638-3D60-5DCD-C1ADF6E4CF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5082" y="158738"/>
            <a:ext cx="8477305" cy="494406"/>
          </a:xfrm>
        </p:spPr>
        <p:txBody>
          <a:bodyPr/>
          <a:lstStyle/>
          <a:p>
            <a:pPr algn="l"/>
            <a:r>
              <a:rPr lang="en-US" altLang="en-US" dirty="0"/>
              <a:t>PID rules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056A5E-74A2-CD6F-0D9F-28B5D409D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25841E-D132-4B9F-841B-6290302C258C}" type="datetime1">
              <a:rPr lang="de-DE" smtClean="0"/>
              <a:t>10.03.2025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AC81E2-1C70-2D29-98D4-8949A763C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CERN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1AFA6B-F4EF-9349-3C7F-E5592A5BF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8</a:t>
            </a:fld>
            <a:endParaRPr lang="fr-F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0C8C92-590A-B214-1A16-A990397AD401}"/>
              </a:ext>
            </a:extLst>
          </p:cNvPr>
          <p:cNvSpPr txBox="1"/>
          <p:nvPr/>
        </p:nvSpPr>
        <p:spPr>
          <a:xfrm>
            <a:off x="142588" y="965589"/>
            <a:ext cx="24507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Symbols and strategy to be found in ISO14617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Naming convention for the location …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A934764-841D-55B9-4B34-E70511CA1A0D}"/>
              </a:ext>
            </a:extLst>
          </p:cNvPr>
          <p:cNvGrpSpPr/>
          <p:nvPr/>
        </p:nvGrpSpPr>
        <p:grpSpPr>
          <a:xfrm>
            <a:off x="2657540" y="0"/>
            <a:ext cx="6486460" cy="6858000"/>
            <a:chOff x="2657540" y="0"/>
            <a:chExt cx="6486460" cy="68580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FE90CD4-48A8-5625-0F41-6BACFA59B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57540" y="0"/>
              <a:ext cx="6486460" cy="6858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4460BB-76B2-F627-B226-0F3C8A0ADDF1}"/>
                </a:ext>
              </a:extLst>
            </p:cNvPr>
            <p:cNvSpPr txBox="1"/>
            <p:nvPr/>
          </p:nvSpPr>
          <p:spPr>
            <a:xfrm>
              <a:off x="8232830" y="2116830"/>
              <a:ext cx="564578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endParaRPr lang="en-US" sz="105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 PTC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7988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43A2A0-B0EC-99DE-E838-ACB15991A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852318C1-F62B-8013-2F2D-7FB4660DDD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5082" y="158738"/>
            <a:ext cx="8477305" cy="494406"/>
          </a:xfrm>
        </p:spPr>
        <p:txBody>
          <a:bodyPr/>
          <a:lstStyle/>
          <a:p>
            <a:pPr algn="l"/>
            <a:r>
              <a:rPr lang="en-US" altLang="en-US" dirty="0"/>
              <a:t>PID of the LHC continuous cryostat and QRL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7C37B2-F5EB-B4CA-4A1C-5FF72003C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57668C-5EED-445D-B9B4-D0956CA7769D}" type="datetime1">
              <a:rPr lang="de-DE" smtClean="0"/>
              <a:t>10.03.2025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CCD3F5-A325-6BBC-397F-EE37D854F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CERN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993662-5E1F-FA92-5C23-5DEC59253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9</a:t>
            </a:fld>
            <a:endParaRPr lang="fr-FR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1A0E65-BCE6-AD71-1E74-7EEF5DC777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83" t="998" r="3168" b="6978"/>
          <a:stretch/>
        </p:blipFill>
        <p:spPr>
          <a:xfrm>
            <a:off x="49428" y="725815"/>
            <a:ext cx="9035962" cy="541263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B8CF54-12CF-F8C0-08E6-30E38D2A39BC}"/>
              </a:ext>
            </a:extLst>
          </p:cNvPr>
          <p:cNvSpPr txBox="1"/>
          <p:nvPr/>
        </p:nvSpPr>
        <p:spPr>
          <a:xfrm>
            <a:off x="1771237" y="665501"/>
            <a:ext cx="602600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50000"/>
                  </a:schemeClr>
                </a:solidFill>
              </a:rPr>
              <a:t>From: LHC Project Report 1079, </a:t>
            </a:r>
            <a:r>
              <a:rPr lang="en-GB" sz="900" b="1" dirty="0">
                <a:solidFill>
                  <a:schemeClr val="accent6">
                    <a:lumMod val="50000"/>
                  </a:schemeClr>
                </a:solidFill>
              </a:rPr>
              <a:t>COMMISSIONING THE CRYOGENIC SYSTEM OF THE FIRST LHC SECTOR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ECE164C-9884-6D6B-6425-AE682A8EC131}"/>
              </a:ext>
            </a:extLst>
          </p:cNvPr>
          <p:cNvCxnSpPr/>
          <p:nvPr/>
        </p:nvCxnSpPr>
        <p:spPr>
          <a:xfrm flipH="1">
            <a:off x="788276" y="765230"/>
            <a:ext cx="23649" cy="40747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594A46-D099-5231-2FAB-2FF00FCBC7B4}"/>
              </a:ext>
            </a:extLst>
          </p:cNvPr>
          <p:cNvCxnSpPr/>
          <p:nvPr/>
        </p:nvCxnSpPr>
        <p:spPr>
          <a:xfrm>
            <a:off x="788276" y="4840015"/>
            <a:ext cx="11035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E842C24-9048-2E23-90AC-38186D6FD453}"/>
              </a:ext>
            </a:extLst>
          </p:cNvPr>
          <p:cNvCxnSpPr/>
          <p:nvPr/>
        </p:nvCxnSpPr>
        <p:spPr>
          <a:xfrm>
            <a:off x="898635" y="4840015"/>
            <a:ext cx="0" cy="12454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2E0B32-4E6E-D785-4146-36DF9EADC4F1}"/>
              </a:ext>
            </a:extLst>
          </p:cNvPr>
          <p:cNvCxnSpPr/>
          <p:nvPr/>
        </p:nvCxnSpPr>
        <p:spPr>
          <a:xfrm>
            <a:off x="6716110" y="896333"/>
            <a:ext cx="7882" cy="51891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3629698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17869</TotalTime>
  <Words>2649</Words>
  <Application>Microsoft Office PowerPoint</Application>
  <PresentationFormat>On-screen Show (4:3)</PresentationFormat>
  <Paragraphs>561</Paragraphs>
  <Slides>40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Aptos</vt:lpstr>
      <vt:lpstr>Arial</vt:lpstr>
      <vt:lpstr>Arial Narrow</vt:lpstr>
      <vt:lpstr>Calibri</vt:lpstr>
      <vt:lpstr>Cambria Math</vt:lpstr>
      <vt:lpstr>Trebuchet MS</vt:lpstr>
      <vt:lpstr>Wingdings</vt:lpstr>
      <vt:lpstr>CERN(4-3)</vt:lpstr>
      <vt:lpstr>PowerPoint Presentation</vt:lpstr>
      <vt:lpstr>Cryogenic assemblies and components</vt:lpstr>
      <vt:lpstr>Content</vt:lpstr>
      <vt:lpstr>Cryogenic design</vt:lpstr>
      <vt:lpstr>Cryogenic System Design</vt:lpstr>
      <vt:lpstr>Cryogenic design steps    Reference material</vt:lpstr>
      <vt:lpstr>PID</vt:lpstr>
      <vt:lpstr>PID rules</vt:lpstr>
      <vt:lpstr>PID of the LHC continuous cryostat and QRL</vt:lpstr>
      <vt:lpstr>PID 3D isometric</vt:lpstr>
      <vt:lpstr>Structural materials</vt:lpstr>
      <vt:lpstr>Material for use at low temperature      Reference material </vt:lpstr>
      <vt:lpstr>Material for use at low temperature      Reference material  </vt:lpstr>
      <vt:lpstr>Material for use at low temperature      Reference material  </vt:lpstr>
      <vt:lpstr>Material for use at low temperature      Reference material </vt:lpstr>
      <vt:lpstr>Material for use at low temperature under radiation</vt:lpstr>
      <vt:lpstr>Norms</vt:lpstr>
      <vt:lpstr>Thermal shields (actively cooled)</vt:lpstr>
      <vt:lpstr>Thermal shielding strategy/heat intercepts</vt:lpstr>
      <vt:lpstr>Thermal shielding strategy/heat intercepts</vt:lpstr>
      <vt:lpstr>Support posts e.g. magnet of the LHC</vt:lpstr>
      <vt:lpstr>Cryostat support structures examples</vt:lpstr>
      <vt:lpstr>Cryogenic valves, transfer lines and components</vt:lpstr>
      <vt:lpstr>Cryogenic valves</vt:lpstr>
      <vt:lpstr>Cryogenic valves</vt:lpstr>
      <vt:lpstr>Transfer line pressure drop</vt:lpstr>
      <vt:lpstr>Two-phase flow – flow pattern map</vt:lpstr>
      <vt:lpstr>PowerPoint Presentation</vt:lpstr>
      <vt:lpstr>PowerPoint Presentation</vt:lpstr>
      <vt:lpstr>Transfer line examples</vt:lpstr>
      <vt:lpstr>PowerPoint Presentation</vt:lpstr>
      <vt:lpstr>PowerPoint Presentation</vt:lpstr>
      <vt:lpstr>Phase separator and subcooler</vt:lpstr>
      <vt:lpstr>Transfer lines and pressure drop</vt:lpstr>
      <vt:lpstr>Transfer lines and pressure drop an example setup</vt:lpstr>
      <vt:lpstr>Cooldown speed and thermal gradients</vt:lpstr>
      <vt:lpstr>Cleanliness during installation</vt:lpstr>
      <vt:lpstr>Improving vacuum “lifetime” – Adsorber material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Torsten Koettig</cp:lastModifiedBy>
  <cp:revision>895</cp:revision>
  <dcterms:created xsi:type="dcterms:W3CDTF">2012-11-30T11:04:26Z</dcterms:created>
  <dcterms:modified xsi:type="dcterms:W3CDTF">2025-03-10T14:50:53Z</dcterms:modified>
</cp:coreProperties>
</file>