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44"/>
  </p:notesMasterIdLst>
  <p:sldIdLst>
    <p:sldId id="256" r:id="rId2"/>
    <p:sldId id="258" r:id="rId3"/>
    <p:sldId id="277" r:id="rId4"/>
    <p:sldId id="302" r:id="rId5"/>
    <p:sldId id="316" r:id="rId6"/>
    <p:sldId id="326" r:id="rId7"/>
    <p:sldId id="352" r:id="rId8"/>
    <p:sldId id="353" r:id="rId9"/>
    <p:sldId id="332" r:id="rId10"/>
    <p:sldId id="328" r:id="rId11"/>
    <p:sldId id="324" r:id="rId12"/>
    <p:sldId id="335" r:id="rId13"/>
    <p:sldId id="336" r:id="rId14"/>
    <p:sldId id="301" r:id="rId15"/>
    <p:sldId id="338" r:id="rId16"/>
    <p:sldId id="340" r:id="rId17"/>
    <p:sldId id="345" r:id="rId18"/>
    <p:sldId id="341" r:id="rId19"/>
    <p:sldId id="351" r:id="rId20"/>
    <p:sldId id="342" r:id="rId21"/>
    <p:sldId id="346" r:id="rId22"/>
    <p:sldId id="347" r:id="rId23"/>
    <p:sldId id="339" r:id="rId24"/>
    <p:sldId id="343" r:id="rId25"/>
    <p:sldId id="322" r:id="rId26"/>
    <p:sldId id="354" r:id="rId27"/>
    <p:sldId id="323" r:id="rId28"/>
    <p:sldId id="312" r:id="rId29"/>
    <p:sldId id="303" r:id="rId30"/>
    <p:sldId id="304" r:id="rId31"/>
    <p:sldId id="305" r:id="rId32"/>
    <p:sldId id="313" r:id="rId33"/>
    <p:sldId id="337" r:id="rId34"/>
    <p:sldId id="314" r:id="rId35"/>
    <p:sldId id="315" r:id="rId36"/>
    <p:sldId id="355" r:id="rId37"/>
    <p:sldId id="356" r:id="rId38"/>
    <p:sldId id="348" r:id="rId39"/>
    <p:sldId id="263" r:id="rId40"/>
    <p:sldId id="349" r:id="rId41"/>
    <p:sldId id="333" r:id="rId42"/>
    <p:sldId id="350" r:id="rId4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E40"/>
    <a:srgbClr val="080808"/>
    <a:srgbClr val="1B45F9"/>
    <a:srgbClr val="DE6F00"/>
    <a:srgbClr val="FF9933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2" autoAdjust="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89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78733A-5F73-489D-A7AF-273B5AF1706E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D57ADB-1F76-4F74-AC5A-2259D72470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9216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D57ADB-1F76-4F74-AC5A-2259D724703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3959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9456ED9-ED8E-4471-83BE-DCF2A949DAAA}" type="slidenum">
              <a:rPr lang="en-US" altLang="en-US"/>
              <a:pPr/>
              <a:t>25</a:t>
            </a:fld>
            <a:endParaRPr lang="en-US" altLang="en-US"/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696"/>
            <a:ext cx="5486400" cy="4115389"/>
          </a:xfrm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481949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9456ED9-ED8E-4471-83BE-DCF2A949DAAA}" type="slidenum">
              <a:rPr lang="en-US" altLang="en-US"/>
              <a:pPr/>
              <a:t>26</a:t>
            </a:fld>
            <a:endParaRPr lang="en-US" altLang="en-US"/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696"/>
            <a:ext cx="5486400" cy="4115389"/>
          </a:xfrm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934222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6254B54-E312-458F-9934-D102A4E5B044}" type="slidenum">
              <a:rPr lang="en-US" altLang="en-US"/>
              <a:pPr/>
              <a:t>27</a:t>
            </a:fld>
            <a:endParaRPr lang="en-US" altLang="en-US"/>
          </a:p>
        </p:txBody>
      </p:sp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696"/>
            <a:ext cx="5486400" cy="4115389"/>
          </a:xfrm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50841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D57ADB-1F76-4F74-AC5A-2259D7247037}" type="slidenum">
              <a:rPr lang="en-GB" smtClean="0"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17509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930" y="2266275"/>
            <a:ext cx="8226854" cy="519130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3335" y="6353096"/>
            <a:ext cx="2133600" cy="365125"/>
          </a:xfrm>
        </p:spPr>
        <p:txBody>
          <a:bodyPr/>
          <a:lstStyle/>
          <a:p>
            <a:fld id="{8846B963-3096-4FDC-8F32-4B7A3B49C6AD}" type="datetime1">
              <a:rPr lang="en-US" smtClean="0"/>
              <a:t>26-Mar-25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TE/CRG-CI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344658" y="654148"/>
            <a:ext cx="8482819" cy="22508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3787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19130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  <a:lvl5pPr>
              <a:defRPr>
                <a:solidFill>
                  <a:srgbClr val="002060"/>
                </a:solidFill>
              </a:defRPr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10"/>
          </p:nvPr>
        </p:nvSpPr>
        <p:spPr>
          <a:xfrm>
            <a:off x="683335" y="6353096"/>
            <a:ext cx="2133600" cy="365125"/>
          </a:xfrm>
        </p:spPr>
        <p:txBody>
          <a:bodyPr/>
          <a:lstStyle/>
          <a:p>
            <a:fld id="{C1CA21FE-63D9-465F-9E6B-BF2F3129888E}" type="datetime1">
              <a:rPr lang="en-US" smtClean="0"/>
              <a:t>26-Mar-25</a:t>
            </a:fld>
            <a:endParaRPr lang="en-US" dirty="0"/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/>
              <a:t>TE/CRG-CI</a:t>
            </a:r>
            <a:endParaRPr lang="en-US" dirty="0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75A2F5-1B59-4C35-BC73-DE8331A5C0B9}" type="datetime1">
              <a:rPr lang="en-US" altLang="en-US" smtClean="0"/>
              <a:t>26-Mar-25</a:t>
            </a:fld>
            <a:endParaRPr lang="en-US" altLang="en-US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TE/CRG-CI</a:t>
            </a:r>
          </a:p>
        </p:txBody>
      </p:sp>
      <p:sp>
        <p:nvSpPr>
          <p:cNvPr id="5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18C24C-38DC-4884-943E-058048963FF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968033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6545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1913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/>
          <a:p>
            <a:r>
              <a:rPr kumimoji="0" lang="en-GB" dirty="0"/>
              <a:t>Controlled Cold Helium Spill Test in the LHC Tunnel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704437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89EDBF-139D-49C4-8F88-884C57FF5F06}" type="datetime1">
              <a:rPr lang="en-US" smtClean="0"/>
              <a:t>26-Mar-25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TE/CRG-CI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57200" y="752623"/>
            <a:ext cx="82296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9" r:id="rId2"/>
    <p:sldLayoutId id="2147483662" r:id="rId3"/>
    <p:sldLayoutId id="2147483678" r:id="rId4"/>
    <p:sldLayoutId id="2147483680" r:id="rId5"/>
    <p:sldLayoutId id="2147483681" r:id="rId6"/>
  </p:sldLayoutIdLst>
  <p:hf hdr="0"/>
  <p:txStyles>
    <p:titleStyle>
      <a:lvl1pPr algn="ctr" rtl="0" eaLnBrk="1" latinLnBrk="0" hangingPunct="1">
        <a:spcBef>
          <a:spcPct val="0"/>
        </a:spcBef>
        <a:buNone/>
        <a:defRPr kumimoji="0"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rgbClr val="002060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rgbClr val="002060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rgbClr val="002060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rgbClr val="002060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rgbClr val="002060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6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Relationship Id="rId6" Type="http://schemas.microsoft.com/office/2007/relationships/hdphoto" Target="../media/hdphoto2.wdp"/><Relationship Id="rId5" Type="http://schemas.openxmlformats.org/officeDocument/2006/relationships/image" Target="../media/image25.jpeg"/><Relationship Id="rId4" Type="http://schemas.microsoft.com/office/2007/relationships/hdphoto" Target="../media/hdphoto1.wdp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0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4.emf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5.emf"/><Relationship Id="rId7" Type="http://schemas.openxmlformats.org/officeDocument/2006/relationships/image" Target="../media/image47.emf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6.emf"/><Relationship Id="rId5" Type="http://schemas.openxmlformats.org/officeDocument/2006/relationships/image" Target="../media/image44.emf"/><Relationship Id="rId4" Type="http://schemas.openxmlformats.org/officeDocument/2006/relationships/image" Target="../media/image43.emf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50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67332" y="1031357"/>
            <a:ext cx="8476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0" y="125719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How could we construct these real large cryostats?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71305"/>
            <a:ext cx="5284519" cy="37457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83247" y="776065"/>
            <a:ext cx="84336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Could we use the membrane technology as already in use for liquefied natural gas storage and ship transport: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776826" y="1811272"/>
            <a:ext cx="436717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Primary membrane: To contain the liquid</a:t>
            </a:r>
          </a:p>
          <a:p>
            <a:endParaRPr lang="en-GB" dirty="0">
              <a:solidFill>
                <a:srgbClr val="002060"/>
              </a:solidFill>
            </a:endParaRPr>
          </a:p>
          <a:p>
            <a:r>
              <a:rPr lang="en-GB" dirty="0">
                <a:solidFill>
                  <a:srgbClr val="002060"/>
                </a:solidFill>
              </a:rPr>
              <a:t>Polyurethane foam: to diminish the heat-load ( 1 meter thickness: &lt; 10 W/m)</a:t>
            </a:r>
          </a:p>
          <a:p>
            <a:endParaRPr lang="en-GB" dirty="0">
              <a:solidFill>
                <a:srgbClr val="002060"/>
              </a:solidFill>
            </a:endParaRPr>
          </a:p>
          <a:p>
            <a:r>
              <a:rPr lang="en-GB" dirty="0">
                <a:solidFill>
                  <a:srgbClr val="002060"/>
                </a:solidFill>
              </a:rPr>
              <a:t>Secondary membrane: to contain liquid in case of leak primary membrane</a:t>
            </a:r>
          </a:p>
          <a:p>
            <a:endParaRPr lang="en-GB" dirty="0">
              <a:solidFill>
                <a:srgbClr val="002060"/>
              </a:solidFill>
            </a:endParaRPr>
          </a:p>
          <a:p>
            <a:r>
              <a:rPr lang="en-GB" dirty="0">
                <a:solidFill>
                  <a:srgbClr val="002060"/>
                </a:solidFill>
              </a:rPr>
              <a:t>Vapour barrier: no condensation of air on cold surface</a:t>
            </a:r>
          </a:p>
          <a:p>
            <a:endParaRPr lang="en-GB" dirty="0">
              <a:solidFill>
                <a:srgbClr val="002060"/>
              </a:solidFill>
            </a:endParaRPr>
          </a:p>
          <a:p>
            <a:r>
              <a:rPr lang="en-GB" dirty="0">
                <a:solidFill>
                  <a:srgbClr val="002060"/>
                </a:solidFill>
              </a:rPr>
              <a:t>Support of cryostat on concrete of metallic structure</a:t>
            </a:r>
          </a:p>
          <a:p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600200" y="5617029"/>
            <a:ext cx="2066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Example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A1A40-38F5-4B62-9144-EB21F51A20A5}" type="datetime1">
              <a:rPr lang="en-US" smtClean="0"/>
              <a:t>26-Mar-25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TE/CRG-CI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45546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175" y="120913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Eventual Future LAr Neutrino Detectors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1030288"/>
            <a:ext cx="9150350" cy="3627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 flipH="1">
            <a:off x="8146473" y="2410691"/>
            <a:ext cx="344384" cy="522514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8015844" y="2933205"/>
            <a:ext cx="0" cy="172452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4963886" y="4393870"/>
            <a:ext cx="2956956" cy="263855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318665" y="2452120"/>
            <a:ext cx="105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1">
                    <a:lumMod val="10000"/>
                  </a:schemeClr>
                </a:solidFill>
              </a:rPr>
              <a:t>15.6 m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057820" y="3426133"/>
            <a:ext cx="105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1">
                    <a:lumMod val="10000"/>
                  </a:schemeClr>
                </a:solidFill>
              </a:rPr>
              <a:t>16.0 m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921310" y="4530818"/>
            <a:ext cx="105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1">
                    <a:lumMod val="10000"/>
                  </a:schemeClr>
                </a:solidFill>
              </a:rPr>
              <a:t>28.6 m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875" y="4790577"/>
            <a:ext cx="76477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Two cryostats, with about 10 </a:t>
            </a:r>
            <a:r>
              <a:rPr lang="en-GB" dirty="0" err="1">
                <a:solidFill>
                  <a:srgbClr val="002060"/>
                </a:solidFill>
              </a:rPr>
              <a:t>kton</a:t>
            </a:r>
            <a:r>
              <a:rPr lang="en-GB" dirty="0">
                <a:solidFill>
                  <a:srgbClr val="002060"/>
                </a:solidFill>
              </a:rPr>
              <a:t> liquid argon each</a:t>
            </a:r>
          </a:p>
          <a:p>
            <a:r>
              <a:rPr lang="en-GB" dirty="0">
                <a:solidFill>
                  <a:srgbClr val="002060"/>
                </a:solidFill>
              </a:rPr>
              <a:t>Argon purity &lt; 200 </a:t>
            </a:r>
            <a:r>
              <a:rPr lang="en-GB" dirty="0" err="1">
                <a:solidFill>
                  <a:srgbClr val="002060"/>
                </a:solidFill>
              </a:rPr>
              <a:t>ppt</a:t>
            </a:r>
            <a:r>
              <a:rPr lang="en-GB" dirty="0">
                <a:solidFill>
                  <a:srgbClr val="002060"/>
                </a:solidFill>
              </a:rPr>
              <a:t> oxygen equivalent (electron life-time &gt; 1.4 </a:t>
            </a:r>
            <a:r>
              <a:rPr lang="en-GB" dirty="0" err="1">
                <a:solidFill>
                  <a:srgbClr val="002060"/>
                </a:solidFill>
              </a:rPr>
              <a:t>ms</a:t>
            </a:r>
            <a:r>
              <a:rPr lang="en-GB" dirty="0">
                <a:solidFill>
                  <a:srgbClr val="002060"/>
                </a:solidFill>
              </a:rPr>
              <a:t>)</a:t>
            </a:r>
          </a:p>
          <a:p>
            <a:r>
              <a:rPr lang="en-GB" dirty="0">
                <a:solidFill>
                  <a:srgbClr val="002060"/>
                </a:solidFill>
              </a:rPr>
              <a:t>To be installed and operated in a cavern at 1.6 km below ground level</a:t>
            </a:r>
          </a:p>
          <a:p>
            <a:r>
              <a:rPr lang="en-GB" dirty="0">
                <a:solidFill>
                  <a:srgbClr val="002060"/>
                </a:solidFill>
              </a:rPr>
              <a:t>Ready for operation: 2021</a:t>
            </a:r>
          </a:p>
          <a:p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5142016" y="1051782"/>
            <a:ext cx="37051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LBN at </a:t>
            </a:r>
            <a:r>
              <a:rPr lang="en-GB" dirty="0" err="1">
                <a:solidFill>
                  <a:srgbClr val="002060"/>
                </a:solidFill>
              </a:rPr>
              <a:t>Homestake</a:t>
            </a:r>
            <a:r>
              <a:rPr lang="en-GB" dirty="0">
                <a:solidFill>
                  <a:srgbClr val="002060"/>
                </a:solidFill>
              </a:rPr>
              <a:t>, South-Dakota</a:t>
            </a:r>
          </a:p>
        </p:txBody>
      </p:sp>
      <p:pic>
        <p:nvPicPr>
          <p:cNvPr id="2" name="Picture 2" descr="\\cern.ch\dfs\Users\j\jbremer\Desktop\diana-cover-crop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6473" y="5166489"/>
            <a:ext cx="1000702" cy="990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495E6-3753-4C14-81FF-0C65CABAB988}" type="datetime1">
              <a:rPr lang="en-US" smtClean="0"/>
              <a:t>26-Mar-25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TE/CRG-CI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11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BE480F5-95AE-0521-0BCA-F5F2F5D6B9D8}"/>
              </a:ext>
            </a:extLst>
          </p:cNvPr>
          <p:cNvSpPr txBox="1"/>
          <p:nvPr/>
        </p:nvSpPr>
        <p:spPr>
          <a:xfrm>
            <a:off x="5871883" y="5882493"/>
            <a:ext cx="200407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accent6">
                    <a:lumMod val="50000"/>
                  </a:schemeClr>
                </a:solidFill>
              </a:rPr>
              <a:t>Courtesy: Dune collaboration</a:t>
            </a:r>
          </a:p>
        </p:txBody>
      </p:sp>
    </p:spTree>
    <p:extLst>
      <p:ext uri="{BB962C8B-B14F-4D97-AF65-F5344CB8AC3E}">
        <p14:creationId xmlns:p14="http://schemas.microsoft.com/office/powerpoint/2010/main" val="15274232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975212" y="2374264"/>
            <a:ext cx="2456597" cy="25975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5622878" y="5186149"/>
            <a:ext cx="1009934" cy="19106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457200" y="1173935"/>
            <a:ext cx="80561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002060"/>
                </a:solidFill>
              </a:rPr>
              <a:t>Short Base Line Far Detector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05346" y="5148394"/>
            <a:ext cx="3698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002060"/>
                </a:solidFill>
              </a:rPr>
              <a:t>600 ton of liquid Argon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510" y="1949712"/>
            <a:ext cx="4277623" cy="3015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883402" y="2042476"/>
            <a:ext cx="37206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The “upgraded ICARUS” will be installed as Far Detector at Fermilab</a:t>
            </a:r>
          </a:p>
        </p:txBody>
      </p:sp>
      <p:sp>
        <p:nvSpPr>
          <p:cNvPr id="12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sz="2400" dirty="0"/>
              <a:t>LAr Neutrino Detectors =&gt; with CERN Team </a:t>
            </a:r>
            <a:r>
              <a:rPr lang="en-GB" dirty="0"/>
              <a:t>C</a:t>
            </a:r>
            <a:r>
              <a:rPr lang="en-GB" sz="2400" dirty="0"/>
              <a:t>ontribution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9F1F7-0F4D-4460-A236-D6750FEA4DE4}" type="datetime1">
              <a:rPr lang="en-US" smtClean="0"/>
              <a:t>26-Mar-25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TE/CRG-CI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12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71F28AE-96AC-E10C-007C-CB1A7B1C8903}"/>
              </a:ext>
            </a:extLst>
          </p:cNvPr>
          <p:cNvSpPr txBox="1"/>
          <p:nvPr/>
        </p:nvSpPr>
        <p:spPr>
          <a:xfrm>
            <a:off x="7053876" y="5770709"/>
            <a:ext cx="20489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accent6">
                    <a:lumMod val="50000"/>
                  </a:schemeClr>
                </a:solidFill>
              </a:rPr>
              <a:t>Courtesy: Icarus collaboration</a:t>
            </a:r>
          </a:p>
        </p:txBody>
      </p:sp>
    </p:spTree>
    <p:extLst>
      <p:ext uri="{BB962C8B-B14F-4D97-AF65-F5344CB8AC3E}">
        <p14:creationId xmlns:p14="http://schemas.microsoft.com/office/powerpoint/2010/main" val="29669554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8211" y="2546717"/>
            <a:ext cx="7693051" cy="1259621"/>
          </a:xfrm>
        </p:spPr>
        <p:txBody>
          <a:bodyPr>
            <a:noAutofit/>
          </a:bodyPr>
          <a:lstStyle/>
          <a:p>
            <a:r>
              <a:rPr lang="en-US" sz="4000" b="0" dirty="0"/>
              <a:t>Argon – Cryogenic Properties</a:t>
            </a:r>
            <a:endParaRPr lang="en-GB" sz="4000" b="0" dirty="0"/>
          </a:p>
        </p:txBody>
      </p:sp>
      <p:sp>
        <p:nvSpPr>
          <p:cNvPr id="6" name="TextBox 5"/>
          <p:cNvSpPr txBox="1"/>
          <p:nvPr/>
        </p:nvSpPr>
        <p:spPr>
          <a:xfrm>
            <a:off x="1163782" y="4163921"/>
            <a:ext cx="1146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T. Koettig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6A9E2-C8A2-44EE-8F45-8FD0164627E4}" type="datetime1">
              <a:rPr lang="en-US" smtClean="0"/>
              <a:t>26-Mar-25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TE/CRG-CI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8502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5863" y="175511"/>
            <a:ext cx="8110003" cy="456878"/>
          </a:xfrm>
        </p:spPr>
        <p:txBody>
          <a:bodyPr>
            <a:noAutofit/>
          </a:bodyPr>
          <a:lstStyle/>
          <a:p>
            <a:r>
              <a:rPr lang="en-US" sz="2400" dirty="0"/>
              <a:t>Cryogenic </a:t>
            </a:r>
            <a:r>
              <a:rPr lang="en-US" dirty="0"/>
              <a:t>Fluids</a:t>
            </a:r>
            <a:endParaRPr lang="en-GB" sz="2400" dirty="0"/>
          </a:p>
        </p:txBody>
      </p:sp>
      <p:sp>
        <p:nvSpPr>
          <p:cNvPr id="6" name="TextBox 2"/>
          <p:cNvSpPr txBox="1">
            <a:spLocks noChangeArrowheads="1"/>
          </p:cNvSpPr>
          <p:nvPr/>
        </p:nvSpPr>
        <p:spPr bwMode="auto">
          <a:xfrm>
            <a:off x="2490506" y="963265"/>
            <a:ext cx="389946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800" b="1" dirty="0">
                <a:solidFill>
                  <a:srgbClr val="002060"/>
                </a:solidFill>
                <a:latin typeface="+mn-lt"/>
              </a:rPr>
              <a:t>THERMOPHYSICAL PROPERTIES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20" y="1518320"/>
            <a:ext cx="9028959" cy="420660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177540" y="1525940"/>
            <a:ext cx="739140" cy="414334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C6FBE-7475-4BDD-88EB-69FC407D3266}" type="datetime1">
              <a:rPr lang="en-US" smtClean="0"/>
              <a:t>26-Mar-25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TE/CRG-CI</a:t>
            </a:r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5211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3421" y="175511"/>
            <a:ext cx="8102446" cy="456878"/>
          </a:xfrm>
        </p:spPr>
        <p:txBody>
          <a:bodyPr>
            <a:noAutofit/>
          </a:bodyPr>
          <a:lstStyle/>
          <a:p>
            <a:r>
              <a:rPr lang="en-US" sz="2400" dirty="0"/>
              <a:t>Argon as a Cryogenic </a:t>
            </a:r>
            <a:r>
              <a:rPr lang="en-US" dirty="0"/>
              <a:t>Fluid</a:t>
            </a:r>
            <a:endParaRPr lang="en-GB" sz="2400" dirty="0"/>
          </a:p>
        </p:txBody>
      </p:sp>
      <p:grpSp>
        <p:nvGrpSpPr>
          <p:cNvPr id="5" name="Group 4"/>
          <p:cNvGrpSpPr/>
          <p:nvPr/>
        </p:nvGrpSpPr>
        <p:grpSpPr>
          <a:xfrm>
            <a:off x="844068" y="926873"/>
            <a:ext cx="7773271" cy="5085117"/>
            <a:chOff x="852787" y="930275"/>
            <a:chExt cx="7773271" cy="5085117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2787" y="930275"/>
              <a:ext cx="7601857" cy="508511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5735780" y="5565549"/>
              <a:ext cx="289027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solidFill>
                    <a:schemeClr val="accent4">
                      <a:lumMod val="50000"/>
                    </a:schemeClr>
                  </a:solidFill>
                </a:rPr>
                <a:t>From: </a:t>
              </a:r>
              <a:r>
                <a:rPr lang="en-GB" sz="1400" dirty="0" err="1">
                  <a:solidFill>
                    <a:schemeClr val="accent4">
                      <a:lumMod val="50000"/>
                    </a:schemeClr>
                  </a:solidFill>
                </a:rPr>
                <a:t>Haefer</a:t>
              </a:r>
              <a:r>
                <a:rPr lang="en-GB" sz="1400" dirty="0">
                  <a:solidFill>
                    <a:schemeClr val="accent4">
                      <a:lumMod val="50000"/>
                    </a:schemeClr>
                  </a:solidFill>
                </a:rPr>
                <a:t>, </a:t>
              </a:r>
              <a:r>
                <a:rPr lang="en-GB" sz="1400" dirty="0" err="1">
                  <a:solidFill>
                    <a:schemeClr val="accent4">
                      <a:lumMod val="50000"/>
                    </a:schemeClr>
                  </a:solidFill>
                </a:rPr>
                <a:t>Kryovakuumtechnik</a:t>
              </a:r>
              <a:endParaRPr lang="en-GB" sz="1400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612397" y="1530778"/>
            <a:ext cx="2480542" cy="338554"/>
            <a:chOff x="6612397" y="1530778"/>
            <a:chExt cx="2480542" cy="338554"/>
          </a:xfrm>
        </p:grpSpPr>
        <p:sp>
          <p:nvSpPr>
            <p:cNvPr id="6" name="Oval 5"/>
            <p:cNvSpPr/>
            <p:nvPr/>
          </p:nvSpPr>
          <p:spPr>
            <a:xfrm>
              <a:off x="6612397" y="1715444"/>
              <a:ext cx="144000" cy="144000"/>
            </a:xfrm>
            <a:prstGeom prst="ellipse">
              <a:avLst/>
            </a:prstGeom>
            <a:noFill/>
            <a:ln w="19050">
              <a:solidFill>
                <a:srgbClr val="C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7855356" y="1530778"/>
              <a:ext cx="123758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err="1">
                  <a:solidFill>
                    <a:srgbClr val="C00000"/>
                  </a:solidFill>
                </a:rPr>
                <a:t>T</a:t>
              </a:r>
              <a:r>
                <a:rPr lang="en-GB" sz="1600" baseline="-25000" dirty="0" err="1">
                  <a:solidFill>
                    <a:srgbClr val="C00000"/>
                  </a:solidFill>
                </a:rPr>
                <a:t>TrP</a:t>
              </a:r>
              <a:r>
                <a:rPr lang="en-GB" sz="1600" dirty="0">
                  <a:solidFill>
                    <a:srgbClr val="C00000"/>
                  </a:solidFill>
                </a:rPr>
                <a:t>=83.8 K</a:t>
              </a:r>
            </a:p>
          </p:txBody>
        </p:sp>
        <p:cxnSp>
          <p:nvCxnSpPr>
            <p:cNvPr id="13" name="Straight Arrow Connector 12"/>
            <p:cNvCxnSpPr>
              <a:stCxn id="7" idx="1"/>
            </p:cNvCxnSpPr>
            <p:nvPr/>
          </p:nvCxnSpPr>
          <p:spPr>
            <a:xfrm flipH="1">
              <a:off x="6862158" y="1700055"/>
              <a:ext cx="993198" cy="87389"/>
            </a:xfrm>
            <a:prstGeom prst="straightConnector1">
              <a:avLst/>
            </a:prstGeom>
            <a:ln w="12700">
              <a:solidFill>
                <a:srgbClr val="C0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B1DFC-A199-4F7E-8D33-C1A758132E26}" type="datetime1">
              <a:rPr lang="en-US" smtClean="0"/>
              <a:t>26-Mar-25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TE/CRG-CI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15</a:t>
            </a:fld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FE50D2B-F669-1334-BCC6-564D4ED1C83F}"/>
              </a:ext>
            </a:extLst>
          </p:cNvPr>
          <p:cNvGrpSpPr/>
          <p:nvPr/>
        </p:nvGrpSpPr>
        <p:grpSpPr>
          <a:xfrm>
            <a:off x="7095459" y="704972"/>
            <a:ext cx="1863010" cy="744563"/>
            <a:chOff x="6612397" y="1114881"/>
            <a:chExt cx="1863010" cy="744563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2724A49C-AF79-AEF8-8870-AD311C6053FC}"/>
                </a:ext>
              </a:extLst>
            </p:cNvPr>
            <p:cNvSpPr/>
            <p:nvPr/>
          </p:nvSpPr>
          <p:spPr>
            <a:xfrm>
              <a:off x="6612397" y="1715444"/>
              <a:ext cx="144000" cy="144000"/>
            </a:xfrm>
            <a:prstGeom prst="ellipse">
              <a:avLst/>
            </a:prstGeom>
            <a:noFill/>
            <a:ln w="19050">
              <a:solidFill>
                <a:srgbClr val="C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E869A67F-302B-1E49-0FB0-656DCBA2EA5A}"/>
                </a:ext>
              </a:extLst>
            </p:cNvPr>
            <p:cNvSpPr txBox="1"/>
            <p:nvPr/>
          </p:nvSpPr>
          <p:spPr>
            <a:xfrm>
              <a:off x="7292391" y="1114881"/>
              <a:ext cx="118301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>
                  <a:solidFill>
                    <a:srgbClr val="C00000"/>
                  </a:solidFill>
                </a:rPr>
                <a:t>T</a:t>
              </a:r>
              <a:r>
                <a:rPr lang="en-GB" sz="1600" baseline="-25000" dirty="0">
                  <a:solidFill>
                    <a:srgbClr val="C00000"/>
                  </a:solidFill>
                </a:rPr>
                <a:t>c</a:t>
              </a:r>
              <a:r>
                <a:rPr lang="en-GB" sz="1600" dirty="0">
                  <a:solidFill>
                    <a:srgbClr val="C00000"/>
                  </a:solidFill>
                </a:rPr>
                <a:t>=150.7 K</a:t>
              </a: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8535A780-7AA9-85C0-9A0C-7B0DF6927B2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764735" y="1390940"/>
              <a:ext cx="527656" cy="316799"/>
            </a:xfrm>
            <a:prstGeom prst="straightConnector1">
              <a:avLst/>
            </a:prstGeom>
            <a:ln w="12700">
              <a:solidFill>
                <a:srgbClr val="C0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52746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0979" y="175511"/>
            <a:ext cx="8094888" cy="456878"/>
          </a:xfrm>
        </p:spPr>
        <p:txBody>
          <a:bodyPr>
            <a:noAutofit/>
          </a:bodyPr>
          <a:lstStyle/>
          <a:p>
            <a:r>
              <a:rPr lang="en-US" sz="2400" dirty="0"/>
              <a:t>Argon as a Cryogenic </a:t>
            </a:r>
            <a:r>
              <a:rPr lang="en-US" dirty="0"/>
              <a:t>Fluid</a:t>
            </a:r>
            <a:endParaRPr lang="en-GB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0313" y="927100"/>
            <a:ext cx="6681787" cy="5005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5C349-E2F2-4320-BBB8-9872CE23906B}" type="datetime1">
              <a:rPr lang="en-US" smtClean="0"/>
              <a:t>26-Mar-25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TE/CRG-CI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16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10590AE-C9F6-9D5D-6989-301F52066940}"/>
              </a:ext>
            </a:extLst>
          </p:cNvPr>
          <p:cNvSpPr txBox="1"/>
          <p:nvPr/>
        </p:nvSpPr>
        <p:spPr>
          <a:xfrm rot="16200000">
            <a:off x="7923902" y="4945427"/>
            <a:ext cx="20810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Data source: </a:t>
            </a: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</a:rPr>
              <a:t>Refprop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, NIST</a:t>
            </a:r>
          </a:p>
        </p:txBody>
      </p:sp>
    </p:spTree>
    <p:extLst>
      <p:ext uri="{BB962C8B-B14F-4D97-AF65-F5344CB8AC3E}">
        <p14:creationId xmlns:p14="http://schemas.microsoft.com/office/powerpoint/2010/main" val="1241594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6093" y="175511"/>
            <a:ext cx="8079774" cy="456878"/>
          </a:xfrm>
        </p:spPr>
        <p:txBody>
          <a:bodyPr>
            <a:noAutofit/>
          </a:bodyPr>
          <a:lstStyle/>
          <a:p>
            <a:r>
              <a:rPr lang="en-US" sz="2400" dirty="0"/>
              <a:t>Argon as a Cryogenic </a:t>
            </a:r>
            <a:r>
              <a:rPr lang="en-US" dirty="0"/>
              <a:t>Fluid</a:t>
            </a:r>
            <a:endParaRPr lang="en-GB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7138" y="930275"/>
            <a:ext cx="6688137" cy="4999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7497E-A081-48B8-82BA-44B1F1F852C6}" type="datetime1">
              <a:rPr lang="en-US" smtClean="0"/>
              <a:t>26-Mar-25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TE/CRG-CI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17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7544C82-BF76-1CA7-FE30-D47727D16477}"/>
              </a:ext>
            </a:extLst>
          </p:cNvPr>
          <p:cNvSpPr txBox="1"/>
          <p:nvPr/>
        </p:nvSpPr>
        <p:spPr>
          <a:xfrm rot="16200000">
            <a:off x="7923902" y="4945427"/>
            <a:ext cx="20810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Data source: </a:t>
            </a: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</a:rPr>
              <a:t>Refprop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, NIST</a:t>
            </a:r>
          </a:p>
        </p:txBody>
      </p:sp>
    </p:spTree>
    <p:extLst>
      <p:ext uri="{BB962C8B-B14F-4D97-AF65-F5344CB8AC3E}">
        <p14:creationId xmlns:p14="http://schemas.microsoft.com/office/powerpoint/2010/main" val="1890649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0979" y="175511"/>
            <a:ext cx="8094888" cy="456878"/>
          </a:xfrm>
        </p:spPr>
        <p:txBody>
          <a:bodyPr>
            <a:noAutofit/>
          </a:bodyPr>
          <a:lstStyle/>
          <a:p>
            <a:r>
              <a:rPr lang="en-US" sz="2400" dirty="0"/>
              <a:t>Argon as a Cryogenic </a:t>
            </a:r>
            <a:r>
              <a:rPr lang="en-US" dirty="0"/>
              <a:t>Fluid</a:t>
            </a:r>
            <a:endParaRPr lang="en-GB" sz="2400" dirty="0"/>
          </a:p>
        </p:txBody>
      </p:sp>
      <p:grpSp>
        <p:nvGrpSpPr>
          <p:cNvPr id="5" name="Group 4"/>
          <p:cNvGrpSpPr/>
          <p:nvPr/>
        </p:nvGrpSpPr>
        <p:grpSpPr>
          <a:xfrm>
            <a:off x="1074712" y="770815"/>
            <a:ext cx="6670999" cy="5345676"/>
            <a:chOff x="1074712" y="770815"/>
            <a:chExt cx="6670999" cy="5345676"/>
          </a:xfrm>
        </p:grpSpPr>
        <p:pic>
          <p:nvPicPr>
            <p:cNvPr id="11" name="Picture 9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4712" y="770815"/>
              <a:ext cx="6670999" cy="53456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4" name="Rectangle 13"/>
            <p:cNvSpPr/>
            <p:nvPr/>
          </p:nvSpPr>
          <p:spPr>
            <a:xfrm>
              <a:off x="4937760" y="1744980"/>
              <a:ext cx="419100" cy="3505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5082540" y="2026920"/>
              <a:ext cx="342900" cy="3505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72026-D317-4816-BADA-0CA5B24E9D07}" type="datetime1">
              <a:rPr lang="en-US" smtClean="0"/>
              <a:t>26-Mar-25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TE/CRG-CI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18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C76C1A-BFF4-1B05-0232-0B3A30D47A5A}"/>
              </a:ext>
            </a:extLst>
          </p:cNvPr>
          <p:cNvSpPr txBox="1"/>
          <p:nvPr/>
        </p:nvSpPr>
        <p:spPr>
          <a:xfrm rot="16200000">
            <a:off x="7923902" y="4945427"/>
            <a:ext cx="20810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Data source: </a:t>
            </a: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</a:rPr>
              <a:t>Refprop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, NIST</a:t>
            </a:r>
          </a:p>
        </p:txBody>
      </p:sp>
    </p:spTree>
    <p:extLst>
      <p:ext uri="{BB962C8B-B14F-4D97-AF65-F5344CB8AC3E}">
        <p14:creationId xmlns:p14="http://schemas.microsoft.com/office/powerpoint/2010/main" val="2537035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0979" y="175511"/>
            <a:ext cx="8094888" cy="456878"/>
          </a:xfrm>
        </p:spPr>
        <p:txBody>
          <a:bodyPr>
            <a:noAutofit/>
          </a:bodyPr>
          <a:lstStyle/>
          <a:p>
            <a:r>
              <a:rPr lang="en-US" sz="2400" dirty="0"/>
              <a:t>Argon as a Cryogenic </a:t>
            </a:r>
            <a:r>
              <a:rPr lang="en-US" dirty="0"/>
              <a:t>Fluid</a:t>
            </a:r>
            <a:endParaRPr lang="en-GB" sz="2400" dirty="0"/>
          </a:p>
        </p:txBody>
      </p:sp>
      <p:pic>
        <p:nvPicPr>
          <p:cNvPr id="11" name="Picture 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712" y="770815"/>
            <a:ext cx="6670999" cy="5345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1172923" y="787021"/>
            <a:ext cx="6670999" cy="5345676"/>
            <a:chOff x="1172923" y="787021"/>
            <a:chExt cx="6670999" cy="5345676"/>
          </a:xfrm>
        </p:grpSpPr>
        <p:pic>
          <p:nvPicPr>
            <p:cNvPr id="12" name="Picture 10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2923" y="787021"/>
              <a:ext cx="6670999" cy="53456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4937760" y="1668780"/>
              <a:ext cx="419100" cy="3505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5090160" y="2124724"/>
              <a:ext cx="419100" cy="3505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D22A3-F81A-49FA-88CF-A3F9D7183AB5}" type="datetime1">
              <a:rPr lang="en-US" smtClean="0"/>
              <a:t>26-Mar-25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TE/CRG-CI</a:t>
            </a:r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19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2340631-733D-66C9-D81F-83E05EEC408E}"/>
              </a:ext>
            </a:extLst>
          </p:cNvPr>
          <p:cNvSpPr txBox="1"/>
          <p:nvPr/>
        </p:nvSpPr>
        <p:spPr>
          <a:xfrm rot="16200000">
            <a:off x="7923902" y="4945427"/>
            <a:ext cx="20810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Data source: </a:t>
            </a: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</a:rPr>
              <a:t>Refprop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, NIST</a:t>
            </a:r>
          </a:p>
        </p:txBody>
      </p:sp>
    </p:spTree>
    <p:extLst>
      <p:ext uri="{BB962C8B-B14F-4D97-AF65-F5344CB8AC3E}">
        <p14:creationId xmlns:p14="http://schemas.microsoft.com/office/powerpoint/2010/main" val="1734085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200" dirty="0"/>
              <a:t>Liquid Argon Cryogenics </a:t>
            </a:r>
            <a:br>
              <a:rPr lang="en-US" sz="3200" dirty="0"/>
            </a:br>
            <a:r>
              <a:rPr lang="en-US" sz="3200" dirty="0"/>
              <a:t>and Cooling Options</a:t>
            </a:r>
            <a:endParaRPr lang="en-GB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1002988" y="3767737"/>
            <a:ext cx="70333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u="sng" dirty="0">
                <a:solidFill>
                  <a:srgbClr val="080808"/>
                </a:solidFill>
              </a:rPr>
              <a:t>T. Koettig</a:t>
            </a:r>
          </a:p>
          <a:p>
            <a:pPr algn="ctr"/>
            <a:endParaRPr lang="en-GB" sz="1400" i="1" u="sng" dirty="0">
              <a:solidFill>
                <a:srgbClr val="080808"/>
              </a:solidFill>
            </a:endParaRPr>
          </a:p>
          <a:p>
            <a:pPr algn="ctr"/>
            <a:r>
              <a:rPr lang="en-GB" sz="1400" i="1" dirty="0">
                <a:solidFill>
                  <a:schemeClr val="accent4">
                    <a:lumMod val="50000"/>
                  </a:schemeClr>
                </a:solidFill>
              </a:rPr>
              <a:t>with contributions from: J. Bremer, C. Fabre, J. Rutherford, D. Santandrea, F. Cacherat</a:t>
            </a:r>
            <a:endParaRPr lang="en-GB" sz="1200" i="1" dirty="0">
              <a:solidFill>
                <a:schemeClr val="accent4">
                  <a:lumMod val="50000"/>
                </a:schemeClr>
              </a:solidFill>
            </a:endParaRPr>
          </a:p>
          <a:p>
            <a:pPr algn="ctr"/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460F7-32A5-441E-91D7-A5FDC99A6932}" type="datetime1">
              <a:rPr lang="en-US" smtClean="0"/>
              <a:t>26-Mar-25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TE/CRG-CI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9263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01"/>
          <a:stretch/>
        </p:blipFill>
        <p:spPr bwMode="auto">
          <a:xfrm>
            <a:off x="819884" y="1479532"/>
            <a:ext cx="6688137" cy="45690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0979" y="175511"/>
            <a:ext cx="8094888" cy="456878"/>
          </a:xfrm>
        </p:spPr>
        <p:txBody>
          <a:bodyPr>
            <a:noAutofit/>
          </a:bodyPr>
          <a:lstStyle/>
          <a:p>
            <a:r>
              <a:rPr lang="en-US" sz="2400" dirty="0"/>
              <a:t>Argon as a Cryogenic </a:t>
            </a:r>
            <a:r>
              <a:rPr lang="en-US" dirty="0"/>
              <a:t>Fluid</a:t>
            </a:r>
            <a:endParaRPr lang="en-GB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1871810" y="1032277"/>
            <a:ext cx="5040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Dynamic Viscosity of Liquid Argon and Nitrogen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B05F2-66C8-4E65-8356-C1E5D95EB822}" type="datetime1">
              <a:rPr lang="en-US" smtClean="0"/>
              <a:t>26-Mar-25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TE/CRG-CI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20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AD29CB1-0ABC-714E-E4D6-18A9F5CFBAC9}"/>
              </a:ext>
            </a:extLst>
          </p:cNvPr>
          <p:cNvSpPr txBox="1"/>
          <p:nvPr/>
        </p:nvSpPr>
        <p:spPr>
          <a:xfrm rot="16200000">
            <a:off x="7923902" y="4945427"/>
            <a:ext cx="20810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Data source: </a:t>
            </a: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</a:rPr>
              <a:t>Refprop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, NIST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AD8E5F9-DDAC-BDB0-50D1-19C1120E8C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9055" y="1899454"/>
            <a:ext cx="4694945" cy="4958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1929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7285" y="2814300"/>
            <a:ext cx="4072411" cy="3264117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421257" y="1322068"/>
            <a:ext cx="2011205" cy="2743197"/>
            <a:chOff x="835957" y="2814638"/>
            <a:chExt cx="2011205" cy="2743197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3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567" t="56034" r="13650" b="8418"/>
            <a:stretch/>
          </p:blipFill>
          <p:spPr>
            <a:xfrm rot="5400000">
              <a:off x="469961" y="3180634"/>
              <a:ext cx="2743197" cy="2011205"/>
            </a:xfrm>
            <a:prstGeom prst="rect">
              <a:avLst/>
            </a:prstGeom>
          </p:spPr>
        </p:pic>
        <p:sp>
          <p:nvSpPr>
            <p:cNvPr id="16" name="Rectangle 15"/>
            <p:cNvSpPr/>
            <p:nvPr/>
          </p:nvSpPr>
          <p:spPr>
            <a:xfrm>
              <a:off x="866694" y="4719631"/>
              <a:ext cx="1930294" cy="447675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GB" sz="110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866694" y="2837691"/>
              <a:ext cx="913669" cy="389604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GB" sz="1100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4054763" y="1397363"/>
            <a:ext cx="4793300" cy="1206363"/>
            <a:chOff x="4054763" y="1397363"/>
            <a:chExt cx="4793300" cy="1206363"/>
          </a:xfrm>
        </p:grpSpPr>
        <p:grpSp>
          <p:nvGrpSpPr>
            <p:cNvPr id="6" name="Group 5"/>
            <p:cNvGrpSpPr/>
            <p:nvPr/>
          </p:nvGrpSpPr>
          <p:grpSpPr>
            <a:xfrm>
              <a:off x="4054763" y="1804609"/>
              <a:ext cx="4654708" cy="799117"/>
              <a:chOff x="713564" y="1651104"/>
              <a:chExt cx="4654708" cy="799117"/>
            </a:xfrm>
          </p:grpSpPr>
          <p:pic>
            <p:nvPicPr>
              <p:cNvPr id="13" name="Picture 12"/>
              <p:cNvPicPr>
                <a:picLocks noChangeAspect="1"/>
              </p:cNvPicPr>
              <p:nvPr/>
            </p:nvPicPr>
            <p:blipFill rotWithShape="1">
              <a:blip r:embed="rId5" cstate="email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brightnessContrast bright="41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664" t="50154" r="28476" b="30236"/>
              <a:stretch/>
            </p:blipFill>
            <p:spPr>
              <a:xfrm>
                <a:off x="713564" y="1651104"/>
                <a:ext cx="4654708" cy="799117"/>
              </a:xfrm>
              <a:prstGeom prst="rect">
                <a:avLst/>
              </a:prstGeom>
            </p:spPr>
          </p:pic>
          <p:sp>
            <p:nvSpPr>
              <p:cNvPr id="14" name="Rectangle 13"/>
              <p:cNvSpPr/>
              <p:nvPr/>
            </p:nvSpPr>
            <p:spPr>
              <a:xfrm>
                <a:off x="776086" y="1651104"/>
                <a:ext cx="4592185" cy="447675"/>
              </a:xfrm>
              <a:prstGeom prst="rect">
                <a:avLst/>
              </a:prstGeom>
              <a:no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lang="en-GB" sz="1100"/>
              </a:p>
            </p:txBody>
          </p:sp>
        </p:grpSp>
        <p:sp>
          <p:nvSpPr>
            <p:cNvPr id="5" name="TextBox 4"/>
            <p:cNvSpPr txBox="1"/>
            <p:nvPr/>
          </p:nvSpPr>
          <p:spPr>
            <a:xfrm>
              <a:off x="4054763" y="1397363"/>
              <a:ext cx="479330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>
                  <a:solidFill>
                    <a:srgbClr val="002060"/>
                  </a:solidFill>
                </a:rPr>
                <a:t>Free convection heat transfer at horizontal cylinder</a:t>
              </a: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2567520" y="1471307"/>
            <a:ext cx="12586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err="1">
                <a:solidFill>
                  <a:srgbClr val="002060"/>
                </a:solidFill>
              </a:rPr>
              <a:t>Nusselt</a:t>
            </a:r>
            <a:r>
              <a:rPr lang="en-GB" sz="1200" dirty="0">
                <a:solidFill>
                  <a:srgbClr val="002060"/>
                </a:solidFill>
              </a:rPr>
              <a:t> number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559963" y="3382282"/>
            <a:ext cx="13420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002060"/>
                </a:solidFill>
              </a:rPr>
              <a:t>Rayleigh number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49198" y="4439161"/>
            <a:ext cx="2063322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>
                <a:solidFill>
                  <a:srgbClr val="002060"/>
                </a:solidFill>
              </a:rPr>
              <a:t>Parameters:</a:t>
            </a:r>
          </a:p>
          <a:p>
            <a:r>
              <a:rPr lang="en-GB" sz="1400" b="1" dirty="0">
                <a:solidFill>
                  <a:srgbClr val="002060"/>
                </a:solidFill>
                <a:latin typeface="GreekC" panose="00000400000000000000" pitchFamily="2" charset="0"/>
                <a:cs typeface="GreekC" panose="00000400000000000000" pitchFamily="2" charset="0"/>
              </a:rPr>
              <a:t>ε </a:t>
            </a:r>
            <a:r>
              <a:rPr lang="en-GB" sz="1400" dirty="0">
                <a:solidFill>
                  <a:srgbClr val="002060"/>
                </a:solidFill>
                <a:cs typeface="GreekC" panose="00000400000000000000" pitchFamily="2" charset="0"/>
              </a:rPr>
              <a:t>vol. expansion </a:t>
            </a:r>
            <a:r>
              <a:rPr lang="en-GB" sz="1400" dirty="0" err="1">
                <a:solidFill>
                  <a:srgbClr val="002060"/>
                </a:solidFill>
                <a:cs typeface="GreekC" panose="00000400000000000000" pitchFamily="2" charset="0"/>
              </a:rPr>
              <a:t>coeff</a:t>
            </a:r>
            <a:r>
              <a:rPr lang="en-GB" sz="1400" dirty="0">
                <a:solidFill>
                  <a:srgbClr val="002060"/>
                </a:solidFill>
                <a:cs typeface="GreekC" panose="00000400000000000000" pitchFamily="2" charset="0"/>
              </a:rPr>
              <a:t>.</a:t>
            </a:r>
          </a:p>
          <a:p>
            <a:r>
              <a:rPr lang="en-GB" sz="1400" dirty="0">
                <a:solidFill>
                  <a:srgbClr val="002060"/>
                </a:solidFill>
                <a:latin typeface="Bradley Hand ITC" panose="03070402050302030203" pitchFamily="66" charset="0"/>
                <a:cs typeface="GreekC" panose="00000400000000000000" pitchFamily="2" charset="0"/>
              </a:rPr>
              <a:t>ν</a:t>
            </a:r>
            <a:r>
              <a:rPr lang="en-GB" sz="1400" dirty="0">
                <a:solidFill>
                  <a:srgbClr val="002060"/>
                </a:solidFill>
                <a:cs typeface="GreekC" panose="00000400000000000000" pitchFamily="2" charset="0"/>
              </a:rPr>
              <a:t>   kinematic viscosity </a:t>
            </a:r>
          </a:p>
          <a:p>
            <a:r>
              <a:rPr lang="en-GB" sz="1400" dirty="0">
                <a:solidFill>
                  <a:srgbClr val="002060"/>
                </a:solidFill>
                <a:cs typeface="GreekC" panose="00000400000000000000" pitchFamily="2" charset="0"/>
              </a:rPr>
              <a:t>a   therm. </a:t>
            </a:r>
            <a:r>
              <a:rPr lang="en-GB" sz="1400" dirty="0" err="1">
                <a:solidFill>
                  <a:srgbClr val="002060"/>
                </a:solidFill>
                <a:cs typeface="GreekC" panose="00000400000000000000" pitchFamily="2" charset="0"/>
              </a:rPr>
              <a:t>diffisivity</a:t>
            </a:r>
            <a:endParaRPr lang="en-GB" sz="1400" dirty="0">
              <a:solidFill>
                <a:srgbClr val="002060"/>
              </a:solidFill>
              <a:cs typeface="GreekC" panose="00000400000000000000" pitchFamily="2" charset="0"/>
            </a:endParaRPr>
          </a:p>
          <a:p>
            <a:r>
              <a:rPr lang="en-GB" sz="1400" i="1" dirty="0">
                <a:solidFill>
                  <a:srgbClr val="002060"/>
                </a:solidFill>
              </a:rPr>
              <a:t>l =&gt; </a:t>
            </a:r>
            <a:r>
              <a:rPr lang="en-GB" sz="1400" i="1" dirty="0" err="1">
                <a:solidFill>
                  <a:srgbClr val="002060"/>
                </a:solidFill>
              </a:rPr>
              <a:t>d</a:t>
            </a:r>
            <a:r>
              <a:rPr lang="en-GB" sz="1400" i="1" baseline="-25000" dirty="0" err="1">
                <a:solidFill>
                  <a:srgbClr val="002060"/>
                </a:solidFill>
              </a:rPr>
              <a:t>Tube,outer</a:t>
            </a:r>
            <a:r>
              <a:rPr lang="en-GB" sz="1400" i="1" dirty="0">
                <a:solidFill>
                  <a:srgbClr val="002060"/>
                </a:solidFill>
              </a:rPr>
              <a:t>=10 mm</a:t>
            </a:r>
          </a:p>
          <a:p>
            <a:r>
              <a:rPr lang="el-GR" sz="1400" i="1" dirty="0">
                <a:solidFill>
                  <a:srgbClr val="002060"/>
                </a:solidFill>
              </a:rPr>
              <a:t>Δ</a:t>
            </a:r>
            <a:r>
              <a:rPr lang="en-GB" sz="1400" i="1" dirty="0" err="1">
                <a:solidFill>
                  <a:srgbClr val="002060"/>
                </a:solidFill>
              </a:rPr>
              <a:t>T</a:t>
            </a:r>
            <a:r>
              <a:rPr lang="en-GB" sz="1400" i="1" baseline="-25000" dirty="0" err="1">
                <a:solidFill>
                  <a:srgbClr val="002060"/>
                </a:solidFill>
              </a:rPr>
              <a:t>transfer</a:t>
            </a:r>
            <a:r>
              <a:rPr lang="en-GB" sz="1400" i="1" baseline="-25000" dirty="0">
                <a:solidFill>
                  <a:srgbClr val="002060"/>
                </a:solidFill>
              </a:rPr>
              <a:t> </a:t>
            </a:r>
            <a:r>
              <a:rPr lang="en-GB" sz="1400" i="1" dirty="0">
                <a:solidFill>
                  <a:srgbClr val="002060"/>
                </a:solidFill>
              </a:rPr>
              <a:t>=0.2 K</a:t>
            </a:r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453421" y="175511"/>
            <a:ext cx="8102446" cy="456878"/>
          </a:xfrm>
        </p:spPr>
        <p:txBody>
          <a:bodyPr>
            <a:noAutofit/>
          </a:bodyPr>
          <a:lstStyle/>
          <a:p>
            <a:r>
              <a:rPr lang="en-US" sz="2400" dirty="0"/>
              <a:t>LAr vs. LN</a:t>
            </a:r>
            <a:r>
              <a:rPr lang="en-US" sz="2400" baseline="-25000" dirty="0"/>
              <a:t>2</a:t>
            </a:r>
            <a:r>
              <a:rPr lang="en-US" sz="2400" dirty="0"/>
              <a:t> natural convection heat transfer</a:t>
            </a:r>
            <a:endParaRPr lang="en-GB" sz="24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67521" y="821898"/>
            <a:ext cx="6576480" cy="5276187"/>
          </a:xfrm>
          <a:prstGeom prst="rect">
            <a:avLst/>
          </a:prstGeom>
        </p:spPr>
      </p:pic>
      <p:sp>
        <p:nvSpPr>
          <p:cNvPr id="23" name="Date Placeholder 2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59308-F2EA-4196-844C-28DBBDA3BC04}" type="datetime1">
              <a:rPr lang="en-US" smtClean="0"/>
              <a:t>26-Mar-25</a:t>
            </a:fld>
            <a:endParaRPr lang="en-US" dirty="0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TE/CRG-CI</a:t>
            </a:r>
            <a:endParaRPr lang="en-US" dirty="0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21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EE456BA-4C12-FE41-551E-BF8898A51F47}"/>
              </a:ext>
            </a:extLst>
          </p:cNvPr>
          <p:cNvSpPr txBox="1"/>
          <p:nvPr/>
        </p:nvSpPr>
        <p:spPr>
          <a:xfrm rot="16200000">
            <a:off x="7923902" y="4945427"/>
            <a:ext cx="20810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Data source: </a:t>
            </a: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</a:rPr>
              <a:t>Refprop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, NIST</a:t>
            </a:r>
          </a:p>
        </p:txBody>
      </p:sp>
    </p:spTree>
    <p:extLst>
      <p:ext uri="{BB962C8B-B14F-4D97-AF65-F5344CB8AC3E}">
        <p14:creationId xmlns:p14="http://schemas.microsoft.com/office/powerpoint/2010/main" val="3103181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8211" y="2546717"/>
            <a:ext cx="7693051" cy="1259621"/>
          </a:xfrm>
        </p:spPr>
        <p:txBody>
          <a:bodyPr>
            <a:noAutofit/>
          </a:bodyPr>
          <a:lstStyle/>
          <a:p>
            <a:r>
              <a:rPr lang="en-US" sz="4000" b="0" dirty="0"/>
              <a:t>Liquid Argon - Cooling Options</a:t>
            </a:r>
            <a:endParaRPr lang="en-GB" sz="4000" b="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4F77F-10A4-4D35-B9B5-40EB44B57750}" type="datetime1">
              <a:rPr lang="en-US" smtClean="0"/>
              <a:t>26-Mar-25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TE/CRG-CI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8884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1" t="1619" r="1043" b="1123"/>
          <a:stretch/>
        </p:blipFill>
        <p:spPr bwMode="auto">
          <a:xfrm>
            <a:off x="1277137" y="1005084"/>
            <a:ext cx="6574612" cy="4874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3421" y="175511"/>
            <a:ext cx="8102446" cy="456878"/>
          </a:xfrm>
        </p:spPr>
        <p:txBody>
          <a:bodyPr>
            <a:noAutofit/>
          </a:bodyPr>
          <a:lstStyle/>
          <a:p>
            <a:r>
              <a:rPr lang="en-US" sz="2400" dirty="0"/>
              <a:t>Argon as a Cryogenic </a:t>
            </a:r>
            <a:r>
              <a:rPr lang="en-US" dirty="0"/>
              <a:t>Fluid</a:t>
            </a:r>
            <a:endParaRPr lang="en-GB" sz="2400" dirty="0"/>
          </a:p>
        </p:txBody>
      </p:sp>
      <p:grpSp>
        <p:nvGrpSpPr>
          <p:cNvPr id="23" name="Group 22"/>
          <p:cNvGrpSpPr/>
          <p:nvPr/>
        </p:nvGrpSpPr>
        <p:grpSpPr>
          <a:xfrm>
            <a:off x="1803034" y="3550705"/>
            <a:ext cx="2529521" cy="2159520"/>
            <a:chOff x="1803034" y="3550705"/>
            <a:chExt cx="2529521" cy="2159520"/>
          </a:xfrm>
        </p:grpSpPr>
        <p:grpSp>
          <p:nvGrpSpPr>
            <p:cNvPr id="18" name="Group 17"/>
            <p:cNvGrpSpPr/>
            <p:nvPr/>
          </p:nvGrpSpPr>
          <p:grpSpPr>
            <a:xfrm>
              <a:off x="1803034" y="3550705"/>
              <a:ext cx="2028377" cy="1897910"/>
              <a:chOff x="1803034" y="3550705"/>
              <a:chExt cx="2028377" cy="1897910"/>
            </a:xfrm>
          </p:grpSpPr>
          <p:cxnSp>
            <p:nvCxnSpPr>
              <p:cNvPr id="4" name="Straight Connector 3"/>
              <p:cNvCxnSpPr/>
              <p:nvPr/>
            </p:nvCxnSpPr>
            <p:spPr>
              <a:xfrm>
                <a:off x="1803034" y="3596048"/>
                <a:ext cx="1990592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 flipV="1">
                <a:off x="3786069" y="3596048"/>
                <a:ext cx="0" cy="1852567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Oval 20"/>
              <p:cNvSpPr/>
              <p:nvPr/>
            </p:nvSpPr>
            <p:spPr>
              <a:xfrm>
                <a:off x="3740726" y="3550705"/>
                <a:ext cx="90685" cy="9068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080808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0" name="TextBox 19"/>
            <p:cNvSpPr txBox="1"/>
            <p:nvPr/>
          </p:nvSpPr>
          <p:spPr>
            <a:xfrm>
              <a:off x="3740726" y="5448615"/>
              <a:ext cx="59182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/>
                <a:t>87.3 K</a:t>
              </a: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1803034" y="1690581"/>
            <a:ext cx="5650640" cy="4042499"/>
            <a:chOff x="1803034" y="1690581"/>
            <a:chExt cx="5650640" cy="4042499"/>
          </a:xfrm>
        </p:grpSpPr>
        <p:grpSp>
          <p:nvGrpSpPr>
            <p:cNvPr id="19" name="Group 18"/>
            <p:cNvGrpSpPr/>
            <p:nvPr/>
          </p:nvGrpSpPr>
          <p:grpSpPr>
            <a:xfrm>
              <a:off x="1803034" y="1690581"/>
              <a:ext cx="5400069" cy="3758034"/>
              <a:chOff x="1803034" y="1690581"/>
              <a:chExt cx="5400069" cy="3758034"/>
            </a:xfrm>
          </p:grpSpPr>
          <p:cxnSp>
            <p:nvCxnSpPr>
              <p:cNvPr id="16" name="Straight Connector 15"/>
              <p:cNvCxnSpPr/>
              <p:nvPr/>
            </p:nvCxnSpPr>
            <p:spPr>
              <a:xfrm>
                <a:off x="1803034" y="1735924"/>
                <a:ext cx="5362284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 flipV="1">
                <a:off x="7157761" y="1735925"/>
                <a:ext cx="0" cy="371269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Oval 14"/>
              <p:cNvSpPr/>
              <p:nvPr/>
            </p:nvSpPr>
            <p:spPr>
              <a:xfrm>
                <a:off x="7112418" y="1690581"/>
                <a:ext cx="90685" cy="9068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080808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5" name="TextBox 24"/>
            <p:cNvSpPr txBox="1"/>
            <p:nvPr/>
          </p:nvSpPr>
          <p:spPr>
            <a:xfrm>
              <a:off x="6861845" y="5471470"/>
              <a:ext cx="59182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/>
                <a:t>94.4 K</a:t>
              </a: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1889257" y="4123943"/>
            <a:ext cx="1007007" cy="807221"/>
            <a:chOff x="1889257" y="4123943"/>
            <a:chExt cx="1007007" cy="807221"/>
          </a:xfrm>
        </p:grpSpPr>
        <p:sp>
          <p:nvSpPr>
            <p:cNvPr id="26" name="Oval 25"/>
            <p:cNvSpPr/>
            <p:nvPr/>
          </p:nvSpPr>
          <p:spPr>
            <a:xfrm>
              <a:off x="2141152" y="4123943"/>
              <a:ext cx="90685" cy="90685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080808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889257" y="4284833"/>
              <a:ext cx="100700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err="1"/>
                <a:t>Tripel</a:t>
              </a:r>
              <a:r>
                <a:rPr lang="en-GB" sz="1200" dirty="0"/>
                <a:t> point</a:t>
              </a:r>
              <a:endParaRPr lang="en-GB" dirty="0"/>
            </a:p>
            <a:p>
              <a:r>
                <a:rPr lang="en-GB" sz="1200" dirty="0"/>
                <a:t>p=0.689 bar</a:t>
              </a:r>
            </a:p>
            <a:p>
              <a:r>
                <a:rPr lang="en-GB" sz="1200" dirty="0"/>
                <a:t>T=83.81 K</a:t>
              </a:r>
            </a:p>
          </p:txBody>
        </p:sp>
      </p:grp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F6AB8-24EB-448E-8329-E4B46695A792}" type="datetime1">
              <a:rPr lang="en-US" smtClean="0"/>
              <a:t>26-Mar-25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TE/CRG-CI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23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29778A3-0981-2C54-024B-6D232DAA1C59}"/>
              </a:ext>
            </a:extLst>
          </p:cNvPr>
          <p:cNvSpPr txBox="1"/>
          <p:nvPr/>
        </p:nvSpPr>
        <p:spPr>
          <a:xfrm rot="16200000">
            <a:off x="7923902" y="4945427"/>
            <a:ext cx="20810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Data source: </a:t>
            </a: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</a:rPr>
              <a:t>Refprop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, NIST</a:t>
            </a:r>
          </a:p>
        </p:txBody>
      </p:sp>
    </p:spTree>
    <p:extLst>
      <p:ext uri="{BB962C8B-B14F-4D97-AF65-F5344CB8AC3E}">
        <p14:creationId xmlns:p14="http://schemas.microsoft.com/office/powerpoint/2010/main" val="3715056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2851061" y="1951665"/>
            <a:ext cx="5406705" cy="4315612"/>
            <a:chOff x="3085328" y="1838310"/>
            <a:chExt cx="5406705" cy="4315612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85328" y="1838310"/>
              <a:ext cx="5406705" cy="4315612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4776421" y="5658171"/>
              <a:ext cx="2262319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chemeClr val="accent6">
                      <a:lumMod val="50000"/>
                    </a:schemeClr>
                  </a:solidFill>
                </a:rPr>
                <a:t>Cold tip temperature in K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 rot="16200000">
              <a:off x="2478481" y="3702947"/>
              <a:ext cx="2011703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chemeClr val="accent6">
                      <a:lumMod val="50000"/>
                    </a:schemeClr>
                  </a:solidFill>
                </a:rPr>
                <a:t>Cooling power in W</a:t>
              </a:r>
            </a:p>
          </p:txBody>
        </p:sp>
      </p:grpSp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9946" y="120137"/>
            <a:ext cx="8226854" cy="519130"/>
          </a:xfrm>
        </p:spPr>
        <p:txBody>
          <a:bodyPr/>
          <a:lstStyle/>
          <a:p>
            <a:r>
              <a:rPr lang="de-DE" altLang="en-US" dirty="0"/>
              <a:t>Reliquefection of Evaporated Liquid – </a:t>
            </a:r>
            <a:r>
              <a:rPr lang="en-US" altLang="en-US" dirty="0"/>
              <a:t>Small scale</a:t>
            </a:r>
            <a:endParaRPr lang="de-DE" alt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945807" y="2146895"/>
            <a:ext cx="5242166" cy="260240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247317" y="827014"/>
            <a:ext cx="46730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Single stage Pulse Rube Refrigerator (PTR)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7599044" y="2862641"/>
            <a:ext cx="1638705" cy="759159"/>
            <a:chOff x="7599044" y="2862641"/>
            <a:chExt cx="1638705" cy="759159"/>
          </a:xfrm>
        </p:grpSpPr>
        <p:sp>
          <p:nvSpPr>
            <p:cNvPr id="14" name="TextBox 13"/>
            <p:cNvSpPr txBox="1"/>
            <p:nvPr/>
          </p:nvSpPr>
          <p:spPr>
            <a:xfrm>
              <a:off x="7680913" y="3098580"/>
              <a:ext cx="155683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solidFill>
                    <a:srgbClr val="002060"/>
                  </a:solidFill>
                </a:rPr>
                <a:t>Liquefaction rate </a:t>
              </a:r>
            </a:p>
            <a:p>
              <a:r>
                <a:rPr lang="en-GB" sz="1400" dirty="0">
                  <a:solidFill>
                    <a:srgbClr val="002060"/>
                  </a:solidFill>
                </a:rPr>
                <a:t>for nitrogen 1 l/h</a:t>
              </a:r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 flipH="1" flipV="1">
              <a:off x="7599044" y="2862641"/>
              <a:ext cx="321347" cy="235939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/>
          <p:cNvGrpSpPr/>
          <p:nvPr/>
        </p:nvGrpSpPr>
        <p:grpSpPr>
          <a:xfrm>
            <a:off x="1972383" y="1766999"/>
            <a:ext cx="6921260" cy="1278482"/>
            <a:chOff x="1972383" y="1766999"/>
            <a:chExt cx="6921260" cy="1278482"/>
          </a:xfrm>
        </p:grpSpPr>
        <p:sp>
          <p:nvSpPr>
            <p:cNvPr id="11" name="TextBox 10"/>
            <p:cNvSpPr txBox="1"/>
            <p:nvPr/>
          </p:nvSpPr>
          <p:spPr>
            <a:xfrm>
              <a:off x="3322887" y="1766999"/>
              <a:ext cx="55707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002060"/>
                  </a:solidFill>
                </a:rPr>
                <a:t>Regenerator with internal pulse tube (coaxial design)</a:t>
              </a:r>
            </a:p>
          </p:txBody>
        </p:sp>
        <p:cxnSp>
          <p:nvCxnSpPr>
            <p:cNvPr id="23" name="Straight Arrow Connector 22"/>
            <p:cNvCxnSpPr>
              <a:stCxn id="11" idx="1"/>
            </p:cNvCxnSpPr>
            <p:nvPr/>
          </p:nvCxnSpPr>
          <p:spPr>
            <a:xfrm flipH="1">
              <a:off x="1972383" y="1951665"/>
              <a:ext cx="1350504" cy="1093816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6"/>
          <p:cNvGrpSpPr/>
          <p:nvPr/>
        </p:nvGrpSpPr>
        <p:grpSpPr>
          <a:xfrm>
            <a:off x="2501375" y="1310620"/>
            <a:ext cx="3318625" cy="369332"/>
            <a:chOff x="2501375" y="1310620"/>
            <a:chExt cx="3318625" cy="369332"/>
          </a:xfrm>
        </p:grpSpPr>
        <p:sp>
          <p:nvSpPr>
            <p:cNvPr id="10" name="TextBox 9"/>
            <p:cNvSpPr txBox="1"/>
            <p:nvPr/>
          </p:nvSpPr>
          <p:spPr>
            <a:xfrm>
              <a:off x="3403954" y="1310620"/>
              <a:ext cx="24160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002060"/>
                  </a:solidFill>
                </a:rPr>
                <a:t>300 K vacuum flange </a:t>
              </a:r>
            </a:p>
          </p:txBody>
        </p:sp>
        <p:cxnSp>
          <p:nvCxnSpPr>
            <p:cNvPr id="25" name="Straight Arrow Connector 24"/>
            <p:cNvCxnSpPr>
              <a:stCxn id="10" idx="1"/>
            </p:cNvCxnSpPr>
            <p:nvPr/>
          </p:nvCxnSpPr>
          <p:spPr>
            <a:xfrm flipH="1">
              <a:off x="2501375" y="1495286"/>
              <a:ext cx="902579" cy="184666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TextBox 25"/>
          <p:cNvSpPr txBox="1"/>
          <p:nvPr/>
        </p:nvSpPr>
        <p:spPr>
          <a:xfrm>
            <a:off x="1191810" y="5267246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Cold tip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4E538-D44D-4818-8EBB-3C95254C3F98}" type="datetime1">
              <a:rPr lang="en-US" smtClean="0"/>
              <a:t>26-Mar-25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TE/CRG-CI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7489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75" name="Rectangle 23"/>
          <p:cNvSpPr>
            <a:spLocks noChangeArrowheads="1"/>
          </p:cNvSpPr>
          <p:nvPr/>
        </p:nvSpPr>
        <p:spPr bwMode="auto">
          <a:xfrm>
            <a:off x="2057400" y="0"/>
            <a:ext cx="70866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00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defRPr>
            </a:lvl1pPr>
            <a:lvl2pPr algn="ctr">
              <a:defRPr sz="400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defRPr>
            </a:lvl2pPr>
            <a:lvl3pPr algn="ctr">
              <a:defRPr sz="400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defRPr>
            </a:lvl3pPr>
            <a:lvl4pPr algn="ctr">
              <a:defRPr sz="400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defRPr>
            </a:lvl4pPr>
            <a:lvl5pPr algn="ctr">
              <a:defRPr sz="400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defRPr>
            </a:lvl9pPr>
          </a:lstStyle>
          <a:p>
            <a:pPr algn="r" eaLnBrk="1" hangingPunct="1"/>
            <a:endParaRPr lang="en-US" altLang="en-US" sz="2400" dirty="0"/>
          </a:p>
        </p:txBody>
      </p:sp>
      <p:sp>
        <p:nvSpPr>
          <p:cNvPr id="42" name="Title 1"/>
          <p:cNvSpPr txBox="1">
            <a:spLocks/>
          </p:cNvSpPr>
          <p:nvPr/>
        </p:nvSpPr>
        <p:spPr>
          <a:xfrm>
            <a:off x="392964" y="175511"/>
            <a:ext cx="8526184" cy="456878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/>
              <a:t>ATLAS Liquid Argon Calorimeters – Large scale cooling</a:t>
            </a:r>
            <a:endParaRPr lang="en-GB" dirty="0"/>
          </a:p>
        </p:txBody>
      </p:sp>
      <p:grpSp>
        <p:nvGrpSpPr>
          <p:cNvPr id="9" name="Group 8"/>
          <p:cNvGrpSpPr/>
          <p:nvPr/>
        </p:nvGrpSpPr>
        <p:grpSpPr>
          <a:xfrm>
            <a:off x="415290" y="1042937"/>
            <a:ext cx="8239126" cy="5062138"/>
            <a:chOff x="323850" y="1042937"/>
            <a:chExt cx="8239126" cy="5062138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35835" y="1042937"/>
              <a:ext cx="5977352" cy="4765726"/>
            </a:xfrm>
            <a:prstGeom prst="rect">
              <a:avLst/>
            </a:prstGeom>
          </p:spPr>
        </p:pic>
        <p:sp>
          <p:nvSpPr>
            <p:cNvPr id="49166" name="Text Box 14"/>
            <p:cNvSpPr txBox="1">
              <a:spLocks noChangeArrowheads="1"/>
            </p:cNvSpPr>
            <p:nvPr/>
          </p:nvSpPr>
          <p:spPr bwMode="auto">
            <a:xfrm>
              <a:off x="323850" y="1268413"/>
              <a:ext cx="2663825" cy="366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 eaLnBrk="1" hangingPunct="1">
                <a:spcBef>
                  <a:spcPct val="50000"/>
                </a:spcBef>
              </a:pPr>
              <a:endParaRPr lang="en-US" altLang="en-US">
                <a:latin typeface="Arial" charset="0"/>
              </a:endParaRPr>
            </a:p>
          </p:txBody>
        </p:sp>
        <p:sp>
          <p:nvSpPr>
            <p:cNvPr id="26" name="Title 1"/>
            <p:cNvSpPr txBox="1">
              <a:spLocks/>
            </p:cNvSpPr>
            <p:nvPr/>
          </p:nvSpPr>
          <p:spPr>
            <a:xfrm>
              <a:off x="6048376" y="5714550"/>
              <a:ext cx="2514600" cy="390525"/>
            </a:xfrm>
            <a:prstGeom prst="rect">
              <a:avLst/>
            </a:prstGeom>
          </p:spPr>
          <p:txBody>
            <a:bodyPr vert="horz" lIns="45720" rIns="45720" anchor="ctr">
              <a:noAutofit/>
            </a:bodyPr>
            <a:lstStyle>
              <a:lvl1pPr algn="ctr" rtl="0" eaLnBrk="1" latinLnBrk="0" hangingPunct="1">
                <a:spcBef>
                  <a:spcPct val="0"/>
                </a:spcBef>
                <a:buNone/>
                <a:defRPr kumimoji="0" sz="2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altLang="en-US" sz="1400" b="0" dirty="0">
                  <a:solidFill>
                    <a:srgbClr val="080808"/>
                  </a:solidFill>
                </a:rPr>
                <a:t>Courtesy of Caroline Fabre</a:t>
              </a:r>
            </a:p>
          </p:txBody>
        </p:sp>
        <p:sp>
          <p:nvSpPr>
            <p:cNvPr id="32" name="Text Box 5"/>
            <p:cNvSpPr txBox="1">
              <a:spLocks noChangeAspect="1" noChangeArrowheads="1"/>
            </p:cNvSpPr>
            <p:nvPr/>
          </p:nvSpPr>
          <p:spPr bwMode="auto">
            <a:xfrm>
              <a:off x="5476180" y="3335746"/>
              <a:ext cx="827088" cy="5175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1400" dirty="0">
                  <a:latin typeface="Verdana" pitchFamily="34" charset="0"/>
                </a:rPr>
                <a:t>2.1 bar </a:t>
              </a:r>
            </a:p>
          </p:txBody>
        </p:sp>
        <p:sp>
          <p:nvSpPr>
            <p:cNvPr id="33" name="Text Box 7"/>
            <p:cNvSpPr txBox="1">
              <a:spLocks noChangeAspect="1" noChangeArrowheads="1"/>
            </p:cNvSpPr>
            <p:nvPr/>
          </p:nvSpPr>
          <p:spPr bwMode="auto">
            <a:xfrm>
              <a:off x="2170113" y="4876800"/>
              <a:ext cx="1125538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1400" dirty="0">
                  <a:latin typeface="Verdana" pitchFamily="34" charset="0"/>
                </a:rPr>
                <a:t>End-cap</a:t>
              </a:r>
            </a:p>
          </p:txBody>
        </p:sp>
        <p:sp>
          <p:nvSpPr>
            <p:cNvPr id="34" name="Text Box 8"/>
            <p:cNvSpPr txBox="1">
              <a:spLocks noChangeAspect="1" noChangeArrowheads="1"/>
            </p:cNvSpPr>
            <p:nvPr/>
          </p:nvSpPr>
          <p:spPr bwMode="auto">
            <a:xfrm>
              <a:off x="3293315" y="5385746"/>
              <a:ext cx="1182688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1400" dirty="0">
                  <a:latin typeface="Verdana" pitchFamily="34" charset="0"/>
                </a:rPr>
                <a:t>LAr Tanks</a:t>
              </a:r>
            </a:p>
          </p:txBody>
        </p:sp>
        <p:sp>
          <p:nvSpPr>
            <p:cNvPr id="35" name="Text Box 10"/>
            <p:cNvSpPr txBox="1">
              <a:spLocks noChangeAspect="1" noChangeArrowheads="1"/>
            </p:cNvSpPr>
            <p:nvPr/>
          </p:nvSpPr>
          <p:spPr bwMode="auto">
            <a:xfrm>
              <a:off x="6556074" y="1635125"/>
              <a:ext cx="711200" cy="5175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1400" dirty="0">
                  <a:latin typeface="Verdana" pitchFamily="34" charset="0"/>
                </a:rPr>
                <a:t>LN</a:t>
              </a:r>
              <a:r>
                <a:rPr lang="en-US" altLang="en-US" sz="1400" baseline="-25000" dirty="0">
                  <a:latin typeface="Verdana" pitchFamily="34" charset="0"/>
                </a:rPr>
                <a:t>2</a:t>
              </a:r>
              <a:r>
                <a:rPr lang="en-US" altLang="en-US" sz="1400" dirty="0">
                  <a:latin typeface="Verdana" pitchFamily="34" charset="0"/>
                </a:rPr>
                <a:t> </a:t>
              </a:r>
            </a:p>
            <a:p>
              <a:pPr algn="ctr">
                <a:lnSpc>
                  <a:spcPct val="50000"/>
                </a:lnSpc>
                <a:spcBef>
                  <a:spcPct val="50000"/>
                </a:spcBef>
              </a:pPr>
              <a:r>
                <a:rPr lang="en-US" altLang="en-US" sz="1400" dirty="0">
                  <a:latin typeface="Verdana" pitchFamily="34" charset="0"/>
                </a:rPr>
                <a:t>tank</a:t>
              </a:r>
            </a:p>
          </p:txBody>
        </p:sp>
        <p:sp>
          <p:nvSpPr>
            <p:cNvPr id="36" name="Text Box 11"/>
            <p:cNvSpPr txBox="1">
              <a:spLocks noChangeAspect="1" noChangeArrowheads="1"/>
            </p:cNvSpPr>
            <p:nvPr/>
          </p:nvSpPr>
          <p:spPr bwMode="auto">
            <a:xfrm>
              <a:off x="5267326" y="4770438"/>
              <a:ext cx="781050" cy="5175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1400" dirty="0">
                  <a:latin typeface="Arial Unicode MS" pitchFamily="34" charset="-128"/>
                </a:rPr>
                <a:t>LN</a:t>
              </a:r>
              <a:r>
                <a:rPr lang="en-US" altLang="en-US" sz="1400" baseline="-25000" dirty="0">
                  <a:latin typeface="Arial Unicode MS" pitchFamily="34" charset="-128"/>
                </a:rPr>
                <a:t>2</a:t>
              </a:r>
              <a:r>
                <a:rPr lang="en-US" altLang="en-US" sz="1400" dirty="0">
                  <a:latin typeface="Arial Unicode MS" pitchFamily="34" charset="-128"/>
                </a:rPr>
                <a:t> pump</a:t>
              </a:r>
            </a:p>
          </p:txBody>
        </p:sp>
        <p:sp>
          <p:nvSpPr>
            <p:cNvPr id="37" name="Text Box 12"/>
            <p:cNvSpPr txBox="1">
              <a:spLocks noChangeAspect="1" noChangeArrowheads="1"/>
            </p:cNvSpPr>
            <p:nvPr/>
          </p:nvSpPr>
          <p:spPr bwMode="auto">
            <a:xfrm>
              <a:off x="2619375" y="1893887"/>
              <a:ext cx="1728788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1200" dirty="0">
                  <a:solidFill>
                    <a:srgbClr val="C00000"/>
                  </a:solidFill>
                  <a:latin typeface="Verdana" pitchFamily="34" charset="0"/>
                </a:rPr>
                <a:t>Expansion vessel 1.25 bar</a:t>
              </a:r>
            </a:p>
          </p:txBody>
        </p:sp>
        <p:sp>
          <p:nvSpPr>
            <p:cNvPr id="38" name="Text Box 13"/>
            <p:cNvSpPr txBox="1">
              <a:spLocks noChangeAspect="1" noChangeArrowheads="1"/>
            </p:cNvSpPr>
            <p:nvPr/>
          </p:nvSpPr>
          <p:spPr bwMode="auto">
            <a:xfrm>
              <a:off x="4348163" y="3917951"/>
              <a:ext cx="501650" cy="431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80000"/>
                </a:lnSpc>
                <a:spcBef>
                  <a:spcPct val="50000"/>
                </a:spcBef>
              </a:pPr>
              <a:r>
                <a:rPr lang="en-US" altLang="en-US" sz="1400">
                  <a:latin typeface="Verdana" pitchFamily="34" charset="0"/>
                </a:rPr>
                <a:t>5.3 bar</a:t>
              </a:r>
              <a:r>
                <a:rPr lang="en-US" altLang="en-US" sz="1400">
                  <a:latin typeface="Comic Sans MS" pitchFamily="66" charset="0"/>
                </a:rPr>
                <a:t> </a:t>
              </a:r>
            </a:p>
          </p:txBody>
        </p:sp>
        <p:sp>
          <p:nvSpPr>
            <p:cNvPr id="39" name="Text Box 30"/>
            <p:cNvSpPr txBox="1">
              <a:spLocks noChangeAspect="1" noChangeArrowheads="1"/>
            </p:cNvSpPr>
            <p:nvPr/>
          </p:nvSpPr>
          <p:spPr bwMode="auto">
            <a:xfrm>
              <a:off x="3632082" y="4869808"/>
              <a:ext cx="768350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1400" dirty="0">
                  <a:latin typeface="Verdana" pitchFamily="34" charset="0"/>
                </a:rPr>
                <a:t>Barrel</a:t>
              </a:r>
            </a:p>
          </p:txBody>
        </p:sp>
        <p:sp>
          <p:nvSpPr>
            <p:cNvPr id="40" name="Text Box 31"/>
            <p:cNvSpPr txBox="1">
              <a:spLocks noChangeAspect="1" noChangeArrowheads="1"/>
            </p:cNvSpPr>
            <p:nvPr/>
          </p:nvSpPr>
          <p:spPr bwMode="auto">
            <a:xfrm>
              <a:off x="3295217" y="5098408"/>
              <a:ext cx="1149350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1400" dirty="0">
                  <a:latin typeface="Verdana" pitchFamily="34" charset="0"/>
                </a:rPr>
                <a:t>End-Caps</a:t>
              </a:r>
            </a:p>
          </p:txBody>
        </p:sp>
        <p:sp>
          <p:nvSpPr>
            <p:cNvPr id="41" name="Text Box 35"/>
            <p:cNvSpPr txBox="1">
              <a:spLocks noChangeAspect="1" noChangeArrowheads="1"/>
            </p:cNvSpPr>
            <p:nvPr/>
          </p:nvSpPr>
          <p:spPr bwMode="auto">
            <a:xfrm>
              <a:off x="6303268" y="3429000"/>
              <a:ext cx="1480468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altLang="en-US" sz="1400" dirty="0">
                  <a:latin typeface="Verdana" pitchFamily="34" charset="0"/>
                </a:rPr>
                <a:t>LN</a:t>
              </a:r>
              <a:r>
                <a:rPr lang="en-US" altLang="en-US" sz="1400" baseline="-25000" dirty="0">
                  <a:latin typeface="Verdana" pitchFamily="34" charset="0"/>
                </a:rPr>
                <a:t>2</a:t>
              </a:r>
              <a:r>
                <a:rPr lang="en-US" altLang="en-US" sz="1400" dirty="0">
                  <a:latin typeface="Verdana" pitchFamily="34" charset="0"/>
                </a:rPr>
                <a:t> phase separator</a:t>
              </a:r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3468655" y="2917012"/>
              <a:ext cx="0" cy="8615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>
              <a:off x="3483769" y="2903865"/>
              <a:ext cx="468555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Rounded Rectangle 6"/>
            <p:cNvSpPr/>
            <p:nvPr/>
          </p:nvSpPr>
          <p:spPr>
            <a:xfrm>
              <a:off x="3118670" y="2668769"/>
              <a:ext cx="648468" cy="113355"/>
            </a:xfrm>
            <a:prstGeom prst="roundRect">
              <a:avLst/>
            </a:prstGeom>
            <a:solidFill>
              <a:srgbClr val="FF0000">
                <a:alpha val="38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Arc 7"/>
            <p:cNvSpPr/>
            <p:nvPr/>
          </p:nvSpPr>
          <p:spPr>
            <a:xfrm rot="5400000">
              <a:off x="3879067" y="2782963"/>
              <a:ext cx="127465" cy="104775"/>
            </a:xfrm>
            <a:prstGeom prst="arc">
              <a:avLst>
                <a:gd name="adj1" fmla="val 15284693"/>
                <a:gd name="adj2" fmla="val 0"/>
              </a:avLst>
            </a:pr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Arc 47"/>
            <p:cNvSpPr/>
            <p:nvPr/>
          </p:nvSpPr>
          <p:spPr>
            <a:xfrm>
              <a:off x="3893350" y="2766856"/>
              <a:ext cx="98900" cy="120043"/>
            </a:xfrm>
            <a:prstGeom prst="arc">
              <a:avLst/>
            </a:pr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1B49FC3-DB72-8723-BC9A-5CFD42292F7D}"/>
              </a:ext>
            </a:extLst>
          </p:cNvPr>
          <p:cNvCxnSpPr/>
          <p:nvPr/>
        </p:nvCxnSpPr>
        <p:spPr>
          <a:xfrm>
            <a:off x="7504627" y="5098408"/>
            <a:ext cx="360000" cy="0"/>
          </a:xfrm>
          <a:prstGeom prst="line">
            <a:avLst/>
          </a:prstGeom>
          <a:ln w="12700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4D29B575-4889-5617-1F4E-D6E4ED13652F}"/>
              </a:ext>
            </a:extLst>
          </p:cNvPr>
          <p:cNvSpPr txBox="1"/>
          <p:nvPr/>
        </p:nvSpPr>
        <p:spPr>
          <a:xfrm>
            <a:off x="7875176" y="4918631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Nitrogen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53C0FC7-4DEC-414C-38F1-9718FAF369C8}"/>
              </a:ext>
            </a:extLst>
          </p:cNvPr>
          <p:cNvCxnSpPr/>
          <p:nvPr/>
        </p:nvCxnSpPr>
        <p:spPr>
          <a:xfrm>
            <a:off x="7504627" y="5420085"/>
            <a:ext cx="36000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0D058D33-3224-66ED-ADAA-62ED631FCF92}"/>
              </a:ext>
            </a:extLst>
          </p:cNvPr>
          <p:cNvSpPr txBox="1"/>
          <p:nvPr/>
        </p:nvSpPr>
        <p:spPr>
          <a:xfrm>
            <a:off x="7875176" y="5240308"/>
            <a:ext cx="7312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Argon</a:t>
            </a:r>
          </a:p>
        </p:txBody>
      </p:sp>
    </p:spTree>
    <p:extLst>
      <p:ext uri="{BB962C8B-B14F-4D97-AF65-F5344CB8AC3E}">
        <p14:creationId xmlns:p14="http://schemas.microsoft.com/office/powerpoint/2010/main" val="38679739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75" name="Rectangle 23"/>
          <p:cNvSpPr>
            <a:spLocks noChangeArrowheads="1"/>
          </p:cNvSpPr>
          <p:nvPr/>
        </p:nvSpPr>
        <p:spPr bwMode="auto">
          <a:xfrm>
            <a:off x="2057400" y="0"/>
            <a:ext cx="70866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00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defRPr>
            </a:lvl1pPr>
            <a:lvl2pPr algn="ctr">
              <a:defRPr sz="400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defRPr>
            </a:lvl2pPr>
            <a:lvl3pPr algn="ctr">
              <a:defRPr sz="400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defRPr>
            </a:lvl3pPr>
            <a:lvl4pPr algn="ctr">
              <a:defRPr sz="400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defRPr>
            </a:lvl4pPr>
            <a:lvl5pPr algn="ctr">
              <a:defRPr sz="400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defRPr>
            </a:lvl9pPr>
          </a:lstStyle>
          <a:p>
            <a:pPr algn="r" eaLnBrk="1" hangingPunct="1"/>
            <a:endParaRPr lang="en-US" altLang="en-US" sz="2400" dirty="0"/>
          </a:p>
        </p:txBody>
      </p:sp>
      <p:sp>
        <p:nvSpPr>
          <p:cNvPr id="42" name="Title 1"/>
          <p:cNvSpPr txBox="1">
            <a:spLocks/>
          </p:cNvSpPr>
          <p:nvPr/>
        </p:nvSpPr>
        <p:spPr>
          <a:xfrm>
            <a:off x="392964" y="175511"/>
            <a:ext cx="6696839" cy="456878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/>
              <a:t>ATLAS Liquid Argon Calorimeters - Cooling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677509" y="3317957"/>
            <a:ext cx="233365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>
                <a:solidFill>
                  <a:srgbClr val="002060"/>
                </a:solidFill>
              </a:rPr>
              <a:t>Outlet valve controls the system pressure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261064" y="3369681"/>
            <a:ext cx="188293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>
                <a:solidFill>
                  <a:srgbClr val="002060"/>
                </a:solidFill>
              </a:rPr>
              <a:t>Inlet valve controls</a:t>
            </a:r>
          </a:p>
          <a:p>
            <a:r>
              <a:rPr lang="en-GB" sz="1500" dirty="0">
                <a:solidFill>
                  <a:srgbClr val="002060"/>
                </a:solidFill>
              </a:rPr>
              <a:t>mass flow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2175387" y="2612180"/>
            <a:ext cx="376084" cy="70577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 flipV="1">
            <a:off x="7529052" y="2574443"/>
            <a:ext cx="147483" cy="79523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819" y="1376943"/>
            <a:ext cx="7643445" cy="1197500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H="1">
            <a:off x="7791103" y="2330255"/>
            <a:ext cx="468887" cy="0"/>
          </a:xfrm>
          <a:prstGeom prst="straightConnector1">
            <a:avLst/>
          </a:prstGeom>
          <a:ln w="12700">
            <a:solidFill>
              <a:srgbClr val="008E4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677509" y="2315507"/>
            <a:ext cx="468887" cy="0"/>
          </a:xfrm>
          <a:prstGeom prst="straightConnector1">
            <a:avLst/>
          </a:prstGeom>
          <a:ln w="12700">
            <a:solidFill>
              <a:srgbClr val="008E4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71256" y="4565776"/>
            <a:ext cx="358303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Why control loop like that?</a:t>
            </a:r>
          </a:p>
          <a:p>
            <a:endParaRPr lang="en-GB" dirty="0">
              <a:solidFill>
                <a:srgbClr val="002060"/>
              </a:solidFill>
            </a:endParaRPr>
          </a:p>
          <a:p>
            <a:r>
              <a:rPr lang="en-GB" dirty="0">
                <a:solidFill>
                  <a:srgbClr val="002060"/>
                </a:solidFill>
              </a:rPr>
              <a:t>- Pressure release in emergency 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5132439" y="1445353"/>
            <a:ext cx="0" cy="530340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572000" y="1055278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C00000"/>
                </a:solidFill>
              </a:rPr>
              <a:t>Heat loads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71256" y="5619135"/>
            <a:ext cx="81185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- Cooldown: having the possibility to keep the system at the required T(p) level</a:t>
            </a:r>
          </a:p>
          <a:p>
            <a:endParaRPr lang="en-GB" dirty="0"/>
          </a:p>
        </p:txBody>
      </p:sp>
      <p:sp>
        <p:nvSpPr>
          <p:cNvPr id="25" name="Freeform 24"/>
          <p:cNvSpPr/>
          <p:nvPr/>
        </p:nvSpPr>
        <p:spPr>
          <a:xfrm>
            <a:off x="3996813" y="3320564"/>
            <a:ext cx="1512637" cy="1099858"/>
          </a:xfrm>
          <a:custGeom>
            <a:avLst/>
            <a:gdLst>
              <a:gd name="connsiteX0" fmla="*/ 0 w 1512637"/>
              <a:gd name="connsiteY0" fmla="*/ 971217 h 1099858"/>
              <a:gd name="connsiteX1" fmla="*/ 412955 w 1512637"/>
              <a:gd name="connsiteY1" fmla="*/ 381281 h 1099858"/>
              <a:gd name="connsiteX2" fmla="*/ 707922 w 1512637"/>
              <a:gd name="connsiteY2" fmla="*/ 86313 h 1099858"/>
              <a:gd name="connsiteX3" fmla="*/ 1150374 w 1512637"/>
              <a:gd name="connsiteY3" fmla="*/ 5197 h 1099858"/>
              <a:gd name="connsiteX4" fmla="*/ 1460090 w 1512637"/>
              <a:gd name="connsiteY4" fmla="*/ 204301 h 1099858"/>
              <a:gd name="connsiteX5" fmla="*/ 1511710 w 1512637"/>
              <a:gd name="connsiteY5" fmla="*/ 573010 h 1099858"/>
              <a:gd name="connsiteX6" fmla="*/ 1452716 w 1512637"/>
              <a:gd name="connsiteY6" fmla="*/ 1059707 h 1099858"/>
              <a:gd name="connsiteX7" fmla="*/ 1460090 w 1512637"/>
              <a:gd name="connsiteY7" fmla="*/ 1037584 h 1099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12637" h="1099858">
                <a:moveTo>
                  <a:pt x="0" y="971217"/>
                </a:moveTo>
                <a:cubicBezTo>
                  <a:pt x="147484" y="749991"/>
                  <a:pt x="294968" y="528765"/>
                  <a:pt x="412955" y="381281"/>
                </a:cubicBezTo>
                <a:cubicBezTo>
                  <a:pt x="530942" y="233797"/>
                  <a:pt x="585019" y="148994"/>
                  <a:pt x="707922" y="86313"/>
                </a:cubicBezTo>
                <a:cubicBezTo>
                  <a:pt x="830825" y="23632"/>
                  <a:pt x="1025013" y="-14468"/>
                  <a:pt x="1150374" y="5197"/>
                </a:cubicBezTo>
                <a:cubicBezTo>
                  <a:pt x="1275735" y="24862"/>
                  <a:pt x="1399867" y="109666"/>
                  <a:pt x="1460090" y="204301"/>
                </a:cubicBezTo>
                <a:cubicBezTo>
                  <a:pt x="1520313" y="298936"/>
                  <a:pt x="1512939" y="430442"/>
                  <a:pt x="1511710" y="573010"/>
                </a:cubicBezTo>
                <a:cubicBezTo>
                  <a:pt x="1510481" y="715578"/>
                  <a:pt x="1461319" y="982278"/>
                  <a:pt x="1452716" y="1059707"/>
                </a:cubicBezTo>
                <a:cubicBezTo>
                  <a:pt x="1444113" y="1137136"/>
                  <a:pt x="1452101" y="1087360"/>
                  <a:pt x="1460090" y="1037584"/>
                </a:cubicBezTo>
              </a:path>
            </a:pathLst>
          </a:cu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8" name="Straight Connector 27"/>
          <p:cNvCxnSpPr/>
          <p:nvPr/>
        </p:nvCxnSpPr>
        <p:spPr>
          <a:xfrm flipH="1">
            <a:off x="3930445" y="2972062"/>
            <a:ext cx="7374" cy="1593714"/>
          </a:xfrm>
          <a:prstGeom prst="line">
            <a:avLst/>
          </a:prstGeom>
          <a:ln w="12700">
            <a:solidFill>
              <a:schemeClr val="tx1"/>
            </a:solidFill>
            <a:head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3937819" y="4565199"/>
            <a:ext cx="1936071" cy="0"/>
          </a:xfrm>
          <a:prstGeom prst="line">
            <a:avLst/>
          </a:prstGeom>
          <a:ln w="12700">
            <a:solidFill>
              <a:schemeClr val="tx1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4240161" y="3317957"/>
            <a:ext cx="0" cy="708353"/>
          </a:xfrm>
          <a:prstGeom prst="line">
            <a:avLst/>
          </a:prstGeom>
          <a:ln w="12700">
            <a:solidFill>
              <a:schemeClr val="tx1"/>
            </a:solidFill>
            <a:head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4753131" y="4026310"/>
            <a:ext cx="756319" cy="0"/>
          </a:xfrm>
          <a:prstGeom prst="line">
            <a:avLst/>
          </a:prstGeom>
          <a:ln w="12700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4240161" y="4026310"/>
            <a:ext cx="512970" cy="0"/>
          </a:xfrm>
          <a:prstGeom prst="line">
            <a:avLst/>
          </a:prstGeom>
          <a:ln w="12700">
            <a:solidFill>
              <a:schemeClr val="tx1"/>
            </a:solidFill>
            <a:headEnd type="oval"/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3617539" y="293104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5600700" y="4586741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h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6726074" y="2143845"/>
            <a:ext cx="402149" cy="495613"/>
            <a:chOff x="3233037" y="2143845"/>
            <a:chExt cx="402149" cy="495613"/>
          </a:xfrm>
        </p:grpSpPr>
        <p:sp>
          <p:nvSpPr>
            <p:cNvPr id="2" name="Oval 1"/>
            <p:cNvSpPr/>
            <p:nvPr/>
          </p:nvSpPr>
          <p:spPr>
            <a:xfrm>
              <a:off x="3233037" y="2245226"/>
              <a:ext cx="402149" cy="394231"/>
            </a:xfrm>
            <a:prstGeom prst="ellipse">
              <a:avLst/>
            </a:prstGeom>
            <a:noFill/>
            <a:ln w="1270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>
                  <a:solidFill>
                    <a:schemeClr val="accent6">
                      <a:lumMod val="50000"/>
                    </a:schemeClr>
                  </a:solidFill>
                </a:ln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235980" y="2239348"/>
              <a:ext cx="39626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accent4">
                      <a:lumMod val="75000"/>
                    </a:schemeClr>
                  </a:solidFill>
                </a:rPr>
                <a:t>PT</a:t>
              </a:r>
            </a:p>
            <a:p>
              <a:pPr algn="ctr"/>
              <a:r>
                <a:rPr lang="en-US" sz="1000" dirty="0">
                  <a:solidFill>
                    <a:schemeClr val="accent4">
                      <a:lumMod val="75000"/>
                    </a:schemeClr>
                  </a:solidFill>
                </a:rPr>
                <a:t>001</a:t>
              </a:r>
              <a:endParaRPr lang="en-GB" sz="1000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  <p:cxnSp>
          <p:nvCxnSpPr>
            <p:cNvPr id="10" name="Straight Connector 9"/>
            <p:cNvCxnSpPr>
              <a:stCxn id="2" idx="0"/>
            </p:cNvCxnSpPr>
            <p:nvPr/>
          </p:nvCxnSpPr>
          <p:spPr>
            <a:xfrm flipH="1" flipV="1">
              <a:off x="3434111" y="2143845"/>
              <a:ext cx="1" cy="101381"/>
            </a:xfrm>
            <a:prstGeom prst="line">
              <a:avLst/>
            </a:prstGeom>
            <a:ln w="12700">
              <a:solidFill>
                <a:schemeClr val="accent4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13"/>
          <p:cNvSpPr txBox="1"/>
          <p:nvPr/>
        </p:nvSpPr>
        <p:spPr>
          <a:xfrm>
            <a:off x="5600700" y="4169645"/>
            <a:ext cx="321594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rgbClr val="002060"/>
                </a:solidFill>
              </a:rPr>
              <a:t>Enter two-phase area by expansion</a:t>
            </a:r>
            <a:endParaRPr lang="en-GB" sz="15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0886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8" grpId="0"/>
      <p:bldP spid="2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869" y="792542"/>
            <a:ext cx="7129115" cy="5328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09" name="Text Box 9"/>
          <p:cNvSpPr txBox="1">
            <a:spLocks noChangeAspect="1" noChangeArrowheads="1"/>
          </p:cNvSpPr>
          <p:nvPr/>
        </p:nvSpPr>
        <p:spPr bwMode="auto">
          <a:xfrm>
            <a:off x="4947246" y="5559659"/>
            <a:ext cx="79609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 eaLnBrk="1" hangingPunct="1">
              <a:spcBef>
                <a:spcPct val="50000"/>
              </a:spcBef>
            </a:pPr>
            <a:r>
              <a:rPr lang="en-US" altLang="en-US" sz="1200" b="1" dirty="0">
                <a:solidFill>
                  <a:srgbClr val="CC0000"/>
                </a:solidFill>
                <a:latin typeface="Times New Roman" charset="0"/>
              </a:rPr>
              <a:t>89.3 K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5131291" y="2963273"/>
            <a:ext cx="2171188" cy="1025061"/>
            <a:chOff x="5831094" y="2709328"/>
            <a:chExt cx="2171188" cy="1025061"/>
          </a:xfrm>
        </p:grpSpPr>
        <p:sp>
          <p:nvSpPr>
            <p:cNvPr id="51225" name="Line 25"/>
            <p:cNvSpPr>
              <a:spLocks noChangeAspect="1" noChangeShapeType="1"/>
            </p:cNvSpPr>
            <p:nvPr/>
          </p:nvSpPr>
          <p:spPr bwMode="auto">
            <a:xfrm flipV="1">
              <a:off x="6067121" y="3645953"/>
              <a:ext cx="632960" cy="0"/>
            </a:xfrm>
            <a:prstGeom prst="line">
              <a:avLst/>
            </a:prstGeom>
            <a:noFill/>
            <a:ln w="19050">
              <a:solidFill>
                <a:srgbClr val="CC0000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1226" name="AutoShape 26"/>
            <p:cNvSpPr>
              <a:spLocks noChangeAspect="1" noChangeArrowheads="1"/>
            </p:cNvSpPr>
            <p:nvPr/>
          </p:nvSpPr>
          <p:spPr bwMode="auto">
            <a:xfrm>
              <a:off x="5831094" y="3554389"/>
              <a:ext cx="180000" cy="180000"/>
            </a:xfrm>
            <a:prstGeom prst="star4">
              <a:avLst>
                <a:gd name="adj" fmla="val 12500"/>
              </a:avLst>
            </a:prstGeom>
            <a:solidFill>
              <a:srgbClr val="FF9933">
                <a:alpha val="50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1227" name="AutoShape 27"/>
            <p:cNvSpPr>
              <a:spLocks noChangeAspect="1" noChangeArrowheads="1"/>
            </p:cNvSpPr>
            <p:nvPr/>
          </p:nvSpPr>
          <p:spPr bwMode="auto">
            <a:xfrm>
              <a:off x="5832681" y="2906689"/>
              <a:ext cx="180000" cy="180000"/>
            </a:xfrm>
            <a:prstGeom prst="star4">
              <a:avLst>
                <a:gd name="adj" fmla="val 12500"/>
              </a:avLst>
            </a:prstGeom>
            <a:solidFill>
              <a:srgbClr val="FF9933">
                <a:alpha val="50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1228" name="Line 28"/>
            <p:cNvSpPr>
              <a:spLocks noChangeAspect="1" noChangeShapeType="1"/>
            </p:cNvSpPr>
            <p:nvPr/>
          </p:nvSpPr>
          <p:spPr bwMode="auto">
            <a:xfrm>
              <a:off x="6065532" y="2998253"/>
              <a:ext cx="1936750" cy="0"/>
            </a:xfrm>
            <a:prstGeom prst="line">
              <a:avLst/>
            </a:prstGeom>
            <a:noFill/>
            <a:ln w="19050">
              <a:solidFill>
                <a:srgbClr val="CC0000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1229" name="Line 29"/>
            <p:cNvSpPr>
              <a:spLocks noChangeAspect="1" noChangeShapeType="1"/>
            </p:cNvSpPr>
            <p:nvPr/>
          </p:nvSpPr>
          <p:spPr bwMode="auto">
            <a:xfrm flipH="1">
              <a:off x="5921070" y="3141128"/>
              <a:ext cx="1587" cy="360362"/>
            </a:xfrm>
            <a:prstGeom prst="line">
              <a:avLst/>
            </a:prstGeom>
            <a:noFill/>
            <a:ln w="19050">
              <a:solidFill>
                <a:srgbClr val="CC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1230" name="Text Box 30"/>
            <p:cNvSpPr txBox="1">
              <a:spLocks noChangeAspect="1" noChangeArrowheads="1"/>
            </p:cNvSpPr>
            <p:nvPr/>
          </p:nvSpPr>
          <p:spPr bwMode="auto">
            <a:xfrm>
              <a:off x="6116648" y="3357028"/>
              <a:ext cx="609600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 eaLnBrk="1" hangingPunct="1">
                <a:spcBef>
                  <a:spcPct val="50000"/>
                </a:spcBef>
              </a:pPr>
              <a:r>
                <a:rPr lang="en-US" altLang="en-US" sz="1400" b="1" dirty="0">
                  <a:solidFill>
                    <a:srgbClr val="CC0000"/>
                  </a:solidFill>
                  <a:latin typeface="Times New Roman" charset="0"/>
                </a:rPr>
                <a:t>2.5 K</a:t>
              </a:r>
            </a:p>
          </p:txBody>
        </p:sp>
        <p:sp>
          <p:nvSpPr>
            <p:cNvPr id="51231" name="Text Box 31"/>
            <p:cNvSpPr txBox="1">
              <a:spLocks noChangeAspect="1" noChangeArrowheads="1"/>
            </p:cNvSpPr>
            <p:nvPr/>
          </p:nvSpPr>
          <p:spPr bwMode="auto">
            <a:xfrm>
              <a:off x="6764032" y="2709328"/>
              <a:ext cx="525462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 eaLnBrk="1" hangingPunct="1">
                <a:spcBef>
                  <a:spcPct val="50000"/>
                </a:spcBef>
              </a:pPr>
              <a:r>
                <a:rPr lang="en-US" altLang="en-US" sz="1400" b="1" dirty="0">
                  <a:solidFill>
                    <a:srgbClr val="CC0000"/>
                  </a:solidFill>
                  <a:latin typeface="Times New Roman" charset="0"/>
                </a:rPr>
                <a:t>6 K</a:t>
              </a:r>
            </a:p>
          </p:txBody>
        </p:sp>
      </p:grpSp>
      <p:sp>
        <p:nvSpPr>
          <p:cNvPr id="31" name="Title 1"/>
          <p:cNvSpPr txBox="1">
            <a:spLocks/>
          </p:cNvSpPr>
          <p:nvPr/>
        </p:nvSpPr>
        <p:spPr>
          <a:xfrm>
            <a:off x="392964" y="175511"/>
            <a:ext cx="6696839" cy="456878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/>
              <a:t>Cooling options for liquid Argon</a:t>
            </a:r>
            <a:endParaRPr lang="en-GB" dirty="0"/>
          </a:p>
        </p:txBody>
      </p:sp>
      <p:sp>
        <p:nvSpPr>
          <p:cNvPr id="34" name="Oval 33"/>
          <p:cNvSpPr/>
          <p:nvPr/>
        </p:nvSpPr>
        <p:spPr>
          <a:xfrm>
            <a:off x="3214249" y="4815616"/>
            <a:ext cx="90685" cy="90685"/>
          </a:xfrm>
          <a:prstGeom prst="ellipse">
            <a:avLst/>
          </a:prstGeom>
          <a:solidFill>
            <a:srgbClr val="FF0000"/>
          </a:solidFill>
          <a:ln>
            <a:solidFill>
              <a:srgbClr val="08080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TextBox 34"/>
          <p:cNvSpPr txBox="1"/>
          <p:nvPr/>
        </p:nvSpPr>
        <p:spPr>
          <a:xfrm>
            <a:off x="1889256" y="4931164"/>
            <a:ext cx="10070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err="1">
                <a:solidFill>
                  <a:srgbClr val="C00000"/>
                </a:solidFill>
              </a:rPr>
              <a:t>Tripel</a:t>
            </a:r>
            <a:r>
              <a:rPr lang="en-GB" sz="1200" dirty="0">
                <a:solidFill>
                  <a:srgbClr val="C00000"/>
                </a:solidFill>
              </a:rPr>
              <a:t> point</a:t>
            </a:r>
            <a:endParaRPr lang="en-GB" dirty="0">
              <a:solidFill>
                <a:srgbClr val="C00000"/>
              </a:solidFill>
            </a:endParaRPr>
          </a:p>
          <a:p>
            <a:r>
              <a:rPr lang="en-GB" sz="1200" dirty="0">
                <a:solidFill>
                  <a:srgbClr val="C00000"/>
                </a:solidFill>
              </a:rPr>
              <a:t>p=0.689 bar</a:t>
            </a:r>
          </a:p>
          <a:p>
            <a:r>
              <a:rPr lang="en-GB" sz="1200" dirty="0">
                <a:solidFill>
                  <a:srgbClr val="C00000"/>
                </a:solidFill>
              </a:rPr>
              <a:t>T=83.81 K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1780363" y="3296548"/>
            <a:ext cx="1575089" cy="2314645"/>
            <a:chOff x="2256322" y="3550705"/>
            <a:chExt cx="1575089" cy="2314645"/>
          </a:xfrm>
        </p:grpSpPr>
        <p:grpSp>
          <p:nvGrpSpPr>
            <p:cNvPr id="37" name="Group 36"/>
            <p:cNvGrpSpPr/>
            <p:nvPr/>
          </p:nvGrpSpPr>
          <p:grpSpPr>
            <a:xfrm>
              <a:off x="2312316" y="3550705"/>
              <a:ext cx="1519095" cy="2314645"/>
              <a:chOff x="2312316" y="3550705"/>
              <a:chExt cx="1519095" cy="2314645"/>
            </a:xfrm>
          </p:grpSpPr>
          <p:cxnSp>
            <p:nvCxnSpPr>
              <p:cNvPr id="39" name="Straight Connector 38"/>
              <p:cNvCxnSpPr/>
              <p:nvPr/>
            </p:nvCxnSpPr>
            <p:spPr>
              <a:xfrm>
                <a:off x="2312316" y="3596047"/>
                <a:ext cx="1481310" cy="1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/>
              <p:nvPr/>
            </p:nvCxnSpPr>
            <p:spPr>
              <a:xfrm flipV="1">
                <a:off x="3786068" y="3596049"/>
                <a:ext cx="1" cy="2269301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Oval 40"/>
              <p:cNvSpPr/>
              <p:nvPr/>
            </p:nvSpPr>
            <p:spPr>
              <a:xfrm>
                <a:off x="3740726" y="3550705"/>
                <a:ext cx="90685" cy="9068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080808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8" name="TextBox 37"/>
            <p:cNvSpPr txBox="1"/>
            <p:nvPr/>
          </p:nvSpPr>
          <p:spPr>
            <a:xfrm>
              <a:off x="2256322" y="3582826"/>
              <a:ext cx="62228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/>
                <a:t>2.1 bar</a:t>
              </a: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1778030" y="2502634"/>
            <a:ext cx="2755290" cy="3108559"/>
            <a:chOff x="4447813" y="1690581"/>
            <a:chExt cx="2755290" cy="3108559"/>
          </a:xfrm>
          <a:effectLst/>
        </p:grpSpPr>
        <p:grpSp>
          <p:nvGrpSpPr>
            <p:cNvPr id="43" name="Group 42"/>
            <p:cNvGrpSpPr/>
            <p:nvPr/>
          </p:nvGrpSpPr>
          <p:grpSpPr>
            <a:xfrm>
              <a:off x="4513763" y="1690581"/>
              <a:ext cx="2689340" cy="3108559"/>
              <a:chOff x="4513763" y="1690581"/>
              <a:chExt cx="2689340" cy="3108559"/>
            </a:xfrm>
          </p:grpSpPr>
          <p:cxnSp>
            <p:nvCxnSpPr>
              <p:cNvPr id="45" name="Straight Connector 44"/>
              <p:cNvCxnSpPr/>
              <p:nvPr/>
            </p:nvCxnSpPr>
            <p:spPr>
              <a:xfrm>
                <a:off x="4513763" y="1735923"/>
                <a:ext cx="2651555" cy="1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>
              <a:xfrm flipV="1">
                <a:off x="7157761" y="1735927"/>
                <a:ext cx="0" cy="3063213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" name="Oval 46"/>
              <p:cNvSpPr/>
              <p:nvPr/>
            </p:nvSpPr>
            <p:spPr>
              <a:xfrm>
                <a:off x="7112418" y="1690581"/>
                <a:ext cx="90685" cy="9068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080808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44" name="TextBox 43"/>
            <p:cNvSpPr txBox="1"/>
            <p:nvPr/>
          </p:nvSpPr>
          <p:spPr>
            <a:xfrm>
              <a:off x="4447813" y="1735923"/>
              <a:ext cx="62228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dirty="0"/>
                <a:t>2.8 bar</a:t>
              </a:r>
            </a:p>
          </p:txBody>
        </p:sp>
      </p:grpSp>
      <p:sp>
        <p:nvSpPr>
          <p:cNvPr id="60" name="Oval 59"/>
          <p:cNvSpPr/>
          <p:nvPr/>
        </p:nvSpPr>
        <p:spPr>
          <a:xfrm>
            <a:off x="5174437" y="4226293"/>
            <a:ext cx="90685" cy="90685"/>
          </a:xfrm>
          <a:prstGeom prst="ellipse">
            <a:avLst/>
          </a:prstGeom>
          <a:solidFill>
            <a:srgbClr val="FF0000"/>
          </a:solidFill>
          <a:ln>
            <a:solidFill>
              <a:srgbClr val="08080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1" name="Straight Connector 60"/>
          <p:cNvCxnSpPr/>
          <p:nvPr/>
        </p:nvCxnSpPr>
        <p:spPr>
          <a:xfrm>
            <a:off x="1843980" y="4271635"/>
            <a:ext cx="3385481" cy="1"/>
          </a:xfrm>
          <a:prstGeom prst="line">
            <a:avLst/>
          </a:prstGeom>
          <a:ln w="12700">
            <a:solidFill>
              <a:srgbClr val="C00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1775901" y="4271635"/>
            <a:ext cx="7008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rgbClr val="C00000"/>
                </a:solidFill>
              </a:rPr>
              <a:t>1.25 bar</a:t>
            </a:r>
          </a:p>
        </p:txBody>
      </p:sp>
      <p:cxnSp>
        <p:nvCxnSpPr>
          <p:cNvPr id="64" name="Straight Connector 63"/>
          <p:cNvCxnSpPr>
            <a:stCxn id="60" idx="4"/>
          </p:cNvCxnSpPr>
          <p:nvPr/>
        </p:nvCxnSpPr>
        <p:spPr>
          <a:xfrm>
            <a:off x="5219780" y="4316978"/>
            <a:ext cx="2280" cy="1294215"/>
          </a:xfrm>
          <a:prstGeom prst="line">
            <a:avLst/>
          </a:prstGeom>
          <a:ln w="12700">
            <a:solidFill>
              <a:srgbClr val="C00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6693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397" y="832104"/>
            <a:ext cx="5489448" cy="51937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6092" y="6782"/>
            <a:ext cx="8667907" cy="683730"/>
          </a:xfrm>
        </p:spPr>
        <p:txBody>
          <a:bodyPr>
            <a:normAutofit/>
          </a:bodyPr>
          <a:lstStyle/>
          <a:p>
            <a:r>
              <a:rPr lang="en-GB" dirty="0"/>
              <a:t>ATLAS – FCAL heat transfer study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611572" y="1083957"/>
            <a:ext cx="223619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002060"/>
                </a:solidFill>
                <a:latin typeface="Calibri" panose="020F0502020204030204" pitchFamily="34" charset="0"/>
              </a:rPr>
              <a:t>Pressurized liquid Argon </a:t>
            </a:r>
          </a:p>
          <a:p>
            <a:r>
              <a:rPr lang="en-GB" sz="1600" dirty="0">
                <a:solidFill>
                  <a:srgbClr val="002060"/>
                </a:solidFill>
                <a:latin typeface="Calibri" panose="020F0502020204030204" pitchFamily="34" charset="0"/>
              </a:rPr>
              <a:t>in the ATLAS - FCAL</a:t>
            </a:r>
          </a:p>
          <a:p>
            <a:r>
              <a:rPr lang="en-GB" sz="1600" dirty="0">
                <a:solidFill>
                  <a:srgbClr val="002060"/>
                </a:solidFill>
                <a:latin typeface="Calibri" panose="020F0502020204030204" pitchFamily="34" charset="0"/>
              </a:rPr>
              <a:t>p=2 </a:t>
            </a:r>
            <a:r>
              <a:rPr lang="en-GB" sz="1600" dirty="0" err="1">
                <a:solidFill>
                  <a:srgbClr val="002060"/>
                </a:solidFill>
                <a:latin typeface="Calibri" panose="020F0502020204030204" pitchFamily="34" charset="0"/>
              </a:rPr>
              <a:t>bara</a:t>
            </a:r>
            <a:r>
              <a:rPr lang="en-GB" sz="1600" dirty="0">
                <a:solidFill>
                  <a:srgbClr val="002060"/>
                </a:solidFill>
                <a:latin typeface="Calibri" panose="020F0502020204030204" pitchFamily="34" charset="0"/>
              </a:rPr>
              <a:t>, T=87.3 K 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6554481" y="2578479"/>
            <a:ext cx="2571690" cy="3274266"/>
            <a:chOff x="6554481" y="2578479"/>
            <a:chExt cx="2571690" cy="3274266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64" t="24432" r="52181" b="16462"/>
            <a:stretch/>
          </p:blipFill>
          <p:spPr>
            <a:xfrm>
              <a:off x="6554481" y="2578479"/>
              <a:ext cx="2483901" cy="2809680"/>
            </a:xfrm>
            <a:prstGeom prst="rect">
              <a:avLst/>
            </a:prstGeom>
          </p:spPr>
        </p:pic>
        <p:sp>
          <p:nvSpPr>
            <p:cNvPr id="16" name="Title 1"/>
            <p:cNvSpPr txBox="1">
              <a:spLocks/>
            </p:cNvSpPr>
            <p:nvPr/>
          </p:nvSpPr>
          <p:spPr>
            <a:xfrm>
              <a:off x="7038574" y="5462220"/>
              <a:ext cx="2087597" cy="390525"/>
            </a:xfrm>
            <a:prstGeom prst="rect">
              <a:avLst/>
            </a:prstGeom>
          </p:spPr>
          <p:txBody>
            <a:bodyPr vert="horz" lIns="45720" rIns="45720" anchor="ctr">
              <a:noAutofit/>
            </a:bodyPr>
            <a:lstStyle>
              <a:lvl1pPr algn="ctr" rtl="0" eaLnBrk="1" latinLnBrk="0" hangingPunct="1">
                <a:spcBef>
                  <a:spcPct val="0"/>
                </a:spcBef>
                <a:buNone/>
                <a:defRPr kumimoji="0" sz="2400" b="1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altLang="en-US" sz="1200" b="0" dirty="0">
                  <a:solidFill>
                    <a:srgbClr val="080808"/>
                  </a:solidFill>
                </a:rPr>
                <a:t>Courtesy of Caroline Fabre</a:t>
              </a:r>
            </a:p>
          </p:txBody>
        </p:sp>
        <p:sp>
          <p:nvSpPr>
            <p:cNvPr id="22" name="Text Box 12"/>
            <p:cNvSpPr txBox="1">
              <a:spLocks noChangeAspect="1" noChangeArrowheads="1"/>
            </p:cNvSpPr>
            <p:nvPr/>
          </p:nvSpPr>
          <p:spPr bwMode="auto">
            <a:xfrm>
              <a:off x="6623912" y="3016024"/>
              <a:ext cx="1728788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1200" dirty="0">
                  <a:solidFill>
                    <a:srgbClr val="C00000"/>
                  </a:solidFill>
                  <a:latin typeface="Verdana" pitchFamily="34" charset="0"/>
                </a:rPr>
                <a:t>1.25 bar</a:t>
              </a:r>
            </a:p>
          </p:txBody>
        </p:sp>
        <p:cxnSp>
          <p:nvCxnSpPr>
            <p:cNvPr id="27" name="Straight Connector 26"/>
            <p:cNvCxnSpPr/>
            <p:nvPr/>
          </p:nvCxnSpPr>
          <p:spPr>
            <a:xfrm>
              <a:off x="8212913" y="3288180"/>
              <a:ext cx="0" cy="86150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8228027" y="3275033"/>
              <a:ext cx="468555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Rounded Rectangle 28"/>
            <p:cNvSpPr/>
            <p:nvPr/>
          </p:nvSpPr>
          <p:spPr>
            <a:xfrm>
              <a:off x="7862928" y="3039937"/>
              <a:ext cx="648468" cy="113355"/>
            </a:xfrm>
            <a:prstGeom prst="roundRect">
              <a:avLst/>
            </a:prstGeom>
            <a:solidFill>
              <a:srgbClr val="FF0000">
                <a:alpha val="38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Arc 29"/>
            <p:cNvSpPr/>
            <p:nvPr/>
          </p:nvSpPr>
          <p:spPr>
            <a:xfrm rot="5400000">
              <a:off x="8623325" y="3154131"/>
              <a:ext cx="127465" cy="104775"/>
            </a:xfrm>
            <a:prstGeom prst="arc">
              <a:avLst>
                <a:gd name="adj1" fmla="val 15284693"/>
                <a:gd name="adj2" fmla="val 0"/>
              </a:avLst>
            </a:pr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Arc 30"/>
            <p:cNvSpPr/>
            <p:nvPr/>
          </p:nvSpPr>
          <p:spPr>
            <a:xfrm>
              <a:off x="8637608" y="3138024"/>
              <a:ext cx="98900" cy="120043"/>
            </a:xfrm>
            <a:prstGeom prst="arc">
              <a:avLst/>
            </a:pr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0A8AA-8C4C-4F96-A82B-3864B3FD7EF9}" type="datetime1">
              <a:rPr lang="en-US" smtClean="0"/>
              <a:t>26-Mar-25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TE/CRG-CI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134526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496245" y="0"/>
            <a:ext cx="7772400" cy="733031"/>
          </a:xfrm>
        </p:spPr>
        <p:txBody>
          <a:bodyPr/>
          <a:lstStyle/>
          <a:p>
            <a:r>
              <a:rPr lang="en-US" altLang="en-US" dirty="0"/>
              <a:t>ATLAS FCAL Heat load generation</a:t>
            </a:r>
          </a:p>
        </p:txBody>
      </p:sp>
      <p:pic>
        <p:nvPicPr>
          <p:cNvPr id="6150" name="Picture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1463" y="1400478"/>
            <a:ext cx="6332537" cy="474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575" y="1201738"/>
            <a:ext cx="2814637" cy="293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152" name="Straight Arrow Connector 11"/>
          <p:cNvCxnSpPr>
            <a:cxnSpLocks noChangeShapeType="1"/>
          </p:cNvCxnSpPr>
          <p:nvPr/>
        </p:nvCxnSpPr>
        <p:spPr bwMode="auto">
          <a:xfrm flipH="1" flipV="1">
            <a:off x="5459413" y="4427840"/>
            <a:ext cx="1404937" cy="627063"/>
          </a:xfrm>
          <a:prstGeom prst="straightConnector1">
            <a:avLst/>
          </a:prstGeom>
          <a:noFill/>
          <a:ln w="57150" algn="ctr">
            <a:solidFill>
              <a:srgbClr val="00B05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153" name="TextBox 12"/>
          <p:cNvSpPr txBox="1">
            <a:spLocks noChangeArrowheads="1"/>
          </p:cNvSpPr>
          <p:nvPr/>
        </p:nvSpPr>
        <p:spPr bwMode="auto">
          <a:xfrm>
            <a:off x="6905625" y="4700890"/>
            <a:ext cx="223837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110000"/>
              <a:buFont typeface="Wingdings" pitchFamily="2" charset="2"/>
              <a:buBlip>
                <a:blip r:embed="rId4"/>
              </a:buBlip>
              <a:defRPr sz="3200">
                <a:solidFill>
                  <a:schemeClr val="tx1"/>
                </a:solidFill>
                <a:latin typeface="Tahoma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6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SzPct val="95000"/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Tahoma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Comic Sans MS" pitchFamily="66" charset="0"/>
              </a:rPr>
              <a:t>Hottest spot at EM shower</a:t>
            </a:r>
          </a:p>
        </p:txBody>
      </p:sp>
      <p:sp>
        <p:nvSpPr>
          <p:cNvPr id="6154" name="TextBox 13"/>
          <p:cNvSpPr txBox="1">
            <a:spLocks noChangeArrowheads="1"/>
          </p:cNvSpPr>
          <p:nvPr/>
        </p:nvSpPr>
        <p:spPr bwMode="auto">
          <a:xfrm>
            <a:off x="3364622" y="965994"/>
            <a:ext cx="3275012" cy="132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110000"/>
              <a:buFont typeface="Wingdings" pitchFamily="2" charset="2"/>
              <a:buBlip>
                <a:blip r:embed="rId4"/>
              </a:buBlip>
              <a:defRPr sz="3200">
                <a:solidFill>
                  <a:schemeClr val="tx1"/>
                </a:solidFill>
                <a:latin typeface="Tahoma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6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SzPct val="95000"/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Tahoma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Comic Sans MS" pitchFamily="66" charset="0"/>
              </a:rPr>
              <a:t>Heat flows outwards to HEC, crossing a 12 mm clearance gap between </a:t>
            </a:r>
            <a:r>
              <a:rPr lang="en-US" altLang="en-US" sz="2000" dirty="0" err="1">
                <a:solidFill>
                  <a:srgbClr val="000000"/>
                </a:solidFill>
                <a:latin typeface="Comic Sans MS" pitchFamily="66" charset="0"/>
              </a:rPr>
              <a:t>FCal</a:t>
            </a:r>
            <a:r>
              <a:rPr lang="en-US" altLang="en-US" sz="2000" dirty="0">
                <a:solidFill>
                  <a:srgbClr val="000000"/>
                </a:solidFill>
                <a:latin typeface="Comic Sans MS" pitchFamily="66" charset="0"/>
              </a:rPr>
              <a:t> and HEC</a:t>
            </a:r>
          </a:p>
        </p:txBody>
      </p:sp>
      <p:sp>
        <p:nvSpPr>
          <p:cNvPr id="6155" name="TextBox 14"/>
          <p:cNvSpPr txBox="1">
            <a:spLocks noChangeArrowheads="1"/>
          </p:cNvSpPr>
          <p:nvPr/>
        </p:nvSpPr>
        <p:spPr bwMode="auto">
          <a:xfrm>
            <a:off x="167750" y="4700890"/>
            <a:ext cx="24431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110000"/>
              <a:buFont typeface="Wingdings" pitchFamily="2" charset="2"/>
              <a:buBlip>
                <a:blip r:embed="rId4"/>
              </a:buBlip>
              <a:defRPr sz="3200">
                <a:solidFill>
                  <a:schemeClr val="tx1"/>
                </a:solidFill>
                <a:latin typeface="Tahoma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6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SzPct val="95000"/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Tahoma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Comic Sans MS" pitchFamily="66" charset="0"/>
              </a:rPr>
              <a:t>LAr is an excellent thermal insulator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6291224" y="5753335"/>
            <a:ext cx="2852776" cy="390525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1400" b="0" dirty="0">
                <a:solidFill>
                  <a:srgbClr val="080808"/>
                </a:solidFill>
              </a:rPr>
              <a:t>Courtesy of John Rutherford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B5967-86DE-4913-8CD0-D64209C5D7A5}" type="datetime1">
              <a:rPr lang="en-US" smtClean="0"/>
              <a:t>26-Mar-25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TE/CRG-CI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34108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946" y="1283123"/>
            <a:ext cx="8226854" cy="4362197"/>
          </a:xfrm>
        </p:spPr>
        <p:txBody>
          <a:bodyPr>
            <a:normAutofit/>
          </a:bodyPr>
          <a:lstStyle/>
          <a:p>
            <a:pPr>
              <a:lnSpc>
                <a:spcPts val="2500"/>
              </a:lnSpc>
              <a:buClr>
                <a:schemeClr val="tx1"/>
              </a:buClr>
              <a:buFont typeface="Wingdings" pitchFamily="2" charset="2"/>
              <a:buChar char="q"/>
            </a:pPr>
            <a:r>
              <a:rPr lang="en-US" sz="1800" dirty="0"/>
              <a:t>Applications of liquid Argon (LAr) in particle detectors</a:t>
            </a:r>
          </a:p>
          <a:p>
            <a:pPr>
              <a:lnSpc>
                <a:spcPts val="2500"/>
              </a:lnSpc>
              <a:buClr>
                <a:schemeClr val="tx1"/>
              </a:buClr>
              <a:buFont typeface="Wingdings" pitchFamily="2" charset="2"/>
              <a:buChar char="q"/>
            </a:pPr>
            <a:endParaRPr lang="en-US" sz="1800" dirty="0"/>
          </a:p>
          <a:p>
            <a:pPr>
              <a:lnSpc>
                <a:spcPts val="2500"/>
              </a:lnSpc>
              <a:buClr>
                <a:schemeClr val="tx1"/>
              </a:buClr>
              <a:buFont typeface="Wingdings" pitchFamily="2" charset="2"/>
              <a:buChar char="q"/>
            </a:pPr>
            <a:r>
              <a:rPr lang="en-US" sz="1800" dirty="0"/>
              <a:t>Introduction to Argon as a cryogenic fluid</a:t>
            </a:r>
          </a:p>
          <a:p>
            <a:pPr>
              <a:lnSpc>
                <a:spcPts val="2500"/>
              </a:lnSpc>
              <a:buClr>
                <a:schemeClr val="tx1"/>
              </a:buClr>
              <a:buFont typeface="Wingdings" pitchFamily="2" charset="2"/>
              <a:buChar char="q"/>
            </a:pPr>
            <a:endParaRPr lang="en-US" sz="1800" dirty="0"/>
          </a:p>
          <a:p>
            <a:pPr>
              <a:lnSpc>
                <a:spcPts val="2500"/>
              </a:lnSpc>
              <a:buClr>
                <a:schemeClr val="tx1"/>
              </a:buClr>
              <a:buFont typeface="Wingdings" pitchFamily="2" charset="2"/>
              <a:buChar char="q"/>
            </a:pPr>
            <a:r>
              <a:rPr lang="en-US" sz="1800" dirty="0"/>
              <a:t>Thermodynamics of LAr</a:t>
            </a:r>
          </a:p>
          <a:p>
            <a:pPr>
              <a:lnSpc>
                <a:spcPts val="2500"/>
              </a:lnSpc>
              <a:buClr>
                <a:schemeClr val="tx1"/>
              </a:buClr>
              <a:buFont typeface="Wingdings" pitchFamily="2" charset="2"/>
              <a:buChar char="q"/>
            </a:pPr>
            <a:endParaRPr lang="en-US" sz="1800" dirty="0"/>
          </a:p>
          <a:p>
            <a:pPr>
              <a:lnSpc>
                <a:spcPts val="2500"/>
              </a:lnSpc>
              <a:buClr>
                <a:schemeClr val="tx1"/>
              </a:buClr>
              <a:buFont typeface="Wingdings" pitchFamily="2" charset="2"/>
              <a:buChar char="q"/>
            </a:pPr>
            <a:r>
              <a:rPr lang="en-US" sz="1800" dirty="0"/>
              <a:t>Cooling options for LAr </a:t>
            </a:r>
          </a:p>
          <a:p>
            <a:pPr>
              <a:lnSpc>
                <a:spcPts val="2500"/>
              </a:lnSpc>
              <a:buClr>
                <a:schemeClr val="tx1"/>
              </a:buClr>
              <a:buFont typeface="Wingdings" pitchFamily="2" charset="2"/>
              <a:buChar char="q"/>
            </a:pPr>
            <a:endParaRPr lang="en-US" sz="1800" dirty="0"/>
          </a:p>
          <a:p>
            <a:pPr>
              <a:lnSpc>
                <a:spcPts val="2500"/>
              </a:lnSpc>
              <a:buClr>
                <a:schemeClr val="tx1"/>
              </a:buClr>
              <a:buFont typeface="Wingdings" pitchFamily="2" charset="2"/>
              <a:buChar char="q"/>
            </a:pPr>
            <a:r>
              <a:rPr lang="en-US" sz="1800" dirty="0"/>
              <a:t>Remarks</a:t>
            </a:r>
          </a:p>
          <a:p>
            <a:pPr lvl="1">
              <a:buClr>
                <a:schemeClr val="tx1"/>
              </a:buClr>
              <a:buFont typeface="Wingdings" pitchFamily="2" charset="2"/>
              <a:buChar char="q"/>
            </a:pPr>
            <a:endParaRPr lang="en-US" sz="1400" dirty="0">
              <a:solidFill>
                <a:srgbClr val="0070C0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156581"/>
            <a:ext cx="8226854" cy="672360"/>
          </a:xfrm>
        </p:spPr>
        <p:txBody>
          <a:bodyPr>
            <a:normAutofit/>
          </a:bodyPr>
          <a:lstStyle/>
          <a:p>
            <a:r>
              <a:rPr lang="en-GB" sz="2400" dirty="0"/>
              <a:t>Content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5198E-8C87-48FD-8AC8-0070C8AFC3B3}" type="datetime1">
              <a:rPr lang="en-US" smtClean="0"/>
              <a:t>26-Mar-25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TE/CRG-CI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0751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17" name="Oval 8"/>
          <p:cNvSpPr>
            <a:spLocks noChangeArrowheads="1"/>
          </p:cNvSpPr>
          <p:nvPr/>
        </p:nvSpPr>
        <p:spPr bwMode="auto">
          <a:xfrm>
            <a:off x="460888" y="1222375"/>
            <a:ext cx="4721868" cy="4682377"/>
          </a:xfrm>
          <a:prstGeom prst="ellipse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110000"/>
              <a:buFont typeface="Wingdings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Tahoma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6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SzPct val="95000"/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Tahoma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00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7219" name="Oval 6"/>
          <p:cNvSpPr>
            <a:spLocks noChangeArrowheads="1"/>
          </p:cNvSpPr>
          <p:nvPr/>
        </p:nvSpPr>
        <p:spPr bwMode="auto">
          <a:xfrm>
            <a:off x="932436" y="1653079"/>
            <a:ext cx="3822169" cy="3790202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110000"/>
              <a:buFont typeface="Wingdings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Tahoma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6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SzPct val="95000"/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Tahoma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00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7220" name="Oval 5"/>
          <p:cNvSpPr>
            <a:spLocks noChangeArrowheads="1"/>
          </p:cNvSpPr>
          <p:nvPr/>
        </p:nvSpPr>
        <p:spPr bwMode="auto">
          <a:xfrm>
            <a:off x="1093773" y="1825366"/>
            <a:ext cx="3499519" cy="3470251"/>
          </a:xfrm>
          <a:prstGeom prst="ellipse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110000"/>
              <a:buFont typeface="Wingdings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Tahoma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6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SzPct val="95000"/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Tahoma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00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7174" name="Oval 10"/>
          <p:cNvSpPr>
            <a:spLocks noChangeArrowheads="1"/>
          </p:cNvSpPr>
          <p:nvPr/>
        </p:nvSpPr>
        <p:spPr bwMode="auto">
          <a:xfrm>
            <a:off x="2604674" y="3315611"/>
            <a:ext cx="466725" cy="465138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110000"/>
              <a:buFont typeface="Wingdings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Tahoma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6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SzPct val="95000"/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Tahoma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00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7175" name="TextBox 11"/>
          <p:cNvSpPr txBox="1">
            <a:spLocks noChangeArrowheads="1"/>
          </p:cNvSpPr>
          <p:nvPr/>
        </p:nvSpPr>
        <p:spPr bwMode="auto">
          <a:xfrm>
            <a:off x="2116138" y="4722813"/>
            <a:ext cx="12144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110000"/>
              <a:buFont typeface="Wingdings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Tahoma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6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SzPct val="95000"/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Tahoma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000000"/>
                </a:solidFill>
                <a:latin typeface="Comic Sans MS" pitchFamily="66" charset="0"/>
              </a:rPr>
              <a:t>FCal</a:t>
            </a:r>
          </a:p>
        </p:txBody>
      </p:sp>
      <p:sp>
        <p:nvSpPr>
          <p:cNvPr id="7176" name="TextBox 12"/>
          <p:cNvSpPr txBox="1">
            <a:spLocks noChangeArrowheads="1"/>
          </p:cNvSpPr>
          <p:nvPr/>
        </p:nvSpPr>
        <p:spPr bwMode="auto">
          <a:xfrm>
            <a:off x="3944938" y="1706563"/>
            <a:ext cx="14049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110000"/>
              <a:buFont typeface="Wingdings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Tahoma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6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SzPct val="95000"/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Tahoma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Comic Sans MS" pitchFamily="66" charset="0"/>
              </a:rPr>
              <a:t>HEC</a:t>
            </a:r>
          </a:p>
        </p:txBody>
      </p:sp>
      <p:cxnSp>
        <p:nvCxnSpPr>
          <p:cNvPr id="7177" name="Straight Arrow Connector 15"/>
          <p:cNvCxnSpPr>
            <a:cxnSpLocks noChangeShapeType="1"/>
          </p:cNvCxnSpPr>
          <p:nvPr/>
        </p:nvCxnSpPr>
        <p:spPr bwMode="auto">
          <a:xfrm flipV="1">
            <a:off x="3151279" y="2989264"/>
            <a:ext cx="547596" cy="393699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178" name="TextBox 18"/>
          <p:cNvSpPr txBox="1">
            <a:spLocks noChangeArrowheads="1"/>
          </p:cNvSpPr>
          <p:nvPr/>
        </p:nvSpPr>
        <p:spPr bwMode="auto">
          <a:xfrm>
            <a:off x="2128838" y="2224993"/>
            <a:ext cx="1816100" cy="101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110000"/>
              <a:buFont typeface="Wingdings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Tahoma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6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SzPct val="95000"/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Tahoma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Comic Sans MS" pitchFamily="66" charset="0"/>
              </a:rPr>
              <a:t>Heat flows radially outwards</a:t>
            </a:r>
          </a:p>
        </p:txBody>
      </p:sp>
      <p:sp>
        <p:nvSpPr>
          <p:cNvPr id="7179" name="TextBox 19"/>
          <p:cNvSpPr txBox="1">
            <a:spLocks noChangeArrowheads="1"/>
          </p:cNvSpPr>
          <p:nvPr/>
        </p:nvSpPr>
        <p:spPr bwMode="auto">
          <a:xfrm>
            <a:off x="385763" y="698500"/>
            <a:ext cx="331311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110000"/>
              <a:buFont typeface="Wingdings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Tahoma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6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SzPct val="95000"/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Tahoma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Comic Sans MS" pitchFamily="66" charset="0"/>
              </a:rPr>
              <a:t>Clearance gap 6 to 12 mm</a:t>
            </a:r>
          </a:p>
        </p:txBody>
      </p:sp>
      <p:cxnSp>
        <p:nvCxnSpPr>
          <p:cNvPr id="7180" name="Straight Arrow Connector 20"/>
          <p:cNvCxnSpPr>
            <a:cxnSpLocks noChangeShapeType="1"/>
          </p:cNvCxnSpPr>
          <p:nvPr/>
        </p:nvCxnSpPr>
        <p:spPr bwMode="auto">
          <a:xfrm>
            <a:off x="1093773" y="1056228"/>
            <a:ext cx="673100" cy="1035050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181" name="Oval 23"/>
          <p:cNvSpPr>
            <a:spLocks noChangeArrowheads="1"/>
          </p:cNvSpPr>
          <p:nvPr/>
        </p:nvSpPr>
        <p:spPr bwMode="auto">
          <a:xfrm>
            <a:off x="4040188" y="2360613"/>
            <a:ext cx="1350962" cy="1365250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110000"/>
              <a:buFont typeface="Wingdings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Tahoma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6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SzPct val="95000"/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Tahoma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000">
              <a:solidFill>
                <a:srgbClr val="000000"/>
              </a:solidFill>
              <a:latin typeface="Comic Sans MS" pitchFamily="66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5970587" y="770429"/>
            <a:ext cx="2635250" cy="3117850"/>
            <a:chOff x="5976938" y="409575"/>
            <a:chExt cx="2635250" cy="3117850"/>
          </a:xfrm>
        </p:grpSpPr>
        <p:pic>
          <p:nvPicPr>
            <p:cNvPr id="7182" name="Picture 24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973"/>
            <a:stretch/>
          </p:blipFill>
          <p:spPr bwMode="auto">
            <a:xfrm>
              <a:off x="5976938" y="409575"/>
              <a:ext cx="2635250" cy="3117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7183" name="Group 41"/>
            <p:cNvGrpSpPr>
              <a:grpSpLocks/>
            </p:cNvGrpSpPr>
            <p:nvPr/>
          </p:nvGrpSpPr>
          <p:grpSpPr bwMode="auto">
            <a:xfrm>
              <a:off x="6238875" y="1585913"/>
              <a:ext cx="914400" cy="1897062"/>
              <a:chOff x="6239294" y="1585403"/>
              <a:chExt cx="914411" cy="1897064"/>
            </a:xfrm>
          </p:grpSpPr>
          <p:grpSp>
            <p:nvGrpSpPr>
              <p:cNvPr id="7203" name="Group 33"/>
              <p:cNvGrpSpPr>
                <a:grpSpLocks/>
              </p:cNvGrpSpPr>
              <p:nvPr/>
            </p:nvGrpSpPr>
            <p:grpSpPr bwMode="auto">
              <a:xfrm rot="360000">
                <a:off x="6687406" y="2552139"/>
                <a:ext cx="466299" cy="930328"/>
                <a:chOff x="6537278" y="2129051"/>
                <a:chExt cx="466299" cy="930328"/>
              </a:xfrm>
            </p:grpSpPr>
            <p:grpSp>
              <p:nvGrpSpPr>
                <p:cNvPr id="7211" name="Group 29"/>
                <p:cNvGrpSpPr>
                  <a:grpSpLocks/>
                </p:cNvGrpSpPr>
                <p:nvPr/>
              </p:nvGrpSpPr>
              <p:grpSpPr bwMode="auto">
                <a:xfrm>
                  <a:off x="6537278" y="2129051"/>
                  <a:ext cx="245659" cy="450376"/>
                  <a:chOff x="6537278" y="2129051"/>
                  <a:chExt cx="245659" cy="450376"/>
                </a:xfrm>
              </p:grpSpPr>
              <p:cxnSp>
                <p:nvCxnSpPr>
                  <p:cNvPr id="7215" name="Straight Arrow Connector 26"/>
                  <p:cNvCxnSpPr>
                    <a:cxnSpLocks noChangeShapeType="1"/>
                  </p:cNvCxnSpPr>
                  <p:nvPr/>
                </p:nvCxnSpPr>
                <p:spPr bwMode="auto">
                  <a:xfrm flipH="1" flipV="1">
                    <a:off x="6537278" y="2129051"/>
                    <a:ext cx="122829" cy="204716"/>
                  </a:xfrm>
                  <a:prstGeom prst="straightConnector1">
                    <a:avLst/>
                  </a:prstGeom>
                  <a:noFill/>
                  <a:ln w="9525" algn="ctr">
                    <a:solidFill>
                      <a:schemeClr val="tx1"/>
                    </a:solidFill>
                    <a:round/>
                    <a:headEnd/>
                    <a:tailEnd type="arrow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7216" name="Straight Arrow Connector 27"/>
                  <p:cNvCxnSpPr>
                    <a:cxnSpLocks noChangeShapeType="1"/>
                  </p:cNvCxnSpPr>
                  <p:nvPr/>
                </p:nvCxnSpPr>
                <p:spPr bwMode="auto">
                  <a:xfrm flipH="1" flipV="1">
                    <a:off x="6662383" y="2349691"/>
                    <a:ext cx="120554" cy="229736"/>
                  </a:xfrm>
                  <a:prstGeom prst="straightConnector1">
                    <a:avLst/>
                  </a:prstGeom>
                  <a:noFill/>
                  <a:ln w="9525" algn="ctr">
                    <a:solidFill>
                      <a:schemeClr val="tx1"/>
                    </a:solidFill>
                    <a:round/>
                    <a:headEnd/>
                    <a:tailEnd type="arrow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</p:grpSp>
            <p:grpSp>
              <p:nvGrpSpPr>
                <p:cNvPr id="7212" name="Group 30"/>
                <p:cNvGrpSpPr>
                  <a:grpSpLocks/>
                </p:cNvGrpSpPr>
                <p:nvPr/>
              </p:nvGrpSpPr>
              <p:grpSpPr bwMode="auto">
                <a:xfrm rot="600000">
                  <a:off x="6757918" y="2609003"/>
                  <a:ext cx="245659" cy="450376"/>
                  <a:chOff x="6537278" y="2129051"/>
                  <a:chExt cx="245659" cy="450376"/>
                </a:xfrm>
              </p:grpSpPr>
              <p:cxnSp>
                <p:nvCxnSpPr>
                  <p:cNvPr id="7213" name="Straight Arrow Connector 31"/>
                  <p:cNvCxnSpPr>
                    <a:cxnSpLocks noChangeShapeType="1"/>
                  </p:cNvCxnSpPr>
                  <p:nvPr/>
                </p:nvCxnSpPr>
                <p:spPr bwMode="auto">
                  <a:xfrm flipH="1" flipV="1">
                    <a:off x="6537278" y="2129051"/>
                    <a:ext cx="122829" cy="204716"/>
                  </a:xfrm>
                  <a:prstGeom prst="straightConnector1">
                    <a:avLst/>
                  </a:prstGeom>
                  <a:noFill/>
                  <a:ln w="9525" algn="ctr">
                    <a:solidFill>
                      <a:schemeClr val="tx1"/>
                    </a:solidFill>
                    <a:round/>
                    <a:headEnd/>
                    <a:tailEnd type="arrow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7214" name="Straight Arrow Connector 32"/>
                  <p:cNvCxnSpPr>
                    <a:cxnSpLocks noChangeShapeType="1"/>
                  </p:cNvCxnSpPr>
                  <p:nvPr/>
                </p:nvCxnSpPr>
                <p:spPr bwMode="auto">
                  <a:xfrm flipH="1" flipV="1">
                    <a:off x="6662383" y="2349691"/>
                    <a:ext cx="120554" cy="229736"/>
                  </a:xfrm>
                  <a:prstGeom prst="straightConnector1">
                    <a:avLst/>
                  </a:prstGeom>
                  <a:noFill/>
                  <a:ln w="9525" algn="ctr">
                    <a:solidFill>
                      <a:schemeClr val="tx1"/>
                    </a:solidFill>
                    <a:round/>
                    <a:headEnd/>
                    <a:tailEnd type="arrow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</p:grpSp>
          </p:grpSp>
          <p:grpSp>
            <p:nvGrpSpPr>
              <p:cNvPr id="7204" name="Group 34"/>
              <p:cNvGrpSpPr>
                <a:grpSpLocks/>
              </p:cNvGrpSpPr>
              <p:nvPr/>
            </p:nvGrpSpPr>
            <p:grpSpPr bwMode="auto">
              <a:xfrm rot="-480000">
                <a:off x="6239294" y="1585403"/>
                <a:ext cx="466299" cy="930328"/>
                <a:chOff x="6537278" y="2129051"/>
                <a:chExt cx="466299" cy="930328"/>
              </a:xfrm>
            </p:grpSpPr>
            <p:grpSp>
              <p:nvGrpSpPr>
                <p:cNvPr id="7205" name="Group 35"/>
                <p:cNvGrpSpPr>
                  <a:grpSpLocks/>
                </p:cNvGrpSpPr>
                <p:nvPr/>
              </p:nvGrpSpPr>
              <p:grpSpPr bwMode="auto">
                <a:xfrm>
                  <a:off x="6537278" y="2129051"/>
                  <a:ext cx="245659" cy="450376"/>
                  <a:chOff x="6537278" y="2129051"/>
                  <a:chExt cx="245659" cy="450376"/>
                </a:xfrm>
              </p:grpSpPr>
              <p:cxnSp>
                <p:nvCxnSpPr>
                  <p:cNvPr id="7209" name="Straight Arrow Connector 39"/>
                  <p:cNvCxnSpPr>
                    <a:cxnSpLocks noChangeShapeType="1"/>
                  </p:cNvCxnSpPr>
                  <p:nvPr/>
                </p:nvCxnSpPr>
                <p:spPr bwMode="auto">
                  <a:xfrm flipH="1" flipV="1">
                    <a:off x="6537278" y="2129051"/>
                    <a:ext cx="122829" cy="204716"/>
                  </a:xfrm>
                  <a:prstGeom prst="straightConnector1">
                    <a:avLst/>
                  </a:prstGeom>
                  <a:noFill/>
                  <a:ln w="9525" algn="ctr">
                    <a:solidFill>
                      <a:schemeClr val="tx1"/>
                    </a:solidFill>
                    <a:round/>
                    <a:headEnd/>
                    <a:tailEnd type="arrow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7210" name="Straight Arrow Connector 40"/>
                  <p:cNvCxnSpPr>
                    <a:cxnSpLocks noChangeShapeType="1"/>
                  </p:cNvCxnSpPr>
                  <p:nvPr/>
                </p:nvCxnSpPr>
                <p:spPr bwMode="auto">
                  <a:xfrm flipH="1" flipV="1">
                    <a:off x="6662383" y="2349691"/>
                    <a:ext cx="120554" cy="229736"/>
                  </a:xfrm>
                  <a:prstGeom prst="straightConnector1">
                    <a:avLst/>
                  </a:prstGeom>
                  <a:noFill/>
                  <a:ln w="9525" algn="ctr">
                    <a:solidFill>
                      <a:schemeClr val="tx1"/>
                    </a:solidFill>
                    <a:round/>
                    <a:headEnd/>
                    <a:tailEnd type="arrow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</p:grpSp>
            <p:grpSp>
              <p:nvGrpSpPr>
                <p:cNvPr id="7206" name="Group 36"/>
                <p:cNvGrpSpPr>
                  <a:grpSpLocks/>
                </p:cNvGrpSpPr>
                <p:nvPr/>
              </p:nvGrpSpPr>
              <p:grpSpPr bwMode="auto">
                <a:xfrm rot="600000">
                  <a:off x="6757918" y="2609003"/>
                  <a:ext cx="245659" cy="450376"/>
                  <a:chOff x="6537278" y="2129051"/>
                  <a:chExt cx="245659" cy="450376"/>
                </a:xfrm>
              </p:grpSpPr>
              <p:cxnSp>
                <p:nvCxnSpPr>
                  <p:cNvPr id="7207" name="Straight Arrow Connector 37"/>
                  <p:cNvCxnSpPr>
                    <a:cxnSpLocks noChangeShapeType="1"/>
                  </p:cNvCxnSpPr>
                  <p:nvPr/>
                </p:nvCxnSpPr>
                <p:spPr bwMode="auto">
                  <a:xfrm flipH="1" flipV="1">
                    <a:off x="6537278" y="2129051"/>
                    <a:ext cx="122829" cy="204716"/>
                  </a:xfrm>
                  <a:prstGeom prst="straightConnector1">
                    <a:avLst/>
                  </a:prstGeom>
                  <a:noFill/>
                  <a:ln w="9525" algn="ctr">
                    <a:solidFill>
                      <a:schemeClr val="tx1"/>
                    </a:solidFill>
                    <a:round/>
                    <a:headEnd/>
                    <a:tailEnd type="arrow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7208" name="Straight Arrow Connector 38"/>
                  <p:cNvCxnSpPr>
                    <a:cxnSpLocks noChangeShapeType="1"/>
                  </p:cNvCxnSpPr>
                  <p:nvPr/>
                </p:nvCxnSpPr>
                <p:spPr bwMode="auto">
                  <a:xfrm flipH="1" flipV="1">
                    <a:off x="6662383" y="2349691"/>
                    <a:ext cx="120554" cy="229736"/>
                  </a:xfrm>
                  <a:prstGeom prst="straightConnector1">
                    <a:avLst/>
                  </a:prstGeom>
                  <a:noFill/>
                  <a:ln w="9525" algn="ctr">
                    <a:solidFill>
                      <a:schemeClr val="tx1"/>
                    </a:solidFill>
                    <a:round/>
                    <a:headEnd/>
                    <a:tailEnd type="arrow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cxnSp>
            </p:grpSp>
          </p:grpSp>
        </p:grpSp>
        <p:cxnSp>
          <p:nvCxnSpPr>
            <p:cNvPr id="7184" name="Straight Arrow Connector 43"/>
            <p:cNvCxnSpPr>
              <a:cxnSpLocks noChangeShapeType="1"/>
            </p:cNvCxnSpPr>
            <p:nvPr/>
          </p:nvCxnSpPr>
          <p:spPr bwMode="auto">
            <a:xfrm flipH="1" flipV="1">
              <a:off x="5976938" y="1419225"/>
              <a:ext cx="177800" cy="190500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7185" name="Group 53"/>
            <p:cNvGrpSpPr>
              <a:grpSpLocks/>
            </p:cNvGrpSpPr>
            <p:nvPr/>
          </p:nvGrpSpPr>
          <p:grpSpPr bwMode="auto">
            <a:xfrm>
              <a:off x="6021388" y="971550"/>
              <a:ext cx="750887" cy="906463"/>
              <a:chOff x="6020936" y="971257"/>
              <a:chExt cx="751714" cy="907521"/>
            </a:xfrm>
          </p:grpSpPr>
          <p:grpSp>
            <p:nvGrpSpPr>
              <p:cNvPr id="7197" name="Group 49"/>
              <p:cNvGrpSpPr>
                <a:grpSpLocks/>
              </p:cNvGrpSpPr>
              <p:nvPr/>
            </p:nvGrpSpPr>
            <p:grpSpPr bwMode="auto">
              <a:xfrm>
                <a:off x="6020936" y="971257"/>
                <a:ext cx="379864" cy="440576"/>
                <a:chOff x="6020936" y="971257"/>
                <a:chExt cx="379864" cy="440576"/>
              </a:xfrm>
            </p:grpSpPr>
            <p:cxnSp>
              <p:nvCxnSpPr>
                <p:cNvPr id="7201" name="Straight Arrow Connector 45"/>
                <p:cNvCxnSpPr>
                  <a:cxnSpLocks noChangeShapeType="1"/>
                </p:cNvCxnSpPr>
                <p:nvPr/>
              </p:nvCxnSpPr>
              <p:spPr bwMode="auto">
                <a:xfrm>
                  <a:off x="6020936" y="971257"/>
                  <a:ext cx="177420" cy="191067"/>
                </a:xfrm>
                <a:prstGeom prst="straightConnector1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 type="arrow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7202" name="Straight Arrow Connector 46"/>
                <p:cNvCxnSpPr>
                  <a:cxnSpLocks noChangeShapeType="1"/>
                </p:cNvCxnSpPr>
                <p:nvPr/>
              </p:nvCxnSpPr>
              <p:spPr bwMode="auto">
                <a:xfrm>
                  <a:off x="6207947" y="1172898"/>
                  <a:ext cx="192853" cy="238935"/>
                </a:xfrm>
                <a:prstGeom prst="straightConnector1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 type="arrow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7198" name="Group 50"/>
              <p:cNvGrpSpPr>
                <a:grpSpLocks/>
              </p:cNvGrpSpPr>
              <p:nvPr/>
            </p:nvGrpSpPr>
            <p:grpSpPr bwMode="auto">
              <a:xfrm rot="240000">
                <a:off x="6392786" y="1438202"/>
                <a:ext cx="379864" cy="440576"/>
                <a:chOff x="6020936" y="971257"/>
                <a:chExt cx="379864" cy="440576"/>
              </a:xfrm>
            </p:grpSpPr>
            <p:cxnSp>
              <p:nvCxnSpPr>
                <p:cNvPr id="7199" name="Straight Arrow Connector 51"/>
                <p:cNvCxnSpPr>
                  <a:cxnSpLocks noChangeShapeType="1"/>
                </p:cNvCxnSpPr>
                <p:nvPr/>
              </p:nvCxnSpPr>
              <p:spPr bwMode="auto">
                <a:xfrm>
                  <a:off x="6020936" y="971257"/>
                  <a:ext cx="177420" cy="191067"/>
                </a:xfrm>
                <a:prstGeom prst="straightConnector1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 type="arrow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7200" name="Straight Arrow Connector 52"/>
                <p:cNvCxnSpPr>
                  <a:cxnSpLocks noChangeShapeType="1"/>
                </p:cNvCxnSpPr>
                <p:nvPr/>
              </p:nvCxnSpPr>
              <p:spPr bwMode="auto">
                <a:xfrm>
                  <a:off x="6207947" y="1172898"/>
                  <a:ext cx="192853" cy="238935"/>
                </a:xfrm>
                <a:prstGeom prst="straightConnector1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 type="arrow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</p:grpSp>
        <p:grpSp>
          <p:nvGrpSpPr>
            <p:cNvPr id="7186" name="Group 54"/>
            <p:cNvGrpSpPr>
              <a:grpSpLocks/>
            </p:cNvGrpSpPr>
            <p:nvPr/>
          </p:nvGrpSpPr>
          <p:grpSpPr bwMode="auto">
            <a:xfrm rot="840000">
              <a:off x="6648450" y="1971675"/>
              <a:ext cx="752475" cy="908050"/>
              <a:chOff x="6020936" y="971257"/>
              <a:chExt cx="751714" cy="907521"/>
            </a:xfrm>
          </p:grpSpPr>
          <p:grpSp>
            <p:nvGrpSpPr>
              <p:cNvPr id="7191" name="Group 55"/>
              <p:cNvGrpSpPr>
                <a:grpSpLocks/>
              </p:cNvGrpSpPr>
              <p:nvPr/>
            </p:nvGrpSpPr>
            <p:grpSpPr bwMode="auto">
              <a:xfrm>
                <a:off x="6020936" y="971257"/>
                <a:ext cx="379864" cy="440576"/>
                <a:chOff x="6020936" y="971257"/>
                <a:chExt cx="379864" cy="440576"/>
              </a:xfrm>
            </p:grpSpPr>
            <p:cxnSp>
              <p:nvCxnSpPr>
                <p:cNvPr id="7195" name="Straight Arrow Connector 59"/>
                <p:cNvCxnSpPr>
                  <a:cxnSpLocks noChangeShapeType="1"/>
                </p:cNvCxnSpPr>
                <p:nvPr/>
              </p:nvCxnSpPr>
              <p:spPr bwMode="auto">
                <a:xfrm>
                  <a:off x="6020936" y="971257"/>
                  <a:ext cx="177420" cy="191067"/>
                </a:xfrm>
                <a:prstGeom prst="straightConnector1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 type="arrow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7196" name="Straight Arrow Connector 60"/>
                <p:cNvCxnSpPr>
                  <a:cxnSpLocks noChangeShapeType="1"/>
                </p:cNvCxnSpPr>
                <p:nvPr/>
              </p:nvCxnSpPr>
              <p:spPr bwMode="auto">
                <a:xfrm>
                  <a:off x="6207947" y="1172898"/>
                  <a:ext cx="192853" cy="238935"/>
                </a:xfrm>
                <a:prstGeom prst="straightConnector1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 type="arrow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grpSp>
            <p:nvGrpSpPr>
              <p:cNvPr id="7192" name="Group 56"/>
              <p:cNvGrpSpPr>
                <a:grpSpLocks/>
              </p:cNvGrpSpPr>
              <p:nvPr/>
            </p:nvGrpSpPr>
            <p:grpSpPr bwMode="auto">
              <a:xfrm rot="240000">
                <a:off x="6392786" y="1438202"/>
                <a:ext cx="379864" cy="440576"/>
                <a:chOff x="6020936" y="971257"/>
                <a:chExt cx="379864" cy="440576"/>
              </a:xfrm>
            </p:grpSpPr>
            <p:cxnSp>
              <p:nvCxnSpPr>
                <p:cNvPr id="7193" name="Straight Arrow Connector 57"/>
                <p:cNvCxnSpPr>
                  <a:cxnSpLocks noChangeShapeType="1"/>
                </p:cNvCxnSpPr>
                <p:nvPr/>
              </p:nvCxnSpPr>
              <p:spPr bwMode="auto">
                <a:xfrm>
                  <a:off x="6020936" y="971257"/>
                  <a:ext cx="177420" cy="191067"/>
                </a:xfrm>
                <a:prstGeom prst="straightConnector1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 type="arrow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7194" name="Straight Arrow Connector 58"/>
                <p:cNvCxnSpPr>
                  <a:cxnSpLocks noChangeShapeType="1"/>
                </p:cNvCxnSpPr>
                <p:nvPr/>
              </p:nvCxnSpPr>
              <p:spPr bwMode="auto">
                <a:xfrm>
                  <a:off x="6207947" y="1172898"/>
                  <a:ext cx="192853" cy="238935"/>
                </a:xfrm>
                <a:prstGeom prst="straightConnector1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 type="arrow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</p:grpSp>
        <p:cxnSp>
          <p:nvCxnSpPr>
            <p:cNvPr id="7187" name="Straight Arrow Connector 62"/>
            <p:cNvCxnSpPr>
              <a:cxnSpLocks noChangeShapeType="1"/>
            </p:cNvCxnSpPr>
            <p:nvPr/>
          </p:nvCxnSpPr>
          <p:spPr bwMode="auto">
            <a:xfrm>
              <a:off x="7251700" y="2984500"/>
              <a:ext cx="73025" cy="249238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188" name="Straight Arrow Connector 64"/>
            <p:cNvCxnSpPr>
              <a:cxnSpLocks noChangeShapeType="1"/>
            </p:cNvCxnSpPr>
            <p:nvPr/>
          </p:nvCxnSpPr>
          <p:spPr bwMode="auto">
            <a:xfrm rot="360000">
              <a:off x="7324725" y="3262313"/>
              <a:ext cx="88900" cy="241300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cxnSp>
        <p:nvCxnSpPr>
          <p:cNvPr id="7189" name="Straight Arrow Connector 66"/>
          <p:cNvCxnSpPr>
            <a:cxnSpLocks noChangeShapeType="1"/>
          </p:cNvCxnSpPr>
          <p:nvPr/>
        </p:nvCxnSpPr>
        <p:spPr bwMode="auto">
          <a:xfrm flipV="1">
            <a:off x="5414963" y="2552700"/>
            <a:ext cx="463550" cy="155575"/>
          </a:xfrm>
          <a:prstGeom prst="straightConnector1">
            <a:avLst/>
          </a:prstGeom>
          <a:noFill/>
          <a:ln w="57150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190" name="TextBox 67"/>
          <p:cNvSpPr txBox="1">
            <a:spLocks noChangeArrowheads="1"/>
          </p:cNvSpPr>
          <p:nvPr/>
        </p:nvSpPr>
        <p:spPr bwMode="auto">
          <a:xfrm>
            <a:off x="5511402" y="4045675"/>
            <a:ext cx="3146425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110000"/>
              <a:buFont typeface="Wingdings" pitchFamily="2" charset="2"/>
              <a:buBlip>
                <a:blip r:embed="rId2"/>
              </a:buBlip>
              <a:defRPr sz="3200">
                <a:solidFill>
                  <a:schemeClr val="tx1"/>
                </a:solidFill>
                <a:latin typeface="Tahoma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6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Tahoma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SzPct val="95000"/>
              <a:buFont typeface="Wingdings" pitchFamily="2" charset="2"/>
              <a:buChar char="w"/>
              <a:defRPr sz="2400">
                <a:solidFill>
                  <a:schemeClr val="tx1"/>
                </a:solidFill>
                <a:latin typeface="Tahoma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ahoma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</a:rPr>
              <a:t>The 12 mm clearance gap is the biggest obstacle to radial heat flow from the FCAL to the HEC.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</a:rPr>
              <a:t>Convection improves the transport of heat across the 12 mm clearance gap.</a:t>
            </a:r>
          </a:p>
        </p:txBody>
      </p:sp>
      <p:sp>
        <p:nvSpPr>
          <p:cNvPr id="56" name="Title 1"/>
          <p:cNvSpPr txBox="1">
            <a:spLocks/>
          </p:cNvSpPr>
          <p:nvPr/>
        </p:nvSpPr>
        <p:spPr>
          <a:xfrm>
            <a:off x="6291224" y="5768449"/>
            <a:ext cx="2852776" cy="390525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1400" b="0" dirty="0">
                <a:solidFill>
                  <a:srgbClr val="080808"/>
                </a:solidFill>
              </a:rPr>
              <a:t>Courtesy of John Rutherford</a:t>
            </a:r>
          </a:p>
        </p:txBody>
      </p:sp>
      <p:sp>
        <p:nvSpPr>
          <p:cNvPr id="59" name="Title 1"/>
          <p:cNvSpPr>
            <a:spLocks noGrp="1"/>
          </p:cNvSpPr>
          <p:nvPr>
            <p:ph type="title"/>
          </p:nvPr>
        </p:nvSpPr>
        <p:spPr>
          <a:xfrm>
            <a:off x="496245" y="0"/>
            <a:ext cx="7772400" cy="733031"/>
          </a:xfrm>
        </p:spPr>
        <p:txBody>
          <a:bodyPr/>
          <a:lstStyle/>
          <a:p>
            <a:pPr algn="l"/>
            <a:r>
              <a:rPr lang="en-US" altLang="en-US" dirty="0"/>
              <a:t>ATLAS FCAL LAr Gap Convection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2325FC-1580-4939-A952-8FD860624A3F}" type="datetime1">
              <a:rPr lang="en-US" altLang="en-US" smtClean="0"/>
              <a:t>26-Mar-25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TE/CRG-CI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18C24C-38DC-4884-943E-058048963FFD}" type="slidenum">
              <a:rPr lang="en-US" altLang="en-US" smtClean="0"/>
              <a:pPr>
                <a:defRPr/>
              </a:pPr>
              <a:t>30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6012784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7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74199">
            <a:off x="571161" y="1097431"/>
            <a:ext cx="3394537" cy="493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2" name="Title 5"/>
          <p:cNvSpPr>
            <a:spLocks noGrp="1"/>
          </p:cNvSpPr>
          <p:nvPr>
            <p:ph type="title"/>
          </p:nvPr>
        </p:nvSpPr>
        <p:spPr>
          <a:xfrm>
            <a:off x="460979" y="90829"/>
            <a:ext cx="8520901" cy="628650"/>
          </a:xfrm>
        </p:spPr>
        <p:txBody>
          <a:bodyPr/>
          <a:lstStyle/>
          <a:p>
            <a:r>
              <a:rPr lang="en-US" altLang="en-US" dirty="0"/>
              <a:t>FCAL Mock-up =&gt; Principle of Operation</a:t>
            </a:r>
          </a:p>
        </p:txBody>
      </p:sp>
      <p:sp>
        <p:nvSpPr>
          <p:cNvPr id="10243" name="Content Placeholder 6" descr="Rectangle: Click to edit Master text styles&#10;Second level&#10;Third level&#10;Fourth level&#10;Fifth level"/>
          <p:cNvSpPr>
            <a:spLocks noGrp="1"/>
          </p:cNvSpPr>
          <p:nvPr>
            <p:ph idx="1"/>
          </p:nvPr>
        </p:nvSpPr>
        <p:spPr>
          <a:xfrm>
            <a:off x="4309249" y="1202984"/>
            <a:ext cx="4441786" cy="3644900"/>
          </a:xfrm>
        </p:spPr>
        <p:txBody>
          <a:bodyPr/>
          <a:lstStyle/>
          <a:p>
            <a:r>
              <a:rPr lang="en-US" altLang="en-US" sz="2000" dirty="0"/>
              <a:t>Drive heat across a layer of known thermal conductivity</a:t>
            </a:r>
          </a:p>
          <a:p>
            <a:r>
              <a:rPr lang="en-US" altLang="en-US" sz="2000" dirty="0"/>
              <a:t>Measure temperature drop</a:t>
            </a:r>
          </a:p>
          <a:p>
            <a:r>
              <a:rPr lang="en-US" altLang="en-US" sz="2000" dirty="0"/>
              <a:t>The same amount of heat must cross the liquid argon layer</a:t>
            </a:r>
          </a:p>
          <a:p>
            <a:r>
              <a:rPr lang="en-US" altLang="en-US" sz="2000" dirty="0"/>
              <a:t>Measure temperature difference across this layer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6291224" y="5753335"/>
            <a:ext cx="2852776" cy="390525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1400" b="0" dirty="0">
                <a:solidFill>
                  <a:srgbClr val="080808"/>
                </a:solidFill>
              </a:rPr>
              <a:t>Courtesy of Prof. John Rutherford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D8B4F-04BE-48DF-9884-1086BB019A52}" type="datetime1">
              <a:rPr lang="en-US" smtClean="0"/>
              <a:t>26-Mar-25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TE/CRG-CI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31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639561" y="4215037"/>
                <a:ext cx="3946208" cy="5259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GB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</m:acc>
                      <m:r>
                        <a:rPr lang="en-US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𝜆</m:t>
                      </m:r>
                      <m:r>
                        <a:rPr lang="en-US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den>
                      </m:f>
                      <m:r>
                        <a:rPr lang="en-US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𝑑𝑇</m:t>
                      </m:r>
                      <m:r>
                        <a:rPr lang="en-US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⇒  </m:t>
                      </m:r>
                      <m:acc>
                        <m:accPr>
                          <m:chr m:val="̇"/>
                          <m:ctrlP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𝑞</m:t>
                          </m:r>
                        </m:e>
                      </m:acc>
                      <m:r>
                        <a:rPr lang="en-US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𝜆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𝑑𝑇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den>
                      </m:f>
                      <m:r>
                        <a:rPr lang="en-US" b="0" i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 ⇒</m:t>
                      </m:r>
                      <m:r>
                        <a:rPr lang="en-US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acc>
                        <m:accPr>
                          <m:chr m:val="̇"/>
                          <m:ctrlP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</m:acc>
                      <m:r>
                        <a:rPr lang="en-US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l-GR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λ</m:t>
                      </m:r>
                      <m:r>
                        <a:rPr lang="en-US" b="0" i="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𝛻</m:t>
                      </m:r>
                      <m:r>
                        <a:rPr lang="en-US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𝑇</m:t>
                      </m:r>
                    </m:oMath>
                  </m:oMathPara>
                </a14:m>
                <a:endParaRPr lang="en-GB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9561" y="4215037"/>
                <a:ext cx="3946208" cy="52591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4052017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18744" y="876822"/>
            <a:ext cx="353795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>
                <a:solidFill>
                  <a:srgbClr val="002060"/>
                </a:solidFill>
              </a:rPr>
              <a:t>Sample from Univ. of Arizona and components from TU Dresden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3650" y="6782"/>
            <a:ext cx="8660350" cy="683730"/>
          </a:xfrm>
        </p:spPr>
        <p:txBody>
          <a:bodyPr>
            <a:normAutofit/>
          </a:bodyPr>
          <a:lstStyle/>
          <a:p>
            <a:r>
              <a:rPr lang="en-GB" dirty="0"/>
              <a:t>ATLAS FCAL Mock-up in the Cryolab</a:t>
            </a:r>
          </a:p>
        </p:txBody>
      </p:sp>
      <p:pic>
        <p:nvPicPr>
          <p:cNvPr id="18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649" y="1567648"/>
            <a:ext cx="3135758" cy="4521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2" name="Group 31"/>
          <p:cNvGrpSpPr/>
          <p:nvPr/>
        </p:nvGrpSpPr>
        <p:grpSpPr>
          <a:xfrm>
            <a:off x="3791638" y="840765"/>
            <a:ext cx="4874479" cy="5248404"/>
            <a:chOff x="3791638" y="840765"/>
            <a:chExt cx="4874479" cy="5248404"/>
          </a:xfrm>
        </p:grpSpPr>
        <p:sp>
          <p:nvSpPr>
            <p:cNvPr id="14" name="TextBox 13"/>
            <p:cNvSpPr txBox="1"/>
            <p:nvPr/>
          </p:nvSpPr>
          <p:spPr>
            <a:xfrm>
              <a:off x="4657457" y="840765"/>
              <a:ext cx="373664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>
                  <a:solidFill>
                    <a:srgbClr val="002060"/>
                  </a:solidFill>
                </a:rPr>
                <a:t>Test of the thermal performance of a FCAL mock-up in </a:t>
              </a:r>
              <a:r>
                <a:rPr lang="en-GB" sz="1600" dirty="0" err="1">
                  <a:solidFill>
                    <a:srgbClr val="002060"/>
                  </a:solidFill>
                </a:rPr>
                <a:t>subcooled</a:t>
              </a:r>
              <a:r>
                <a:rPr lang="en-GB" sz="1600" dirty="0">
                  <a:solidFill>
                    <a:srgbClr val="002060"/>
                  </a:solidFill>
                </a:rPr>
                <a:t> </a:t>
              </a:r>
              <a:r>
                <a:rPr lang="en-GB" sz="1600" dirty="0" err="1">
                  <a:solidFill>
                    <a:srgbClr val="002060"/>
                  </a:solidFill>
                </a:rPr>
                <a:t>LAr</a:t>
              </a:r>
              <a:r>
                <a:rPr lang="en-GB" sz="1600" dirty="0">
                  <a:solidFill>
                    <a:srgbClr val="002060"/>
                  </a:solidFill>
                </a:rPr>
                <a:t> bath</a:t>
              </a:r>
            </a:p>
          </p:txBody>
        </p:sp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5133678" y="2556730"/>
              <a:ext cx="4521522" cy="2543356"/>
            </a:xfrm>
            <a:prstGeom prst="rect">
              <a:avLst/>
            </a:prstGeom>
          </p:spPr>
        </p:pic>
        <p:cxnSp>
          <p:nvCxnSpPr>
            <p:cNvPr id="10" name="Straight Connector 9"/>
            <p:cNvCxnSpPr/>
            <p:nvPr/>
          </p:nvCxnSpPr>
          <p:spPr>
            <a:xfrm>
              <a:off x="6785361" y="3623417"/>
              <a:ext cx="1068224" cy="854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" name="Group 15"/>
            <p:cNvGrpSpPr/>
            <p:nvPr/>
          </p:nvGrpSpPr>
          <p:grpSpPr>
            <a:xfrm>
              <a:off x="3791638" y="2975415"/>
              <a:ext cx="2916811" cy="648002"/>
              <a:chOff x="3791638" y="2975415"/>
              <a:chExt cx="2916811" cy="648002"/>
            </a:xfrm>
          </p:grpSpPr>
          <p:cxnSp>
            <p:nvCxnSpPr>
              <p:cNvPr id="12" name="Straight Arrow Connector 11"/>
              <p:cNvCxnSpPr/>
              <p:nvPr/>
            </p:nvCxnSpPr>
            <p:spPr>
              <a:xfrm>
                <a:off x="5588950" y="3349951"/>
                <a:ext cx="1119499" cy="273466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TextBox 14"/>
              <p:cNvSpPr txBox="1"/>
              <p:nvPr/>
            </p:nvSpPr>
            <p:spPr>
              <a:xfrm>
                <a:off x="3791638" y="2975415"/>
                <a:ext cx="2069797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>
                    <a:solidFill>
                      <a:srgbClr val="002060"/>
                    </a:solidFill>
                  </a:rPr>
                  <a:t>Constant </a:t>
                </a:r>
                <a:r>
                  <a:rPr lang="en-GB" dirty="0" err="1">
                    <a:solidFill>
                      <a:srgbClr val="002060"/>
                    </a:solidFill>
                  </a:rPr>
                  <a:t>LAr</a:t>
                </a:r>
                <a:r>
                  <a:rPr lang="en-GB" dirty="0">
                    <a:solidFill>
                      <a:srgbClr val="002060"/>
                    </a:solidFill>
                  </a:rPr>
                  <a:t> level</a:t>
                </a:r>
              </a:p>
              <a:p>
                <a:r>
                  <a:rPr lang="en-GB" dirty="0">
                    <a:solidFill>
                      <a:srgbClr val="002060"/>
                    </a:solidFill>
                  </a:rPr>
                  <a:t>in the cryostat</a:t>
                </a:r>
              </a:p>
            </p:txBody>
          </p:sp>
        </p:grpSp>
        <p:grpSp>
          <p:nvGrpSpPr>
            <p:cNvPr id="19" name="Group 18"/>
            <p:cNvGrpSpPr/>
            <p:nvPr/>
          </p:nvGrpSpPr>
          <p:grpSpPr>
            <a:xfrm>
              <a:off x="3791638" y="1995605"/>
              <a:ext cx="3318463" cy="1354346"/>
              <a:chOff x="3791638" y="2975415"/>
              <a:chExt cx="3318463" cy="1354346"/>
            </a:xfrm>
          </p:grpSpPr>
          <p:cxnSp>
            <p:nvCxnSpPr>
              <p:cNvPr id="20" name="Straight Arrow Connector 19"/>
              <p:cNvCxnSpPr/>
              <p:nvPr/>
            </p:nvCxnSpPr>
            <p:spPr>
              <a:xfrm>
                <a:off x="5588950" y="3349951"/>
                <a:ext cx="1521151" cy="979810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TextBox 20"/>
              <p:cNvSpPr txBox="1"/>
              <p:nvPr/>
            </p:nvSpPr>
            <p:spPr>
              <a:xfrm>
                <a:off x="3791638" y="2975415"/>
                <a:ext cx="180902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err="1">
                    <a:solidFill>
                      <a:srgbClr val="002060"/>
                    </a:solidFill>
                  </a:rPr>
                  <a:t>Vapor</a:t>
                </a:r>
                <a:r>
                  <a:rPr lang="en-GB" dirty="0">
                    <a:solidFill>
                      <a:srgbClr val="002060"/>
                    </a:solidFill>
                  </a:rPr>
                  <a:t> pressure </a:t>
                </a:r>
              </a:p>
              <a:p>
                <a:r>
                  <a:rPr lang="en-GB" dirty="0">
                    <a:solidFill>
                      <a:srgbClr val="002060"/>
                    </a:solidFill>
                  </a:rPr>
                  <a:t>regulation</a:t>
                </a: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3858580" y="3951168"/>
              <a:ext cx="3140426" cy="1569415"/>
              <a:chOff x="3791638" y="2975415"/>
              <a:chExt cx="3140426" cy="1569415"/>
            </a:xfrm>
          </p:grpSpPr>
          <p:cxnSp>
            <p:nvCxnSpPr>
              <p:cNvPr id="23" name="Straight Arrow Connector 22"/>
              <p:cNvCxnSpPr/>
              <p:nvPr/>
            </p:nvCxnSpPr>
            <p:spPr>
              <a:xfrm>
                <a:off x="5507154" y="3553518"/>
                <a:ext cx="1424910" cy="991312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TextBox 23"/>
              <p:cNvSpPr txBox="1"/>
              <p:nvPr/>
            </p:nvSpPr>
            <p:spPr>
              <a:xfrm>
                <a:off x="3791638" y="2975415"/>
                <a:ext cx="1492781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err="1">
                    <a:solidFill>
                      <a:srgbClr val="002060"/>
                    </a:solidFill>
                  </a:rPr>
                  <a:t>Subcooling</a:t>
                </a:r>
                <a:r>
                  <a:rPr lang="en-GB" dirty="0">
                    <a:solidFill>
                      <a:srgbClr val="002060"/>
                    </a:solidFill>
                  </a:rPr>
                  <a:t> </a:t>
                </a:r>
              </a:p>
              <a:p>
                <a:r>
                  <a:rPr lang="en-GB" dirty="0">
                    <a:solidFill>
                      <a:srgbClr val="002060"/>
                    </a:solidFill>
                  </a:rPr>
                  <a:t>Loops using </a:t>
                </a:r>
              </a:p>
              <a:p>
                <a:r>
                  <a:rPr lang="en-GB" dirty="0" err="1">
                    <a:solidFill>
                      <a:srgbClr val="002060"/>
                    </a:solidFill>
                  </a:rPr>
                  <a:t>pressur</a:t>
                </a:r>
                <a:r>
                  <a:rPr lang="en-GB" dirty="0">
                    <a:solidFill>
                      <a:srgbClr val="002060"/>
                    </a:solidFill>
                  </a:rPr>
                  <a:t>. LN</a:t>
                </a:r>
                <a:r>
                  <a:rPr lang="en-GB" baseline="-25000" dirty="0">
                    <a:solidFill>
                      <a:srgbClr val="002060"/>
                    </a:solidFill>
                  </a:rPr>
                  <a:t>2</a:t>
                </a:r>
              </a:p>
            </p:txBody>
          </p:sp>
        </p:grpSp>
        <p:cxnSp>
          <p:nvCxnSpPr>
            <p:cNvPr id="27" name="Straight Arrow Connector 26"/>
            <p:cNvCxnSpPr/>
            <p:nvPr/>
          </p:nvCxnSpPr>
          <p:spPr>
            <a:xfrm flipV="1">
              <a:off x="5574096" y="4341264"/>
              <a:ext cx="1424910" cy="188008"/>
            </a:xfrm>
            <a:prstGeom prst="straightConnector1">
              <a:avLst/>
            </a:prstGeom>
            <a:ln>
              <a:solidFill>
                <a:srgbClr val="C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4" name="Straight Arrow Connector 33"/>
          <p:cNvCxnSpPr/>
          <p:nvPr/>
        </p:nvCxnSpPr>
        <p:spPr>
          <a:xfrm flipV="1">
            <a:off x="3443407" y="4874498"/>
            <a:ext cx="3666694" cy="321345"/>
          </a:xfrm>
          <a:prstGeom prst="straightConnector1">
            <a:avLst/>
          </a:prstGeom>
          <a:ln>
            <a:solidFill>
              <a:srgbClr val="248C35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1155931" y="3349951"/>
            <a:ext cx="151797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rgbClr val="002060"/>
                </a:solidFill>
              </a:rPr>
              <a:t>Rotatable </a:t>
            </a:r>
          </a:p>
          <a:p>
            <a:pPr algn="ctr"/>
            <a:r>
              <a:rPr lang="en-GB" sz="1400" dirty="0">
                <a:solidFill>
                  <a:srgbClr val="002060"/>
                </a:solidFill>
              </a:rPr>
              <a:t>sample support</a:t>
            </a:r>
          </a:p>
          <a:p>
            <a:pPr algn="ctr"/>
            <a:r>
              <a:rPr lang="en-GB" sz="1400" dirty="0">
                <a:solidFill>
                  <a:srgbClr val="002060"/>
                </a:solidFill>
              </a:rPr>
              <a:t>to simulate all  FCAL orientations</a:t>
            </a:r>
          </a:p>
        </p:txBody>
      </p:sp>
      <p:cxnSp>
        <p:nvCxnSpPr>
          <p:cNvPr id="37" name="Straight Arrow Connector 36"/>
          <p:cNvCxnSpPr/>
          <p:nvPr/>
        </p:nvCxnSpPr>
        <p:spPr>
          <a:xfrm flipV="1">
            <a:off x="683335" y="1709159"/>
            <a:ext cx="0" cy="763587"/>
          </a:xfrm>
          <a:prstGeom prst="straightConnector1">
            <a:avLst/>
          </a:prstGeom>
          <a:ln>
            <a:solidFill>
              <a:srgbClr val="C0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1213503" y="5435125"/>
            <a:ext cx="495656" cy="145279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V="1">
            <a:off x="1229170" y="5315484"/>
            <a:ext cx="479989" cy="118216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Arc 41"/>
          <p:cNvSpPr/>
          <p:nvPr/>
        </p:nvSpPr>
        <p:spPr>
          <a:xfrm>
            <a:off x="1611630" y="5320246"/>
            <a:ext cx="45719" cy="237591"/>
          </a:xfrm>
          <a:prstGeom prst="arc">
            <a:avLst>
              <a:gd name="adj1" fmla="val 16385237"/>
              <a:gd name="adj2" fmla="val 5243117"/>
            </a:avLst>
          </a:prstGeom>
          <a:noFill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TextBox 42"/>
          <p:cNvSpPr txBox="1"/>
          <p:nvPr/>
        </p:nvSpPr>
        <p:spPr>
          <a:xfrm>
            <a:off x="1611630" y="5278667"/>
            <a:ext cx="3032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600" dirty="0">
                <a:solidFill>
                  <a:schemeClr val="bg1">
                    <a:lumMod val="95000"/>
                  </a:schemeClr>
                </a:solidFill>
              </a:rPr>
              <a:t>α</a:t>
            </a:r>
            <a:endParaRPr lang="en-GB" sz="16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9D002-71CC-4F27-917E-C46DBEDED104}" type="datetime1">
              <a:rPr lang="en-US" smtClean="0"/>
              <a:t>26-Mar-25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TE/CRG-CI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1917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-7557" y="1030961"/>
            <a:ext cx="8380631" cy="4967467"/>
            <a:chOff x="-7557" y="1030961"/>
            <a:chExt cx="8380631" cy="4967467"/>
          </a:xfrm>
        </p:grpSpPr>
        <p:graphicFrame>
          <p:nvGraphicFramePr>
            <p:cNvPr id="6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38928514"/>
                </p:ext>
              </p:extLst>
            </p:nvPr>
          </p:nvGraphicFramePr>
          <p:xfrm>
            <a:off x="-7557" y="1030961"/>
            <a:ext cx="8380631" cy="496746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Visio" r:id="rId2" imgW="7601001" imgH="4505220" progId="Visio.Drawing.11">
                    <p:embed/>
                  </p:oleObj>
                </mc:Choice>
                <mc:Fallback>
                  <p:oleObj name="Visio" r:id="rId2" imgW="7601001" imgH="4505220" progId="Visio.Drawing.11">
                    <p:embed/>
                    <p:pic>
                      <p:nvPicPr>
                        <p:cNvPr id="0" name="Object 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-7557" y="1030961"/>
                          <a:ext cx="8380631" cy="4967467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8" name="Straight Connector 17"/>
            <p:cNvCxnSpPr/>
            <p:nvPr/>
          </p:nvCxnSpPr>
          <p:spPr>
            <a:xfrm>
              <a:off x="3446003" y="4499043"/>
              <a:ext cx="69524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Group 58"/>
          <p:cNvGrpSpPr/>
          <p:nvPr/>
        </p:nvGrpSpPr>
        <p:grpSpPr>
          <a:xfrm>
            <a:off x="2368012" y="4467554"/>
            <a:ext cx="931702" cy="276999"/>
            <a:chOff x="2368012" y="4467554"/>
            <a:chExt cx="931702" cy="276999"/>
          </a:xfrm>
        </p:grpSpPr>
        <p:sp>
          <p:nvSpPr>
            <p:cNvPr id="46" name="TextBox 45"/>
            <p:cNvSpPr txBox="1"/>
            <p:nvPr/>
          </p:nvSpPr>
          <p:spPr>
            <a:xfrm>
              <a:off x="2368012" y="4467554"/>
              <a:ext cx="7814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1200" dirty="0">
                  <a:solidFill>
                    <a:srgbClr val="C00000"/>
                  </a:solidFill>
                </a:rPr>
                <a:t>Δ</a:t>
              </a:r>
              <a:r>
                <a:rPr lang="en-GB" sz="1200" dirty="0">
                  <a:solidFill>
                    <a:srgbClr val="C00000"/>
                  </a:solidFill>
                </a:rPr>
                <a:t>T ≤ 6 K</a:t>
              </a:r>
            </a:p>
          </p:txBody>
        </p:sp>
        <p:sp>
          <p:nvSpPr>
            <p:cNvPr id="50" name="Left Brace 49"/>
            <p:cNvSpPr/>
            <p:nvPr/>
          </p:nvSpPr>
          <p:spPr>
            <a:xfrm>
              <a:off x="3113494" y="4499043"/>
              <a:ext cx="186220" cy="214022"/>
            </a:xfrm>
            <a:prstGeom prst="leftBrace">
              <a:avLst>
                <a:gd name="adj1" fmla="val 12500"/>
                <a:gd name="adj2" fmla="val 50000"/>
              </a:avLst>
            </a:prstGeom>
            <a:ln w="12700">
              <a:solidFill>
                <a:srgbClr val="C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9" name="Rectangle 8"/>
          <p:cNvSpPr/>
          <p:nvPr/>
        </p:nvSpPr>
        <p:spPr>
          <a:xfrm>
            <a:off x="5350374" y="1314922"/>
            <a:ext cx="3793623" cy="48516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0978" y="6782"/>
            <a:ext cx="8683021" cy="683730"/>
          </a:xfrm>
        </p:spPr>
        <p:txBody>
          <a:bodyPr>
            <a:normAutofit/>
          </a:bodyPr>
          <a:lstStyle/>
          <a:p>
            <a:r>
              <a:rPr lang="en-GB" dirty="0"/>
              <a:t>ATLAS FCAL Mock-up in the Cryolab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6299416" y="861684"/>
            <a:ext cx="2673770" cy="5206606"/>
            <a:chOff x="6299416" y="861684"/>
            <a:chExt cx="2673770" cy="5206606"/>
          </a:xfrm>
        </p:grpSpPr>
        <p:sp>
          <p:nvSpPr>
            <p:cNvPr id="14" name="TextBox 13"/>
            <p:cNvSpPr txBox="1"/>
            <p:nvPr/>
          </p:nvSpPr>
          <p:spPr>
            <a:xfrm>
              <a:off x="6388754" y="861684"/>
              <a:ext cx="199187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 err="1">
                  <a:solidFill>
                    <a:srgbClr val="002060"/>
                  </a:solidFill>
                </a:rPr>
                <a:t>Subcooled</a:t>
              </a:r>
              <a:r>
                <a:rPr lang="en-GB" sz="1600" dirty="0">
                  <a:solidFill>
                    <a:srgbClr val="002060"/>
                  </a:solidFill>
                </a:rPr>
                <a:t> LAr bath</a:t>
              </a:r>
            </a:p>
          </p:txBody>
        </p:sp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5259616" y="2354721"/>
              <a:ext cx="4753369" cy="2673770"/>
            </a:xfrm>
            <a:prstGeom prst="rect">
              <a:avLst/>
            </a:prstGeom>
          </p:spPr>
        </p:pic>
        <p:cxnSp>
          <p:nvCxnSpPr>
            <p:cNvPr id="10" name="Straight Connector 9"/>
            <p:cNvCxnSpPr/>
            <p:nvPr/>
          </p:nvCxnSpPr>
          <p:spPr>
            <a:xfrm>
              <a:off x="7034742" y="3525176"/>
              <a:ext cx="1068224" cy="8546"/>
            </a:xfrm>
            <a:prstGeom prst="line">
              <a:avLst/>
            </a:prstGeom>
            <a:ln w="25400">
              <a:solidFill>
                <a:srgbClr val="00B0F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" name="Straight Arrow Connector 11"/>
          <p:cNvCxnSpPr/>
          <p:nvPr/>
        </p:nvCxnSpPr>
        <p:spPr>
          <a:xfrm flipV="1">
            <a:off x="4231934" y="3525176"/>
            <a:ext cx="2767072" cy="942378"/>
          </a:xfrm>
          <a:prstGeom prst="straightConnector1">
            <a:avLst/>
          </a:prstGeom>
          <a:ln>
            <a:solidFill>
              <a:schemeClr val="bg1">
                <a:lumMod val="8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3023994" y="5242008"/>
            <a:ext cx="539085" cy="254372"/>
          </a:xfrm>
          <a:prstGeom prst="straightConnector1">
            <a:avLst/>
          </a:prstGeom>
          <a:ln w="9525">
            <a:solidFill>
              <a:schemeClr val="accent6">
                <a:lumMod val="7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45" idx="3"/>
          </p:cNvCxnSpPr>
          <p:nvPr/>
        </p:nvCxnSpPr>
        <p:spPr>
          <a:xfrm flipV="1">
            <a:off x="3023994" y="4713064"/>
            <a:ext cx="571459" cy="505405"/>
          </a:xfrm>
          <a:prstGeom prst="straightConnector1">
            <a:avLst/>
          </a:prstGeom>
          <a:ln w="9525">
            <a:solidFill>
              <a:schemeClr val="accent6">
                <a:lumMod val="7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2025283" y="485035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/>
          </a:p>
        </p:txBody>
      </p:sp>
      <p:sp>
        <p:nvSpPr>
          <p:cNvPr id="45" name="TextBox 44"/>
          <p:cNvSpPr txBox="1"/>
          <p:nvPr/>
        </p:nvSpPr>
        <p:spPr>
          <a:xfrm>
            <a:off x="2108359" y="4987636"/>
            <a:ext cx="9156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>
                <a:solidFill>
                  <a:schemeClr val="accent6">
                    <a:lumMod val="50000"/>
                  </a:schemeClr>
                </a:solidFill>
              </a:rPr>
              <a:t>Uniform </a:t>
            </a:r>
          </a:p>
          <a:p>
            <a:pPr algn="ctr"/>
            <a:r>
              <a:rPr lang="en-GB" sz="1200" dirty="0" err="1">
                <a:solidFill>
                  <a:schemeClr val="accent6">
                    <a:lumMod val="50000"/>
                  </a:schemeClr>
                </a:solidFill>
              </a:rPr>
              <a:t>subcooling</a:t>
            </a:r>
            <a:endParaRPr lang="en-GB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47" name="Straight Arrow Connector 46"/>
          <p:cNvCxnSpPr/>
          <p:nvPr/>
        </p:nvCxnSpPr>
        <p:spPr>
          <a:xfrm>
            <a:off x="2941829" y="3958576"/>
            <a:ext cx="715771" cy="431322"/>
          </a:xfrm>
          <a:prstGeom prst="straightConnector1">
            <a:avLst/>
          </a:prstGeom>
          <a:ln w="9525">
            <a:solidFill>
              <a:schemeClr val="accent6">
                <a:lumMod val="7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2143560" y="3552120"/>
            <a:ext cx="9188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>
                <a:solidFill>
                  <a:schemeClr val="accent6">
                    <a:lumMod val="50000"/>
                  </a:schemeClr>
                </a:solidFill>
              </a:rPr>
              <a:t>Setting the</a:t>
            </a:r>
          </a:p>
          <a:p>
            <a:pPr algn="ctr"/>
            <a:r>
              <a:rPr lang="en-GB" sz="1200" dirty="0">
                <a:solidFill>
                  <a:schemeClr val="accent6">
                    <a:lumMod val="50000"/>
                  </a:schemeClr>
                </a:solidFill>
              </a:rPr>
              <a:t>saturation</a:t>
            </a:r>
          </a:p>
          <a:p>
            <a:pPr algn="ctr"/>
            <a:r>
              <a:rPr lang="en-GB" sz="1200" dirty="0">
                <a:solidFill>
                  <a:schemeClr val="accent6">
                    <a:lumMod val="50000"/>
                  </a:schemeClr>
                </a:solidFill>
              </a:rPr>
              <a:t>pressure</a:t>
            </a:r>
          </a:p>
        </p:txBody>
      </p:sp>
      <p:grpSp>
        <p:nvGrpSpPr>
          <p:cNvPr id="57" name="Group 56"/>
          <p:cNvGrpSpPr/>
          <p:nvPr/>
        </p:nvGrpSpPr>
        <p:grpSpPr>
          <a:xfrm>
            <a:off x="3793626" y="2705734"/>
            <a:ext cx="2064529" cy="1684164"/>
            <a:chOff x="3793626" y="2705734"/>
            <a:chExt cx="2064529" cy="1684164"/>
          </a:xfrm>
        </p:grpSpPr>
        <p:sp>
          <p:nvSpPr>
            <p:cNvPr id="53" name="TextBox 52"/>
            <p:cNvSpPr txBox="1"/>
            <p:nvPr/>
          </p:nvSpPr>
          <p:spPr>
            <a:xfrm>
              <a:off x="4231934" y="2705734"/>
              <a:ext cx="1626221" cy="116955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solidFill>
                    <a:srgbClr val="C00000"/>
                  </a:solidFill>
                </a:rPr>
                <a:t>Depending on the heat input by the cryostat one needs to cool or heat there.</a:t>
              </a:r>
            </a:p>
          </p:txBody>
        </p:sp>
        <p:cxnSp>
          <p:nvCxnSpPr>
            <p:cNvPr id="54" name="Straight Arrow Connector 53"/>
            <p:cNvCxnSpPr/>
            <p:nvPr/>
          </p:nvCxnSpPr>
          <p:spPr>
            <a:xfrm flipH="1">
              <a:off x="3793626" y="3290509"/>
              <a:ext cx="624694" cy="1099389"/>
            </a:xfrm>
            <a:prstGeom prst="straightConnector1">
              <a:avLst/>
            </a:prstGeom>
            <a:ln w="9525">
              <a:solidFill>
                <a:schemeClr val="accent6">
                  <a:lumMod val="75000"/>
                </a:schemeClr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9CC60-0CFE-4BAE-9D8F-3777A988F443}" type="datetime1">
              <a:rPr lang="en-US" smtClean="0"/>
              <a:t>26-Mar-25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TE/CRG-CI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8743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45" grpId="0"/>
      <p:bldP spid="48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7320" y="6782"/>
            <a:ext cx="8716679" cy="683730"/>
          </a:xfrm>
        </p:spPr>
        <p:txBody>
          <a:bodyPr>
            <a:normAutofit/>
          </a:bodyPr>
          <a:lstStyle/>
          <a:p>
            <a:r>
              <a:rPr lang="en-GB" dirty="0"/>
              <a:t>ATLAS FCAL Measurement Results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09839" y="989044"/>
            <a:ext cx="85170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002060"/>
                </a:solidFill>
              </a:rPr>
              <a:t>12 mm LAr gap size in the sample, total heat load 25 W =&gt; Q= 22 W equivalent , expected for LHC Run 2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-30496" y="1460602"/>
            <a:ext cx="6615336" cy="4493494"/>
            <a:chOff x="-30496" y="1460602"/>
            <a:chExt cx="6615336" cy="4493494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9839" y="1460602"/>
              <a:ext cx="6275001" cy="44934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-30496" y="5241139"/>
              <a:ext cx="91563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solidFill>
                    <a:srgbClr val="002060"/>
                  </a:solidFill>
                </a:rPr>
                <a:t>T=86.5 K</a:t>
              </a:r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 flipV="1">
              <a:off x="683335" y="5108549"/>
              <a:ext cx="359534" cy="204040"/>
            </a:xfrm>
            <a:prstGeom prst="straightConnector1">
              <a:avLst/>
            </a:prstGeom>
            <a:ln w="12700">
              <a:solidFill>
                <a:schemeClr val="accent6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2"/>
          <p:cNvGrpSpPr/>
          <p:nvPr/>
        </p:nvGrpSpPr>
        <p:grpSpPr>
          <a:xfrm>
            <a:off x="6769994" y="2171339"/>
            <a:ext cx="1934528" cy="2002047"/>
            <a:chOff x="6769994" y="2171339"/>
            <a:chExt cx="1934528" cy="2002047"/>
          </a:xfrm>
        </p:grpSpPr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14370" y="2459983"/>
              <a:ext cx="1890152" cy="4909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76" name="Picture 4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69994" y="3693704"/>
              <a:ext cx="1934528" cy="4796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7" name="TextBox 16"/>
            <p:cNvSpPr txBox="1"/>
            <p:nvPr/>
          </p:nvSpPr>
          <p:spPr>
            <a:xfrm>
              <a:off x="7050705" y="2171339"/>
              <a:ext cx="125823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solidFill>
                    <a:schemeClr val="accent6"/>
                  </a:solidFill>
                </a:rPr>
                <a:t>Vertical position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7051965" y="3366605"/>
              <a:ext cx="1444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solidFill>
                    <a:schemeClr val="accent6"/>
                  </a:solidFill>
                </a:rPr>
                <a:t>Horizontal position</a:t>
              </a:r>
            </a:p>
          </p:txBody>
        </p:sp>
      </p:grp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2A9CC-9576-4DA9-A10B-DC70CF1FF2D3}" type="datetime1">
              <a:rPr lang="en-US" smtClean="0"/>
              <a:t>26-Mar-25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TE/CRG-CI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8761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536" y="6782"/>
            <a:ext cx="8675464" cy="683730"/>
          </a:xfrm>
        </p:spPr>
        <p:txBody>
          <a:bodyPr>
            <a:normAutofit/>
          </a:bodyPr>
          <a:lstStyle/>
          <a:p>
            <a:r>
              <a:rPr lang="en-GB" dirty="0"/>
              <a:t>ATLAS Forward Calorimeter Heat Transfer Study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1602" y="832104"/>
            <a:ext cx="5489448" cy="5193792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4683386" y="832103"/>
            <a:ext cx="4460614" cy="4271883"/>
            <a:chOff x="4683386" y="832103"/>
            <a:chExt cx="4460614" cy="4271883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59474" y="1476764"/>
              <a:ext cx="2442296" cy="5296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3" name="Picture 3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75847" y="2950981"/>
              <a:ext cx="2468153" cy="6411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6" name="Picture 4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17900" y="4477619"/>
              <a:ext cx="2526100" cy="6263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13" name="Straight Arrow Connector 12"/>
            <p:cNvCxnSpPr>
              <a:stCxn id="36" idx="1"/>
            </p:cNvCxnSpPr>
            <p:nvPr/>
          </p:nvCxnSpPr>
          <p:spPr>
            <a:xfrm flipH="1" flipV="1">
              <a:off x="4683386" y="4623947"/>
              <a:ext cx="1934514" cy="16685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>
              <a:stCxn id="33" idx="1"/>
            </p:cNvCxnSpPr>
            <p:nvPr/>
          </p:nvCxnSpPr>
          <p:spPr>
            <a:xfrm flipH="1">
              <a:off x="5463729" y="3271552"/>
              <a:ext cx="1212118" cy="15744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>
              <a:stCxn id="4098" idx="1"/>
            </p:cNvCxnSpPr>
            <p:nvPr/>
          </p:nvCxnSpPr>
          <p:spPr>
            <a:xfrm flipH="1">
              <a:off x="4821382" y="1741606"/>
              <a:ext cx="1838092" cy="653971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/>
            <p:cNvSpPr txBox="1"/>
            <p:nvPr/>
          </p:nvSpPr>
          <p:spPr>
            <a:xfrm>
              <a:off x="7391979" y="832103"/>
              <a:ext cx="123463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>
                  <a:solidFill>
                    <a:srgbClr val="C00000"/>
                  </a:solidFill>
                </a:rPr>
                <a:t>In case of a </a:t>
              </a:r>
            </a:p>
            <a:p>
              <a:pPr algn="ctr"/>
              <a:r>
                <a:rPr lang="en-GB" sz="1200" dirty="0">
                  <a:solidFill>
                    <a:srgbClr val="C00000"/>
                  </a:solidFill>
                </a:rPr>
                <a:t>12 mm LAr gap</a:t>
              </a: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111291" y="842965"/>
            <a:ext cx="4583542" cy="4114694"/>
            <a:chOff x="111291" y="842965"/>
            <a:chExt cx="4583542" cy="4114694"/>
          </a:xfrm>
        </p:grpSpPr>
        <p:sp>
          <p:nvSpPr>
            <p:cNvPr id="45" name="TextBox 44"/>
            <p:cNvSpPr txBox="1"/>
            <p:nvPr/>
          </p:nvSpPr>
          <p:spPr>
            <a:xfrm>
              <a:off x="164259" y="842965"/>
              <a:ext cx="11496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>
                  <a:solidFill>
                    <a:srgbClr val="C00000"/>
                  </a:solidFill>
                </a:rPr>
                <a:t>In case of a </a:t>
              </a:r>
            </a:p>
            <a:p>
              <a:pPr algn="ctr"/>
              <a:r>
                <a:rPr lang="en-GB" sz="1200" dirty="0">
                  <a:solidFill>
                    <a:srgbClr val="C00000"/>
                  </a:solidFill>
                </a:rPr>
                <a:t>6 mm LAr gap</a:t>
              </a:r>
            </a:p>
          </p:txBody>
        </p:sp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291" y="3143555"/>
              <a:ext cx="1467422" cy="3045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46" name="Straight Arrow Connector 45"/>
            <p:cNvCxnSpPr/>
            <p:nvPr/>
          </p:nvCxnSpPr>
          <p:spPr>
            <a:xfrm>
              <a:off x="1578713" y="3271552"/>
              <a:ext cx="2275370" cy="25002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4100" name="Picture 4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0836" y="4623947"/>
              <a:ext cx="1554673" cy="333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49" name="Straight Arrow Connector 48"/>
            <p:cNvCxnSpPr>
              <a:stCxn id="4100" idx="3"/>
            </p:cNvCxnSpPr>
            <p:nvPr/>
          </p:nvCxnSpPr>
          <p:spPr>
            <a:xfrm flipV="1">
              <a:off x="1675509" y="4623947"/>
              <a:ext cx="3019324" cy="16685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4"/>
          <p:cNvGrpSpPr/>
          <p:nvPr/>
        </p:nvGrpSpPr>
        <p:grpSpPr>
          <a:xfrm>
            <a:off x="73238" y="3871670"/>
            <a:ext cx="8686083" cy="334982"/>
            <a:chOff x="73238" y="3871670"/>
            <a:chExt cx="8686083" cy="334982"/>
          </a:xfrm>
        </p:grpSpPr>
        <p:sp>
          <p:nvSpPr>
            <p:cNvPr id="56" name="TextBox 55"/>
            <p:cNvSpPr txBox="1"/>
            <p:nvPr/>
          </p:nvSpPr>
          <p:spPr>
            <a:xfrm>
              <a:off x="7790786" y="3929653"/>
              <a:ext cx="96853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>
                  <a:solidFill>
                    <a:srgbClr val="0070C0"/>
                  </a:solidFill>
                </a:rPr>
                <a:t>Ratio 0.423</a:t>
              </a: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73238" y="3871670"/>
              <a:ext cx="96853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>
                  <a:solidFill>
                    <a:srgbClr val="0070C0"/>
                  </a:solidFill>
                </a:rPr>
                <a:t>Ratio 0.402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731512" y="832103"/>
                <a:ext cx="3489325" cy="2875467"/>
              </a:xfrm>
              <a:prstGeom prst="rect">
                <a:avLst/>
              </a:prstGeom>
              <a:gradFill>
                <a:gsLst>
                  <a:gs pos="0">
                    <a:schemeClr val="bg1"/>
                  </a:gs>
                  <a:gs pos="39999">
                    <a:schemeClr val="bg1">
                      <a:alpha val="95000"/>
                    </a:schemeClr>
                  </a:gs>
                  <a:gs pos="92000">
                    <a:schemeClr val="bg1">
                      <a:alpha val="55000"/>
                    </a:schemeClr>
                  </a:gs>
                  <a:gs pos="100000">
                    <a:schemeClr val="bg1">
                      <a:alpha val="20000"/>
                    </a:schemeClr>
                  </a:gs>
                </a:gsLst>
                <a:lin ang="5400000" scaled="0"/>
              </a:gra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>
                    <a:solidFill>
                      <a:srgbClr val="FF0000"/>
                    </a:solidFill>
                  </a:rPr>
                  <a:t>Total </a:t>
                </a:r>
              </a:p>
              <a:p>
                <a:pPr algn="ctr"/>
                <a:r>
                  <a:rPr lang="en-GB" dirty="0">
                    <a:solidFill>
                      <a:srgbClr val="FF0000"/>
                    </a:solidFill>
                  </a:rPr>
                  <a:t>thermal heat transport capability</a:t>
                </a:r>
              </a:p>
              <a:p>
                <a:pPr algn="ctr"/>
                <a:r>
                  <a:rPr lang="en-GB" dirty="0">
                    <a:solidFill>
                      <a:srgbClr val="FF0000"/>
                    </a:solidFill>
                  </a:rPr>
                  <a:t> 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GB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𝑞</m:t>
                          </m:r>
                        </m:e>
                      </m:acc>
                      <m:r>
                        <a:rPr lang="en-GB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acc>
                            <m:accPr>
                              <m:chr m:val="̇"/>
                              <m:ctrlPr>
                                <a:rPr lang="en-GB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𝑄</m:t>
                              </m:r>
                            </m:e>
                          </m:acc>
                        </m:num>
                        <m:den>
                          <m:r>
                            <a:rPr lang="en-GB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𝐴</m:t>
                          </m:r>
                        </m:den>
                      </m:f>
                      <m:r>
                        <a:rPr lang="en-GB" i="1">
                          <a:solidFill>
                            <a:srgbClr val="FF00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𝜆</m:t>
                          </m:r>
                        </m:num>
                        <m:den>
                          <m:r>
                            <a:rPr lang="en-GB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𝑙</m:t>
                          </m:r>
                        </m:den>
                      </m:f>
                      <m:r>
                        <a:rPr lang="en-GB" i="1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∗</m:t>
                      </m:r>
                      <m:r>
                        <m:rPr>
                          <m:sty m:val="p"/>
                        </m:rPr>
                        <a:rPr lang="el-GR" i="1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Δ</m:t>
                      </m:r>
                      <m:r>
                        <a:rPr lang="en-GB" i="1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𝑇</m:t>
                      </m:r>
                    </m:oMath>
                  </m:oMathPara>
                </a14:m>
                <a:endParaRPr lang="en-GB" dirty="0">
                  <a:solidFill>
                    <a:srgbClr val="FF0000"/>
                  </a:solidFill>
                </a:endParaRPr>
              </a:p>
              <a:p>
                <a:pPr algn="ctr"/>
                <a:endParaRPr lang="en-GB" dirty="0">
                  <a:solidFill>
                    <a:srgbClr val="FF0000"/>
                  </a:solidFill>
                </a:endParaRPr>
              </a:p>
              <a:p>
                <a:pPr algn="ctr"/>
                <a:r>
                  <a:rPr lang="en-GB" dirty="0">
                    <a:solidFill>
                      <a:srgbClr val="FF0000"/>
                    </a:solidFill>
                  </a:rPr>
                  <a:t>is almost independent of </a:t>
                </a:r>
              </a:p>
              <a:p>
                <a:pPr algn="ctr"/>
                <a:r>
                  <a:rPr lang="en-GB" dirty="0">
                    <a:solidFill>
                      <a:srgbClr val="FF0000"/>
                    </a:solidFill>
                  </a:rPr>
                  <a:t>gap size in vertical </a:t>
                </a:r>
              </a:p>
              <a:p>
                <a:pPr algn="ctr"/>
                <a:r>
                  <a:rPr lang="en-GB" dirty="0">
                    <a:solidFill>
                      <a:srgbClr val="FF0000"/>
                    </a:solidFill>
                  </a:rPr>
                  <a:t>and horizontal orientation</a:t>
                </a: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1512" y="832103"/>
                <a:ext cx="3489325" cy="2875467"/>
              </a:xfrm>
              <a:prstGeom prst="rect">
                <a:avLst/>
              </a:prstGeom>
              <a:blipFill rotWithShape="1">
                <a:blip r:embed="rId8"/>
                <a:stretch>
                  <a:fillRect l="-874" t="-847" r="-104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74376-254E-4913-B963-B90FC6FAB70E}" type="datetime1">
              <a:rPr lang="en-US" smtClean="0"/>
              <a:t>26-Mar-25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TE/CRG-CI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4971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68536" y="6782"/>
            <a:ext cx="8675464" cy="683730"/>
          </a:xfrm>
        </p:spPr>
        <p:txBody>
          <a:bodyPr>
            <a:normAutofit/>
          </a:bodyPr>
          <a:lstStyle/>
          <a:p>
            <a:pPr algn="l"/>
            <a:r>
              <a:rPr lang="en-GB" dirty="0"/>
              <a:t>Full Large scale LAr cooling for a TPC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29CA573-0EAD-4A51-A106-E00F99FEE5B8}" type="datetime1">
              <a:rPr lang="en-US" altLang="en-US" smtClean="0"/>
              <a:t>26-Mar-25</a:t>
            </a:fld>
            <a:endParaRPr lang="en-US" alt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TE/CRG-CI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18C24C-38DC-4884-943E-058048963FFD}" type="slidenum">
              <a:rPr lang="en-US" altLang="en-US" smtClean="0"/>
              <a:pPr>
                <a:defRPr/>
              </a:pPr>
              <a:t>36</a:t>
            </a:fld>
            <a:endParaRPr lang="en-US" alt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0582" y="890967"/>
            <a:ext cx="7745506" cy="5258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661685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68536" y="6782"/>
            <a:ext cx="8675464" cy="683730"/>
          </a:xfrm>
        </p:spPr>
        <p:txBody>
          <a:bodyPr>
            <a:normAutofit/>
          </a:bodyPr>
          <a:lstStyle/>
          <a:p>
            <a:pPr algn="l"/>
            <a:r>
              <a:rPr lang="en-GB" dirty="0"/>
              <a:t>Large scale LAr TPC – Vortex in LAr???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29CA573-0EAD-4A51-A106-E00F99FEE5B8}" type="datetime1">
              <a:rPr lang="en-US" altLang="en-US" smtClean="0"/>
              <a:t>26-Mar-25</a:t>
            </a:fld>
            <a:endParaRPr lang="en-US" alt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TE/CRG-CI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18C24C-38DC-4884-943E-058048963FFD}" type="slidenum">
              <a:rPr lang="en-US" altLang="en-US" smtClean="0"/>
              <a:pPr>
                <a:defRPr/>
              </a:pPr>
              <a:t>37</a:t>
            </a:fld>
            <a:endParaRPr lang="en-US" altLang="en-US"/>
          </a:p>
        </p:txBody>
      </p:sp>
      <p:pic>
        <p:nvPicPr>
          <p:cNvPr id="6" name="vortex in LAr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68536" y="1092412"/>
            <a:ext cx="8240544" cy="4532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415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9013" y="175511"/>
            <a:ext cx="8226854" cy="456878"/>
          </a:xfrm>
        </p:spPr>
        <p:txBody>
          <a:bodyPr>
            <a:noAutofit/>
          </a:bodyPr>
          <a:lstStyle/>
          <a:p>
            <a:pPr algn="ctr"/>
            <a:r>
              <a:rPr lang="en-US" sz="2400" dirty="0"/>
              <a:t>Conclusion</a:t>
            </a:r>
            <a:endParaRPr lang="en-GB" sz="2400" dirty="0"/>
          </a:p>
        </p:txBody>
      </p:sp>
      <p:sp>
        <p:nvSpPr>
          <p:cNvPr id="6" name="Content Placeholder 1"/>
          <p:cNvSpPr>
            <a:spLocks noGrp="1"/>
          </p:cNvSpPr>
          <p:nvPr>
            <p:ph idx="1"/>
          </p:nvPr>
        </p:nvSpPr>
        <p:spPr>
          <a:xfrm>
            <a:off x="262051" y="990599"/>
            <a:ext cx="8293816" cy="5311959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GB" sz="2000" dirty="0">
                <a:cs typeface="Arial" charset="0"/>
              </a:rPr>
              <a:t>Argon as a cryogenic fluid gets more and more used for particle physics</a:t>
            </a:r>
          </a:p>
          <a:p>
            <a:pPr>
              <a:defRPr/>
            </a:pPr>
            <a:endParaRPr lang="en-GB" sz="1000" dirty="0">
              <a:cs typeface="Arial" charset="0"/>
            </a:endParaRPr>
          </a:p>
          <a:p>
            <a:pPr>
              <a:defRPr/>
            </a:pPr>
            <a:r>
              <a:rPr lang="en-GB" sz="2000" dirty="0">
                <a:cs typeface="Arial" charset="0"/>
              </a:rPr>
              <a:t>Large LAr volume =&gt; necessity of non-vacuum insulated vessels operating at atmospheric pressure</a:t>
            </a:r>
          </a:p>
          <a:p>
            <a:pPr>
              <a:defRPr/>
            </a:pPr>
            <a:endParaRPr lang="en-GB" sz="1000" dirty="0">
              <a:cs typeface="Arial" charset="0"/>
            </a:endParaRPr>
          </a:p>
          <a:p>
            <a:pPr>
              <a:defRPr/>
            </a:pPr>
            <a:r>
              <a:rPr lang="en-GB" sz="2000" dirty="0">
                <a:cs typeface="Arial" charset="0"/>
              </a:rPr>
              <a:t>Cooling source needs to guarantee LAr saturation pressure of         -5 </a:t>
            </a:r>
            <a:r>
              <a:rPr lang="en-GB" sz="2000" dirty="0" err="1">
                <a:cs typeface="Arial" charset="0"/>
              </a:rPr>
              <a:t>mbarg</a:t>
            </a:r>
            <a:r>
              <a:rPr lang="en-GB" sz="2000" dirty="0">
                <a:cs typeface="Arial" charset="0"/>
              </a:rPr>
              <a:t> &lt;</a:t>
            </a:r>
            <a:r>
              <a:rPr lang="en-GB" sz="2000" dirty="0" err="1">
                <a:cs typeface="Arial" charset="0"/>
              </a:rPr>
              <a:t>p</a:t>
            </a:r>
            <a:r>
              <a:rPr lang="en-GB" sz="2000" baseline="-25000" dirty="0" err="1">
                <a:cs typeface="Arial" charset="0"/>
              </a:rPr>
              <a:t>LAr</a:t>
            </a:r>
            <a:r>
              <a:rPr lang="en-GB" sz="2000" dirty="0">
                <a:cs typeface="Arial" charset="0"/>
              </a:rPr>
              <a:t>&lt; 20 </a:t>
            </a:r>
            <a:r>
              <a:rPr lang="en-GB" sz="2000" dirty="0" err="1">
                <a:cs typeface="Arial" charset="0"/>
              </a:rPr>
              <a:t>mbarg</a:t>
            </a:r>
            <a:endParaRPr lang="en-GB" sz="2000" dirty="0">
              <a:cs typeface="Arial" charset="0"/>
            </a:endParaRPr>
          </a:p>
          <a:p>
            <a:pPr>
              <a:defRPr/>
            </a:pPr>
            <a:endParaRPr lang="en-GB" sz="1000" dirty="0">
              <a:cs typeface="Arial" charset="0"/>
            </a:endParaRPr>
          </a:p>
          <a:p>
            <a:pPr>
              <a:defRPr/>
            </a:pPr>
            <a:r>
              <a:rPr lang="en-GB" sz="2000" dirty="0">
                <a:cs typeface="Arial" charset="0"/>
              </a:rPr>
              <a:t>Pressure safety equipment with low set points in respect to ambient</a:t>
            </a:r>
          </a:p>
          <a:p>
            <a:pPr>
              <a:defRPr/>
            </a:pPr>
            <a:endParaRPr lang="en-GB" sz="1000" dirty="0">
              <a:cs typeface="Arial" charset="0"/>
            </a:endParaRPr>
          </a:p>
          <a:p>
            <a:pPr>
              <a:defRPr/>
            </a:pPr>
            <a:r>
              <a:rPr lang="en-GB" sz="2000" dirty="0">
                <a:cs typeface="Arial" charset="0"/>
              </a:rPr>
              <a:t>Cooling of LAr by using LN</a:t>
            </a:r>
            <a:r>
              <a:rPr lang="en-GB" sz="2000" baseline="-25000" dirty="0">
                <a:cs typeface="Arial" charset="0"/>
              </a:rPr>
              <a:t>2</a:t>
            </a:r>
            <a:r>
              <a:rPr lang="en-GB" sz="2000" dirty="0">
                <a:cs typeface="Arial" charset="0"/>
              </a:rPr>
              <a:t>  =&gt; requires relative high pressures       p</a:t>
            </a:r>
            <a:r>
              <a:rPr lang="en-GB" sz="2000" baseline="-25000" dirty="0">
                <a:cs typeface="Arial" charset="0"/>
              </a:rPr>
              <a:t>LN2</a:t>
            </a:r>
            <a:r>
              <a:rPr lang="en-GB" sz="2000" dirty="0">
                <a:cs typeface="Arial" charset="0"/>
              </a:rPr>
              <a:t>&gt;2.8 bara (p</a:t>
            </a:r>
            <a:r>
              <a:rPr lang="en-GB" sz="2000" baseline="-25000" dirty="0">
                <a:cs typeface="Arial" charset="0"/>
              </a:rPr>
              <a:t>LN2</a:t>
            </a:r>
            <a:r>
              <a:rPr lang="en-GB" sz="2000" dirty="0">
                <a:cs typeface="Arial" charset="0"/>
              </a:rPr>
              <a:t>&gt;2.1 bara =&gt; TP of Argon) =&gt; CERN approach</a:t>
            </a:r>
          </a:p>
          <a:p>
            <a:pPr>
              <a:defRPr/>
            </a:pPr>
            <a:endParaRPr lang="en-GB" sz="1000" dirty="0">
              <a:cs typeface="Arial" charset="0"/>
            </a:endParaRPr>
          </a:p>
          <a:p>
            <a:pPr>
              <a:defRPr/>
            </a:pPr>
            <a:r>
              <a:rPr lang="en-GB" sz="2000" dirty="0">
                <a:cs typeface="Arial" charset="0"/>
              </a:rPr>
              <a:t>ODH problematic in pits, underground etc.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1F42C-32FC-478D-BAA3-3FFDCFFA2C31}" type="datetime1">
              <a:rPr lang="en-US" smtClean="0"/>
              <a:t>26-Mar-25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TE/CRG-CI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8139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0" y="6356350"/>
            <a:ext cx="2133600" cy="365125"/>
          </a:xfrm>
        </p:spPr>
        <p:txBody>
          <a:bodyPr/>
          <a:lstStyle/>
          <a:p>
            <a:fld id="{7DF0B514-69C8-4B22-ABD0-292452E74455}" type="datetime1">
              <a:rPr lang="en-US" smtClean="0"/>
              <a:t>26-Mar-25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878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8212" y="2546717"/>
            <a:ext cx="6479238" cy="1259621"/>
          </a:xfrm>
        </p:spPr>
        <p:txBody>
          <a:bodyPr>
            <a:noAutofit/>
          </a:bodyPr>
          <a:lstStyle/>
          <a:p>
            <a:r>
              <a:rPr lang="en-US" sz="4000" b="0" dirty="0"/>
              <a:t>Applications of LAr </a:t>
            </a:r>
            <a:br>
              <a:rPr lang="en-US" sz="4000" b="0" dirty="0"/>
            </a:br>
            <a:r>
              <a:rPr lang="en-US" sz="4000" b="0" dirty="0"/>
              <a:t>in Particle Detectors</a:t>
            </a:r>
            <a:endParaRPr lang="en-GB" sz="4000" b="0" dirty="0"/>
          </a:p>
        </p:txBody>
      </p:sp>
      <p:sp>
        <p:nvSpPr>
          <p:cNvPr id="6" name="TextBox 5"/>
          <p:cNvSpPr txBox="1"/>
          <p:nvPr/>
        </p:nvSpPr>
        <p:spPr>
          <a:xfrm>
            <a:off x="1163782" y="4163921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J. Bremer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9BF8E-D9FD-452E-A6AE-84378214484D}" type="datetime1">
              <a:rPr lang="en-US" smtClean="0"/>
              <a:t>26-Mar-25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TE/CRG-CI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0563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6744" y="150365"/>
            <a:ext cx="8226854" cy="519130"/>
          </a:xfrm>
        </p:spPr>
        <p:txBody>
          <a:bodyPr>
            <a:normAutofit/>
          </a:bodyPr>
          <a:lstStyle/>
          <a:p>
            <a:r>
              <a:rPr lang="en-GB" dirty="0"/>
              <a:t>LAr Neutrino Detectors - LN</a:t>
            </a:r>
            <a:r>
              <a:rPr lang="en-GB" baseline="-25000" dirty="0"/>
              <a:t>2</a:t>
            </a:r>
            <a:r>
              <a:rPr lang="en-GB" dirty="0"/>
              <a:t> Cooled Thermal Shield </a:t>
            </a:r>
          </a:p>
        </p:txBody>
      </p:sp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510" y="1481177"/>
            <a:ext cx="5424806" cy="38237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823736" y="1590341"/>
            <a:ext cx="3409908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Icarus upgrade</a:t>
            </a:r>
          </a:p>
          <a:p>
            <a:endParaRPr lang="en-GB" dirty="0">
              <a:solidFill>
                <a:srgbClr val="002060"/>
              </a:solidFill>
            </a:endParaRPr>
          </a:p>
          <a:p>
            <a:r>
              <a:rPr lang="en-GB" dirty="0">
                <a:solidFill>
                  <a:srgbClr val="002060"/>
                </a:solidFill>
              </a:rPr>
              <a:t>Cryolab R&amp;D </a:t>
            </a:r>
          </a:p>
          <a:p>
            <a:endParaRPr lang="en-GB" dirty="0">
              <a:solidFill>
                <a:srgbClr val="002060"/>
              </a:solidFill>
            </a:endParaRPr>
          </a:p>
          <a:p>
            <a:r>
              <a:rPr lang="en-GB" dirty="0">
                <a:solidFill>
                  <a:srgbClr val="002060"/>
                </a:solidFill>
              </a:rPr>
              <a:t>=&gt; cooling performance of </a:t>
            </a:r>
          </a:p>
          <a:p>
            <a:r>
              <a:rPr lang="en-GB" dirty="0">
                <a:solidFill>
                  <a:srgbClr val="002060"/>
                </a:solidFill>
              </a:rPr>
              <a:t>     thermal shield panels </a:t>
            </a:r>
          </a:p>
          <a:p>
            <a:endParaRPr lang="en-GB" dirty="0">
              <a:solidFill>
                <a:srgbClr val="002060"/>
              </a:solidFill>
            </a:endParaRPr>
          </a:p>
          <a:p>
            <a:r>
              <a:rPr lang="en-GB" dirty="0">
                <a:solidFill>
                  <a:srgbClr val="002060"/>
                </a:solidFill>
              </a:rPr>
              <a:t>=&gt; LN</a:t>
            </a:r>
            <a:r>
              <a:rPr lang="en-GB" baseline="-25000" dirty="0">
                <a:solidFill>
                  <a:srgbClr val="002060"/>
                </a:solidFill>
              </a:rPr>
              <a:t>2</a:t>
            </a:r>
            <a:r>
              <a:rPr lang="en-GB" dirty="0">
                <a:solidFill>
                  <a:srgbClr val="002060"/>
                </a:solidFill>
              </a:rPr>
              <a:t> cooling infrastructure + </a:t>
            </a:r>
          </a:p>
          <a:p>
            <a:r>
              <a:rPr lang="en-GB" dirty="0">
                <a:solidFill>
                  <a:srgbClr val="002060"/>
                </a:solidFill>
              </a:rPr>
              <a:t>     two-phase flow distribution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FFA2F-1EC1-4BDB-BAB1-F07FD4BB6DAB}" type="datetime1">
              <a:rPr lang="en-US" smtClean="0"/>
              <a:t>26-Mar-25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TE/CRG-CI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80438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6744" y="150365"/>
            <a:ext cx="8226854" cy="519130"/>
          </a:xfrm>
        </p:spPr>
        <p:txBody>
          <a:bodyPr>
            <a:normAutofit/>
          </a:bodyPr>
          <a:lstStyle/>
          <a:p>
            <a:r>
              <a:rPr lang="en-GB" dirty="0"/>
              <a:t>LAr Neutrino Detectors - LN</a:t>
            </a:r>
            <a:r>
              <a:rPr lang="en-GB" baseline="-25000" dirty="0"/>
              <a:t>2</a:t>
            </a:r>
            <a:r>
              <a:rPr lang="en-GB" dirty="0"/>
              <a:t> Cooled Thermal Shield 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87" t="4456" r="14492" b="13723"/>
          <a:stretch/>
        </p:blipFill>
        <p:spPr>
          <a:xfrm>
            <a:off x="433953" y="1213979"/>
            <a:ext cx="8301117" cy="4460819"/>
          </a:xfrm>
          <a:prstGeom prst="rect">
            <a:avLst/>
          </a:prstGeom>
        </p:spPr>
      </p:pic>
      <p:sp>
        <p:nvSpPr>
          <p:cNvPr id="15" name="Text Placeholder 2"/>
          <p:cNvSpPr txBox="1">
            <a:spLocks/>
          </p:cNvSpPr>
          <p:nvPr/>
        </p:nvSpPr>
        <p:spPr>
          <a:xfrm>
            <a:off x="151507" y="882977"/>
            <a:ext cx="8578515" cy="336884"/>
          </a:xfrm>
          <a:prstGeom prst="rect">
            <a:avLst/>
          </a:prstGeom>
        </p:spPr>
        <p:txBody>
          <a:bodyPr vert="horz">
            <a:normAutofit fontScale="850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None/>
            </a:pPr>
            <a:r>
              <a:rPr lang="en-GB" sz="2400" dirty="0"/>
              <a:t>Lateral collector cooling loop: half view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849210" y="2004197"/>
            <a:ext cx="39437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</a:t>
            </a:r>
            <a:endParaRPr lang="en-US" sz="2400" b="0" cap="none" spc="0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49704" y="3456639"/>
            <a:ext cx="39437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</a:t>
            </a:r>
            <a:endParaRPr lang="en-US" sz="2400" b="0" cap="none" spc="0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046395" y="2678968"/>
            <a:ext cx="39437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</a:t>
            </a:r>
            <a:endParaRPr lang="en-US" sz="2400" b="0" cap="none" spc="0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49704" y="4278599"/>
            <a:ext cx="39437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0" cap="none" spc="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33953" y="1268377"/>
            <a:ext cx="466854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AB: bottom collector</a:t>
            </a:r>
            <a:br>
              <a:rPr lang="en-GB" sz="1400" b="1" dirty="0"/>
            </a:br>
            <a:r>
              <a:rPr lang="en-GB" sz="1400" b="1" dirty="0"/>
              <a:t>CD: top collector</a:t>
            </a:r>
            <a:br>
              <a:rPr lang="en-GB" sz="1400" b="1" dirty="0"/>
            </a:br>
            <a:r>
              <a:rPr lang="en-GB" sz="1400" b="1" dirty="0"/>
              <a:t>Cryostat width 20 m</a:t>
            </a:r>
          </a:p>
          <a:p>
            <a:r>
              <a:rPr lang="en-GB" sz="1400" b="1" dirty="0"/>
              <a:t>Length of the panels 472 mm</a:t>
            </a:r>
          </a:p>
          <a:p>
            <a:r>
              <a:rPr lang="en-GB" sz="1400" b="1" dirty="0"/>
              <a:t>Number of panels = 42</a:t>
            </a:r>
          </a:p>
          <a:p>
            <a:r>
              <a:rPr lang="en-GB" sz="1400" b="1" dirty="0"/>
              <a:t>Mass flow total = 84 g/s</a:t>
            </a:r>
          </a:p>
          <a:p>
            <a:r>
              <a:rPr lang="en-GB" sz="1400" b="1" dirty="0"/>
              <a:t>Pressure inlet 3.5 bar</a:t>
            </a:r>
            <a:br>
              <a:rPr lang="en-GB" sz="1400" b="1" dirty="0"/>
            </a:br>
            <a:r>
              <a:rPr lang="en-GB" sz="1400" b="1" dirty="0"/>
              <a:t>Temperature inlet 84 K</a:t>
            </a:r>
            <a:endParaRPr lang="en-GB" sz="1400" dirty="0"/>
          </a:p>
        </p:txBody>
      </p:sp>
      <p:grpSp>
        <p:nvGrpSpPr>
          <p:cNvPr id="30" name="Group 29"/>
          <p:cNvGrpSpPr/>
          <p:nvPr/>
        </p:nvGrpSpPr>
        <p:grpSpPr>
          <a:xfrm>
            <a:off x="549703" y="4938918"/>
            <a:ext cx="5472973" cy="1265555"/>
            <a:chOff x="549703" y="4938918"/>
            <a:chExt cx="5472973" cy="1265555"/>
          </a:xfrm>
        </p:grpSpPr>
        <p:sp>
          <p:nvSpPr>
            <p:cNvPr id="24" name="TextBox 23"/>
            <p:cNvSpPr txBox="1"/>
            <p:nvPr/>
          </p:nvSpPr>
          <p:spPr>
            <a:xfrm>
              <a:off x="549703" y="5373476"/>
              <a:ext cx="428877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i="1" dirty="0">
                  <a:solidFill>
                    <a:srgbClr val="FF0000"/>
                  </a:solidFill>
                </a:rPr>
                <a:t>Goal: </a:t>
              </a:r>
            </a:p>
            <a:p>
              <a:r>
                <a:rPr lang="en-GB" sz="1600" i="1" dirty="0">
                  <a:solidFill>
                    <a:srgbClr val="FF0000"/>
                  </a:solidFill>
                </a:rPr>
                <a:t>Expansion at each lateral loop inlet -&gt; after JT exp. 87 K, 2.76 bar, 10% quality</a:t>
              </a:r>
            </a:p>
          </p:txBody>
        </p:sp>
        <p:cxnSp>
          <p:nvCxnSpPr>
            <p:cNvPr id="26" name="Straight Arrow Connector 25"/>
            <p:cNvCxnSpPr/>
            <p:nvPr/>
          </p:nvCxnSpPr>
          <p:spPr>
            <a:xfrm flipV="1">
              <a:off x="4770467" y="5398355"/>
              <a:ext cx="890868" cy="437841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Arc 27"/>
            <p:cNvSpPr/>
            <p:nvPr/>
          </p:nvSpPr>
          <p:spPr>
            <a:xfrm rot="8100000">
              <a:off x="5662675" y="4938918"/>
              <a:ext cx="360000" cy="360000"/>
            </a:xfrm>
            <a:prstGeom prst="arc">
              <a:avLst/>
            </a:prstGeom>
            <a:ln w="190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Arc 28"/>
            <p:cNvSpPr/>
            <p:nvPr/>
          </p:nvSpPr>
          <p:spPr>
            <a:xfrm rot="8100000">
              <a:off x="5662676" y="5395290"/>
              <a:ext cx="360000" cy="360000"/>
            </a:xfrm>
            <a:prstGeom prst="arc">
              <a:avLst>
                <a:gd name="adj1" fmla="val 5589151"/>
                <a:gd name="adj2" fmla="val 10702674"/>
              </a:avLst>
            </a:prstGeom>
            <a:ln w="19050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ED98D-BC35-4283-8803-7A8E87BE488C}" type="datetime1">
              <a:rPr lang="en-US" smtClean="0"/>
              <a:t>26-Mar-25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TE/CRG-CI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8367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6744" y="150365"/>
            <a:ext cx="8226854" cy="519130"/>
          </a:xfrm>
        </p:spPr>
        <p:txBody>
          <a:bodyPr>
            <a:normAutofit/>
          </a:bodyPr>
          <a:lstStyle/>
          <a:p>
            <a:r>
              <a:rPr lang="en-GB" dirty="0"/>
              <a:t>LAr Neutrino Detectors - LN</a:t>
            </a:r>
            <a:r>
              <a:rPr lang="en-GB" baseline="-25000" dirty="0"/>
              <a:t>2</a:t>
            </a:r>
            <a:r>
              <a:rPr lang="en-GB" dirty="0"/>
              <a:t> Cooled Thermal Shield </a:t>
            </a:r>
          </a:p>
        </p:txBody>
      </p:sp>
      <p:sp>
        <p:nvSpPr>
          <p:cNvPr id="15" name="Text Placeholder 2"/>
          <p:cNvSpPr txBox="1">
            <a:spLocks/>
          </p:cNvSpPr>
          <p:nvPr/>
        </p:nvSpPr>
        <p:spPr>
          <a:xfrm>
            <a:off x="151507" y="882977"/>
            <a:ext cx="8578515" cy="336884"/>
          </a:xfrm>
          <a:prstGeom prst="rect">
            <a:avLst/>
          </a:prstGeom>
        </p:spPr>
        <p:txBody>
          <a:bodyPr vert="horz">
            <a:normAutofit fontScale="850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None/>
            </a:pPr>
            <a:r>
              <a:rPr lang="en-GB" sz="2400" dirty="0"/>
              <a:t>Required cooling power and mass flow rates </a:t>
            </a:r>
          </a:p>
        </p:txBody>
      </p:sp>
      <p:sp>
        <p:nvSpPr>
          <p:cNvPr id="25" name="Text Placeholder 2"/>
          <p:cNvSpPr txBox="1">
            <a:spLocks/>
          </p:cNvSpPr>
          <p:nvPr/>
        </p:nvSpPr>
        <p:spPr>
          <a:xfrm>
            <a:off x="713563" y="3658839"/>
            <a:ext cx="7358951" cy="2182741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GB" sz="1600" dirty="0"/>
              <a:t>Mass flow in one lateral loop = 2.0 g/s</a:t>
            </a:r>
          </a:p>
          <a:p>
            <a:pPr marL="36576" indent="0">
              <a:buNone/>
            </a:pPr>
            <a:r>
              <a:rPr lang="en-GB" sz="1600" dirty="0"/>
              <a:t>Mass flow in one vertical loop = 0.7 g/s   ( end caps )</a:t>
            </a:r>
          </a:p>
          <a:p>
            <a:pPr marL="36576" indent="0">
              <a:buNone/>
            </a:pPr>
            <a:endParaRPr lang="en-GB" sz="1600" dirty="0"/>
          </a:p>
          <a:p>
            <a:pPr marL="36576" indent="0">
              <a:buNone/>
            </a:pPr>
            <a:r>
              <a:rPr lang="en-GB" sz="1600" dirty="0"/>
              <a:t>Total Mass flow lateral cooling  = 2.0 g/s x 42 x 2 = 168 g/s</a:t>
            </a:r>
            <a:br>
              <a:rPr lang="en-GB" sz="1600" baseline="30000" dirty="0"/>
            </a:br>
            <a:r>
              <a:rPr lang="en-GB" sz="1600" dirty="0"/>
              <a:t>Total Mass flow vertical cooling = 0.7 g/s x 8 x 2 = 11.2 g/s</a:t>
            </a:r>
          </a:p>
          <a:p>
            <a:pPr marL="36576" indent="0">
              <a:buNone/>
            </a:pPr>
            <a:endParaRPr lang="en-GB" sz="1600" dirty="0"/>
          </a:p>
          <a:p>
            <a:pPr marL="36576" indent="0">
              <a:buNone/>
            </a:pPr>
            <a:r>
              <a:rPr lang="en-GB" sz="1600" b="1" dirty="0">
                <a:solidFill>
                  <a:srgbClr val="FF0000"/>
                </a:solidFill>
              </a:rPr>
              <a:t>Total mass flow = 179.2 g/s = 0.179 kg/s = 644 kg/h/cryostat</a:t>
            </a:r>
          </a:p>
        </p:txBody>
      </p:sp>
      <p:sp>
        <p:nvSpPr>
          <p:cNvPr id="2" name="Rectangle 1"/>
          <p:cNvSpPr/>
          <p:nvPr/>
        </p:nvSpPr>
        <p:spPr>
          <a:xfrm>
            <a:off x="713563" y="1546998"/>
            <a:ext cx="487107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002060"/>
                </a:solidFill>
              </a:rPr>
              <a:t>Heat flux = 20 W/m</a:t>
            </a:r>
            <a:r>
              <a:rPr lang="en-GB" sz="1600" baseline="30000" dirty="0">
                <a:solidFill>
                  <a:srgbClr val="002060"/>
                </a:solidFill>
              </a:rPr>
              <a:t>2</a:t>
            </a:r>
            <a:br>
              <a:rPr lang="en-GB" sz="1600" baseline="30000" dirty="0">
                <a:solidFill>
                  <a:srgbClr val="002060"/>
                </a:solidFill>
              </a:rPr>
            </a:br>
            <a:r>
              <a:rPr lang="en-GB" sz="1600" dirty="0">
                <a:solidFill>
                  <a:srgbClr val="002060"/>
                </a:solidFill>
              </a:rPr>
              <a:t>Heat Load per meter panel = 9.4 W/m </a:t>
            </a:r>
          </a:p>
          <a:p>
            <a:endParaRPr lang="en-GB" sz="1600" b="1" dirty="0">
              <a:solidFill>
                <a:srgbClr val="002060"/>
              </a:solidFill>
            </a:endParaRPr>
          </a:p>
          <a:p>
            <a:r>
              <a:rPr lang="en-GB" sz="1600" b="1" dirty="0">
                <a:solidFill>
                  <a:srgbClr val="002060"/>
                </a:solidFill>
              </a:rPr>
              <a:t>Total Cooling power = 10.2 kW/cryostat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40589" y="3022810"/>
            <a:ext cx="4791696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GB" sz="1600" dirty="0">
                <a:solidFill>
                  <a:srgbClr val="002060"/>
                </a:solidFill>
              </a:rPr>
              <a:t>LN</a:t>
            </a:r>
            <a:r>
              <a:rPr lang="en-GB" sz="1600" baseline="-25000" dirty="0">
                <a:solidFill>
                  <a:srgbClr val="002060"/>
                </a:solidFill>
              </a:rPr>
              <a:t>2</a:t>
            </a:r>
            <a:r>
              <a:rPr lang="en-GB" sz="1600" dirty="0">
                <a:solidFill>
                  <a:srgbClr val="002060"/>
                </a:solidFill>
              </a:rPr>
              <a:t> two-phase flow, </a:t>
            </a:r>
            <a:r>
              <a:rPr lang="en-GB" sz="1600" dirty="0" err="1">
                <a:solidFill>
                  <a:srgbClr val="002060"/>
                </a:solidFill>
              </a:rPr>
              <a:t>vapor</a:t>
            </a:r>
            <a:r>
              <a:rPr lang="en-GB" sz="1600" dirty="0">
                <a:solidFill>
                  <a:srgbClr val="002060"/>
                </a:solidFill>
              </a:rPr>
              <a:t> quality 10% &lt; x &lt; 40 %</a:t>
            </a:r>
          </a:p>
          <a:p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02EBA-5CF4-4AFA-8AB2-D4EA68B49BB9}" type="datetime1">
              <a:rPr lang="en-US" smtClean="0"/>
              <a:t>26-Mar-25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TE/CRG-CI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6970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73036"/>
            <a:ext cx="8226854" cy="519130"/>
          </a:xfrm>
        </p:spPr>
        <p:txBody>
          <a:bodyPr/>
          <a:lstStyle/>
          <a:p>
            <a:r>
              <a:rPr lang="en-US" altLang="en-US" sz="2400" dirty="0"/>
              <a:t>Cryogenics for ATLAS Liquid Argon Calorimeters </a:t>
            </a:r>
          </a:p>
        </p:txBody>
      </p:sp>
      <p:pic>
        <p:nvPicPr>
          <p:cNvPr id="33798" name="Picture 6" descr="atlas_detector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916" y="851465"/>
            <a:ext cx="7345434" cy="5247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476C4-4E45-48AE-90BA-5C2CB3BE1B25}" type="datetime1">
              <a:rPr lang="en-US" smtClean="0"/>
              <a:t>26-Mar-25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TE/CRG-CI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7876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67332" y="1031357"/>
            <a:ext cx="8476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445864" y="181369"/>
            <a:ext cx="8698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Liquid Argon Cryostats and Cryogenics at CERN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397" y="906843"/>
            <a:ext cx="3845464" cy="250576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96884" y="3625568"/>
            <a:ext cx="413261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Advantages:</a:t>
            </a:r>
          </a:p>
          <a:p>
            <a:endParaRPr lang="en-GB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2060"/>
                </a:solidFill>
              </a:rPr>
              <a:t>Vacuum insulated cryostat, very low heat input (&lt; 6 W/m</a:t>
            </a:r>
            <a:r>
              <a:rPr lang="en-GB" baseline="30000" dirty="0">
                <a:solidFill>
                  <a:srgbClr val="002060"/>
                </a:solidFill>
              </a:rPr>
              <a:t>2</a:t>
            </a:r>
            <a:r>
              <a:rPr lang="en-GB" dirty="0">
                <a:solidFill>
                  <a:srgbClr val="002060"/>
                </a:solidFill>
              </a:rPr>
              <a:t>)</a:t>
            </a:r>
            <a:endParaRPr lang="en-GB" baseline="3000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2060"/>
                </a:solidFill>
              </a:rPr>
              <a:t>Cold vessel can be purged before start of cool-down (very pure liquid needed)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34211" y="1698059"/>
            <a:ext cx="441330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Picture of the ATLAS barrel calorimeter cryostat before lowering into UX15 cavern. </a:t>
            </a:r>
          </a:p>
          <a:p>
            <a:endParaRPr lang="en-GB" dirty="0">
              <a:solidFill>
                <a:srgbClr val="002060"/>
              </a:solidFill>
            </a:endParaRPr>
          </a:p>
          <a:p>
            <a:r>
              <a:rPr lang="en-GB" dirty="0">
                <a:solidFill>
                  <a:srgbClr val="002060"/>
                </a:solidFill>
              </a:rPr>
              <a:t>Total liquid argon volume about 50 m</a:t>
            </a:r>
            <a:r>
              <a:rPr lang="en-GB" baseline="30000" dirty="0">
                <a:solidFill>
                  <a:srgbClr val="002060"/>
                </a:solidFill>
              </a:rPr>
              <a:t>3</a:t>
            </a:r>
            <a:r>
              <a:rPr lang="en-GB" dirty="0">
                <a:solidFill>
                  <a:srgbClr val="002060"/>
                </a:solidFill>
              </a:rPr>
              <a:t>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71998" y="3625568"/>
            <a:ext cx="457200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2060"/>
                </a:solidFill>
              </a:rPr>
              <a:t>Disadvantages:</a:t>
            </a:r>
          </a:p>
          <a:p>
            <a:endParaRPr lang="en-GB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2060"/>
                </a:solidFill>
              </a:rPr>
              <a:t>Quite heavy structure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2060"/>
                </a:solidFill>
              </a:rPr>
              <a:t>Large heat load when vacuum is broken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2060"/>
                </a:solidFill>
              </a:rPr>
              <a:t>Getting to the limit of what’s reasonable possible for vacuum insulated cryostats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50A19-4A4E-45F8-A2C4-3BDE69526EA7}" type="datetime1">
              <a:rPr lang="en-US" smtClean="0"/>
              <a:t>26-Mar-25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TE/CRG-CI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4754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67332" y="1031357"/>
            <a:ext cx="8476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445864" y="181369"/>
            <a:ext cx="8698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ATLAS Liquid Argon Calorimeters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50A19-4A4E-45F8-A2C4-3BDE69526EA7}" type="datetime1">
              <a:rPr lang="en-US" smtClean="0"/>
              <a:t>26-Mar-25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TE/CRG-CI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7</a:t>
            </a:fld>
            <a:endParaRPr lang="en-US" dirty="0"/>
          </a:p>
        </p:txBody>
      </p:sp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236336" y="669352"/>
            <a:ext cx="3095625" cy="1673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65113" indent="-265113" algn="l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628650" indent="-176213" algn="l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328738" indent="-342900" algn="l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851025" indent="-342900" algn="l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373313" indent="-342900" algn="l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830513" indent="-342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3287713" indent="-342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744913" indent="-342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4202113" indent="-342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marL="0" indent="0"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en-US" sz="2000" dirty="0">
                <a:solidFill>
                  <a:srgbClr val="002060"/>
                </a:solidFill>
                <a:latin typeface="Verdana" pitchFamily="34" charset="0"/>
              </a:rPr>
              <a:t>Barrel Calorimeter:</a:t>
            </a:r>
          </a:p>
          <a:p>
            <a:pPr lvl="1" eaLnBrk="1" hangingPunct="1">
              <a:lnSpc>
                <a:spcPct val="15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altLang="en-US" sz="1600" dirty="0">
                <a:solidFill>
                  <a:srgbClr val="002060"/>
                </a:solidFill>
                <a:latin typeface="Verdana" pitchFamily="34" charset="0"/>
              </a:rPr>
              <a:t>D: 4.3 m; L: 6.5 m</a:t>
            </a:r>
          </a:p>
          <a:p>
            <a:pPr lvl="1" eaLnBrk="1" hangingPunct="1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altLang="en-US" sz="1600" dirty="0">
                <a:solidFill>
                  <a:srgbClr val="002060"/>
                </a:solidFill>
                <a:latin typeface="Verdana" pitchFamily="34" charset="0"/>
              </a:rPr>
              <a:t>Weight: 120 t</a:t>
            </a:r>
          </a:p>
          <a:p>
            <a:pPr lvl="1" eaLnBrk="1" hangingPunct="1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en-US" altLang="en-US" sz="1600" dirty="0">
                <a:solidFill>
                  <a:srgbClr val="002060"/>
                </a:solidFill>
                <a:latin typeface="Verdana" pitchFamily="34" charset="0"/>
              </a:rPr>
              <a:t>Argon volume: 40 m</a:t>
            </a:r>
            <a:r>
              <a:rPr lang="en-US" altLang="en-US" sz="1600" baseline="30000" dirty="0">
                <a:solidFill>
                  <a:srgbClr val="002060"/>
                </a:solidFill>
                <a:latin typeface="Verdana" pitchFamily="34" charset="0"/>
              </a:rPr>
              <a:t>3</a:t>
            </a:r>
          </a:p>
        </p:txBody>
      </p:sp>
      <p:pic>
        <p:nvPicPr>
          <p:cNvPr id="14" name="Picture 3" descr="Barrel_1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13" b="2085"/>
          <a:stretch/>
        </p:blipFill>
        <p:spPr bwMode="auto">
          <a:xfrm>
            <a:off x="3578547" y="845052"/>
            <a:ext cx="5545138" cy="5215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5" name="Group 5"/>
          <p:cNvGrpSpPr>
            <a:grpSpLocks/>
          </p:cNvGrpSpPr>
          <p:nvPr/>
        </p:nvGrpSpPr>
        <p:grpSpPr bwMode="auto">
          <a:xfrm>
            <a:off x="44366" y="2759499"/>
            <a:ext cx="4535487" cy="3384550"/>
            <a:chOff x="113" y="1842"/>
            <a:chExt cx="2857" cy="2132"/>
          </a:xfrm>
        </p:grpSpPr>
        <p:pic>
          <p:nvPicPr>
            <p:cNvPr id="16" name="Picture 6" descr="figure6-1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" y="1972"/>
              <a:ext cx="2812" cy="20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Text Box 7"/>
            <p:cNvSpPr txBox="1">
              <a:spLocks noChangeArrowheads="1"/>
            </p:cNvSpPr>
            <p:nvPr/>
          </p:nvSpPr>
          <p:spPr bwMode="auto">
            <a:xfrm>
              <a:off x="113" y="1842"/>
              <a:ext cx="1905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 eaLnBrk="1" hangingPunct="1">
                <a:spcBef>
                  <a:spcPct val="50000"/>
                </a:spcBef>
              </a:pPr>
              <a:r>
                <a:rPr lang="en-US" altLang="en-US" sz="1200" dirty="0">
                  <a:solidFill>
                    <a:srgbClr val="002060"/>
                  </a:solidFill>
                  <a:latin typeface="Comic Sans MS" pitchFamily="66" charset="0"/>
                </a:rPr>
                <a:t>Electromagnetic barrel half-wheel</a:t>
              </a:r>
            </a:p>
          </p:txBody>
        </p:sp>
      </p:grpSp>
      <p:sp>
        <p:nvSpPr>
          <p:cNvPr id="18" name="Title 1"/>
          <p:cNvSpPr txBox="1">
            <a:spLocks/>
          </p:cNvSpPr>
          <p:nvPr/>
        </p:nvSpPr>
        <p:spPr>
          <a:xfrm>
            <a:off x="6613323" y="5744444"/>
            <a:ext cx="2514600" cy="390525"/>
          </a:xfrm>
          <a:prstGeom prst="rect">
            <a:avLst/>
          </a:prstGeom>
          <a:solidFill>
            <a:schemeClr val="accent1"/>
          </a:solidFill>
        </p:spPr>
        <p:txBody>
          <a:bodyPr vert="horz" lIns="45720" rIns="45720" anchor="ctr">
            <a:no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1400" b="0" dirty="0">
                <a:solidFill>
                  <a:srgbClr val="080808"/>
                </a:solidFill>
              </a:rPr>
              <a:t>Courtesy of Caroline Fabre</a:t>
            </a:r>
          </a:p>
        </p:txBody>
      </p:sp>
    </p:spTree>
    <p:extLst>
      <p:ext uri="{BB962C8B-B14F-4D97-AF65-F5344CB8AC3E}">
        <p14:creationId xmlns:p14="http://schemas.microsoft.com/office/powerpoint/2010/main" val="34903670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67332" y="1031357"/>
            <a:ext cx="8476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445864" y="181369"/>
            <a:ext cx="8698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ATLAS Liquid Argon Calorimeters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50A19-4A4E-45F8-A2C4-3BDE69526EA7}" type="datetime1">
              <a:rPr lang="en-US" smtClean="0"/>
              <a:t>26-Mar-25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TE/CRG-CI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8</a:t>
            </a:fld>
            <a:endParaRPr lang="en-US" dirty="0"/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6613323" y="5744444"/>
            <a:ext cx="2514600" cy="390525"/>
          </a:xfrm>
          <a:prstGeom prst="rect">
            <a:avLst/>
          </a:prstGeom>
          <a:solidFill>
            <a:schemeClr val="accent1"/>
          </a:solidFill>
        </p:spPr>
        <p:txBody>
          <a:bodyPr vert="horz" lIns="45720" rIns="45720" anchor="ctr">
            <a:no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1400" b="0" dirty="0">
                <a:solidFill>
                  <a:srgbClr val="080808"/>
                </a:solidFill>
              </a:rPr>
              <a:t>Courtesy of Caroline Fabre</a:t>
            </a:r>
          </a:p>
        </p:txBody>
      </p:sp>
      <p:pic>
        <p:nvPicPr>
          <p:cNvPr id="19" name="Picture 2" descr="ECC_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4631" y="762000"/>
            <a:ext cx="3908516" cy="3899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" descr="ECC_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216026"/>
            <a:ext cx="4196129" cy="493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 Box 4"/>
          <p:cNvSpPr txBox="1">
            <a:spLocks noChangeArrowheads="1"/>
          </p:cNvSpPr>
          <p:nvPr/>
        </p:nvSpPr>
        <p:spPr bwMode="auto">
          <a:xfrm>
            <a:off x="252413" y="685800"/>
            <a:ext cx="3481387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800100" indent="-342900" algn="l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257300" indent="-342900" algn="l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714500" indent="-342900" algn="l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171700" indent="-342900" algn="l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marL="0" indent="0"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en-US" sz="2000" dirty="0">
                <a:solidFill>
                  <a:srgbClr val="002060"/>
                </a:solidFill>
                <a:latin typeface="Verdana" pitchFamily="34" charset="0"/>
              </a:rPr>
              <a:t>End-cap Calorimeter:</a:t>
            </a:r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3505200" y="917575"/>
            <a:ext cx="2506663" cy="8350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179388" algn="l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algn="l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algn="l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algn="l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lvl="1" eaLnBrk="1" hangingPunct="1">
              <a:buFont typeface="Wingdings" pitchFamily="2" charset="2"/>
              <a:buChar char="§"/>
            </a:pPr>
            <a:r>
              <a:rPr lang="en-US" altLang="en-US" sz="1600" dirty="0">
                <a:solidFill>
                  <a:srgbClr val="002060"/>
                </a:solidFill>
                <a:latin typeface="Verdana" pitchFamily="34" charset="0"/>
              </a:rPr>
              <a:t> D: 4.3 m; L: 3 m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US" altLang="en-US" sz="1600" dirty="0">
                <a:solidFill>
                  <a:srgbClr val="002060"/>
                </a:solidFill>
                <a:latin typeface="Verdana" pitchFamily="34" charset="0"/>
              </a:rPr>
              <a:t> Weight: 219 t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US" altLang="en-US" sz="1600" dirty="0">
                <a:solidFill>
                  <a:srgbClr val="002060"/>
                </a:solidFill>
                <a:latin typeface="Verdana" pitchFamily="34" charset="0"/>
              </a:rPr>
              <a:t> </a:t>
            </a:r>
            <a:r>
              <a:rPr lang="en-US" altLang="en-US" sz="1600" dirty="0" err="1">
                <a:solidFill>
                  <a:srgbClr val="002060"/>
                </a:solidFill>
                <a:latin typeface="Verdana" pitchFamily="34" charset="0"/>
              </a:rPr>
              <a:t>Ar</a:t>
            </a:r>
            <a:r>
              <a:rPr lang="en-US" altLang="en-US" sz="1600" dirty="0">
                <a:solidFill>
                  <a:srgbClr val="002060"/>
                </a:solidFill>
                <a:latin typeface="Verdana" pitchFamily="34" charset="0"/>
              </a:rPr>
              <a:t> volume: 19 m</a:t>
            </a:r>
            <a:r>
              <a:rPr lang="en-US" altLang="en-US" sz="1600" baseline="30000" dirty="0">
                <a:solidFill>
                  <a:srgbClr val="002060"/>
                </a:solidFill>
                <a:latin typeface="Verdana" pitchFamily="34" charset="0"/>
              </a:rPr>
              <a:t>3</a:t>
            </a:r>
          </a:p>
        </p:txBody>
      </p:sp>
      <p:grpSp>
        <p:nvGrpSpPr>
          <p:cNvPr id="23" name="Group 6"/>
          <p:cNvGrpSpPr>
            <a:grpSpLocks/>
          </p:cNvGrpSpPr>
          <p:nvPr/>
        </p:nvGrpSpPr>
        <p:grpSpPr bwMode="auto">
          <a:xfrm>
            <a:off x="4676377" y="4700153"/>
            <a:ext cx="4392612" cy="1069975"/>
            <a:chOff x="2925" y="3155"/>
            <a:chExt cx="2767" cy="674"/>
          </a:xfrm>
        </p:grpSpPr>
        <p:sp>
          <p:nvSpPr>
            <p:cNvPr id="24" name="Text Box 7"/>
            <p:cNvSpPr txBox="1">
              <a:spLocks noChangeArrowheads="1"/>
            </p:cNvSpPr>
            <p:nvPr/>
          </p:nvSpPr>
          <p:spPr bwMode="auto">
            <a:xfrm>
              <a:off x="3084" y="3155"/>
              <a:ext cx="2608" cy="6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 eaLnBrk="1" hangingPunct="1">
                <a:spcBef>
                  <a:spcPct val="50000"/>
                </a:spcBef>
              </a:pPr>
              <a:r>
                <a:rPr lang="en-US" altLang="en-US" sz="1600" dirty="0">
                  <a:solidFill>
                    <a:srgbClr val="002060"/>
                  </a:solidFill>
                  <a:latin typeface="Verdana" pitchFamily="34" charset="0"/>
                </a:rPr>
                <a:t>Calorimeters are highly complicated composite structures made of copper, lead, stainless-steel and glass-epoxy… placed in </a:t>
              </a:r>
              <a:r>
                <a:rPr lang="en-US" altLang="en-US" sz="1600" dirty="0" err="1">
                  <a:solidFill>
                    <a:srgbClr val="002060"/>
                  </a:solidFill>
                  <a:latin typeface="Verdana" pitchFamily="34" charset="0"/>
                </a:rPr>
                <a:t>aluminium</a:t>
              </a:r>
              <a:r>
                <a:rPr lang="en-US" altLang="en-US" sz="1600" dirty="0">
                  <a:solidFill>
                    <a:srgbClr val="002060"/>
                  </a:solidFill>
                  <a:latin typeface="Verdana" pitchFamily="34" charset="0"/>
                </a:rPr>
                <a:t> cryostats</a:t>
              </a:r>
            </a:p>
          </p:txBody>
        </p:sp>
        <p:sp>
          <p:nvSpPr>
            <p:cNvPr id="25" name="AutoShape 8"/>
            <p:cNvSpPr>
              <a:spLocks noChangeArrowheads="1"/>
            </p:cNvSpPr>
            <p:nvPr/>
          </p:nvSpPr>
          <p:spPr bwMode="auto">
            <a:xfrm>
              <a:off x="2925" y="3294"/>
              <a:ext cx="136" cy="227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rgbClr val="0033CC">
                <a:alpha val="50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8241739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3324" y="2374264"/>
            <a:ext cx="4573586" cy="33184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dirty="0"/>
              <a:t>LAr Neutrino Detectors =&gt; Programs </a:t>
            </a:r>
            <a:r>
              <a:rPr lang="en-GB" sz="2400" dirty="0"/>
              <a:t>at CERN II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57200" y="1173935"/>
            <a:ext cx="82268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2060"/>
                </a:solidFill>
              </a:rPr>
              <a:t>2 cryostats in EHN1  =&gt; NP02 and NP04</a:t>
            </a:r>
            <a:endParaRPr lang="en-GB" baseline="3000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2060"/>
                </a:solidFill>
              </a:rPr>
              <a:t>Design, installation and operation of 8x8x8 m</a:t>
            </a:r>
            <a:r>
              <a:rPr lang="en-GB" baseline="30000" dirty="0">
                <a:solidFill>
                  <a:srgbClr val="002060"/>
                </a:solidFill>
              </a:rPr>
              <a:t>3</a:t>
            </a:r>
            <a:r>
              <a:rPr lang="en-GB" dirty="0">
                <a:solidFill>
                  <a:srgbClr val="002060"/>
                </a:solidFill>
              </a:rPr>
              <a:t> sensitive volume cryostat and cryogenics system</a:t>
            </a:r>
            <a:endParaRPr lang="en-GB" baseline="30000" dirty="0">
              <a:solidFill>
                <a:srgbClr val="00206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5158854" y="4612943"/>
            <a:ext cx="259307" cy="955344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5663821" y="5568287"/>
            <a:ext cx="2129051" cy="259307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8106770" y="3370997"/>
            <a:ext cx="54591" cy="1719618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367284" y="4959587"/>
            <a:ext cx="9724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6"/>
                </a:solidFill>
              </a:rPr>
              <a:t>12.5 m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510433" y="5642928"/>
            <a:ext cx="10768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6"/>
                </a:solidFill>
              </a:rPr>
              <a:t>12.5 m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106770" y="4046140"/>
            <a:ext cx="88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6"/>
                </a:solidFill>
              </a:rPr>
              <a:t>11.2 m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57200" y="2374264"/>
            <a:ext cx="3910084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2060"/>
                </a:solidFill>
              </a:rPr>
              <a:t>Total liquid argon volume: 510 m</a:t>
            </a:r>
            <a:r>
              <a:rPr lang="en-GB" baseline="30000" dirty="0">
                <a:solidFill>
                  <a:srgbClr val="002060"/>
                </a:solidFill>
              </a:rPr>
              <a:t>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3000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2060"/>
                </a:solidFill>
              </a:rPr>
              <a:t>Total argon weight: 705 ton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2060"/>
                </a:solidFill>
              </a:rPr>
              <a:t>Cryogenics will be supplied via central system, to be designed and installed for this area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43B50-4DF1-415F-96BD-62E0D8254A07}" type="datetime1">
              <a:rPr lang="en-US" smtClean="0"/>
              <a:t>26-Mar-25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TE/CRG-CI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9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64746" y="5319762"/>
            <a:ext cx="44363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Continuous circulation and purification</a:t>
            </a:r>
          </a:p>
          <a:p>
            <a:r>
              <a:rPr lang="en-US" dirty="0">
                <a:solidFill>
                  <a:srgbClr val="FF0000"/>
                </a:solidFill>
              </a:rPr>
              <a:t>=&gt; LAr impurity level ≤ 30 </a:t>
            </a:r>
            <a:r>
              <a:rPr lang="en-US" dirty="0" err="1">
                <a:solidFill>
                  <a:srgbClr val="FF0000"/>
                </a:solidFill>
              </a:rPr>
              <a:t>ppt</a:t>
            </a:r>
            <a:r>
              <a:rPr lang="en-US" dirty="0">
                <a:solidFill>
                  <a:srgbClr val="FF0000"/>
                </a:solidFill>
              </a:rPr>
              <a:t> (O</a:t>
            </a:r>
            <a:r>
              <a:rPr lang="en-US" baseline="-25000" dirty="0">
                <a:solidFill>
                  <a:srgbClr val="FF0000"/>
                </a:solidFill>
              </a:rPr>
              <a:t>2</a:t>
            </a:r>
            <a:r>
              <a:rPr lang="en-US" dirty="0">
                <a:solidFill>
                  <a:srgbClr val="FF0000"/>
                </a:solidFill>
              </a:rPr>
              <a:t> equiv.)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5692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5632</TotalTime>
  <Words>1746</Words>
  <Application>Microsoft Office PowerPoint</Application>
  <PresentationFormat>On-screen Show (4:3)</PresentationFormat>
  <Paragraphs>407</Paragraphs>
  <Slides>42</Slides>
  <Notes>5</Notes>
  <HiddenSlides>1</HiddenSlides>
  <MMClips>1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54" baseType="lpstr">
      <vt:lpstr>Arial</vt:lpstr>
      <vt:lpstr>Arial Unicode MS</vt:lpstr>
      <vt:lpstr>Bradley Hand ITC</vt:lpstr>
      <vt:lpstr>Calibri</vt:lpstr>
      <vt:lpstr>Cambria Math</vt:lpstr>
      <vt:lpstr>Comic Sans MS</vt:lpstr>
      <vt:lpstr>GreekC</vt:lpstr>
      <vt:lpstr>Times New Roman</vt:lpstr>
      <vt:lpstr>Verdana</vt:lpstr>
      <vt:lpstr>Wingdings</vt:lpstr>
      <vt:lpstr>CERN(4-3)</vt:lpstr>
      <vt:lpstr>Visio</vt:lpstr>
      <vt:lpstr>PowerPoint Presentation</vt:lpstr>
      <vt:lpstr>Liquid Argon Cryogenics  and Cooling Options</vt:lpstr>
      <vt:lpstr>Content</vt:lpstr>
      <vt:lpstr>Applications of LAr  in Particle Detectors</vt:lpstr>
      <vt:lpstr>Cryogenics for ATLAS Liquid Argon Calorimeters </vt:lpstr>
      <vt:lpstr>PowerPoint Presentation</vt:lpstr>
      <vt:lpstr>PowerPoint Presentation</vt:lpstr>
      <vt:lpstr>PowerPoint Presentation</vt:lpstr>
      <vt:lpstr>LAr Neutrino Detectors =&gt; Programs at CERN II</vt:lpstr>
      <vt:lpstr>PowerPoint Presentation</vt:lpstr>
      <vt:lpstr>PowerPoint Presentation</vt:lpstr>
      <vt:lpstr>LAr Neutrino Detectors =&gt; with CERN Team Contribution</vt:lpstr>
      <vt:lpstr>Argon – Cryogenic Properties</vt:lpstr>
      <vt:lpstr>Cryogenic Fluids</vt:lpstr>
      <vt:lpstr>Argon as a Cryogenic Fluid</vt:lpstr>
      <vt:lpstr>Argon as a Cryogenic Fluid</vt:lpstr>
      <vt:lpstr>Argon as a Cryogenic Fluid</vt:lpstr>
      <vt:lpstr>Argon as a Cryogenic Fluid</vt:lpstr>
      <vt:lpstr>Argon as a Cryogenic Fluid</vt:lpstr>
      <vt:lpstr>Argon as a Cryogenic Fluid</vt:lpstr>
      <vt:lpstr>LAr vs. LN2 natural convection heat transfer</vt:lpstr>
      <vt:lpstr>Liquid Argon - Cooling Options</vt:lpstr>
      <vt:lpstr>Argon as a Cryogenic Fluid</vt:lpstr>
      <vt:lpstr>Reliquefection of Evaporated Liquid – Small scale</vt:lpstr>
      <vt:lpstr>PowerPoint Presentation</vt:lpstr>
      <vt:lpstr>PowerPoint Presentation</vt:lpstr>
      <vt:lpstr>PowerPoint Presentation</vt:lpstr>
      <vt:lpstr>ATLAS – FCAL heat transfer study</vt:lpstr>
      <vt:lpstr>ATLAS FCAL Heat load generation</vt:lpstr>
      <vt:lpstr>ATLAS FCAL LAr Gap Convection</vt:lpstr>
      <vt:lpstr>FCAL Mock-up =&gt; Principle of Operation</vt:lpstr>
      <vt:lpstr>ATLAS FCAL Mock-up in the Cryolab</vt:lpstr>
      <vt:lpstr>ATLAS FCAL Mock-up in the Cryolab</vt:lpstr>
      <vt:lpstr>ATLAS FCAL Measurement Results</vt:lpstr>
      <vt:lpstr>ATLAS Forward Calorimeter Heat Transfer Study</vt:lpstr>
      <vt:lpstr>Full Large scale LAr cooling for a TPC</vt:lpstr>
      <vt:lpstr>Large scale LAr TPC – Vortex in LAr???</vt:lpstr>
      <vt:lpstr>Conclusion</vt:lpstr>
      <vt:lpstr>PowerPoint Presentation</vt:lpstr>
      <vt:lpstr>LAr Neutrino Detectors - LN2 Cooled Thermal Shield </vt:lpstr>
      <vt:lpstr>LAr Neutrino Detectors - LN2 Cooled Thermal Shield </vt:lpstr>
      <vt:lpstr>LAr Neutrino Detectors - LN2 Cooled Thermal Shield 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Torsten Koettig</cp:lastModifiedBy>
  <cp:revision>326</cp:revision>
  <dcterms:created xsi:type="dcterms:W3CDTF">2012-11-30T11:04:26Z</dcterms:created>
  <dcterms:modified xsi:type="dcterms:W3CDTF">2025-03-26T06:37:24Z</dcterms:modified>
</cp:coreProperties>
</file>