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5"/>
  </p:notesMasterIdLst>
  <p:handoutMasterIdLst>
    <p:handoutMasterId r:id="rId86"/>
  </p:handoutMasterIdLst>
  <p:sldIdLst>
    <p:sldId id="1152" r:id="rId5"/>
    <p:sldId id="1189" r:id="rId6"/>
    <p:sldId id="1190" r:id="rId7"/>
    <p:sldId id="1186" r:id="rId8"/>
    <p:sldId id="1187" r:id="rId9"/>
    <p:sldId id="1192" r:id="rId10"/>
    <p:sldId id="1194" r:id="rId11"/>
    <p:sldId id="1195" r:id="rId12"/>
    <p:sldId id="1191" r:id="rId13"/>
    <p:sldId id="1188" r:id="rId14"/>
    <p:sldId id="1216" r:id="rId15"/>
    <p:sldId id="1166" r:id="rId16"/>
    <p:sldId id="1196" r:id="rId17"/>
    <p:sldId id="1198" r:id="rId18"/>
    <p:sldId id="1199" r:id="rId19"/>
    <p:sldId id="1200" r:id="rId20"/>
    <p:sldId id="1205" r:id="rId21"/>
    <p:sldId id="1208" r:id="rId22"/>
    <p:sldId id="1202" r:id="rId23"/>
    <p:sldId id="1209" r:id="rId24"/>
    <p:sldId id="1247" r:id="rId25"/>
    <p:sldId id="1248" r:id="rId26"/>
    <p:sldId id="1249" r:id="rId27"/>
    <p:sldId id="1225" r:id="rId28"/>
    <p:sldId id="1250" r:id="rId29"/>
    <p:sldId id="1223" r:id="rId30"/>
    <p:sldId id="1251" r:id="rId31"/>
    <p:sldId id="1226" r:id="rId32"/>
    <p:sldId id="1167" r:id="rId33"/>
    <p:sldId id="1228" r:id="rId34"/>
    <p:sldId id="1179" r:id="rId35"/>
    <p:sldId id="1181" r:id="rId36"/>
    <p:sldId id="1182" r:id="rId37"/>
    <p:sldId id="1178" r:id="rId38"/>
    <p:sldId id="1185" r:id="rId39"/>
    <p:sldId id="1218" r:id="rId40"/>
    <p:sldId id="1219" r:id="rId41"/>
    <p:sldId id="1220" r:id="rId42"/>
    <p:sldId id="1221" r:id="rId43"/>
    <p:sldId id="1213" r:id="rId44"/>
    <p:sldId id="1175" r:id="rId45"/>
    <p:sldId id="1214" r:id="rId46"/>
    <p:sldId id="1211" r:id="rId47"/>
    <p:sldId id="1155" r:id="rId48"/>
    <p:sldId id="1229" r:id="rId49"/>
    <p:sldId id="1215" r:id="rId50"/>
    <p:sldId id="1242" r:id="rId51"/>
    <p:sldId id="1244" r:id="rId52"/>
    <p:sldId id="1243" r:id="rId53"/>
    <p:sldId id="1156" r:id="rId54"/>
    <p:sldId id="1230" r:id="rId55"/>
    <p:sldId id="1231" r:id="rId56"/>
    <p:sldId id="1222" r:id="rId57"/>
    <p:sldId id="1241" r:id="rId58"/>
    <p:sldId id="1232" r:id="rId59"/>
    <p:sldId id="1234" r:id="rId60"/>
    <p:sldId id="1235" r:id="rId61"/>
    <p:sldId id="1157" r:id="rId62"/>
    <p:sldId id="1236" r:id="rId63"/>
    <p:sldId id="1238" r:id="rId64"/>
    <p:sldId id="1237" r:id="rId65"/>
    <p:sldId id="1239" r:id="rId66"/>
    <p:sldId id="1240" r:id="rId67"/>
    <p:sldId id="1158" r:id="rId68"/>
    <p:sldId id="1252" r:id="rId69"/>
    <p:sldId id="1245" r:id="rId70"/>
    <p:sldId id="1159" r:id="rId71"/>
    <p:sldId id="1161" r:id="rId72"/>
    <p:sldId id="1253" r:id="rId73"/>
    <p:sldId id="1212" r:id="rId74"/>
    <p:sldId id="1171" r:id="rId75"/>
    <p:sldId id="1224" r:id="rId76"/>
    <p:sldId id="1246" r:id="rId77"/>
    <p:sldId id="296" r:id="rId78"/>
    <p:sldId id="1206" r:id="rId79"/>
    <p:sldId id="1180" r:id="rId80"/>
    <p:sldId id="1184" r:id="rId81"/>
    <p:sldId id="1207" r:id="rId82"/>
    <p:sldId id="1227" r:id="rId83"/>
    <p:sldId id="1160" r:id="rId8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BCB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000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F2DE63D5-997A-4646-A377-4702673A728D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firstRow>
  </a:tblStyle>
  <a:tblStyle styleId="{6E25E649-3F16-4E02-A733-19D2CDBF48F0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7E7E7"/>
          </a:solidFill>
        </a:fill>
      </a:tcStyle>
    </a:band1H>
    <a:band1V>
      <a:tcStyle>
        <a:tcBdr/>
        <a:fill>
          <a:solidFill>
            <a:srgbClr val="E7E7E7"/>
          </a:solidFill>
        </a:fill>
      </a:tcStyle>
    </a:band1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B301B821-A1FF-4177-AEE7-76D212191A0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9EBF5"/>
          </a:solidFill>
        </a:fill>
      </a:tcStyle>
    </a:band1H>
    <a:band1V>
      <a:tcStyle>
        <a:tcBdr/>
        <a:fill>
          <a:solidFill>
            <a:srgbClr val="E9EBF5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Row>
  </a:tblStyle>
  <a:tblStyle styleId="{5940675A-B579-460E-94D1-54222C63F5D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</a:tblStyle>
  <a:tblStyle styleId="{9D7B26C5-4107-4FEC-AEDC-1716B250A1EF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000000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000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17292A2E-F333-43FB-9621-5CBBE7FDCDCB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firstRow>
  </a:tblStyle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69012ECD-51FC-41F1-AA8D-1B2483CD663E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Row>
  </a:tblStyle>
  <a:tblStyle styleId="{3B4B98B0-60AC-42C2-AFA5-B58CD77FA1E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4472C4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4472C4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ED083AE6-46FA-4A59-8FB0-9F97EB10719F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FFC000"/>
          </a:solidFill>
        </a:fill>
      </a:tcStyle>
    </a:band1H>
    <a:band1V>
      <a:tcStyle>
        <a:tcBdr/>
        <a:fill>
          <a:solidFill>
            <a:srgbClr val="FFC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8EC20E35-A176-4012-BC5E-935CFFF8708E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7E7E7"/>
          </a:solidFill>
        </a:fill>
      </a:tcStyle>
    </a:band1H>
    <a:band1V>
      <a:tcStyle>
        <a:tcBdr/>
        <a:fill>
          <a:solidFill>
            <a:srgbClr val="E7E7E7"/>
          </a:solidFill>
        </a:fill>
      </a:tcStyle>
    </a:band1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BC89EF96-8CEA-46FF-86C4-4CE0E7609802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4472C4"/>
          </a:solidFill>
        </a:fill>
      </a:tcStyle>
    </a:band1H>
    <a:band1V>
      <a:tcStyle>
        <a:tcBdr/>
        <a:fill>
          <a:solidFill>
            <a:srgbClr val="4472C4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2D5ABB26-0587-4C30-8999-92F81FD0307C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</a:tcStyle>
    </a:wholeTbl>
  </a:tblStyle>
  <a:tblStyle styleId="{69C7853C-536D-4A76-A0AE-DD22124D55A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wholeTbl>
    <a:band1H>
      <a:tcStyle>
        <a:tcBdr/>
        <a:fill>
          <a:solidFill>
            <a:srgbClr val="A5A5A5"/>
          </a:solidFill>
        </a:fill>
      </a:tcStyle>
    </a:band1H>
    <a:band2H>
      <a:tcStyle>
        <a:tcBdr/>
        <a:fill>
          <a:solidFill>
            <a:srgbClr val="A5A5A5"/>
          </a:solidFill>
        </a:fill>
      </a:tcStyle>
    </a:band2H>
    <a:band1V>
      <a:tcStyle>
        <a:tcBdr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band1V>
    <a:band2V>
      <a:tcStyle>
        <a:tcBdr/>
        <a:fill>
          <a:solidFill>
            <a:srgbClr val="A5A5A5"/>
          </a:solidFill>
        </a:fill>
      </a:tcStyle>
    </a:band2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  <a:tblStyle styleId="{616DA210-FB5B-4158-B5E0-FEB733F419B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000000"/>
          </a:solidFill>
        </a:fill>
      </a:tcStyle>
    </a:band1H>
    <a:band1V>
      <a:tcStyle>
        <a:tcBdr/>
        <a:fill>
          <a:solidFill>
            <a:srgbClr val="000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793D81CF-94F2-401A-BA57-92F5A7B2D0C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7E7E7"/>
          </a:solidFill>
        </a:fill>
      </a:tcStyle>
    </a:band1H>
    <a:band1V>
      <a:tcStyle>
        <a:tcBdr/>
        <a:fill>
          <a:solidFill>
            <a:srgbClr val="E7E7E7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Row>
  </a:tblStyle>
  <a:tblStyle styleId="{7E9639D4-E3E2-4D34-9284-5A2195B3D0D7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9" autoAdjust="0"/>
    <p:restoredTop sz="94660"/>
  </p:normalViewPr>
  <p:slideViewPr>
    <p:cSldViewPr snapToGrid="0">
      <p:cViewPr>
        <p:scale>
          <a:sx n="98" d="100"/>
          <a:sy n="98" d="100"/>
        </p:scale>
        <p:origin x="1038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theme" Target="theme/theme1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5" Type="http://schemas.openxmlformats.org/officeDocument/2006/relationships/slide" Target="slides/slide1.xml"/><Relationship Id="rId90" Type="http://schemas.openxmlformats.org/officeDocument/2006/relationships/tableStyles" Target="tableStyles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presProps" Target="presProps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9FE06B6-3123-2AB1-076B-2F3A754A2F60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A7DD10-08B6-EECA-DC31-1E6C774F03A4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67638F6-DBCA-402F-A674-B8F4A0700FC6}" type="datetime1"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13-Mar-25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7C01FF-5EA9-45A4-E1CE-E742BABBDEBC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3E78C4-171D-9A00-30A4-A53894609199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D03BDDC-50B8-4FE0-9A03-02DCB64ECC34}" type="slidenum">
              <a:t>‹#›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91390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AC36290-958F-13BE-BBEC-8FA56EF4934D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43D80F-660C-ACD2-8A3D-4F2E753B0D1F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0144F9CE-D9E8-4FC3-A56B-76D7B9D8C023}" type="datetime1">
              <a:rPr lang="en-US"/>
              <a:pPr lvl="0"/>
              <a:t>13-Mar-25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DBC8F1C-B7E1-6EE4-5D21-29EE912266D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3F27D2D-C668-3FC4-6237-29A7DDCDCBCC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21866A-AA5F-BD8A-2FC2-E98EE420CA21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80C78C-CEA1-90D6-547F-2B451025357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33375180-8D9C-415A-B1DF-AC7D57D2478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507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40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40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40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40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40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Something we’re all familiar with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96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105B61-CBCA-5311-FD1F-2003E9EC7A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F5C503-C8B0-0476-FF7B-C60347FA1C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F08E115-3F2B-3749-5CFB-B3673073E1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very good question would be why are we doing this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BE5BF6-6995-8921-6305-5450150376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1123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ABC7B1-2DA2-DE20-AC62-E06ED7CAAB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77CCA07-EFA8-B1D4-5365-D40323986C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DC67A0-A5B1-A7EE-3AFF-39C4543ACA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very good question would be why are we doing this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C96096-3968-DBB3-5FB5-232A0472F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8479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82B41D-E03F-A6BF-CC68-F4C5CB4DED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6542D9-5A8C-E4E4-49AD-CB2CCE7DAB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B8CD9A-B35D-5F83-FD26-CC36C30BA7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>
                <a:latin typeface="+mn-lt"/>
              </a:rPr>
              <a:t>e-e+ all over the universe. </a:t>
            </a:r>
            <a:r>
              <a:rPr lang="en-US" sz="1200" b="1" dirty="0">
                <a:latin typeface="+mn-lt"/>
              </a:rPr>
              <a:t>Experimental studies</a:t>
            </a:r>
            <a:r>
              <a:rPr lang="en-US" sz="1200" b="0" dirty="0">
                <a:latin typeface="+mn-lt"/>
              </a:rPr>
              <a:t> could improve our understanding of such radiative signatures observed on Earth. </a:t>
            </a:r>
            <a:r>
              <a:rPr lang="en-US" sz="1200" b="1" dirty="0">
                <a:latin typeface="+mn-lt"/>
              </a:rPr>
              <a:t>Create</a:t>
            </a:r>
            <a:r>
              <a:rPr lang="en-US" sz="1200" dirty="0">
                <a:latin typeface="+mn-lt"/>
              </a:rPr>
              <a:t> an electron positron beam that propagates through plasma to reproduce astrophysical jet propagation </a:t>
            </a:r>
            <a:endParaRPr lang="en-US" sz="1200" b="0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C79895-4B77-554D-E5EC-4C9CE7B779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9065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C66ECA-E534-5517-E507-1618FF289F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3236BFA-712D-F6E3-7FB4-7D8517F084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E84901-1CAD-D36A-BBC1-860AFED2D3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>
                <a:latin typeface="+mn-lt"/>
              </a:rPr>
              <a:t>e-e+ all over the universe. </a:t>
            </a:r>
            <a:r>
              <a:rPr lang="en-US" sz="1200" b="1" dirty="0">
                <a:latin typeface="+mn-lt"/>
              </a:rPr>
              <a:t>Experimental studies</a:t>
            </a:r>
            <a:r>
              <a:rPr lang="en-US" sz="1200" b="0" dirty="0">
                <a:latin typeface="+mn-lt"/>
              </a:rPr>
              <a:t> could improve our understanding of such radiative signatures observed on Earth. </a:t>
            </a:r>
            <a:r>
              <a:rPr lang="en-US" sz="1200" b="1" dirty="0">
                <a:latin typeface="+mn-lt"/>
              </a:rPr>
              <a:t>Create</a:t>
            </a:r>
            <a:r>
              <a:rPr lang="en-US" sz="1200" dirty="0">
                <a:latin typeface="+mn-lt"/>
              </a:rPr>
              <a:t> an electron positron beam that propagates through plasma to reproduce astrophysical jet propagation </a:t>
            </a:r>
            <a:endParaRPr lang="en-US" sz="1200" b="0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84AAC5-3C18-91BD-8598-85FEA59052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7225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1056E8-2895-5BE1-0179-7E13C61D4B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36E872-4825-93E3-E266-54C0D26DD9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DFF40F-7ACE-9FF2-8F62-A62024F5E0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>
                <a:latin typeface="+mn-lt"/>
              </a:rPr>
              <a:t>e-e+ all over the universe. </a:t>
            </a:r>
            <a:r>
              <a:rPr lang="en-US" sz="1200" b="1" dirty="0">
                <a:latin typeface="+mn-lt"/>
              </a:rPr>
              <a:t>Experimental studies</a:t>
            </a:r>
            <a:r>
              <a:rPr lang="en-US" sz="1200" b="0" dirty="0">
                <a:latin typeface="+mn-lt"/>
              </a:rPr>
              <a:t> could improve our understanding of such radiative signatures observed on Earth. </a:t>
            </a:r>
            <a:r>
              <a:rPr lang="en-US" sz="1200" b="1" dirty="0">
                <a:latin typeface="+mn-lt"/>
              </a:rPr>
              <a:t>Create</a:t>
            </a:r>
            <a:r>
              <a:rPr lang="en-US" sz="1200" dirty="0">
                <a:latin typeface="+mn-lt"/>
              </a:rPr>
              <a:t> an electron positron beam that propagates through plasma to reproduce astrophysical jet propagation </a:t>
            </a:r>
            <a:endParaRPr lang="en-US" sz="1200" b="0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E11236-20BD-D19F-D6E3-56EE7C82A8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9029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B80DBB-8569-AB42-56E9-523F0E7764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83F58A5-9183-E58D-CEBC-4F365511D0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340858-AB91-6FA5-1592-B7F46D4702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>
                <a:latin typeface="+mn-lt"/>
              </a:rPr>
              <a:t>e-e+ all over the universe. </a:t>
            </a:r>
            <a:r>
              <a:rPr lang="en-US" sz="1200" b="1" dirty="0">
                <a:latin typeface="+mn-lt"/>
              </a:rPr>
              <a:t>Experimental studies</a:t>
            </a:r>
            <a:r>
              <a:rPr lang="en-US" sz="1200" b="0" dirty="0">
                <a:latin typeface="+mn-lt"/>
              </a:rPr>
              <a:t> could improve our understanding of such radiative signatures observed on Earth. </a:t>
            </a:r>
            <a:r>
              <a:rPr lang="en-US" sz="1200" b="1" dirty="0">
                <a:latin typeface="+mn-lt"/>
              </a:rPr>
              <a:t>Create</a:t>
            </a:r>
            <a:r>
              <a:rPr lang="en-US" sz="1200" dirty="0">
                <a:latin typeface="+mn-lt"/>
              </a:rPr>
              <a:t> an electron positron beam that propagates through plasma to reproduce astrophysical jet propagation </a:t>
            </a:r>
            <a:endParaRPr lang="en-US" sz="1200" b="0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883ED3-A109-C8B9-70B6-C1D7399243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91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7960A7-7B2C-841D-BD8E-DC318B9D21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74AD9F-A772-7778-2BB8-83CCEED658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38B705-8CFB-DDD1-D6B1-603822335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>
                <a:latin typeface="+mn-lt"/>
              </a:rPr>
              <a:t>e-e+ all over the universe. </a:t>
            </a:r>
            <a:r>
              <a:rPr lang="en-US" sz="1200" b="1" dirty="0">
                <a:latin typeface="+mn-lt"/>
              </a:rPr>
              <a:t>Experimental studies</a:t>
            </a:r>
            <a:r>
              <a:rPr lang="en-US" sz="1200" b="0" dirty="0">
                <a:latin typeface="+mn-lt"/>
              </a:rPr>
              <a:t> could improve our understanding of such radiative signatures observed on Earth. </a:t>
            </a:r>
            <a:r>
              <a:rPr lang="en-US" sz="1200" b="1" dirty="0">
                <a:latin typeface="+mn-lt"/>
              </a:rPr>
              <a:t>Create</a:t>
            </a:r>
            <a:r>
              <a:rPr lang="en-US" sz="1200" dirty="0">
                <a:latin typeface="+mn-lt"/>
              </a:rPr>
              <a:t> an electron positron beam that propagates through plasma to reproduce astrophysical jet propagation </a:t>
            </a:r>
            <a:endParaRPr lang="en-US" sz="1200" b="0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2477E8-2001-B4B9-5523-C33C0C06FC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8224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Fodo</a:t>
            </a:r>
            <a:r>
              <a:rPr lang="en-US" dirty="0"/>
              <a:t> cells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158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simulation I performed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2834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What we’re looking for in a quadrupole field: zero B in the </a:t>
            </a:r>
            <a:r>
              <a:rPr lang="en-GB" dirty="0" err="1"/>
              <a:t>center</a:t>
            </a:r>
            <a:r>
              <a:rPr lang="en-GB" dirty="0"/>
              <a:t>, increasing linearly, </a:t>
            </a:r>
            <a:r>
              <a:rPr lang="en-GB" dirty="0" err="1"/>
              <a:t>conctant</a:t>
            </a:r>
            <a:r>
              <a:rPr lang="en-GB" dirty="0"/>
              <a:t> gradient in the central region, focusing on one plane &amp; defocusing on the other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78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1602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are interested in beam properties in the plasma cell – we want small divergence and p-spread to hopefully seed the instabilities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8532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l-GR" smtClean="0"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87438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l-GR" smtClean="0"/>
              <a:t>37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421561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l-GR" smtClean="0"/>
              <a:t>38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961255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l-GR" smtClean="0"/>
              <a:t>39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272904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6322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BPM principle, importance for the accelerator system</a:t>
            </a:r>
          </a:p>
          <a:p>
            <a:r>
              <a:rPr lang="en-US" dirty="0"/>
              <a:t>ALPS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96532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F01A08-A778-D211-48D5-0C5118F825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EC8802-9BFA-DE54-9D7F-301C9D4B05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B126AD2-E7FA-8C41-A650-81DB504C4B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BPM principle, importance for the accelerator system</a:t>
            </a:r>
          </a:p>
          <a:p>
            <a:r>
              <a:rPr lang="en-US" dirty="0"/>
              <a:t>ALPS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64B708-A080-FF9B-1880-CA2A8727E6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249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Block diagram of the electronics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68502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08292D-06A1-E1AA-5508-1C51FBA782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3D1FB5-D6CF-3D99-21E4-2215631702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43C3CF-0EB2-885F-CC5C-D9AB3A2AFB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Block diagram of the electronics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12F364-A2EE-C6B3-FECA-EB3ADCED69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851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77575-B3EC-FF7C-E974-9882C0FACF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12E165-B878-F1BE-81B1-47A05B5B10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099A0C-E0E2-57E7-7B4F-D8184499BE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Beam from SPS to do fixed target experiments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D7DFE3-53A4-0A73-CBEE-4A032F5C04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50915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 calibration datasets to work with and optimize 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83227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Current errors, room for improvement, what this means for the extraction points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3008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96CDA6-AB37-1C09-BC4B-3D5A31C976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4FCE0B-5A32-436E-5827-DEE6C69DD0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BF6A53D-72F9-6174-5132-A69B8ECB36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Current errors, room for improvement, what this means for the extraction points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EFE37B-4E4C-59EC-CB85-02B1597358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7832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25FB22-DCAB-21AC-EC43-6917048ED4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7D321E-251B-D64D-4A9F-851B46CF3C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A70991-EE3D-6B0A-9ECD-B57DEEA4B3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Current errors, room for improvement, what this means for the extraction points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99726E-1ACD-3DD1-05AF-2BBEF6EE53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40602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91605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5145C9-5847-3AF1-AE45-B3E42EDEFE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7620EA-EB64-5518-C70F-040930B52E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EFDE4F-D60C-473B-7C10-A617DF35A1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79AC77-09BB-602D-0A8E-7C35B45E23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17070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4521EA-D4D1-DA68-4863-D7E6319006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E0A3E5-9A7C-D690-56C7-3585096975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0877864-6C66-2FB9-FA07-37BB945CA2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F0D57F-2EE1-27F6-773C-9186A4D622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15927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D11AA3-1C51-B46C-AB71-47B59930D7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72802A2-0EF3-3543-8DA4-470764ACA6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9512B8-8881-0B75-C137-B92AB9618F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C9D7C6-5DAA-032B-F571-165E1F4973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16069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5FAC83-B980-E2D3-803D-B941B01B50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4B59FE-59FD-D2AD-5FFD-94AF756FE4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27F422-C4B6-44BF-32D3-0A4E1E0A5E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56877B-5214-3849-14EA-AAA64448AA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96685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Explain how network works and calculates predictions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337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474461-211D-99CD-7143-D076EACE69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C2A3B3-9EDC-1336-4EF7-CAEC5738C8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A13A9A-A3BE-252A-BFEC-13E13FB8C9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A7A077-9681-3044-4B6F-6E11760BFE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66984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D0C2C5-54E6-8FFD-AB7C-008F61074F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47C6DA-8EF7-0824-5C7B-B70F136F84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9E09A03-BC35-62F1-C53F-AC39F363AA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Explain how network works and calculates predictions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17BA91-DD93-C786-8F04-4F2A8C23DE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706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5EB5AD-99F8-2AB7-76FC-B0333D7567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8DCB7C6-B9A6-AD15-1E0A-63068CB757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A4CD2D1-E9CC-0837-7F14-94FE760CEB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Explain how network works and calculates predictions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634A80-44EB-3559-BEF4-1AF0EB11BD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53761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4FC644-DF45-CE43-1EE8-FD11D5F92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9C2A58-4DF9-2EB0-3B0E-622E83C797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0E652B-E285-33D5-4773-7FA961E69B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Explain how network works and calculates predictions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586F8A-E82C-E13F-90F8-CA84C0CBCA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85117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5AC845-9597-7312-8198-26A75722E6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A8635F1-FAAA-10BC-5213-4B003F7481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BFBE5F-D4AC-CE19-5532-B8A5A5EF46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Explain how network works and calculates predictions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75AE02-BC29-6BC5-F84B-B1BE253BAC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17362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4353EF-0FA8-33B4-FE5A-A379B865D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EF95D8-A0C2-B0E0-2070-B3CCAA153B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F2895F-B0E1-DA95-103F-22721A7A72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Input ADC counts, output </a:t>
            </a:r>
            <a:r>
              <a:rPr lang="en-US" dirty="0" err="1"/>
              <a:t>dB.</a:t>
            </a:r>
            <a:r>
              <a:rPr lang="en-US" dirty="0"/>
              <a:t> First approach: optimize model for single sensitivity channel of a single electrode. End goal will be a model that incorporates all elements/electrodes/sensitivities and optimizes for position errors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518335-1C91-25FA-77FE-0127BA4531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07100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l-GR" smtClean="0"/>
              <a:t>78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00137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0E45C3-C336-D39E-B8B8-F211E8891F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4BB164D-BFA7-5958-7098-BAD3B7FD67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9A446F-48FC-FBAD-7F3F-B53341185B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Quality and characteristics of extracted beam directly affects the conditions of the experiments. My thesis is 2-fold: focusing on these two very important elements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B9B4D0-46C8-DA67-3200-A240B0E859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9297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Phenomena such as the one illustrated 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8669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D6DEA1-3E47-FB75-41BF-43F717597C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765FBB-F2F2-E8F2-DE83-589FECB818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FD8F130-23E4-04EE-7D4B-CD6105B9D0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Phenomena such as the one illustrated here.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C9900C-A285-2AF4-A96B-379F7DB23A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1256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very good question would be why are we doing this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9622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Happy to have been hands-on involved in the preparations of these experiments, opportunity to really understand what’s </a:t>
            </a:r>
            <a:r>
              <a:rPr lang="en-US" dirty="0" err="1"/>
              <a:t>happenin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33375180-8D9C-415A-B1DF-AC7D57D2478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237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C201BEC6-2E21-9B6B-5336-AEA9435A687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537079" y="2168527"/>
            <a:ext cx="2519364" cy="249555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Picture 2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12CFA1C3-4620-5604-B2EC-3C1213096D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8590" y="1988838"/>
            <a:ext cx="4259421" cy="2716462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15941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1B124-12B0-A362-AE23-3D43AC90862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06177D-F605-4674-36CE-043287D0C7B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5616573" cy="668334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BE6644-010B-C4DD-9C62-3F34A003296F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2427283"/>
            <a:ext cx="5616573" cy="3773491"/>
          </a:xfrm>
        </p:spPr>
        <p:txBody>
          <a:bodyPr/>
          <a:lstStyle>
            <a:lvl1pPr marL="323999" indent="-323999">
              <a:buSzPct val="100000"/>
              <a:buFont typeface="Arial" pitchFamily="34"/>
              <a:buChar char="•"/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21D291-5185-669C-E492-BDC00FB3F1E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172200" y="1604964"/>
            <a:ext cx="5616601" cy="655633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A0CD6C-5103-9E68-5014-4F718E7E3A82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6172200" y="2427283"/>
            <a:ext cx="5611809" cy="3773491"/>
          </a:xfrm>
        </p:spPr>
        <p:txBody>
          <a:bodyPr/>
          <a:lstStyle>
            <a:lvl1pPr marL="323999" indent="-323999">
              <a:buSzPct val="100000"/>
              <a:buFont typeface="Arial" pitchFamily="34"/>
              <a:buChar char="•"/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6422A71C-46EF-3109-5153-612257D8C5F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17/11/23</a:t>
            </a:r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E432FC39-6E64-A511-ADB4-D66C6D7C064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9" name="Slide Number Placeholder 11">
            <a:extLst>
              <a:ext uri="{FF2B5EF4-FFF2-40B4-BE49-F238E27FC236}">
                <a16:creationId xmlns:a16="http://schemas.microsoft.com/office/drawing/2014/main" id="{B2D4FACD-7264-EE7B-EE05-643013EEEB8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2EB2387-DFB7-487E-B3D1-17757A80168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791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0662B-0B91-FF0D-EF4B-63826107A46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73596"/>
            <a:ext cx="5616573" cy="106574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06E895-DE42-A379-FA56-A8B560C92392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5616573" cy="46021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C7DF113D-4DAE-63A0-75B0-736FE96A107B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67435" y="0"/>
            <a:ext cx="6024560" cy="620716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62EE4DD-640D-CA08-2ADB-DEF98C34BC6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17/11/23</a:t>
            </a:r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4625B43A-874C-83DF-C82B-5DE5A517DCE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35C7303B-0C0F-5202-050B-3AC844D5076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30B8185-6A5E-4256-8189-33E8A0A5E49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495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11851-3317-E9FF-C150-6D5463EFF35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73596"/>
            <a:ext cx="11376022" cy="106574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22A6F-DCC1-ECB1-A4A8-18ECA3DB14EC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5616573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DE69C503-9D09-068A-A72D-92F46F633425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67435" y="1592263"/>
            <a:ext cx="5616573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7629346-B2BD-D4B3-C7D9-9F9D1E696EC3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67435" y="3969703"/>
            <a:ext cx="5616573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C984323-5FA1-2B5A-84FF-B51DB84FE46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17/11/23</a:t>
            </a:r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760BACE2-6525-3FA9-E4DA-0A94C74AAFA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4ED64785-2FF7-C01B-3220-3D50C022C99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C615A0F-85AF-4DC0-8469-F87E62C2AEB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394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37A82-9CA2-6863-1BE2-063488FBE5A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73596"/>
            <a:ext cx="11376022" cy="106574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95438-84D9-3EB6-367B-B79A2E7DFEFC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3708404" cy="4608511"/>
          </a:xfrm>
        </p:spPr>
        <p:txBody>
          <a:bodyPr/>
          <a:lstStyle>
            <a:lvl1pPr>
              <a:defRPr/>
            </a:lvl1pPr>
            <a:lvl2pPr>
              <a:lnSpc>
                <a:spcPct val="120000"/>
              </a:lnSpc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F9656D69-4B91-06B1-784B-2D789B207E1E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075615" y="1592263"/>
            <a:ext cx="3708404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F4CF47B8-5286-54FC-FC92-8044380070EC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124681" y="3969703"/>
            <a:ext cx="3659328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2499AB3-C2AB-E54B-C7DF-943F5E8409B6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59266" y="1592263"/>
            <a:ext cx="3659328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A971565B-4311-5D6E-CCAB-B2B789C25A99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59266" y="3978014"/>
            <a:ext cx="3659328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86EE230-5DA1-29F0-1175-3D3D0D4F4B7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17/11/23</a:t>
            </a:r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5F091740-B7CD-20D6-2D08-5704C46736F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5BC7B56-AE8A-7184-96BC-ED6215E13E8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9EA8E99-1DC2-4918-A28D-74996175255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33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EB6DB-873B-0921-2B3D-E59C9623E5D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68B160-67B1-E83C-6518-1EA58DD0FED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5616573" cy="668334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3F3947AF-2EB0-48D8-EA75-F25DC826742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172200" y="1604964"/>
            <a:ext cx="5616601" cy="655633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948F55DD-063D-B593-501E-DEF3B77B16EF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7986" y="2420938"/>
            <a:ext cx="5616573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8BF46BBD-0867-3BCE-A7CD-3EBD5FBEF265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72200" y="2420938"/>
            <a:ext cx="5616573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Click icon to add picture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DC78D98-4FAD-7052-BE18-A64894D434D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17/11/23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1BABED2D-E37F-5A74-085E-761DC14AAE2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304506DF-09DB-C439-348E-33B9BC10B25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1D2AD02-A847-4D43-B502-10AB9276E9E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139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D590A-E72C-D3E1-F876-40A97CAEFED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C11E76-C0FF-A3CD-95A9-AE522EC9E27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3708404" cy="668334"/>
          </a:xfrm>
        </p:spPr>
        <p:txBody>
          <a:bodyPr/>
          <a:lstStyle>
            <a:lvl1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0577A557-F909-EEAB-E691-71DD3BF6E4C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75615" y="1604964"/>
            <a:ext cx="3713186" cy="655633"/>
          </a:xfrm>
        </p:spPr>
        <p:txBody>
          <a:bodyPr/>
          <a:lstStyle>
            <a:lvl1pPr>
              <a:spcBef>
                <a:spcPts val="400"/>
              </a:spcBef>
              <a:spcAft>
                <a:spcPts val="0"/>
              </a:spcAft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60C18630-B9BC-F820-D98B-3247EAF7A893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7986" y="2420938"/>
            <a:ext cx="3708404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6" name="Picture Placeholder 12">
            <a:extLst>
              <a:ext uri="{FF2B5EF4-FFF2-40B4-BE49-F238E27FC236}">
                <a16:creationId xmlns:a16="http://schemas.microsoft.com/office/drawing/2014/main" id="{4998355D-0DF1-EF38-ACE3-46DEA630BB4E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075615" y="2416173"/>
            <a:ext cx="3713186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spcBef>
                <a:spcPts val="100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E1297114-92E1-C21A-0242-B2D71DCEEA7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53843" y="1601224"/>
            <a:ext cx="3708404" cy="668334"/>
          </a:xfrm>
        </p:spPr>
        <p:txBody>
          <a:bodyPr/>
          <a:lstStyle>
            <a:lvl1pPr>
              <a:spcBef>
                <a:spcPts val="400"/>
              </a:spcBef>
              <a:spcAft>
                <a:spcPts val="0"/>
              </a:spcAft>
              <a:defRPr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D1F66289-1B1B-F895-4E51-872F9398B247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53843" y="2429899"/>
            <a:ext cx="3708404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52B0849-D498-2A61-C18E-7E3FEE193B6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17/11/23</a:t>
            </a:r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DF708FC4-0131-A4C2-C8ED-0D22B864FDC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11" name="Slide Number Placeholder 13">
            <a:extLst>
              <a:ext uri="{FF2B5EF4-FFF2-40B4-BE49-F238E27FC236}">
                <a16:creationId xmlns:a16="http://schemas.microsoft.com/office/drawing/2014/main" id="{9CE9169E-E9BD-C611-6223-11583BCEDE7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325B57B-FD3F-4519-9D71-2D2C190ED56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657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44548-54FE-5967-9471-31EADEA04C1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A6D82-8472-C08A-A316-0067F7A8DC1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116381" y="1601379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Bef>
                <a:spcPts val="0"/>
              </a:spcBef>
              <a:spcAft>
                <a:spcPts val="0"/>
              </a:spcAft>
              <a:defRPr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2C924905-5279-2A32-3144-DE88F2175946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116381" y="2732437"/>
            <a:ext cx="3959223" cy="347729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A934AE0A-294A-4B81-0A41-F0A12144F46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273" y="5078522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Bef>
                <a:spcPts val="0"/>
              </a:spcBef>
              <a:spcAft>
                <a:spcPts val="0"/>
              </a:spcAft>
              <a:defRPr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10">
            <a:extLst>
              <a:ext uri="{FF2B5EF4-FFF2-40B4-BE49-F238E27FC236}">
                <a16:creationId xmlns:a16="http://schemas.microsoft.com/office/drawing/2014/main" id="{BE65D7E0-69BB-33B8-690F-5C38E9AC2C59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50" y="1601379"/>
            <a:ext cx="3959223" cy="347729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2E1A2B2-2F42-9204-C84E-CD245C834FA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232388" y="5078522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Bef>
                <a:spcPts val="0"/>
              </a:spcBef>
              <a:spcAft>
                <a:spcPts val="0"/>
              </a:spcAft>
              <a:defRPr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CD236908-9E6F-11FD-D350-D079ECCECC2D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232388" y="1601379"/>
            <a:ext cx="3959223" cy="347729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1BA042A-3030-7261-9517-C9480F8C021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17/11/23</a:t>
            </a:r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34D79FB5-31CA-6F6C-B02A-F96B97368EF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11" name="Slide Number Placeholder 13">
            <a:extLst>
              <a:ext uri="{FF2B5EF4-FFF2-40B4-BE49-F238E27FC236}">
                <a16:creationId xmlns:a16="http://schemas.microsoft.com/office/drawing/2014/main" id="{0F5E804F-D712-F066-F3F8-0DC4F2E800B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F998215-1209-4CAF-9EC0-A6AB1A58153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1883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C3D6A-95DC-F95D-ACE5-46C2E857C97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4925898A-7E38-68D7-59EE-2C5B3F744D23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12778" y="1592263"/>
            <a:ext cx="11376022" cy="2563904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708D7FA6-5E61-3E55-0015-9B0F5D9E458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4294186"/>
            <a:ext cx="3708404" cy="1906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F2DB4BC1-A40A-0973-4385-FF9132B1EEE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67203" y="4294186"/>
            <a:ext cx="3665536" cy="1906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12B214C-256F-55E0-04F9-5639BC5FD5C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85664" y="4294186"/>
            <a:ext cx="3703127" cy="1906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972670AF-6CFC-2406-3430-98843FB5EB0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17/11/23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9B247DF8-8F9E-85FE-B784-3D4E38178D3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7F454712-B612-A459-3A4E-FCC4BA2D657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CE9E82C-242B-47BC-A576-394225523D4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7005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F5D18-2228-4CCC-3BD4-0A739B31334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6666591A-85F1-EBFD-3322-5D7E0F58C855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0" y="1592263"/>
            <a:ext cx="12191996" cy="2945867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6992B58B-C70F-5E70-3EAC-0D9EEBD1F98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4294186"/>
            <a:ext cx="3708404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93F6FD52-FDB8-DA8F-C7A7-EE1D58A97D1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67203" y="4294186"/>
            <a:ext cx="3665536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354CFEE-B1B1-6F49-0A2D-84C45268A78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85664" y="4294186"/>
            <a:ext cx="3703127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9D9A962C-B046-E919-BFA1-8EC333E8130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17/11/23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CAB5AC5-4437-18A7-7D00-1D69DD5CEFF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B3C9E57B-7523-50DA-0240-7D06D920B5C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E5920F6-E995-433C-AC8D-637C5CD49D6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211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DAF72-31BE-A09C-D8B1-BDF98AF1CEB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1709735"/>
            <a:ext cx="11376022" cy="2852735"/>
          </a:xfrm>
        </p:spPr>
        <p:txBody>
          <a:bodyPr anchor="b"/>
          <a:lstStyle>
            <a:lvl1pPr>
              <a:defRPr sz="5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278EE2-5F03-E467-D803-A702331D099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6" y="4589465"/>
            <a:ext cx="11376022" cy="1500182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21F0EA3-D0A8-AC40-6338-C5EB9949195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17/11/23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5B653253-8F9D-0749-C30D-942DC7B3FFE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A336D4B-BFBA-91B3-E739-ABD2DB09B7E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0290C93-ED24-4875-9B8C-5DA475FC32E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267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A93EB-A949-5FE0-B5BA-337602F007E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046165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F22B73-7088-A130-E3B9-8D4F121431C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E52F3D93-7C6A-6B99-4EF3-C39FAD67513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17/11/23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342B384D-9191-2435-0AE8-C9CF0A4232D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35F48353-FB49-CB8B-02AB-6CED5AD50F4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78D00F-B44C-48DE-9AD8-98FB6034299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5AE5C-5AA7-1442-7808-14877BD0DFD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82D30DFE-028A-E45D-76C9-808B0541B9F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17/11/23</a:t>
            </a: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C9557FED-5322-4604-0934-9F267869B59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B1324705-639E-B2B8-431C-506B67061A1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A8F3CD9-9B10-45BD-AA84-002ECE9D6FE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5437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nding Acknowledg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>
            <a:extLst>
              <a:ext uri="{FF2B5EF4-FFF2-40B4-BE49-F238E27FC236}">
                <a16:creationId xmlns:a16="http://schemas.microsoft.com/office/drawing/2014/main" id="{D995A1ED-3873-195E-42A4-FC890386E02C}"/>
              </a:ext>
            </a:extLst>
          </p:cNvPr>
          <p:cNvGrpSpPr/>
          <p:nvPr/>
        </p:nvGrpSpPr>
        <p:grpSpPr>
          <a:xfrm>
            <a:off x="1568452" y="3040059"/>
            <a:ext cx="9055101" cy="777870"/>
            <a:chOff x="1568452" y="3040059"/>
            <a:chExt cx="9055101" cy="777870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0AD42E6E-289C-1601-275B-2787510D9B39}"/>
                </a:ext>
              </a:extLst>
            </p:cNvPr>
            <p:cNvSpPr/>
            <p:nvPr/>
          </p:nvSpPr>
          <p:spPr>
            <a:xfrm>
              <a:off x="2840812" y="3105732"/>
              <a:ext cx="7782741" cy="646535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00" b="0" i="0" u="none" strike="noStrike" kern="1200" cap="none" spc="0" baseline="0">
                  <a:solidFill>
                    <a:srgbClr val="0033A0"/>
                  </a:solidFill>
                  <a:uFillTx/>
                  <a:latin typeface="Arial" pitchFamily="34"/>
                  <a:cs typeface="Arial" pitchFamily="34"/>
                </a:rPr>
                <a:t>This project has received funding from the European Union’s Horizon 2020 Research and Innovation programme under Grant Agreement no 730871</a:t>
              </a:r>
              <a:endParaRPr lang="en-DE" sz="1800" b="0" i="0" u="none" strike="noStrike" kern="1200" cap="none" spc="0" baseline="0">
                <a:solidFill>
                  <a:srgbClr val="0033A0"/>
                </a:solidFill>
                <a:uFillTx/>
                <a:latin typeface="Arial" pitchFamily="34"/>
                <a:cs typeface="Arial" pitchFamily="34"/>
              </a:endParaRPr>
            </a:p>
          </p:txBody>
        </p:sp>
        <p:pic>
          <p:nvPicPr>
            <p:cNvPr id="4" name="Picture 4" descr="EU logo">
              <a:extLst>
                <a:ext uri="{FF2B5EF4-FFF2-40B4-BE49-F238E27FC236}">
                  <a16:creationId xmlns:a16="http://schemas.microsoft.com/office/drawing/2014/main" id="{AEF37940-65F2-4B32-BC1A-A1CAE08BC9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1568452" y="3040059"/>
              <a:ext cx="1165795" cy="777870"/>
            </a:xfrm>
            <a:prstGeom prst="rect">
              <a:avLst/>
            </a:prstGeom>
            <a:noFill/>
            <a:ln cap="flat">
              <a:noFill/>
            </a:ln>
          </p:spPr>
        </p:pic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44E040-2B52-A320-3850-BFFBC93DC15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17/11/23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CA21A-2764-1869-8D6B-0E389199746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89E95C-A655-5443-1160-10DD3F0FD4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5B279E4-D11F-450D-B49F-45AC7DB7F47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7958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id="{A331A86F-579D-5C13-7A14-19B91EA01E23}"/>
              </a:ext>
            </a:extLst>
          </p:cNvPr>
          <p:cNvSpPr txBox="1"/>
          <p:nvPr/>
        </p:nvSpPr>
        <p:spPr>
          <a:xfrm>
            <a:off x="407986" y="6196010"/>
            <a:ext cx="11376022" cy="3698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H" sz="1800" b="0" i="0" u="none" strike="noStrike" kern="1200" cap="none" spc="0" baseline="0">
                <a:solidFill>
                  <a:srgbClr val="0033A0"/>
                </a:solidFill>
                <a:uFillTx/>
                <a:latin typeface="Arial" pitchFamily="34"/>
              </a:rPr>
              <a:t>home.cern</a:t>
            </a:r>
            <a:endParaRPr lang="en-US" sz="1800" b="0" i="0" u="none" strike="noStrike" kern="1200" cap="none" spc="0" baseline="0">
              <a:solidFill>
                <a:srgbClr val="0033A0"/>
              </a:solidFill>
              <a:uFillTx/>
              <a:latin typeface="Arial" pitchFamily="34"/>
            </a:endParaRPr>
          </a:p>
        </p:txBody>
      </p:sp>
      <p:pic>
        <p:nvPicPr>
          <p:cNvPr id="3" name="Picture 11">
            <a:extLst>
              <a:ext uri="{FF2B5EF4-FFF2-40B4-BE49-F238E27FC236}">
                <a16:creationId xmlns:a16="http://schemas.microsoft.com/office/drawing/2014/main" id="{E7746494-91D1-66F8-3E5E-DFCB7FD8F41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232397" y="2244723"/>
            <a:ext cx="1727201" cy="1728792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012680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35EE47EF-F0D8-2F58-EFDC-92A18588738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956595" y="584945"/>
            <a:ext cx="1771599" cy="175464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8BA641BE-8835-8713-FD2A-9498B3DD680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2928428"/>
            <a:ext cx="11376022" cy="2153265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FCBE6B3E-63DE-5D8B-7A93-DC556A37D7BF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407986" y="5540068"/>
            <a:ext cx="11376022" cy="803785"/>
          </a:xfrm>
        </p:spPr>
        <p:txBody>
          <a:bodyPr/>
          <a:lstStyle>
            <a:lvl1pPr>
              <a:defRPr sz="2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pic>
        <p:nvPicPr>
          <p:cNvPr id="5" name="Picture 5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9FF8D693-0F0A-A13D-D6AE-E73094637F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6" y="436749"/>
            <a:ext cx="2589639" cy="1651555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EB40FB1A-A306-2C1D-A330-D384D8D4242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117995" y="538429"/>
            <a:ext cx="1596209" cy="1647151"/>
            <a:chOff x="9742910" y="771522"/>
            <a:chExt cx="1790700" cy="184785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9130F28-0F43-9050-D407-73014E21D177}"/>
                </a:ext>
              </a:extLst>
            </p:cNvPr>
            <p:cNvSpPr/>
            <p:nvPr userDrawn="1"/>
          </p:nvSpPr>
          <p:spPr>
            <a:xfrm>
              <a:off x="9970029" y="878678"/>
              <a:ext cx="1447800" cy="14478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4" descr="Icon&#10;&#10;Description automatically generated">
              <a:extLst>
                <a:ext uri="{FF2B5EF4-FFF2-40B4-BE49-F238E27FC236}">
                  <a16:creationId xmlns:a16="http://schemas.microsoft.com/office/drawing/2014/main" id="{ED6E4E65-43CD-FE1C-4EAD-EB5D1EC25202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42910" y="771522"/>
              <a:ext cx="1790700" cy="1847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43760B9-56A3-2E9B-EF39-F1F0BBADDBD6}"/>
              </a:ext>
            </a:extLst>
          </p:cNvPr>
          <p:cNvSpPr txBox="1"/>
          <p:nvPr userDrawn="1"/>
        </p:nvSpPr>
        <p:spPr>
          <a:xfrm>
            <a:off x="10407715" y="2100721"/>
            <a:ext cx="1116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SY-BI-BP</a:t>
            </a:r>
          </a:p>
        </p:txBody>
      </p:sp>
    </p:spTree>
    <p:extLst>
      <p:ext uri="{BB962C8B-B14F-4D97-AF65-F5344CB8AC3E}">
        <p14:creationId xmlns:p14="http://schemas.microsoft.com/office/powerpoint/2010/main" val="3848903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8FA3119-03DF-AC20-EEE3-74751BCDA721}"/>
              </a:ext>
            </a:extLst>
          </p:cNvPr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>
              <a:defRPr>
                <a:solidFill>
                  <a:srgbClr val="2F2F2F"/>
                </a:solidFill>
              </a:defRPr>
            </a:lvl1pPr>
            <a:lvl2pPr marL="323999" indent="-323999">
              <a:buFont typeface="Arial"/>
              <a:defRPr>
                <a:solidFill>
                  <a:srgbClr val="2F2F2F"/>
                </a:solidFill>
              </a:defRPr>
            </a:lvl2pPr>
            <a:lvl3pPr marL="647998" indent="-323999">
              <a:defRPr>
                <a:solidFill>
                  <a:srgbClr val="2F2F2F"/>
                </a:solidFill>
              </a:defRPr>
            </a:lvl3pPr>
            <a:lvl4pPr marL="971998" indent="-323999">
              <a:buFont typeface="Arial"/>
              <a:defRPr>
                <a:solidFill>
                  <a:srgbClr val="2F2F2F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A092B0FB-7D83-A592-EAB8-DD55C6C11F4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CF1926B1-80D7-6F0D-4010-73D638C6DBE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17/11/23</a:t>
            </a: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3880EDF8-02B8-FD8F-9D47-FBD13852D53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86AD3E4F-A9FC-774D-EADB-A94458BDC19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1A8F954-E4D2-4B12-8017-C686F13C322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39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B5300B8-F0F9-DC79-DB94-1364036F2A01}"/>
              </a:ext>
            </a:extLst>
          </p:cNvPr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 marL="342900" indent="-342900">
              <a:buSzPct val="100000"/>
              <a:buFont typeface="Arial" pitchFamily="34"/>
              <a:buChar char="•"/>
              <a:defRPr/>
            </a:lvl1pPr>
            <a:lvl2pPr marL="628650" indent="-261939">
              <a:defRPr/>
            </a:lvl2pPr>
            <a:lvl3pPr marL="888997" indent="-260347">
              <a:defRPr sz="1800"/>
            </a:lvl3pPr>
            <a:lvl4pPr marL="1209678" indent="-269876">
              <a:defRPr/>
            </a:lvl4pPr>
            <a:lvl5pPr marR="0" lvl="4" fontAlgn="auto">
              <a:spcAft>
                <a:spcPts val="0"/>
              </a:spcAft>
              <a:buSzPct val="100000"/>
              <a:buFont typeface="Arial"/>
              <a:tabLst/>
              <a:defRPr lang="en-US" sz="1600" b="0" i="0" u="none" strike="noStrike" cap="none" spc="0" baseline="0">
                <a:solidFill>
                  <a:srgbClr val="181818"/>
                </a:solidFill>
                <a:uFillTx/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7A27286B-FEB8-BD5A-E7CB-F8EF54AD0F0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CC484009-5ADE-C1DD-CF0E-FF1242883BA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17/11/23</a:t>
            </a: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C8D78D5-49EE-0BFB-D359-7E1954D7660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C860AD31-4AAA-C812-3FA1-16BE730EF53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8A12EB6-E3D6-47E1-A1B8-94AC2C6C4BD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012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FAFE737B-BCA1-E56C-8FB1-263715B5151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1ADA0A24-DE38-9C2A-30FE-4E7B1B6D7457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7986" y="1439859"/>
            <a:ext cx="11376022" cy="4760915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1B4DF8BD-F8E6-16C0-8614-8B3B2B45110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17/11/23</a:t>
            </a: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3AE7F93-8789-4DAB-35E1-97A8975D273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D6ECD7A5-DF31-7F59-D160-6F5F5877B97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C50458D-B4DD-4754-9A1C-572943A620E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851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2">
            <a:extLst>
              <a:ext uri="{FF2B5EF4-FFF2-40B4-BE49-F238E27FC236}">
                <a16:creationId xmlns:a16="http://schemas.microsoft.com/office/drawing/2014/main" id="{3058E117-A2F7-1D07-E66A-719A11F13CBB}"/>
              </a:ext>
            </a:extLst>
          </p:cNvPr>
          <p:cNvCxnSpPr/>
          <p:nvPr/>
        </p:nvCxnSpPr>
        <p:spPr>
          <a:xfrm>
            <a:off x="407986" y="6265861"/>
            <a:ext cx="11376023" cy="0"/>
          </a:xfrm>
          <a:prstGeom prst="straightConnector1">
            <a:avLst/>
          </a:prstGeom>
          <a:noFill/>
          <a:ln w="9528" cap="flat">
            <a:solidFill>
              <a:srgbClr val="FFFFFF"/>
            </a:solidFill>
            <a:prstDash val="solid"/>
            <a:miter/>
          </a:ln>
        </p:spPr>
      </p:cxnSp>
      <p:pic>
        <p:nvPicPr>
          <p:cNvPr id="3" name="Picture 11">
            <a:extLst>
              <a:ext uri="{FF2B5EF4-FFF2-40B4-BE49-F238E27FC236}">
                <a16:creationId xmlns:a16="http://schemas.microsoft.com/office/drawing/2014/main" id="{0F336FD1-0898-1BBD-CA1D-5FC316111CD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07986" y="6364288"/>
            <a:ext cx="495303" cy="39370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36C4949-52C8-CD9C-D20C-14113FDFEE6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33E791E4-30A8-AD69-FEB7-632C858B8C1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17/11/23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9DAFA858-EE67-DA10-1A7E-01500C15F8A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86F0C9AE-4AE1-44EF-9ADD-1CC5FB5166B8}" type="slidenum"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D1F3ECC-000B-116E-C8A1-64614D05384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744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AC872F64-08C1-D804-E328-F0B894485DD5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0" y="-29983"/>
            <a:ext cx="12191996" cy="623075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FCD4AB-70EA-A330-50A9-2D24DB45BF60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8075615" y="-48847"/>
            <a:ext cx="4116391" cy="6249622"/>
          </a:xfrm>
          <a:solidFill>
            <a:srgbClr val="0033A0">
              <a:alpha val="80000"/>
            </a:srgbClr>
          </a:solidFill>
        </p:spPr>
        <p:txBody>
          <a:bodyPr lIns="179999" tIns="179999" rIns="179999" bIns="179999"/>
          <a:lstStyle>
            <a:lvl1pPr>
              <a:defRPr sz="2800">
                <a:solidFill>
                  <a:srgbClr val="FFFFFF"/>
                </a:solidFill>
              </a:defRPr>
            </a:lvl1pPr>
            <a:lvl2pPr marL="323999" indent="-323999">
              <a:buFont typeface="Arial"/>
              <a:defRPr sz="2100">
                <a:solidFill>
                  <a:srgbClr val="FFFFFF"/>
                </a:solidFill>
              </a:defRPr>
            </a:lvl2pPr>
            <a:lvl3pPr marL="647998" indent="-323999">
              <a:defRPr sz="1800">
                <a:solidFill>
                  <a:srgbClr val="FFFFFF"/>
                </a:solidFill>
              </a:defRPr>
            </a:lvl3pPr>
            <a:lvl4pPr marL="971998" indent="-323999">
              <a:buFont typeface="Arial"/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843D7E51-F370-C6FD-A3A4-A494D8F475B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17/11/23</a:t>
            </a: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AD4584DA-D0C1-1B3D-F060-1EC2F0D8E7C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3E4C0875-1B1B-DC8E-604D-76C16E6D882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C4EB464-EAAC-4DD4-A086-03353C6C728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46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08E66-A5F0-C9BF-7447-0F033B96FAD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44BE5B-24A6-D8E2-2B09-650C8E745A77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2263"/>
            <a:ext cx="5616573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922A92-47AE-86F9-DEF2-E273904A249F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6172200" y="1592263"/>
            <a:ext cx="5611809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883C7B33-B006-6AF9-70BE-AFB03C2A43B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17/11/23</a:t>
            </a:r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0F4484A3-F994-A893-E14A-F7556BF5BCD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DADCC1D5-DE15-480F-91CC-393BC594CAD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B059B5D-0481-4EB4-A4C4-ACAB95655C5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016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28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847E27-D74B-79D6-3A2C-86CD644863E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73066"/>
            <a:ext cx="11376022" cy="106680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9B2048-8D8C-2643-9B93-9B5C8ECDF8B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6" y="1592263"/>
            <a:ext cx="11376022" cy="46085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CB327-98C5-21C1-EAB9-A062898434D2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3880000" y="6378570"/>
            <a:ext cx="631822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l-GR" sz="10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17/11/23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2016EB0-D17A-7AD5-3811-C414E1FCF57F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1107738" y="6383334"/>
            <a:ext cx="68103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defRPr>
            </a:lvl1pPr>
          </a:lstStyle>
          <a:p>
            <a:pPr lvl="0"/>
            <a:fld id="{8C77CAC7-7351-4A5E-BB68-CDB372E1C68A}" type="slidenum">
              <a:t>‹#›</a:t>
            </a:fld>
            <a:endParaRPr lang="en-US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B20E548C-0D1E-E77A-4F41-2D4C1189C944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655841" y="6383334"/>
            <a:ext cx="6175674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defRPr>
            </a:lvl1pPr>
          </a:lstStyle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cxnSp>
        <p:nvCxnSpPr>
          <p:cNvPr id="7" name="Straight Connector 13">
            <a:extLst>
              <a:ext uri="{FF2B5EF4-FFF2-40B4-BE49-F238E27FC236}">
                <a16:creationId xmlns:a16="http://schemas.microsoft.com/office/drawing/2014/main" id="{83AA4083-355A-9B3E-2F1D-C4AB0B4EB40E}"/>
              </a:ext>
            </a:extLst>
          </p:cNvPr>
          <p:cNvCxnSpPr/>
          <p:nvPr/>
        </p:nvCxnSpPr>
        <p:spPr>
          <a:xfrm>
            <a:off x="407986" y="6265861"/>
            <a:ext cx="11376023" cy="0"/>
          </a:xfrm>
          <a:prstGeom prst="straightConnector1">
            <a:avLst/>
          </a:prstGeom>
          <a:noFill/>
          <a:ln w="9528" cap="flat">
            <a:solidFill>
              <a:srgbClr val="0033A0"/>
            </a:solidFill>
            <a:prstDash val="solid"/>
            <a:miter/>
          </a:ln>
        </p:spPr>
      </p:cxnSp>
      <p:pic>
        <p:nvPicPr>
          <p:cNvPr id="8" name="Picture 17">
            <a:extLst>
              <a:ext uri="{FF2B5EF4-FFF2-40B4-BE49-F238E27FC236}">
                <a16:creationId xmlns:a16="http://schemas.microsoft.com/office/drawing/2014/main" id="{54B7935B-7D34-ED8E-B859-859B64809E53}"/>
              </a:ext>
            </a:extLst>
          </p:cNvPr>
          <p:cNvPicPr>
            <a:picLocks noChangeAspect="1"/>
          </p:cNvPicPr>
          <p:nvPr/>
        </p:nvPicPr>
        <p:blipFill>
          <a:blip r:embed="rId24"/>
          <a:srcRect/>
          <a:stretch>
            <a:fillRect/>
          </a:stretch>
        </p:blipFill>
        <p:spPr>
          <a:xfrm>
            <a:off x="407986" y="6364288"/>
            <a:ext cx="495303" cy="39370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BEBA63C1-7BBA-3B84-00BA-907D96D20F6E}"/>
              </a:ext>
            </a:extLst>
          </p:cNvPr>
          <p:cNvPicPr>
            <a:picLocks noChangeAspect="1"/>
          </p:cNvPicPr>
          <p:nvPr/>
        </p:nvPicPr>
        <p:blipFill>
          <a:blip r:embed="rId25"/>
          <a:srcRect/>
          <a:stretch>
            <a:fillRect/>
          </a:stretch>
        </p:blipFill>
        <p:spPr>
          <a:xfrm>
            <a:off x="1391559" y="6484934"/>
            <a:ext cx="1057216" cy="20389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794AE8D6-AA32-2620-FB8D-B86CA4DD7A34}"/>
              </a:ext>
            </a:extLst>
          </p:cNvPr>
          <p:cNvPicPr>
            <a:picLocks noChangeAspect="1"/>
          </p:cNvPicPr>
          <p:nvPr/>
        </p:nvPicPr>
        <p:blipFill>
          <a:blip r:embed="rId26"/>
          <a:srcRect/>
          <a:stretch>
            <a:fillRect/>
          </a:stretch>
        </p:blipFill>
        <p:spPr>
          <a:xfrm>
            <a:off x="2962082" y="6376412"/>
            <a:ext cx="774831" cy="360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2" descr="Oxford Logo PNG Vectors Free Download">
            <a:extLst>
              <a:ext uri="{FF2B5EF4-FFF2-40B4-BE49-F238E27FC236}">
                <a16:creationId xmlns:a16="http://schemas.microsoft.com/office/drawing/2014/main" id="{51018016-8161-C52A-EE25-907A0FEAF4CE}"/>
              </a:ext>
            </a:extLst>
          </p:cNvPr>
          <p:cNvPicPr>
            <a:picLocks noChangeAspect="1"/>
          </p:cNvPicPr>
          <p:nvPr/>
        </p:nvPicPr>
        <p:blipFill>
          <a:blip r:embed="rId27"/>
          <a:srcRect/>
          <a:stretch>
            <a:fillRect/>
          </a:stretch>
        </p:blipFill>
        <p:spPr>
          <a:xfrm>
            <a:off x="936710" y="6333701"/>
            <a:ext cx="432044" cy="432044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2BF6488E-8766-8C1A-07BA-4B4E96F89A7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488297" y="6367279"/>
            <a:ext cx="407567" cy="420574"/>
            <a:chOff x="9742910" y="771522"/>
            <a:chExt cx="1790700" cy="184785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02C56FD-24C7-AD48-3AA4-5787BDDCD799}"/>
                </a:ext>
              </a:extLst>
            </p:cNvPr>
            <p:cNvSpPr/>
            <p:nvPr userDrawn="1"/>
          </p:nvSpPr>
          <p:spPr>
            <a:xfrm>
              <a:off x="9970029" y="878678"/>
              <a:ext cx="1447800" cy="14478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4" descr="Icon&#10;&#10;Description automatically generated">
              <a:extLst>
                <a:ext uri="{FF2B5EF4-FFF2-40B4-BE49-F238E27FC236}">
                  <a16:creationId xmlns:a16="http://schemas.microsoft.com/office/drawing/2014/main" id="{A17A7E47-A960-CFF2-85FF-8401C0B18B0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42910" y="771522"/>
              <a:ext cx="1790700" cy="1847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hf hdr="0" dt="0"/>
  <p:txStyles>
    <p:titleStyle>
      <a:lvl1pPr marL="0" marR="0" lvl="0" indent="0" algn="l" defTabSz="914400" rtl="0" eaLnBrk="1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3600" b="1" i="0" u="none" strike="noStrike" kern="1200" cap="none" spc="0" baseline="0">
          <a:solidFill>
            <a:srgbClr val="0033A0"/>
          </a:solidFill>
          <a:uFillTx/>
          <a:latin typeface="Arial"/>
        </a:defRPr>
      </a:lvl1pPr>
    </p:titleStyle>
    <p:bodyStyle>
      <a:lvl1pPr marL="0" marR="0" lvl="0" indent="0" algn="l" defTabSz="914400" rtl="0" eaLnBrk="1" fontAlgn="auto" hangingPunct="1">
        <a:lnSpc>
          <a:spcPct val="90000"/>
        </a:lnSpc>
        <a:spcBef>
          <a:spcPts val="1800"/>
        </a:spcBef>
        <a:spcAft>
          <a:spcPts val="400"/>
        </a:spcAft>
        <a:buNone/>
        <a:tabLst/>
        <a:defRPr lang="en-US" sz="2100" b="1" i="0" u="none" strike="noStrike" kern="1200" cap="none" spc="0" baseline="0">
          <a:solidFill>
            <a:srgbClr val="181818"/>
          </a:solidFill>
          <a:uFillTx/>
          <a:latin typeface="Arial"/>
        </a:defRPr>
      </a:lvl1pPr>
      <a:lvl2pPr marL="323853" marR="0" lvl="1" indent="-323853" algn="l" defTabSz="914400" rtl="0" eaLnBrk="1" fontAlgn="auto" hangingPunct="1">
        <a:lnSpc>
          <a:spcPct val="100000"/>
        </a:lnSpc>
        <a:spcBef>
          <a:spcPts val="500"/>
        </a:spcBef>
        <a:spcAft>
          <a:spcPts val="30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181818"/>
          </a:solidFill>
          <a:uFillTx/>
          <a:latin typeface="Arial"/>
        </a:defRPr>
      </a:lvl2pPr>
      <a:lvl3pPr marL="647696" marR="0" lvl="2" indent="-323853" algn="l" defTabSz="914400" rtl="0" eaLnBrk="1" fontAlgn="auto" hangingPunct="1">
        <a:lnSpc>
          <a:spcPct val="100000"/>
        </a:lnSpc>
        <a:spcBef>
          <a:spcPts val="500"/>
        </a:spcBef>
        <a:spcAft>
          <a:spcPts val="300"/>
        </a:spcAft>
        <a:buSzPct val="100000"/>
        <a:buFont typeface="Arial" pitchFamily="34"/>
        <a:buChar char="•"/>
        <a:tabLst/>
        <a:defRPr lang="en-US" sz="1700" b="0" i="0" u="none" strike="noStrike" kern="1200" cap="none" spc="0" baseline="0">
          <a:solidFill>
            <a:srgbClr val="181818"/>
          </a:solidFill>
          <a:uFillTx/>
          <a:latin typeface="Arial"/>
        </a:defRPr>
      </a:lvl3pPr>
      <a:lvl4pPr marL="971550" marR="0" lvl="3" indent="-323853" algn="l" defTabSz="914400" rtl="0" eaLnBrk="1" fontAlgn="auto" hangingPunct="1">
        <a:lnSpc>
          <a:spcPct val="100000"/>
        </a:lnSpc>
        <a:spcBef>
          <a:spcPts val="500"/>
        </a:spcBef>
        <a:spcAft>
          <a:spcPts val="300"/>
        </a:spcAft>
        <a:buSzPct val="100000"/>
        <a:buFont typeface="Arial" pitchFamily="34"/>
        <a:buChar char="•"/>
        <a:tabLst/>
        <a:defRPr lang="en-US" sz="1600" b="0" i="0" u="none" strike="noStrike" kern="1200" cap="none" spc="0" baseline="0">
          <a:solidFill>
            <a:srgbClr val="181818"/>
          </a:solidFill>
          <a:uFillTx/>
          <a:latin typeface="Arial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0.png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18" Type="http://schemas.openxmlformats.org/officeDocument/2006/relationships/image" Target="../media/image59.png"/><Relationship Id="rId3" Type="http://schemas.openxmlformats.org/officeDocument/2006/relationships/image" Target="../media/image440.png"/><Relationship Id="rId7" Type="http://schemas.openxmlformats.org/officeDocument/2006/relationships/image" Target="../media/image480.png"/><Relationship Id="rId12" Type="http://schemas.openxmlformats.org/officeDocument/2006/relationships/image" Target="../media/image53.png"/><Relationship Id="rId17" Type="http://schemas.openxmlformats.org/officeDocument/2006/relationships/image" Target="../media/image58.png"/><Relationship Id="rId2" Type="http://schemas.openxmlformats.org/officeDocument/2006/relationships/notesSlide" Target="../notesSlides/notesSlide39.xml"/><Relationship Id="rId16" Type="http://schemas.openxmlformats.org/officeDocument/2006/relationships/image" Target="../media/image57.png"/><Relationship Id="rId20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0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5" Type="http://schemas.openxmlformats.org/officeDocument/2006/relationships/image" Target="../media/image56.png"/><Relationship Id="rId10" Type="http://schemas.openxmlformats.org/officeDocument/2006/relationships/image" Target="../media/image51.png"/><Relationship Id="rId19" Type="http://schemas.openxmlformats.org/officeDocument/2006/relationships/image" Target="../media/image60.png"/><Relationship Id="rId4" Type="http://schemas.openxmlformats.org/officeDocument/2006/relationships/image" Target="../media/image450.png"/><Relationship Id="rId9" Type="http://schemas.openxmlformats.org/officeDocument/2006/relationships/image" Target="../media/image50.png"/><Relationship Id="rId14" Type="http://schemas.openxmlformats.org/officeDocument/2006/relationships/image" Target="../media/image55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440.png"/><Relationship Id="rId7" Type="http://schemas.openxmlformats.org/officeDocument/2006/relationships/image" Target="../media/image480.png"/><Relationship Id="rId12" Type="http://schemas.openxmlformats.org/officeDocument/2006/relationships/image" Target="../media/image53.png"/><Relationship Id="rId17" Type="http://schemas.openxmlformats.org/officeDocument/2006/relationships/image" Target="../media/image62.png"/><Relationship Id="rId2" Type="http://schemas.openxmlformats.org/officeDocument/2006/relationships/notesSlide" Target="../notesSlides/notesSlide40.xml"/><Relationship Id="rId16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0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5" Type="http://schemas.openxmlformats.org/officeDocument/2006/relationships/image" Target="../media/image56.png"/><Relationship Id="rId10" Type="http://schemas.openxmlformats.org/officeDocument/2006/relationships/image" Target="../media/image51.png"/><Relationship Id="rId4" Type="http://schemas.openxmlformats.org/officeDocument/2006/relationships/image" Target="../media/image450.png"/><Relationship Id="rId9" Type="http://schemas.openxmlformats.org/officeDocument/2006/relationships/image" Target="../media/image50.png"/><Relationship Id="rId14" Type="http://schemas.openxmlformats.org/officeDocument/2006/relationships/image" Target="../media/image5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18" Type="http://schemas.openxmlformats.org/officeDocument/2006/relationships/image" Target="../media/image63.png"/><Relationship Id="rId3" Type="http://schemas.openxmlformats.org/officeDocument/2006/relationships/image" Target="../media/image440.png"/><Relationship Id="rId7" Type="http://schemas.openxmlformats.org/officeDocument/2006/relationships/image" Target="../media/image480.png"/><Relationship Id="rId12" Type="http://schemas.openxmlformats.org/officeDocument/2006/relationships/image" Target="../media/image53.png"/><Relationship Id="rId17" Type="http://schemas.openxmlformats.org/officeDocument/2006/relationships/image" Target="../media/image580.png"/><Relationship Id="rId2" Type="http://schemas.openxmlformats.org/officeDocument/2006/relationships/notesSlide" Target="../notesSlides/notesSlide41.xml"/><Relationship Id="rId16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0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5" Type="http://schemas.openxmlformats.org/officeDocument/2006/relationships/image" Target="../media/image56.png"/><Relationship Id="rId10" Type="http://schemas.openxmlformats.org/officeDocument/2006/relationships/image" Target="../media/image51.png"/><Relationship Id="rId4" Type="http://schemas.openxmlformats.org/officeDocument/2006/relationships/image" Target="../media/image450.png"/><Relationship Id="rId9" Type="http://schemas.openxmlformats.org/officeDocument/2006/relationships/image" Target="../media/image50.png"/><Relationship Id="rId14" Type="http://schemas.openxmlformats.org/officeDocument/2006/relationships/image" Target="../media/image55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18" Type="http://schemas.openxmlformats.org/officeDocument/2006/relationships/image" Target="../media/image64.png"/><Relationship Id="rId3" Type="http://schemas.openxmlformats.org/officeDocument/2006/relationships/image" Target="../media/image440.png"/><Relationship Id="rId7" Type="http://schemas.openxmlformats.org/officeDocument/2006/relationships/image" Target="../media/image480.png"/><Relationship Id="rId12" Type="http://schemas.openxmlformats.org/officeDocument/2006/relationships/image" Target="../media/image53.png"/><Relationship Id="rId17" Type="http://schemas.openxmlformats.org/officeDocument/2006/relationships/image" Target="../media/image580.png"/><Relationship Id="rId2" Type="http://schemas.openxmlformats.org/officeDocument/2006/relationships/notesSlide" Target="../notesSlides/notesSlide42.xml"/><Relationship Id="rId16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0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5" Type="http://schemas.openxmlformats.org/officeDocument/2006/relationships/image" Target="../media/image56.png"/><Relationship Id="rId10" Type="http://schemas.openxmlformats.org/officeDocument/2006/relationships/image" Target="../media/image51.png"/><Relationship Id="rId4" Type="http://schemas.openxmlformats.org/officeDocument/2006/relationships/image" Target="../media/image450.png"/><Relationship Id="rId9" Type="http://schemas.openxmlformats.org/officeDocument/2006/relationships/image" Target="../media/image50.png"/><Relationship Id="rId14" Type="http://schemas.openxmlformats.org/officeDocument/2006/relationships/image" Target="../media/image55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18" Type="http://schemas.openxmlformats.org/officeDocument/2006/relationships/image" Target="../media/image65.png"/><Relationship Id="rId3" Type="http://schemas.openxmlformats.org/officeDocument/2006/relationships/image" Target="../media/image440.png"/><Relationship Id="rId7" Type="http://schemas.openxmlformats.org/officeDocument/2006/relationships/image" Target="../media/image480.png"/><Relationship Id="rId12" Type="http://schemas.openxmlformats.org/officeDocument/2006/relationships/image" Target="../media/image53.png"/><Relationship Id="rId17" Type="http://schemas.openxmlformats.org/officeDocument/2006/relationships/image" Target="../media/image580.png"/><Relationship Id="rId2" Type="http://schemas.openxmlformats.org/officeDocument/2006/relationships/notesSlide" Target="../notesSlides/notesSlide43.xml"/><Relationship Id="rId16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0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5" Type="http://schemas.openxmlformats.org/officeDocument/2006/relationships/image" Target="../media/image56.png"/><Relationship Id="rId10" Type="http://schemas.openxmlformats.org/officeDocument/2006/relationships/image" Target="../media/image51.png"/><Relationship Id="rId4" Type="http://schemas.openxmlformats.org/officeDocument/2006/relationships/image" Target="../media/image450.png"/><Relationship Id="rId9" Type="http://schemas.openxmlformats.org/officeDocument/2006/relationships/image" Target="../media/image50.png"/><Relationship Id="rId14" Type="http://schemas.openxmlformats.org/officeDocument/2006/relationships/image" Target="../media/image55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18" Type="http://schemas.openxmlformats.org/officeDocument/2006/relationships/image" Target="../media/image65.png"/><Relationship Id="rId3" Type="http://schemas.openxmlformats.org/officeDocument/2006/relationships/image" Target="../media/image440.png"/><Relationship Id="rId7" Type="http://schemas.openxmlformats.org/officeDocument/2006/relationships/image" Target="../media/image480.png"/><Relationship Id="rId12" Type="http://schemas.openxmlformats.org/officeDocument/2006/relationships/image" Target="../media/image53.png"/><Relationship Id="rId17" Type="http://schemas.openxmlformats.org/officeDocument/2006/relationships/image" Target="../media/image580.png"/><Relationship Id="rId2" Type="http://schemas.openxmlformats.org/officeDocument/2006/relationships/notesSlide" Target="../notesSlides/notesSlide44.xml"/><Relationship Id="rId16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0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5" Type="http://schemas.openxmlformats.org/officeDocument/2006/relationships/image" Target="../media/image56.png"/><Relationship Id="rId10" Type="http://schemas.openxmlformats.org/officeDocument/2006/relationships/image" Target="../media/image51.png"/><Relationship Id="rId4" Type="http://schemas.openxmlformats.org/officeDocument/2006/relationships/image" Target="../media/image450.png"/><Relationship Id="rId9" Type="http://schemas.openxmlformats.org/officeDocument/2006/relationships/image" Target="../media/image50.png"/><Relationship Id="rId14" Type="http://schemas.openxmlformats.org/officeDocument/2006/relationships/image" Target="../media/image55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2750956" TargetMode="Externa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9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F748CCF8-ED19-DCEA-3A6A-0FEC8B22FCA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030033"/>
            <a:ext cx="11376022" cy="1336022"/>
          </a:xfrm>
        </p:spPr>
        <p:txBody>
          <a:bodyPr anchorCtr="1"/>
          <a:lstStyle/>
          <a:p>
            <a:pPr lvl="0" algn="ctr"/>
            <a:r>
              <a:rPr lang="en-US" sz="4400" dirty="0"/>
              <a:t>Plasma Astrophysics Experiments and </a:t>
            </a:r>
            <a:br>
              <a:rPr lang="en-US" sz="4400" dirty="0"/>
            </a:br>
            <a:r>
              <a:rPr lang="en-US" sz="4400" dirty="0"/>
              <a:t>Machine Learning-Driven BPM Calibration</a:t>
            </a:r>
            <a:endParaRPr lang="el-GR" sz="4400" dirty="0"/>
          </a:p>
        </p:txBody>
      </p:sp>
      <p:sp>
        <p:nvSpPr>
          <p:cNvPr id="3" name="Subtitle 7">
            <a:extLst>
              <a:ext uri="{FF2B5EF4-FFF2-40B4-BE49-F238E27FC236}">
                <a16:creationId xmlns:a16="http://schemas.microsoft.com/office/drawing/2014/main" id="{A82A9035-A968-3037-2532-79B79030C35E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407986" y="5427200"/>
            <a:ext cx="11376022" cy="1336022"/>
          </a:xfrm>
        </p:spPr>
        <p:txBody>
          <a:bodyPr/>
          <a:lstStyle/>
          <a:p>
            <a:r>
              <a:rPr lang="en-US" sz="1600" dirty="0">
                <a:solidFill>
                  <a:srgbClr val="FFFFFF"/>
                </a:solidFill>
              </a:rPr>
              <a:t>V. Stergiou</a:t>
            </a:r>
            <a:r>
              <a:rPr lang="en-US" sz="1600" b="0" dirty="0">
                <a:solidFill>
                  <a:srgbClr val="FFFFFF"/>
                </a:solidFill>
              </a:rPr>
              <a:t> (U. Oxford/CERN),</a:t>
            </a:r>
            <a:r>
              <a:rPr lang="en-US" sz="1600" dirty="0">
                <a:solidFill>
                  <a:srgbClr val="FFFFFF"/>
                </a:solidFill>
              </a:rPr>
              <a:t> </a:t>
            </a:r>
            <a:r>
              <a:rPr lang="en-US" sz="1600" b="0" dirty="0">
                <a:solidFill>
                  <a:srgbClr val="FFFFFF"/>
                </a:solidFill>
              </a:rPr>
              <a:t>A. Boccardi (CERN), N. </a:t>
            </a:r>
            <a:r>
              <a:rPr lang="en-US" sz="1600" b="0" dirty="0" err="1">
                <a:solidFill>
                  <a:srgbClr val="FFFFFF"/>
                </a:solidFill>
              </a:rPr>
              <a:t>Charitonidis</a:t>
            </a:r>
            <a:r>
              <a:rPr lang="en-US" sz="1600" b="0" dirty="0">
                <a:solidFill>
                  <a:srgbClr val="FFFFFF"/>
                </a:solidFill>
              </a:rPr>
              <a:t> (CERN)</a:t>
            </a:r>
          </a:p>
          <a:p>
            <a:r>
              <a:rPr lang="en-US" sz="1400" dirty="0">
                <a:solidFill>
                  <a:srgbClr val="FFFFFF"/>
                </a:solidFill>
              </a:rPr>
              <a:t>Acknowledgements</a:t>
            </a:r>
            <a:r>
              <a:rPr lang="en-US" sz="1400" b="0" dirty="0">
                <a:solidFill>
                  <a:srgbClr val="FFFFFF"/>
                </a:solidFill>
              </a:rPr>
              <a:t>: G. Gregori (U. Oxford), M. Gonzalez Berges (CERN), M. Schenk (CERN), V. Kain (CERN) </a:t>
            </a:r>
          </a:p>
          <a:p>
            <a:pPr lvl="0"/>
            <a:r>
              <a:rPr lang="en-US" sz="1400" b="0" dirty="0">
                <a:solidFill>
                  <a:srgbClr val="FFFFFF"/>
                </a:solidFill>
              </a:rPr>
              <a:t>Friday 14.03.2025 </a:t>
            </a:r>
            <a:endParaRPr lang="el-GR" sz="1400" b="0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3F7172-F4E5-4695-5A8D-F0D3D2FF04F1}"/>
              </a:ext>
            </a:extLst>
          </p:cNvPr>
          <p:cNvSpPr txBox="1"/>
          <p:nvPr/>
        </p:nvSpPr>
        <p:spPr>
          <a:xfrm>
            <a:off x="11510960" y="6383334"/>
            <a:ext cx="68103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4B03105-E880-4495-B3CA-DE7B4751460E}" type="slidenum">
              <a:rPr lang="en-US" sz="10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1</a:t>
            </a:fld>
            <a:endParaRPr lang="en-US" sz="10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D88228-3BCF-27D7-1A1B-47594F8E624D}"/>
              </a:ext>
            </a:extLst>
          </p:cNvPr>
          <p:cNvSpPr txBox="1"/>
          <p:nvPr/>
        </p:nvSpPr>
        <p:spPr>
          <a:xfrm>
            <a:off x="1820559" y="4702614"/>
            <a:ext cx="8550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61</a:t>
            </a:r>
            <a:r>
              <a:rPr lang="en-US" sz="20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BI R&amp;D Workshop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2F31F4-E183-5123-A0B1-74786DB92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Fireball Experiments at </a:t>
            </a:r>
            <a:r>
              <a:rPr lang="en-US" dirty="0" err="1"/>
              <a:t>HiRadMat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94D4B6-B49B-7B78-D33A-7C4CDD5F1C6D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9366C-5A61-014F-D9C1-FC56D65D6974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C8A12EB6-E3D6-47E1-A1B8-94AC2C6C4BD7}" type="slidenum">
              <a:rPr lang="en-US" smtClean="0"/>
              <a:t>10</a:t>
            </a:fld>
            <a:endParaRPr lang="en-US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AF85FB7-3C3D-4CB7-61AB-DF48DBA19AE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5" y="1718441"/>
            <a:ext cx="6956793" cy="404641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HiRadMat</a:t>
            </a:r>
            <a:r>
              <a:rPr lang="en-US" dirty="0"/>
              <a:t> – High Radiation to Materials: facility at the SPS/CERN</a:t>
            </a:r>
            <a:endParaRPr lang="en-US" baseline="30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High intensity</a:t>
            </a:r>
            <a:r>
              <a:rPr lang="el-GR" b="0" dirty="0"/>
              <a:t> (</a:t>
            </a:r>
            <a:r>
              <a:rPr lang="en-US" b="0" dirty="0"/>
              <a:t>3e11), high momentum (440 GeV/c) LHC-type (1.2 ns 4</a:t>
            </a:r>
            <a:r>
              <a:rPr lang="el-GR" b="0" dirty="0"/>
              <a:t>σ) </a:t>
            </a:r>
            <a:r>
              <a:rPr lang="en-US" dirty="0"/>
              <a:t>proton</a:t>
            </a:r>
            <a:r>
              <a:rPr lang="en-US" b="0" dirty="0"/>
              <a:t> </a:t>
            </a:r>
            <a:r>
              <a:rPr lang="en-US" dirty="0"/>
              <a:t>beam</a:t>
            </a:r>
            <a:r>
              <a:rPr lang="en-US" b="0" dirty="0"/>
              <a:t>, interacting with </a:t>
            </a:r>
            <a:r>
              <a:rPr lang="en-US" dirty="0"/>
              <a:t>a target material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b="0" dirty="0"/>
              <a:t>Generation of </a:t>
            </a:r>
            <a:r>
              <a:rPr lang="en-US" dirty="0"/>
              <a:t>high intensity, high density, quasi-neutral, relativistic electron/positron pair beams</a:t>
            </a:r>
            <a:r>
              <a:rPr lang="en-US" b="0" baseline="30000" dirty="0"/>
              <a:t>1,2</a:t>
            </a:r>
            <a:r>
              <a:rPr lang="en-US" b="0" dirty="0"/>
              <a:t>,  which can be used to study astrophysics related processes</a:t>
            </a:r>
            <a:endParaRPr lang="el-GR" b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1A7B803-3F90-A344-F8AD-0B18591DC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0568" y="1806023"/>
            <a:ext cx="3527219" cy="235147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2D7B05D-1024-B23B-4DB0-DF31AD83D803}"/>
              </a:ext>
            </a:extLst>
          </p:cNvPr>
          <p:cNvSpPr txBox="1"/>
          <p:nvPr/>
        </p:nvSpPr>
        <p:spPr>
          <a:xfrm>
            <a:off x="7910568" y="4156875"/>
            <a:ext cx="36664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effectLst/>
              </a:rPr>
              <a:t>Illustration of a </a:t>
            </a:r>
            <a:r>
              <a:rPr lang="en-GB" sz="800"/>
              <a:t>blazar jet. </a:t>
            </a:r>
            <a:r>
              <a:rPr lang="en-GB" sz="800">
                <a:effectLst/>
              </a:rPr>
              <a:t>Source: </a:t>
            </a:r>
            <a:r>
              <a:rPr lang="en-US" sz="800" i="0" err="1">
                <a:effectLst/>
              </a:rPr>
              <a:t>Stocktrek</a:t>
            </a:r>
            <a:r>
              <a:rPr lang="en-US" sz="800" i="0">
                <a:effectLst/>
              </a:rPr>
              <a:t> Images, Inc. / </a:t>
            </a:r>
            <a:r>
              <a:rPr lang="en-US" sz="800" i="0" err="1">
                <a:effectLst/>
              </a:rPr>
              <a:t>Alamy</a:t>
            </a:r>
            <a:r>
              <a:rPr lang="en-US" sz="800" i="0">
                <a:effectLst/>
              </a:rPr>
              <a:t> Stock Photo</a:t>
            </a:r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789568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50B9A4-1F49-916D-A2B6-3C44AE1B00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A72212-355E-6DF2-53C4-E8D46B1E9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Fireball Experiments at </a:t>
            </a:r>
            <a:r>
              <a:rPr lang="en-US" dirty="0" err="1"/>
              <a:t>HiRadMat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E24697-F947-ADE5-9902-68CC6AF5984A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A7CBE4-6218-D188-EB43-1E191768F450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C8A12EB6-E3D6-47E1-A1B8-94AC2C6C4BD7}" type="slidenum">
              <a:rPr lang="en-US" smtClean="0"/>
              <a:t>11</a:t>
            </a:fld>
            <a:endParaRPr lang="en-US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620DD92-3FE3-9110-C5F0-8261CAFA495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5" y="1718441"/>
            <a:ext cx="6956793" cy="329805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HiRadMat</a:t>
            </a:r>
            <a:r>
              <a:rPr lang="en-US" dirty="0"/>
              <a:t> – High Radiation to Materials: facility at the SPS/CERN</a:t>
            </a:r>
            <a:endParaRPr lang="en-US" baseline="30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High intensity</a:t>
            </a:r>
            <a:r>
              <a:rPr lang="el-GR" b="0" dirty="0"/>
              <a:t> (</a:t>
            </a:r>
            <a:r>
              <a:rPr lang="en-US" b="0" dirty="0"/>
              <a:t>3e11), high momentum (440 GeV/c) LHC-type (1.2 ns 4</a:t>
            </a:r>
            <a:r>
              <a:rPr lang="el-GR" b="0" dirty="0"/>
              <a:t>σ) </a:t>
            </a:r>
            <a:r>
              <a:rPr lang="en-US" dirty="0"/>
              <a:t>proton</a:t>
            </a:r>
            <a:r>
              <a:rPr lang="en-US" b="0" dirty="0"/>
              <a:t> </a:t>
            </a:r>
            <a:r>
              <a:rPr lang="en-US" dirty="0"/>
              <a:t>beam</a:t>
            </a:r>
            <a:r>
              <a:rPr lang="en-US" b="0" dirty="0"/>
              <a:t>, interacting with </a:t>
            </a:r>
            <a:r>
              <a:rPr lang="en-US" dirty="0"/>
              <a:t>a target material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b="0" dirty="0"/>
              <a:t>Generation of </a:t>
            </a:r>
            <a:r>
              <a:rPr lang="en-US" dirty="0"/>
              <a:t>high intensity, high density, quasi-neutral, relativistic electron/positron pair beams</a:t>
            </a:r>
            <a:r>
              <a:rPr lang="en-US" b="0" baseline="30000" dirty="0"/>
              <a:t>1,2</a:t>
            </a:r>
            <a:r>
              <a:rPr lang="en-US" b="0" dirty="0"/>
              <a:t>,  which can be used to study astrophysics related processes</a:t>
            </a:r>
            <a:endParaRPr lang="el-GR" b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5F1CC09-1466-D16D-6638-DE32C6F619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0568" y="1806023"/>
            <a:ext cx="3527219" cy="235147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55A6C1B-85FA-16C3-5EBA-777927628B12}"/>
              </a:ext>
            </a:extLst>
          </p:cNvPr>
          <p:cNvSpPr txBox="1"/>
          <p:nvPr/>
        </p:nvSpPr>
        <p:spPr>
          <a:xfrm>
            <a:off x="7910568" y="4156875"/>
            <a:ext cx="36664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effectLst/>
              </a:rPr>
              <a:t>Illustration of a </a:t>
            </a:r>
            <a:r>
              <a:rPr lang="en-GB" sz="800" dirty="0"/>
              <a:t>blazar jet. </a:t>
            </a:r>
            <a:r>
              <a:rPr lang="en-GB" sz="800" dirty="0">
                <a:effectLst/>
              </a:rPr>
              <a:t>Source: </a:t>
            </a:r>
            <a:r>
              <a:rPr lang="en-US" sz="800" i="0" dirty="0" err="1">
                <a:effectLst/>
              </a:rPr>
              <a:t>Stocktrek</a:t>
            </a:r>
            <a:r>
              <a:rPr lang="en-US" sz="800" i="0" dirty="0">
                <a:effectLst/>
              </a:rPr>
              <a:t> Images, Inc. / </a:t>
            </a:r>
            <a:r>
              <a:rPr lang="en-US" sz="800" i="0" dirty="0" err="1">
                <a:effectLst/>
              </a:rPr>
              <a:t>Alamy</a:t>
            </a:r>
            <a:r>
              <a:rPr lang="en-US" sz="800" i="0" dirty="0">
                <a:effectLst/>
              </a:rPr>
              <a:t> Stock Photo</a:t>
            </a:r>
            <a:endParaRPr lang="en-US" sz="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631F08-D079-17F5-DB50-634BFFBE78AB}"/>
              </a:ext>
            </a:extLst>
          </p:cNvPr>
          <p:cNvSpPr txBox="1"/>
          <p:nvPr/>
        </p:nvSpPr>
        <p:spPr>
          <a:xfrm>
            <a:off x="292100" y="5295072"/>
            <a:ext cx="1093470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l-GR" sz="2100" b="0" dirty="0"/>
              <a:t>3 </a:t>
            </a:r>
            <a:r>
              <a:rPr lang="en-US" sz="2100" b="0" dirty="0"/>
              <a:t>experiments so far: HRMT-62 (2023), HRMT-64 (2024), HRMT-68 (2025 - soon)</a:t>
            </a:r>
            <a:endParaRPr lang="el-GR" sz="2100" b="0" dirty="0"/>
          </a:p>
        </p:txBody>
      </p:sp>
    </p:spTree>
    <p:extLst>
      <p:ext uri="{BB962C8B-B14F-4D97-AF65-F5344CB8AC3E}">
        <p14:creationId xmlns:p14="http://schemas.microsoft.com/office/powerpoint/2010/main" val="13614218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05512E1-67D8-1EEF-E6B8-4CC7CC385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5" y="442665"/>
            <a:ext cx="11376022" cy="1066803"/>
          </a:xfrm>
        </p:spPr>
        <p:txBody>
          <a:bodyPr/>
          <a:lstStyle/>
          <a:p>
            <a:r>
              <a:rPr lang="en-US" dirty="0"/>
              <a:t>Fireball Experiments – Layout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A8018F-A512-8A94-BB15-362A94FFF517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ED915A-9450-BC74-3DFC-BFF81C21E82F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9F79D7-FF5C-252E-5F58-94D08D5862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149" y="1602039"/>
            <a:ext cx="9695695" cy="232396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B1FBDE2-AF8A-5C36-5146-37DD9C1977B6}"/>
              </a:ext>
            </a:extLst>
          </p:cNvPr>
          <p:cNvSpPr txBox="1"/>
          <p:nvPr/>
        </p:nvSpPr>
        <p:spPr>
          <a:xfrm>
            <a:off x="7987130" y="5982748"/>
            <a:ext cx="41090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dirty="0">
                <a:effectLst/>
              </a:rPr>
              <a:t>Source: 1. C. D. Arrowsmith et al. Phys. </a:t>
            </a:r>
            <a:r>
              <a:rPr lang="en-GB" sz="800" b="0" dirty="0" err="1">
                <a:effectLst/>
              </a:rPr>
              <a:t>Rev.Res</a:t>
            </a:r>
            <a:r>
              <a:rPr lang="en-GB" sz="800" b="0" dirty="0">
                <a:effectLst/>
              </a:rPr>
              <a:t>. </a:t>
            </a:r>
            <a:r>
              <a:rPr lang="en-GB" sz="800" b="0" dirty="0" err="1">
                <a:effectLst/>
              </a:rPr>
              <a:t>doi</a:t>
            </a:r>
            <a:r>
              <a:rPr lang="en-GB" sz="800" b="0" dirty="0">
                <a:effectLst/>
              </a:rPr>
              <a:t>: 10.1103/PhysRevResearch.3.023103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4609645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E07077-5E65-89DD-D17B-EBD160A94B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153E8E-1E2A-2410-8A93-19C7136E6B94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621EDB-C2DB-3683-3FAB-A036F0BF7A56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DF20E9-72C4-BA7F-C964-F32F553BAA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149" y="1602039"/>
            <a:ext cx="9695695" cy="2323968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0698AF2-608C-AA98-35CF-57F7C20F77D2}"/>
              </a:ext>
            </a:extLst>
          </p:cNvPr>
          <p:cNvSpPr/>
          <p:nvPr/>
        </p:nvSpPr>
        <p:spPr>
          <a:xfrm>
            <a:off x="285169" y="3591852"/>
            <a:ext cx="2088931" cy="1477328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4D001FD-BB22-6E4D-054A-5F54827D8553}"/>
              </a:ext>
            </a:extLst>
          </p:cNvPr>
          <p:cNvCxnSpPr>
            <a:cxnSpLocks/>
          </p:cNvCxnSpPr>
          <p:nvPr/>
        </p:nvCxnSpPr>
        <p:spPr>
          <a:xfrm flipH="1">
            <a:off x="1450428" y="2634800"/>
            <a:ext cx="55179" cy="865147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6DEBC44-0C35-7C55-1BD5-9A4D1CD1A48C}"/>
              </a:ext>
            </a:extLst>
          </p:cNvPr>
          <p:cNvSpPr txBox="1"/>
          <p:nvPr/>
        </p:nvSpPr>
        <p:spPr>
          <a:xfrm>
            <a:off x="7987130" y="5982748"/>
            <a:ext cx="41090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dirty="0">
                <a:effectLst/>
              </a:rPr>
              <a:t>Source: 1. C. D. Arrowsmith et al. Phys. </a:t>
            </a:r>
            <a:r>
              <a:rPr lang="en-GB" sz="800" b="0" dirty="0" err="1">
                <a:effectLst/>
              </a:rPr>
              <a:t>Rev.Res</a:t>
            </a:r>
            <a:r>
              <a:rPr lang="en-GB" sz="800" b="0" dirty="0">
                <a:effectLst/>
              </a:rPr>
              <a:t>. </a:t>
            </a:r>
            <a:r>
              <a:rPr lang="en-GB" sz="800" b="0" dirty="0" err="1">
                <a:effectLst/>
              </a:rPr>
              <a:t>doi</a:t>
            </a:r>
            <a:r>
              <a:rPr lang="en-GB" sz="800" b="0" dirty="0">
                <a:effectLst/>
              </a:rPr>
              <a:t>: 10.1103/PhysRevResearch.3.023103</a:t>
            </a:r>
            <a:endParaRPr lang="en-US" sz="8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D082E0F-7667-17CC-4B4F-DF60F2CC06D3}"/>
              </a:ext>
            </a:extLst>
          </p:cNvPr>
          <p:cNvSpPr txBox="1"/>
          <p:nvPr/>
        </p:nvSpPr>
        <p:spPr>
          <a:xfrm>
            <a:off x="154786" y="3591852"/>
            <a:ext cx="233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440 GeV/c protons impinging on a composite target, </a:t>
            </a:r>
          </a:p>
          <a:p>
            <a:pPr algn="ctr"/>
            <a:r>
              <a:rPr lang="en-US" dirty="0"/>
              <a:t>Graphite and Tantalum</a:t>
            </a:r>
            <a:endParaRPr lang="el-GR" dirty="0"/>
          </a:p>
        </p:txBody>
      </p:sp>
      <p:sp>
        <p:nvSpPr>
          <p:cNvPr id="26" name="Title 2">
            <a:extLst>
              <a:ext uri="{FF2B5EF4-FFF2-40B4-BE49-F238E27FC236}">
                <a16:creationId xmlns:a16="http://schemas.microsoft.com/office/drawing/2014/main" id="{8D210B7C-66DB-4904-F77C-E296CCBD5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5" y="442665"/>
            <a:ext cx="11376022" cy="1066803"/>
          </a:xfrm>
        </p:spPr>
        <p:txBody>
          <a:bodyPr/>
          <a:lstStyle/>
          <a:p>
            <a:r>
              <a:rPr lang="en-US" dirty="0"/>
              <a:t>Fireball Experiments – Layout</a:t>
            </a:r>
          </a:p>
        </p:txBody>
      </p:sp>
    </p:spTree>
    <p:extLst>
      <p:ext uri="{BB962C8B-B14F-4D97-AF65-F5344CB8AC3E}">
        <p14:creationId xmlns:p14="http://schemas.microsoft.com/office/powerpoint/2010/main" val="839682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38AAFB-BE31-4079-4027-B8C48A050D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A83D92-7839-4936-E30E-ED3A5244019B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374D79-6AB9-3187-583F-D9F90118A629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1AED82-48AA-288C-8743-77CB8E027A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149" y="1602039"/>
            <a:ext cx="9695695" cy="23239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D0D95ED-E5D8-9870-1E37-0338E2EEFCCF}"/>
                  </a:ext>
                </a:extLst>
              </p:cNvPr>
              <p:cNvSpPr txBox="1"/>
              <p:nvPr/>
            </p:nvSpPr>
            <p:spPr>
              <a:xfrm>
                <a:off x="2682789" y="5017518"/>
                <a:ext cx="2956942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0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1200" b="0" i="0" smtClean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p>
                        <m:r>
                          <a:rPr lang="el-GR" sz="120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1200" b="0" dirty="0"/>
                  <a:t> →</a:t>
                </a:r>
                <a:r>
                  <a:rPr lang="el-GR" sz="1200" b="0" dirty="0"/>
                  <a:t> 2</a:t>
                </a:r>
                <a:r>
                  <a:rPr lang="el-GR" sz="1200" dirty="0"/>
                  <a:t>γ</a:t>
                </a:r>
                <a:r>
                  <a:rPr lang="en-US" sz="1200" dirty="0"/>
                  <a:t> a</a:t>
                </a:r>
                <a:r>
                  <a:rPr lang="en-US" sz="1200" b="0" dirty="0"/>
                  <a:t>nd subsequent pair pro</a:t>
                </a:r>
                <a:r>
                  <a:rPr lang="en-US" sz="1200" dirty="0"/>
                  <a:t>duction)</a:t>
                </a:r>
                <a:endParaRPr lang="en-US" sz="1200" b="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D0D95ED-E5D8-9870-1E37-0338E2EEFC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789" y="5017518"/>
                <a:ext cx="2956942" cy="276999"/>
              </a:xfrm>
              <a:prstGeom prst="rect">
                <a:avLst/>
              </a:prstGeom>
              <a:blipFill>
                <a:blip r:embed="rId3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84D7F6B-F5E3-3225-94C1-180FD2FCC417}"/>
              </a:ext>
            </a:extLst>
          </p:cNvPr>
          <p:cNvSpPr/>
          <p:nvPr/>
        </p:nvSpPr>
        <p:spPr>
          <a:xfrm>
            <a:off x="285169" y="3591852"/>
            <a:ext cx="2088931" cy="1477328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25BD8C5-6D7B-4788-D3BE-826A0AB1A559}"/>
              </a:ext>
            </a:extLst>
          </p:cNvPr>
          <p:cNvSpPr/>
          <p:nvPr/>
        </p:nvSpPr>
        <p:spPr>
          <a:xfrm>
            <a:off x="2620793" y="3956394"/>
            <a:ext cx="3080935" cy="989801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5C93F0A-6D9C-D20C-EE23-6F8DF64DFC62}"/>
              </a:ext>
            </a:extLst>
          </p:cNvPr>
          <p:cNvCxnSpPr>
            <a:cxnSpLocks/>
          </p:cNvCxnSpPr>
          <p:nvPr/>
        </p:nvCxnSpPr>
        <p:spPr>
          <a:xfrm flipH="1">
            <a:off x="1450428" y="2634800"/>
            <a:ext cx="55179" cy="865147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1FC0692-07E5-3F49-B616-179D437408B1}"/>
              </a:ext>
            </a:extLst>
          </p:cNvPr>
          <p:cNvCxnSpPr>
            <a:cxnSpLocks/>
          </p:cNvCxnSpPr>
          <p:nvPr/>
        </p:nvCxnSpPr>
        <p:spPr>
          <a:xfrm>
            <a:off x="3791607" y="3302876"/>
            <a:ext cx="105330" cy="554146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283BF16-6305-EA8A-BFFB-E15428269D3B}"/>
              </a:ext>
            </a:extLst>
          </p:cNvPr>
          <p:cNvSpPr txBox="1"/>
          <p:nvPr/>
        </p:nvSpPr>
        <p:spPr>
          <a:xfrm>
            <a:off x="7987130" y="5982748"/>
            <a:ext cx="41090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dirty="0">
                <a:effectLst/>
              </a:rPr>
              <a:t>Source: 1. C. D. Arrowsmith et al. Phys. </a:t>
            </a:r>
            <a:r>
              <a:rPr lang="en-GB" sz="800" b="0" dirty="0" err="1">
                <a:effectLst/>
              </a:rPr>
              <a:t>Rev.Res</a:t>
            </a:r>
            <a:r>
              <a:rPr lang="en-GB" sz="800" b="0" dirty="0">
                <a:effectLst/>
              </a:rPr>
              <a:t>. </a:t>
            </a:r>
            <a:r>
              <a:rPr lang="en-GB" sz="800" b="0" dirty="0" err="1">
                <a:effectLst/>
              </a:rPr>
              <a:t>doi</a:t>
            </a:r>
            <a:r>
              <a:rPr lang="en-GB" sz="800" b="0" dirty="0">
                <a:effectLst/>
              </a:rPr>
              <a:t>: 10.1103/PhysRevResearch.3.023103</a:t>
            </a:r>
            <a:endParaRPr lang="en-US" sz="8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047DB88-9D06-06F4-5B64-366F4A1DCFCA}"/>
              </a:ext>
            </a:extLst>
          </p:cNvPr>
          <p:cNvSpPr txBox="1"/>
          <p:nvPr/>
        </p:nvSpPr>
        <p:spPr>
          <a:xfrm>
            <a:off x="154786" y="3591852"/>
            <a:ext cx="233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440 GeV/c protons impinging on a composite target, </a:t>
            </a:r>
          </a:p>
          <a:p>
            <a:pPr algn="ctr"/>
            <a:r>
              <a:rPr lang="en-US" dirty="0"/>
              <a:t>Graphite and Tantalum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1DA63BC-4370-A2BA-12F4-644EDF8FA3E6}"/>
                  </a:ext>
                </a:extLst>
              </p:cNvPr>
              <p:cNvSpPr txBox="1"/>
              <p:nvPr/>
            </p:nvSpPr>
            <p:spPr>
              <a:xfrm>
                <a:off x="2507505" y="4009557"/>
                <a:ext cx="321617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High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en-US" b="0" dirty="0"/>
                  <a:t>yields through h</a:t>
                </a:r>
                <a:r>
                  <a:rPr lang="en-US" dirty="0"/>
                  <a:t>adronic &amp; electromagnetic cascades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1DA63BC-4370-A2BA-12F4-644EDF8FA3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7505" y="4009557"/>
                <a:ext cx="3216176" cy="923330"/>
              </a:xfrm>
              <a:prstGeom prst="rect">
                <a:avLst/>
              </a:prstGeom>
              <a:blipFill>
                <a:blip r:embed="rId4"/>
                <a:stretch>
                  <a:fillRect t="-3311" b="-10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itle 2">
            <a:extLst>
              <a:ext uri="{FF2B5EF4-FFF2-40B4-BE49-F238E27FC236}">
                <a16:creationId xmlns:a16="http://schemas.microsoft.com/office/drawing/2014/main" id="{AFF190A2-5A1C-9DFC-2CD5-B5585C2A1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5" y="442665"/>
            <a:ext cx="11376022" cy="1066803"/>
          </a:xfrm>
        </p:spPr>
        <p:txBody>
          <a:bodyPr/>
          <a:lstStyle/>
          <a:p>
            <a:r>
              <a:rPr lang="en-US" dirty="0"/>
              <a:t>Fireball Experiments – Layout</a:t>
            </a:r>
          </a:p>
        </p:txBody>
      </p:sp>
    </p:spTree>
    <p:extLst>
      <p:ext uri="{BB962C8B-B14F-4D97-AF65-F5344CB8AC3E}">
        <p14:creationId xmlns:p14="http://schemas.microsoft.com/office/powerpoint/2010/main" val="33234635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FD4AAE-FB92-9AD3-1A79-D02D6A1E3A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60EA3C-9FEF-C19E-E360-FEA792C86C41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811D46-D659-F0B1-FA79-C5D8BE05EBDA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D872AA-30EF-F60C-1699-003DD5933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149" y="1602039"/>
            <a:ext cx="9695695" cy="23239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B790C6F-6F7E-7B46-ADAC-3EAF3B828CA4}"/>
                  </a:ext>
                </a:extLst>
              </p:cNvPr>
              <p:cNvSpPr txBox="1"/>
              <p:nvPr/>
            </p:nvSpPr>
            <p:spPr>
              <a:xfrm>
                <a:off x="2682789" y="5017518"/>
                <a:ext cx="2956942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0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1200" b="0" i="0" smtClean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p>
                        <m:r>
                          <a:rPr lang="el-GR" sz="120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1200" b="0" dirty="0"/>
                  <a:t> →</a:t>
                </a:r>
                <a:r>
                  <a:rPr lang="el-GR" sz="1200" b="0" dirty="0"/>
                  <a:t> 2</a:t>
                </a:r>
                <a:r>
                  <a:rPr lang="el-GR" sz="1200" dirty="0"/>
                  <a:t>γ</a:t>
                </a:r>
                <a:r>
                  <a:rPr lang="en-US" sz="1200" dirty="0"/>
                  <a:t> a</a:t>
                </a:r>
                <a:r>
                  <a:rPr lang="en-US" sz="1200" b="0" dirty="0"/>
                  <a:t>nd subsequent pair pro</a:t>
                </a:r>
                <a:r>
                  <a:rPr lang="en-US" sz="1200" dirty="0"/>
                  <a:t>duction)</a:t>
                </a:r>
                <a:endParaRPr lang="en-US" sz="1200" b="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B790C6F-6F7E-7B46-ADAC-3EAF3B828C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789" y="5017518"/>
                <a:ext cx="2956942" cy="276999"/>
              </a:xfrm>
              <a:prstGeom prst="rect">
                <a:avLst/>
              </a:prstGeom>
              <a:blipFill>
                <a:blip r:embed="rId3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E3B6C0AC-D712-E1A0-4AB2-23403E7EB242}"/>
              </a:ext>
            </a:extLst>
          </p:cNvPr>
          <p:cNvSpPr txBox="1"/>
          <p:nvPr/>
        </p:nvSpPr>
        <p:spPr>
          <a:xfrm>
            <a:off x="5907431" y="4107481"/>
            <a:ext cx="2741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Pair beam propagating through 1m long plasma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055D788-C200-3919-5BDD-EA6408C005CC}"/>
              </a:ext>
            </a:extLst>
          </p:cNvPr>
          <p:cNvSpPr/>
          <p:nvPr/>
        </p:nvSpPr>
        <p:spPr>
          <a:xfrm>
            <a:off x="285169" y="3591852"/>
            <a:ext cx="2088931" cy="1477328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4E2B63E-D110-C12D-637A-B763CC4348F6}"/>
              </a:ext>
            </a:extLst>
          </p:cNvPr>
          <p:cNvSpPr/>
          <p:nvPr/>
        </p:nvSpPr>
        <p:spPr>
          <a:xfrm>
            <a:off x="2620793" y="3956394"/>
            <a:ext cx="3080935" cy="989801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AECA254-0DB9-8677-06E8-97D16BA1E738}"/>
              </a:ext>
            </a:extLst>
          </p:cNvPr>
          <p:cNvSpPr/>
          <p:nvPr/>
        </p:nvSpPr>
        <p:spPr>
          <a:xfrm>
            <a:off x="5968657" y="3985952"/>
            <a:ext cx="2741614" cy="989801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7329584-BF40-4940-FC62-3A82BC7CE0B0}"/>
              </a:ext>
            </a:extLst>
          </p:cNvPr>
          <p:cNvCxnSpPr>
            <a:cxnSpLocks/>
          </p:cNvCxnSpPr>
          <p:nvPr/>
        </p:nvCxnSpPr>
        <p:spPr>
          <a:xfrm flipH="1">
            <a:off x="1450428" y="2634800"/>
            <a:ext cx="55179" cy="865147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D23962C-E703-229B-3678-E17C23DBCA59}"/>
              </a:ext>
            </a:extLst>
          </p:cNvPr>
          <p:cNvCxnSpPr>
            <a:cxnSpLocks/>
          </p:cNvCxnSpPr>
          <p:nvPr/>
        </p:nvCxnSpPr>
        <p:spPr>
          <a:xfrm>
            <a:off x="3791607" y="3302876"/>
            <a:ext cx="105330" cy="554146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5341FCF-6622-1090-6C99-1D2C8F2042BC}"/>
              </a:ext>
            </a:extLst>
          </p:cNvPr>
          <p:cNvCxnSpPr>
            <a:cxnSpLocks/>
          </p:cNvCxnSpPr>
          <p:nvPr/>
        </p:nvCxnSpPr>
        <p:spPr>
          <a:xfrm>
            <a:off x="6852213" y="3183038"/>
            <a:ext cx="185195" cy="673984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B365303-00F3-4272-E67C-12220463EEEC}"/>
              </a:ext>
            </a:extLst>
          </p:cNvPr>
          <p:cNvSpPr txBox="1"/>
          <p:nvPr/>
        </p:nvSpPr>
        <p:spPr>
          <a:xfrm>
            <a:off x="7987130" y="5982748"/>
            <a:ext cx="41090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dirty="0">
                <a:effectLst/>
              </a:rPr>
              <a:t>Source: 1. C. D. Arrowsmith et al. Phys. </a:t>
            </a:r>
            <a:r>
              <a:rPr lang="en-GB" sz="800" b="0" dirty="0" err="1">
                <a:effectLst/>
              </a:rPr>
              <a:t>Rev.Res</a:t>
            </a:r>
            <a:r>
              <a:rPr lang="en-GB" sz="800" b="0" dirty="0">
                <a:effectLst/>
              </a:rPr>
              <a:t>. </a:t>
            </a:r>
            <a:r>
              <a:rPr lang="en-GB" sz="800" b="0" dirty="0" err="1">
                <a:effectLst/>
              </a:rPr>
              <a:t>doi</a:t>
            </a:r>
            <a:r>
              <a:rPr lang="en-GB" sz="800" b="0" dirty="0">
                <a:effectLst/>
              </a:rPr>
              <a:t>: 10.1103/PhysRevResearch.3.023103</a:t>
            </a:r>
            <a:endParaRPr lang="en-US" sz="8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33AE616-3B46-22A4-62C9-74558D9CDCEB}"/>
              </a:ext>
            </a:extLst>
          </p:cNvPr>
          <p:cNvSpPr txBox="1"/>
          <p:nvPr/>
        </p:nvSpPr>
        <p:spPr>
          <a:xfrm>
            <a:off x="154786" y="3591852"/>
            <a:ext cx="233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440 GeV/c protons impinging on a composite target, </a:t>
            </a:r>
          </a:p>
          <a:p>
            <a:pPr algn="ctr"/>
            <a:r>
              <a:rPr lang="en-US" dirty="0"/>
              <a:t>Graphite and Tantalum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C3D2537-F5F0-1B3F-2A43-DB956500DFEA}"/>
                  </a:ext>
                </a:extLst>
              </p:cNvPr>
              <p:cNvSpPr txBox="1"/>
              <p:nvPr/>
            </p:nvSpPr>
            <p:spPr>
              <a:xfrm>
                <a:off x="2507505" y="4009557"/>
                <a:ext cx="321617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High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en-US" b="0" dirty="0"/>
                  <a:t>yields through h</a:t>
                </a:r>
                <a:r>
                  <a:rPr lang="en-US" dirty="0"/>
                  <a:t>adronic &amp; electromagnetic cascades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C3D2537-F5F0-1B3F-2A43-DB956500DF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7505" y="4009557"/>
                <a:ext cx="3216176" cy="923330"/>
              </a:xfrm>
              <a:prstGeom prst="rect">
                <a:avLst/>
              </a:prstGeom>
              <a:blipFill>
                <a:blip r:embed="rId4"/>
                <a:stretch>
                  <a:fillRect t="-3311" b="-10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itle 2">
            <a:extLst>
              <a:ext uri="{FF2B5EF4-FFF2-40B4-BE49-F238E27FC236}">
                <a16:creationId xmlns:a16="http://schemas.microsoft.com/office/drawing/2014/main" id="{90BEFCCC-3293-32DF-A4B7-C7777AD7D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5" y="442665"/>
            <a:ext cx="11376022" cy="1066803"/>
          </a:xfrm>
        </p:spPr>
        <p:txBody>
          <a:bodyPr/>
          <a:lstStyle/>
          <a:p>
            <a:r>
              <a:rPr lang="en-US" dirty="0"/>
              <a:t>Fireball Experiments – Layout</a:t>
            </a:r>
          </a:p>
        </p:txBody>
      </p:sp>
    </p:spTree>
    <p:extLst>
      <p:ext uri="{BB962C8B-B14F-4D97-AF65-F5344CB8AC3E}">
        <p14:creationId xmlns:p14="http://schemas.microsoft.com/office/powerpoint/2010/main" val="35977902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5778B3-2D86-C56D-FFB7-43F8F39476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6015B5-3331-886B-E92F-7C75C92E4E7D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7336D8-4A5C-F52A-F373-0D5867EB3D03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51E22E6-254E-6B3C-59A0-39163118B4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149" y="1602039"/>
            <a:ext cx="9695695" cy="23239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EEF5CFA-DEC3-1826-E24A-2BBEF9106EE6}"/>
                  </a:ext>
                </a:extLst>
              </p:cNvPr>
              <p:cNvSpPr txBox="1"/>
              <p:nvPr/>
            </p:nvSpPr>
            <p:spPr>
              <a:xfrm>
                <a:off x="2682789" y="5017518"/>
                <a:ext cx="2956942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0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1200" b="0" i="0" smtClean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p>
                        <m:r>
                          <a:rPr lang="el-GR" sz="120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1200" b="0" dirty="0"/>
                  <a:t> →</a:t>
                </a:r>
                <a:r>
                  <a:rPr lang="el-GR" sz="1200" b="0" dirty="0"/>
                  <a:t> 2</a:t>
                </a:r>
                <a:r>
                  <a:rPr lang="el-GR" sz="1200" dirty="0"/>
                  <a:t>γ</a:t>
                </a:r>
                <a:r>
                  <a:rPr lang="en-US" sz="1200" dirty="0"/>
                  <a:t> a</a:t>
                </a:r>
                <a:r>
                  <a:rPr lang="en-US" sz="1200" b="0" dirty="0"/>
                  <a:t>nd subsequent pair pro</a:t>
                </a:r>
                <a:r>
                  <a:rPr lang="en-US" sz="1200" dirty="0"/>
                  <a:t>duction)</a:t>
                </a:r>
                <a:endParaRPr lang="en-US" sz="1200" b="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EEF5CFA-DEC3-1826-E24A-2BBEF9106E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789" y="5017518"/>
                <a:ext cx="2956942" cy="276999"/>
              </a:xfrm>
              <a:prstGeom prst="rect">
                <a:avLst/>
              </a:prstGeom>
              <a:blipFill>
                <a:blip r:embed="rId4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56F404E6-B162-682B-EB6C-E50355C2A82D}"/>
              </a:ext>
            </a:extLst>
          </p:cNvPr>
          <p:cNvSpPr txBox="1"/>
          <p:nvPr/>
        </p:nvSpPr>
        <p:spPr>
          <a:xfrm>
            <a:off x="5907431" y="4107481"/>
            <a:ext cx="2741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Pair beam propagating through 1m long plasma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D8C3B7-8904-1771-F1F3-E476F96F5F3A}"/>
              </a:ext>
            </a:extLst>
          </p:cNvPr>
          <p:cNvSpPr txBox="1"/>
          <p:nvPr/>
        </p:nvSpPr>
        <p:spPr>
          <a:xfrm>
            <a:off x="8851370" y="4803859"/>
            <a:ext cx="2741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Charge separation using an electromagnet 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EA62159-AA39-FB45-8FA9-CD4609DA53E2}"/>
              </a:ext>
            </a:extLst>
          </p:cNvPr>
          <p:cNvSpPr/>
          <p:nvPr/>
        </p:nvSpPr>
        <p:spPr>
          <a:xfrm>
            <a:off x="285169" y="3591852"/>
            <a:ext cx="2088931" cy="1477328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3B284C-C175-4C02-8C39-A10898576087}"/>
              </a:ext>
            </a:extLst>
          </p:cNvPr>
          <p:cNvSpPr/>
          <p:nvPr/>
        </p:nvSpPr>
        <p:spPr>
          <a:xfrm>
            <a:off x="2620793" y="3956394"/>
            <a:ext cx="3080935" cy="989801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72CF020-B692-E554-1079-A90F29474216}"/>
              </a:ext>
            </a:extLst>
          </p:cNvPr>
          <p:cNvSpPr/>
          <p:nvPr/>
        </p:nvSpPr>
        <p:spPr>
          <a:xfrm>
            <a:off x="5968657" y="3985952"/>
            <a:ext cx="2741614" cy="989801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69F7006-844B-4A6E-2423-273A717F88A5}"/>
              </a:ext>
            </a:extLst>
          </p:cNvPr>
          <p:cNvSpPr/>
          <p:nvPr/>
        </p:nvSpPr>
        <p:spPr>
          <a:xfrm>
            <a:off x="8915974" y="4661118"/>
            <a:ext cx="2741614" cy="989801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EC7B195-B129-6E9A-54F6-06B68300E538}"/>
              </a:ext>
            </a:extLst>
          </p:cNvPr>
          <p:cNvCxnSpPr>
            <a:cxnSpLocks/>
          </p:cNvCxnSpPr>
          <p:nvPr/>
        </p:nvCxnSpPr>
        <p:spPr>
          <a:xfrm flipH="1">
            <a:off x="1450428" y="2634800"/>
            <a:ext cx="55179" cy="865147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8C9CFCD-4329-71FE-3869-BEA4D1290598}"/>
              </a:ext>
            </a:extLst>
          </p:cNvPr>
          <p:cNvCxnSpPr>
            <a:cxnSpLocks/>
          </p:cNvCxnSpPr>
          <p:nvPr/>
        </p:nvCxnSpPr>
        <p:spPr>
          <a:xfrm>
            <a:off x="3791607" y="3302876"/>
            <a:ext cx="105330" cy="554146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2FA632B-0AA7-C7F6-404C-EB0B661A50B0}"/>
              </a:ext>
            </a:extLst>
          </p:cNvPr>
          <p:cNvCxnSpPr>
            <a:cxnSpLocks/>
          </p:cNvCxnSpPr>
          <p:nvPr/>
        </p:nvCxnSpPr>
        <p:spPr>
          <a:xfrm>
            <a:off x="6852213" y="3183038"/>
            <a:ext cx="185195" cy="673984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7BAB211-885B-8D3C-074B-4AF817782886}"/>
              </a:ext>
            </a:extLst>
          </p:cNvPr>
          <p:cNvCxnSpPr>
            <a:cxnSpLocks/>
          </p:cNvCxnSpPr>
          <p:nvPr/>
        </p:nvCxnSpPr>
        <p:spPr>
          <a:xfrm>
            <a:off x="9919504" y="3956394"/>
            <a:ext cx="203164" cy="646736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9AFC996-0D0A-BECF-44A0-F9D864828894}"/>
              </a:ext>
            </a:extLst>
          </p:cNvPr>
          <p:cNvSpPr txBox="1"/>
          <p:nvPr/>
        </p:nvSpPr>
        <p:spPr>
          <a:xfrm>
            <a:off x="7987130" y="5982748"/>
            <a:ext cx="41090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dirty="0">
                <a:effectLst/>
              </a:rPr>
              <a:t>Source: 1. C. D. Arrowsmith et al. Phys. </a:t>
            </a:r>
            <a:r>
              <a:rPr lang="en-GB" sz="800" b="0" dirty="0" err="1">
                <a:effectLst/>
              </a:rPr>
              <a:t>Rev.Res</a:t>
            </a:r>
            <a:r>
              <a:rPr lang="en-GB" sz="800" b="0" dirty="0">
                <a:effectLst/>
              </a:rPr>
              <a:t>. </a:t>
            </a:r>
            <a:r>
              <a:rPr lang="en-GB" sz="800" b="0" dirty="0" err="1">
                <a:effectLst/>
              </a:rPr>
              <a:t>doi</a:t>
            </a:r>
            <a:r>
              <a:rPr lang="en-GB" sz="800" b="0" dirty="0">
                <a:effectLst/>
              </a:rPr>
              <a:t>: 10.1103/PhysRevResearch.3.023103</a:t>
            </a:r>
            <a:endParaRPr lang="en-US" sz="8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4B200CE-9E3B-EE46-F2F1-458B783FB122}"/>
              </a:ext>
            </a:extLst>
          </p:cNvPr>
          <p:cNvSpPr txBox="1"/>
          <p:nvPr/>
        </p:nvSpPr>
        <p:spPr>
          <a:xfrm>
            <a:off x="154786" y="3591852"/>
            <a:ext cx="233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440 GeV/c protons impinging on a composite target, </a:t>
            </a:r>
          </a:p>
          <a:p>
            <a:pPr algn="ctr"/>
            <a:r>
              <a:rPr lang="en-US" dirty="0"/>
              <a:t>Graphite and Tantalum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4B7E9DE-6FB8-19FE-B5E8-FD6286081C1B}"/>
                  </a:ext>
                </a:extLst>
              </p:cNvPr>
              <p:cNvSpPr txBox="1"/>
              <p:nvPr/>
            </p:nvSpPr>
            <p:spPr>
              <a:xfrm>
                <a:off x="2507505" y="4009557"/>
                <a:ext cx="321617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High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en-US" b="0" dirty="0"/>
                  <a:t>yields through h</a:t>
                </a:r>
                <a:r>
                  <a:rPr lang="en-US" dirty="0"/>
                  <a:t>adronic &amp; electromagnetic cascades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4B7E9DE-6FB8-19FE-B5E8-FD6286081C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7505" y="4009557"/>
                <a:ext cx="3216176" cy="923330"/>
              </a:xfrm>
              <a:prstGeom prst="rect">
                <a:avLst/>
              </a:prstGeom>
              <a:blipFill>
                <a:blip r:embed="rId5"/>
                <a:stretch>
                  <a:fillRect t="-3311" b="-10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itle 2">
            <a:extLst>
              <a:ext uri="{FF2B5EF4-FFF2-40B4-BE49-F238E27FC236}">
                <a16:creationId xmlns:a16="http://schemas.microsoft.com/office/drawing/2014/main" id="{8D16D50B-DCE5-EDC1-5AB1-BE16F7EDE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5" y="442665"/>
            <a:ext cx="11376022" cy="1066803"/>
          </a:xfrm>
        </p:spPr>
        <p:txBody>
          <a:bodyPr/>
          <a:lstStyle/>
          <a:p>
            <a:r>
              <a:rPr lang="en-US" dirty="0"/>
              <a:t>Fireball Experiments – Layout</a:t>
            </a:r>
          </a:p>
        </p:txBody>
      </p:sp>
    </p:spTree>
    <p:extLst>
      <p:ext uri="{BB962C8B-B14F-4D97-AF65-F5344CB8AC3E}">
        <p14:creationId xmlns:p14="http://schemas.microsoft.com/office/powerpoint/2010/main" val="30783343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74DBCF9-0C66-DF48-8BB7-58D42539DA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156" y="2773617"/>
            <a:ext cx="4482077" cy="336155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EC5F18C-7028-D928-0CCF-E3391EC26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 Involvement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1AA506-28BA-35CD-4731-04F8926CEA5B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BBD4BE-64AA-4BB5-258C-663D9753E945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BA5770-D445-0BBE-C1C0-26CEA2768D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422" y="1041698"/>
            <a:ext cx="3969275" cy="24752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0B5BF70-21C4-D551-0452-BBA44DF3C614}"/>
              </a:ext>
            </a:extLst>
          </p:cNvPr>
          <p:cNvSpPr txBox="1"/>
          <p:nvPr/>
        </p:nvSpPr>
        <p:spPr>
          <a:xfrm>
            <a:off x="4293697" y="1041698"/>
            <a:ext cx="1667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Assembly in the lab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A5F9D0-C7E9-16BE-2DCC-8C0E2260E4C8}"/>
              </a:ext>
            </a:extLst>
          </p:cNvPr>
          <p:cNvSpPr txBox="1"/>
          <p:nvPr/>
        </p:nvSpPr>
        <p:spPr>
          <a:xfrm>
            <a:off x="4924837" y="5752665"/>
            <a:ext cx="2643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Plasma cell 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AB7C5D8-6766-580C-751C-DD6762D2AF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2241" y="885138"/>
            <a:ext cx="3969274" cy="264618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7B7EB06-E43F-E072-E408-0DDFF90235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11397" y="3576636"/>
            <a:ext cx="3980955" cy="26539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61A15C8-946A-B8A9-3016-9E4AB956967A}"/>
              </a:ext>
            </a:extLst>
          </p:cNvPr>
          <p:cNvSpPr txBox="1"/>
          <p:nvPr/>
        </p:nvSpPr>
        <p:spPr>
          <a:xfrm>
            <a:off x="5774476" y="3645552"/>
            <a:ext cx="2175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Setting up in TT61 and TNC</a:t>
            </a:r>
          </a:p>
        </p:txBody>
      </p:sp>
    </p:spTree>
    <p:extLst>
      <p:ext uri="{BB962C8B-B14F-4D97-AF65-F5344CB8AC3E}">
        <p14:creationId xmlns:p14="http://schemas.microsoft.com/office/powerpoint/2010/main" val="21429212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06527-9ABF-62E8-A278-085AA3886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1058C3-5AED-7FE9-C60A-C5F621B203AA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C094F6-3AA7-EBE8-25FA-8E5E27D2645F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488653-35A3-B438-F3D7-3A7958D9CC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149" y="1602039"/>
            <a:ext cx="9695695" cy="23239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100828D-B2EF-1258-FE91-1E31C7C2241F}"/>
                  </a:ext>
                </a:extLst>
              </p:cNvPr>
              <p:cNvSpPr txBox="1"/>
              <p:nvPr/>
            </p:nvSpPr>
            <p:spPr>
              <a:xfrm>
                <a:off x="2682789" y="5017518"/>
                <a:ext cx="2956942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0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1200" b="0" i="0" smtClean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p>
                        <m:r>
                          <a:rPr lang="el-GR" sz="120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1200" b="0" dirty="0"/>
                  <a:t> →</a:t>
                </a:r>
                <a:r>
                  <a:rPr lang="el-GR" sz="1200" b="0" dirty="0"/>
                  <a:t> 2</a:t>
                </a:r>
                <a:r>
                  <a:rPr lang="el-GR" sz="1200" dirty="0"/>
                  <a:t>γ</a:t>
                </a:r>
                <a:r>
                  <a:rPr lang="en-US" sz="1200" dirty="0"/>
                  <a:t> a</a:t>
                </a:r>
                <a:r>
                  <a:rPr lang="en-US" sz="1200" b="0" dirty="0"/>
                  <a:t>nd subsequent pair pro</a:t>
                </a:r>
                <a:r>
                  <a:rPr lang="en-US" sz="1200" dirty="0"/>
                  <a:t>duction)</a:t>
                </a:r>
                <a:endParaRPr lang="en-US" sz="1200" b="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100828D-B2EF-1258-FE91-1E31C7C224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789" y="5017518"/>
                <a:ext cx="2956942" cy="276999"/>
              </a:xfrm>
              <a:prstGeom prst="rect">
                <a:avLst/>
              </a:prstGeom>
              <a:blipFill>
                <a:blip r:embed="rId4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B5B11D3D-E649-30FE-3490-68C75AED86B9}"/>
              </a:ext>
            </a:extLst>
          </p:cNvPr>
          <p:cNvSpPr txBox="1"/>
          <p:nvPr/>
        </p:nvSpPr>
        <p:spPr>
          <a:xfrm>
            <a:off x="5907431" y="4107481"/>
            <a:ext cx="2741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Pair beam propagating through 1m long plasma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60CA4D-1DAF-A3C8-2BB3-03B7CB372617}"/>
              </a:ext>
            </a:extLst>
          </p:cNvPr>
          <p:cNvSpPr txBox="1"/>
          <p:nvPr/>
        </p:nvSpPr>
        <p:spPr>
          <a:xfrm>
            <a:off x="8851370" y="4803859"/>
            <a:ext cx="2741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Charge separation using an electromagnet 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BEC125A-03DC-0B0C-5D54-1EE6F937651A}"/>
              </a:ext>
            </a:extLst>
          </p:cNvPr>
          <p:cNvSpPr/>
          <p:nvPr/>
        </p:nvSpPr>
        <p:spPr>
          <a:xfrm>
            <a:off x="285169" y="3591852"/>
            <a:ext cx="2088931" cy="1477328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1ECDF18-B02C-404A-4793-5B681BAC7594}"/>
              </a:ext>
            </a:extLst>
          </p:cNvPr>
          <p:cNvSpPr/>
          <p:nvPr/>
        </p:nvSpPr>
        <p:spPr>
          <a:xfrm>
            <a:off x="2620793" y="3956394"/>
            <a:ext cx="3080935" cy="989801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E59A1E9-F199-F194-F2C9-D78CACEA2D03}"/>
              </a:ext>
            </a:extLst>
          </p:cNvPr>
          <p:cNvSpPr/>
          <p:nvPr/>
        </p:nvSpPr>
        <p:spPr>
          <a:xfrm>
            <a:off x="5968657" y="3985952"/>
            <a:ext cx="2741614" cy="989801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DF2D699-9EA8-5025-79F1-633A9CBDE9A7}"/>
              </a:ext>
            </a:extLst>
          </p:cNvPr>
          <p:cNvSpPr/>
          <p:nvPr/>
        </p:nvSpPr>
        <p:spPr>
          <a:xfrm>
            <a:off x="8915974" y="4661118"/>
            <a:ext cx="2741614" cy="989801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E14F07D-8C50-093C-70C1-763A92FA5479}"/>
              </a:ext>
            </a:extLst>
          </p:cNvPr>
          <p:cNvCxnSpPr>
            <a:cxnSpLocks/>
          </p:cNvCxnSpPr>
          <p:nvPr/>
        </p:nvCxnSpPr>
        <p:spPr>
          <a:xfrm flipH="1">
            <a:off x="1450428" y="2634800"/>
            <a:ext cx="55179" cy="865147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126A049-A974-5E95-6185-30682C3F7047}"/>
              </a:ext>
            </a:extLst>
          </p:cNvPr>
          <p:cNvCxnSpPr>
            <a:cxnSpLocks/>
          </p:cNvCxnSpPr>
          <p:nvPr/>
        </p:nvCxnSpPr>
        <p:spPr>
          <a:xfrm>
            <a:off x="3791607" y="3302876"/>
            <a:ext cx="105330" cy="554146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A806C5C-3E40-FF6A-143F-A923A7DCB909}"/>
              </a:ext>
            </a:extLst>
          </p:cNvPr>
          <p:cNvCxnSpPr>
            <a:cxnSpLocks/>
          </p:cNvCxnSpPr>
          <p:nvPr/>
        </p:nvCxnSpPr>
        <p:spPr>
          <a:xfrm>
            <a:off x="6852213" y="3183038"/>
            <a:ext cx="185195" cy="673984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CB4F811-09B9-F9A6-E7D1-65A28E4FA15B}"/>
              </a:ext>
            </a:extLst>
          </p:cNvPr>
          <p:cNvCxnSpPr>
            <a:cxnSpLocks/>
          </p:cNvCxnSpPr>
          <p:nvPr/>
        </p:nvCxnSpPr>
        <p:spPr>
          <a:xfrm>
            <a:off x="9919504" y="3956394"/>
            <a:ext cx="203164" cy="646736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279D3EE-7EF4-93A4-E2E2-3A9FE83B90DA}"/>
              </a:ext>
            </a:extLst>
          </p:cNvPr>
          <p:cNvSpPr txBox="1"/>
          <p:nvPr/>
        </p:nvSpPr>
        <p:spPr>
          <a:xfrm>
            <a:off x="7987130" y="5982748"/>
            <a:ext cx="41090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dirty="0">
                <a:effectLst/>
              </a:rPr>
              <a:t>Source: 1. C. D. Arrowsmith et al. Phys. </a:t>
            </a:r>
            <a:r>
              <a:rPr lang="en-GB" sz="800" b="0" dirty="0" err="1">
                <a:effectLst/>
              </a:rPr>
              <a:t>Rev.Res</a:t>
            </a:r>
            <a:r>
              <a:rPr lang="en-GB" sz="800" b="0" dirty="0">
                <a:effectLst/>
              </a:rPr>
              <a:t>. </a:t>
            </a:r>
            <a:r>
              <a:rPr lang="en-GB" sz="800" b="0" dirty="0" err="1">
                <a:effectLst/>
              </a:rPr>
              <a:t>doi</a:t>
            </a:r>
            <a:r>
              <a:rPr lang="en-GB" sz="800" b="0" dirty="0">
                <a:effectLst/>
              </a:rPr>
              <a:t>: 10.1103/PhysRevResearch.3.023103</a:t>
            </a:r>
            <a:endParaRPr lang="en-US" sz="8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8F76106-6F94-AEC6-A27E-FE780A415CDC}"/>
              </a:ext>
            </a:extLst>
          </p:cNvPr>
          <p:cNvSpPr txBox="1"/>
          <p:nvPr/>
        </p:nvSpPr>
        <p:spPr>
          <a:xfrm>
            <a:off x="154786" y="3591852"/>
            <a:ext cx="233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440 GeV/c protons impinging on a composite target, </a:t>
            </a:r>
          </a:p>
          <a:p>
            <a:pPr algn="ctr"/>
            <a:r>
              <a:rPr lang="en-US" dirty="0"/>
              <a:t>Graphite and Tantalum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80A3FAC-2C10-B477-E1BA-0B29F61D8D55}"/>
                  </a:ext>
                </a:extLst>
              </p:cNvPr>
              <p:cNvSpPr txBox="1"/>
              <p:nvPr/>
            </p:nvSpPr>
            <p:spPr>
              <a:xfrm>
                <a:off x="2507505" y="4009557"/>
                <a:ext cx="321617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High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en-US" b="0" dirty="0"/>
                  <a:t>yields through h</a:t>
                </a:r>
                <a:r>
                  <a:rPr lang="en-US" dirty="0"/>
                  <a:t>adronic &amp; electromagnetic cascades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80A3FAC-2C10-B477-E1BA-0B29F61D8D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7505" y="4009557"/>
                <a:ext cx="3216176" cy="923330"/>
              </a:xfrm>
              <a:prstGeom prst="rect">
                <a:avLst/>
              </a:prstGeom>
              <a:blipFill>
                <a:blip r:embed="rId5"/>
                <a:stretch>
                  <a:fillRect t="-3311" b="-10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itle 2">
            <a:extLst>
              <a:ext uri="{FF2B5EF4-FFF2-40B4-BE49-F238E27FC236}">
                <a16:creationId xmlns:a16="http://schemas.microsoft.com/office/drawing/2014/main" id="{D7DF615B-83E4-0DBE-FDB4-F9963FF9A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5" y="442665"/>
            <a:ext cx="11376022" cy="1066803"/>
          </a:xfrm>
        </p:spPr>
        <p:txBody>
          <a:bodyPr/>
          <a:lstStyle/>
          <a:p>
            <a:r>
              <a:rPr lang="en-US" dirty="0"/>
              <a:t>Fireball Experiments – Layout</a:t>
            </a:r>
          </a:p>
        </p:txBody>
      </p:sp>
    </p:spTree>
    <p:extLst>
      <p:ext uri="{BB962C8B-B14F-4D97-AF65-F5344CB8AC3E}">
        <p14:creationId xmlns:p14="http://schemas.microsoft.com/office/powerpoint/2010/main" val="15563168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A019BE-4DE0-05B2-5AA0-E83E745A7F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C1849E-8FC7-BCC8-C708-FC9123D6049D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 dirty="0"/>
              <a:t>V. Stergiou | Plasma Astrophysics and Machine Learning-Driven BPM Calibration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145A75-77E4-89D0-7D3F-A0B3943BF04F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52C8BD-40B1-D441-5A59-7189727E45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149" y="1602039"/>
            <a:ext cx="9695695" cy="23239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5179CC3-015D-72E6-B15E-4751C2FC82F1}"/>
                  </a:ext>
                </a:extLst>
              </p:cNvPr>
              <p:cNvSpPr txBox="1"/>
              <p:nvPr/>
            </p:nvSpPr>
            <p:spPr>
              <a:xfrm>
                <a:off x="2682789" y="5017518"/>
                <a:ext cx="2956942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0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1200" b="0" i="0" smtClean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p>
                        <m:r>
                          <a:rPr lang="el-GR" sz="120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1200" b="0" dirty="0"/>
                  <a:t> →</a:t>
                </a:r>
                <a:r>
                  <a:rPr lang="el-GR" sz="1200" b="0" dirty="0"/>
                  <a:t> 2</a:t>
                </a:r>
                <a:r>
                  <a:rPr lang="el-GR" sz="1200" dirty="0"/>
                  <a:t>γ</a:t>
                </a:r>
                <a:r>
                  <a:rPr lang="en-US" sz="1200" dirty="0"/>
                  <a:t> a</a:t>
                </a:r>
                <a:r>
                  <a:rPr lang="en-US" sz="1200" b="0" dirty="0"/>
                  <a:t>nd subsequent pair pro</a:t>
                </a:r>
                <a:r>
                  <a:rPr lang="en-US" sz="1200" dirty="0"/>
                  <a:t>duction)</a:t>
                </a:r>
                <a:endParaRPr lang="en-US" sz="1200" b="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5179CC3-015D-72E6-B15E-4751C2FC82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789" y="5017518"/>
                <a:ext cx="2956942" cy="276999"/>
              </a:xfrm>
              <a:prstGeom prst="rect">
                <a:avLst/>
              </a:prstGeom>
              <a:blipFill>
                <a:blip r:embed="rId4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4729272A-98E6-0FBB-F080-3485C6DF06EA}"/>
              </a:ext>
            </a:extLst>
          </p:cNvPr>
          <p:cNvSpPr txBox="1"/>
          <p:nvPr/>
        </p:nvSpPr>
        <p:spPr>
          <a:xfrm>
            <a:off x="5907431" y="4107481"/>
            <a:ext cx="2741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Pair beam propagating through 1m long plasma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4E200F-4DB8-2D51-2F2A-E19CBE199090}"/>
              </a:ext>
            </a:extLst>
          </p:cNvPr>
          <p:cNvSpPr txBox="1"/>
          <p:nvPr/>
        </p:nvSpPr>
        <p:spPr>
          <a:xfrm>
            <a:off x="8851370" y="4803859"/>
            <a:ext cx="2741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Charge separation using an electromagnet 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3ADF642-8242-0C3A-F619-69B253298AE4}"/>
              </a:ext>
            </a:extLst>
          </p:cNvPr>
          <p:cNvSpPr/>
          <p:nvPr/>
        </p:nvSpPr>
        <p:spPr>
          <a:xfrm>
            <a:off x="285169" y="3591852"/>
            <a:ext cx="2088931" cy="1477328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29B1C62-4D5F-07B4-86FF-D770ED44D6BB}"/>
              </a:ext>
            </a:extLst>
          </p:cNvPr>
          <p:cNvSpPr/>
          <p:nvPr/>
        </p:nvSpPr>
        <p:spPr>
          <a:xfrm>
            <a:off x="2620793" y="3956394"/>
            <a:ext cx="3080935" cy="989801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362283B-CC10-7D61-2B8A-708E0A216510}"/>
              </a:ext>
            </a:extLst>
          </p:cNvPr>
          <p:cNvSpPr/>
          <p:nvPr/>
        </p:nvSpPr>
        <p:spPr>
          <a:xfrm>
            <a:off x="5968657" y="3985952"/>
            <a:ext cx="2741614" cy="989801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3904E96-2076-25B9-C228-EFD3DF948877}"/>
              </a:ext>
            </a:extLst>
          </p:cNvPr>
          <p:cNvSpPr/>
          <p:nvPr/>
        </p:nvSpPr>
        <p:spPr>
          <a:xfrm>
            <a:off x="8915974" y="4661118"/>
            <a:ext cx="2741614" cy="989801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E77D4D5-1D65-F01E-F6F7-4135C0828607}"/>
              </a:ext>
            </a:extLst>
          </p:cNvPr>
          <p:cNvCxnSpPr>
            <a:cxnSpLocks/>
          </p:cNvCxnSpPr>
          <p:nvPr/>
        </p:nvCxnSpPr>
        <p:spPr>
          <a:xfrm flipH="1">
            <a:off x="1450428" y="2634800"/>
            <a:ext cx="55179" cy="865147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8FE86C9-2D31-0938-3E64-91F0E06369A2}"/>
              </a:ext>
            </a:extLst>
          </p:cNvPr>
          <p:cNvCxnSpPr>
            <a:cxnSpLocks/>
          </p:cNvCxnSpPr>
          <p:nvPr/>
        </p:nvCxnSpPr>
        <p:spPr>
          <a:xfrm>
            <a:off x="3791607" y="3302876"/>
            <a:ext cx="105330" cy="554146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BABE5CE-FA87-50DE-362B-125DBBA2F4F8}"/>
              </a:ext>
            </a:extLst>
          </p:cNvPr>
          <p:cNvCxnSpPr>
            <a:cxnSpLocks/>
          </p:cNvCxnSpPr>
          <p:nvPr/>
        </p:nvCxnSpPr>
        <p:spPr>
          <a:xfrm>
            <a:off x="6852213" y="3183038"/>
            <a:ext cx="185195" cy="673984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E716326-2ECD-557A-BA97-5A58D69BE2D0}"/>
              </a:ext>
            </a:extLst>
          </p:cNvPr>
          <p:cNvCxnSpPr>
            <a:cxnSpLocks/>
          </p:cNvCxnSpPr>
          <p:nvPr/>
        </p:nvCxnSpPr>
        <p:spPr>
          <a:xfrm>
            <a:off x="9919504" y="3956394"/>
            <a:ext cx="203164" cy="646736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1816AC5-76FE-9344-135C-76E390A2B1E2}"/>
              </a:ext>
            </a:extLst>
          </p:cNvPr>
          <p:cNvSpPr txBox="1"/>
          <p:nvPr/>
        </p:nvSpPr>
        <p:spPr>
          <a:xfrm>
            <a:off x="7987130" y="5982748"/>
            <a:ext cx="41090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dirty="0">
                <a:effectLst/>
              </a:rPr>
              <a:t>Source: 1. C. D. Arrowsmith et al. Phys. </a:t>
            </a:r>
            <a:r>
              <a:rPr lang="en-GB" sz="800" b="0" dirty="0" err="1">
                <a:effectLst/>
              </a:rPr>
              <a:t>Rev.Res</a:t>
            </a:r>
            <a:r>
              <a:rPr lang="en-GB" sz="800" b="0" dirty="0">
                <a:effectLst/>
              </a:rPr>
              <a:t>. </a:t>
            </a:r>
            <a:r>
              <a:rPr lang="en-GB" sz="800" b="0" dirty="0" err="1">
                <a:effectLst/>
              </a:rPr>
              <a:t>doi</a:t>
            </a:r>
            <a:r>
              <a:rPr lang="en-GB" sz="800" b="0" dirty="0">
                <a:effectLst/>
              </a:rPr>
              <a:t>: 10.1103/PhysRevResearch.3.023103</a:t>
            </a:r>
            <a:endParaRPr lang="en-US" sz="8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EEF3C8-814C-5BB7-26CC-86E9A2757AAF}"/>
              </a:ext>
            </a:extLst>
          </p:cNvPr>
          <p:cNvSpPr txBox="1"/>
          <p:nvPr/>
        </p:nvSpPr>
        <p:spPr>
          <a:xfrm>
            <a:off x="154786" y="3591852"/>
            <a:ext cx="233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440 GeV/c protons impinging on a composite target, </a:t>
            </a:r>
          </a:p>
          <a:p>
            <a:pPr algn="ctr"/>
            <a:r>
              <a:rPr lang="en-US" dirty="0"/>
              <a:t>Graphite and Tantalum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BF1CA02-4B84-2325-3F23-16A40D0012A9}"/>
                  </a:ext>
                </a:extLst>
              </p:cNvPr>
              <p:cNvSpPr txBox="1"/>
              <p:nvPr/>
            </p:nvSpPr>
            <p:spPr>
              <a:xfrm>
                <a:off x="2507505" y="4009557"/>
                <a:ext cx="321617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High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en-US" b="0" dirty="0"/>
                  <a:t>yields through h</a:t>
                </a:r>
                <a:r>
                  <a:rPr lang="en-US" dirty="0"/>
                  <a:t>adronic &amp; electromagnetic cascades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BF1CA02-4B84-2325-3F23-16A40D0012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7505" y="4009557"/>
                <a:ext cx="3216176" cy="923330"/>
              </a:xfrm>
              <a:prstGeom prst="rect">
                <a:avLst/>
              </a:prstGeom>
              <a:blipFill>
                <a:blip r:embed="rId5"/>
                <a:stretch>
                  <a:fillRect t="-3311" b="-10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itle 2">
            <a:extLst>
              <a:ext uri="{FF2B5EF4-FFF2-40B4-BE49-F238E27FC236}">
                <a16:creationId xmlns:a16="http://schemas.microsoft.com/office/drawing/2014/main" id="{4BA0E149-982D-FAB9-6211-63E2DBCEE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5" y="442665"/>
            <a:ext cx="11376022" cy="1066803"/>
          </a:xfrm>
        </p:spPr>
        <p:txBody>
          <a:bodyPr/>
          <a:lstStyle/>
          <a:p>
            <a:r>
              <a:rPr lang="en-US" dirty="0"/>
              <a:t>Fireball Experiments – Layout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4179237-3A9A-EB16-8AB2-37BE31A8A07A}"/>
              </a:ext>
            </a:extLst>
          </p:cNvPr>
          <p:cNvSpPr txBox="1"/>
          <p:nvPr/>
        </p:nvSpPr>
        <p:spPr>
          <a:xfrm>
            <a:off x="2374100" y="5598266"/>
            <a:ext cx="2952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Okay… but why?</a:t>
            </a:r>
            <a:endParaRPr lang="el-GR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992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18B4F9-2533-B615-1661-F2E9499F64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233DDC-FB98-42D3-70CE-D1CF01EC8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of this talk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62BA72-8FD0-05D1-4D13-5C858FC5F2DC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3C6C39-1CC0-2A97-A760-53EEC3437874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C8A12EB6-E3D6-47E1-A1B8-94AC2C6C4BD7}" type="slidenum">
              <a:rPr lang="en-US" smtClean="0"/>
              <a:t>2</a:t>
            </a:fld>
            <a:endParaRPr lang="en-US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588EB63-74BB-CCC5-CD10-C3CE710EB9C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592263"/>
            <a:ext cx="11376022" cy="4608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Plasma Astrophysics Experiments at </a:t>
            </a:r>
            <a:r>
              <a:rPr lang="en-US" dirty="0" err="1"/>
              <a:t>HiRadMat</a:t>
            </a:r>
            <a:endParaRPr lang="en-US" dirty="0"/>
          </a:p>
          <a:p>
            <a:pPr lvl="2"/>
            <a:r>
              <a:rPr lang="en-US" sz="1800" dirty="0"/>
              <a:t>Goals &amp; Experimental Layout </a:t>
            </a:r>
          </a:p>
          <a:p>
            <a:pPr lvl="2"/>
            <a:r>
              <a:rPr lang="en-US" sz="1800" dirty="0"/>
              <a:t>Beam Focusing Quadrupoles – Simulations, Measurements, Image Analysis &amp; Managing Uncertainty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Machine Learning-Driven Calibration of Beam Position Monitors (BPMs)</a:t>
            </a:r>
          </a:p>
          <a:p>
            <a:pPr lvl="2"/>
            <a:r>
              <a:rPr lang="en-US" sz="1800" dirty="0"/>
              <a:t>BPMs in the SPS &amp; ALPS: Principle of Operation and Role for the Complex </a:t>
            </a:r>
            <a:endParaRPr lang="el-GR" sz="1800" dirty="0"/>
          </a:p>
          <a:p>
            <a:pPr lvl="2"/>
            <a:r>
              <a:rPr lang="en-US" sz="1800" dirty="0"/>
              <a:t>Current Limitations – What if we used Machine Learning</a:t>
            </a:r>
          </a:p>
          <a:p>
            <a:pPr lvl="2"/>
            <a:r>
              <a:rPr lang="en-US" sz="1800" dirty="0"/>
              <a:t>Neural Networks to Minimize Systematic Errors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Future Plans and Next Steps </a:t>
            </a:r>
            <a:endParaRPr lang="el-GR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822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E3AC5C-7E7C-9EB2-D8F7-892E0A1115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4593239-CA20-CEE4-22A2-4B638138D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Are We Doing This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EAA535-C5A0-EE0C-9DFE-FA6E1459F060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4F71FC-BCF1-CAF3-A929-72C3EC80CAEE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4B6A96-B9AC-4757-8FE7-3662E99E0F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4661" y="1127514"/>
            <a:ext cx="3666478" cy="20615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ABD99DA-35F4-F3F7-311D-C3B1E0DE9AC9}"/>
              </a:ext>
            </a:extLst>
          </p:cNvPr>
          <p:cNvSpPr txBox="1"/>
          <p:nvPr/>
        </p:nvSpPr>
        <p:spPr>
          <a:xfrm>
            <a:off x="8221356" y="3188477"/>
            <a:ext cx="35405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dirty="0">
                <a:effectLst/>
              </a:rPr>
              <a:t>Illustratio</a:t>
            </a:r>
            <a:r>
              <a:rPr lang="en-GB" sz="800" dirty="0"/>
              <a:t>n of a GRB. </a:t>
            </a:r>
            <a:r>
              <a:rPr lang="en-GB" sz="800" b="0" dirty="0">
                <a:effectLst/>
              </a:rPr>
              <a:t>Source: NASA's Goddard Space Flight </a:t>
            </a:r>
            <a:r>
              <a:rPr lang="en-GB" sz="800" b="0" dirty="0" err="1">
                <a:effectLst/>
              </a:rPr>
              <a:t>Center</a:t>
            </a:r>
            <a:endParaRPr lang="en-US" sz="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CB3A1F-2B3A-E7E3-40CE-917ACB73C8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4661" y="3668897"/>
            <a:ext cx="3527219" cy="23514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262856F-6304-9BCF-7CEA-46FB8F4A24E9}"/>
              </a:ext>
            </a:extLst>
          </p:cNvPr>
          <p:cNvSpPr txBox="1"/>
          <p:nvPr/>
        </p:nvSpPr>
        <p:spPr>
          <a:xfrm>
            <a:off x="8234661" y="6019749"/>
            <a:ext cx="36664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effectLst/>
              </a:rPr>
              <a:t>Illustration of a </a:t>
            </a:r>
            <a:r>
              <a:rPr lang="en-GB" sz="800"/>
              <a:t>blazar jet. </a:t>
            </a:r>
            <a:r>
              <a:rPr lang="en-GB" sz="800">
                <a:effectLst/>
              </a:rPr>
              <a:t>Source: </a:t>
            </a:r>
            <a:r>
              <a:rPr lang="en-US" sz="800" i="0" err="1">
                <a:effectLst/>
              </a:rPr>
              <a:t>Stocktrek</a:t>
            </a:r>
            <a:r>
              <a:rPr lang="en-US" sz="800" i="0">
                <a:effectLst/>
              </a:rPr>
              <a:t> Images, Inc. / </a:t>
            </a:r>
            <a:r>
              <a:rPr lang="en-US" sz="800" i="0" err="1">
                <a:effectLst/>
              </a:rPr>
              <a:t>Alamy</a:t>
            </a:r>
            <a:r>
              <a:rPr lang="en-US" sz="800" i="0">
                <a:effectLst/>
              </a:rPr>
              <a:t> Stock Photo</a:t>
            </a:r>
            <a:endParaRPr lang="en-US" sz="8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B1361E6F-C715-4437-490F-80BE8DB8A319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407986" y="1582242"/>
                <a:ext cx="7606392" cy="4039958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+mn-lt"/>
                  </a:rPr>
                  <a:t>Studies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latin typeface="+mn-lt"/>
                          </a:rPr>
                        </m:ctrlPr>
                      </m:sSupPr>
                      <m:e>
                        <m:r>
                          <a:rPr lang="en-US" sz="2400" b="1" i="0" smtClean="0">
                            <a:latin typeface="+mn-lt"/>
                          </a:rPr>
                          <m:t>𝐞</m:t>
                        </m:r>
                      </m:e>
                      <m:sup>
                        <m:r>
                          <a:rPr lang="en-US" sz="2400" b="1" i="0" smtClean="0">
                            <a:latin typeface="+mn-lt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sz="2400" b="1" i="1" smtClean="0">
                            <a:latin typeface="+mn-lt"/>
                          </a:rPr>
                        </m:ctrlPr>
                      </m:sSupPr>
                      <m:e>
                        <m:r>
                          <a:rPr lang="en-US" sz="2400" b="1" i="0" smtClean="0">
                            <a:latin typeface="+mn-lt"/>
                          </a:rPr>
                          <m:t>𝐞</m:t>
                        </m:r>
                      </m:e>
                      <m:sup>
                        <m:r>
                          <a:rPr lang="en-US" sz="2400" b="1" i="0" smtClean="0">
                            <a:latin typeface="+mn-lt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400" b="1" dirty="0">
                    <a:latin typeface="+mn-lt"/>
                  </a:rPr>
                  <a:t> plasmas are of great interest (really)</a:t>
                </a:r>
              </a:p>
              <a:p>
                <a:pPr marL="666753" lvl="1" indent="-342900">
                  <a:buFont typeface="Arial" panose="020B0604020202020204" pitchFamily="34" charset="0"/>
                  <a:buChar char="•"/>
                </a:pPr>
                <a:r>
                  <a:rPr lang="en-US" b="1" dirty="0">
                    <a:latin typeface="+mn-lt"/>
                  </a:rPr>
                  <a:t>Black holes, gamma ray bursts (GRBs), blazar jets etc</a:t>
                </a:r>
                <a:r>
                  <a:rPr lang="en-US" b="1" baseline="30000" dirty="0">
                    <a:latin typeface="+mn-lt"/>
                  </a:rPr>
                  <a:t>3,4,5</a:t>
                </a:r>
                <a:endParaRPr lang="en-US" b="1" dirty="0">
                  <a:latin typeface="+mn-lt"/>
                </a:endParaRPr>
              </a:p>
              <a:p>
                <a:pPr marL="666753" lvl="1" indent="-342900">
                  <a:buFont typeface="Wingdings" panose="05000000000000000000" pitchFamily="2" charset="2"/>
                  <a:buChar char="Ø"/>
                </a:pPr>
                <a:endParaRPr lang="en-US" sz="2100" dirty="0">
                  <a:latin typeface="+mn-lt"/>
                </a:endParaRPr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B1361E6F-C715-4437-490F-80BE8DB8A3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07986" y="1582242"/>
                <a:ext cx="7606392" cy="4039958"/>
              </a:xfrm>
              <a:blipFill>
                <a:blip r:embed="rId5"/>
                <a:stretch>
                  <a:fillRect l="-2324" t="-3172" r="-1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02149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D90D02-CB17-88B7-613E-FD1F3C28A2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529C5D-05F0-B894-714C-E1147F16C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Are We Doing This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ED5514-74EC-9C9C-10C2-2D8E3A951F72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C34D8A-4C50-C6AD-BA12-6E13BC13D291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21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A8602F-7BB5-C726-A394-2EF8162150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4661" y="1127514"/>
            <a:ext cx="3666478" cy="20615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223042D-0875-CB88-C986-6C66E5076EEE}"/>
              </a:ext>
            </a:extLst>
          </p:cNvPr>
          <p:cNvSpPr txBox="1"/>
          <p:nvPr/>
        </p:nvSpPr>
        <p:spPr>
          <a:xfrm>
            <a:off x="8221356" y="3188477"/>
            <a:ext cx="35405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dirty="0">
                <a:effectLst/>
              </a:rPr>
              <a:t>Illustratio</a:t>
            </a:r>
            <a:r>
              <a:rPr lang="en-GB" sz="800" dirty="0"/>
              <a:t>n of a GRB. </a:t>
            </a:r>
            <a:r>
              <a:rPr lang="en-GB" sz="800" b="0" dirty="0">
                <a:effectLst/>
              </a:rPr>
              <a:t>Source: NASA's Goddard Space Flight </a:t>
            </a:r>
            <a:r>
              <a:rPr lang="en-GB" sz="800" b="0" dirty="0" err="1">
                <a:effectLst/>
              </a:rPr>
              <a:t>Center</a:t>
            </a:r>
            <a:endParaRPr lang="en-US" sz="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D9E976-D643-727C-158C-5F13CD36D6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4661" y="3668897"/>
            <a:ext cx="3527219" cy="23514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A6EDC99-33BA-3087-F4AA-6DFD32E27CF6}"/>
              </a:ext>
            </a:extLst>
          </p:cNvPr>
          <p:cNvSpPr txBox="1"/>
          <p:nvPr/>
        </p:nvSpPr>
        <p:spPr>
          <a:xfrm>
            <a:off x="8234661" y="6019749"/>
            <a:ext cx="36664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effectLst/>
              </a:rPr>
              <a:t>Illustration of a </a:t>
            </a:r>
            <a:r>
              <a:rPr lang="en-GB" sz="800"/>
              <a:t>blazar jet. </a:t>
            </a:r>
            <a:r>
              <a:rPr lang="en-GB" sz="800">
                <a:effectLst/>
              </a:rPr>
              <a:t>Source: </a:t>
            </a:r>
            <a:r>
              <a:rPr lang="en-US" sz="800" i="0" err="1">
                <a:effectLst/>
              </a:rPr>
              <a:t>Stocktrek</a:t>
            </a:r>
            <a:r>
              <a:rPr lang="en-US" sz="800" i="0">
                <a:effectLst/>
              </a:rPr>
              <a:t> Images, Inc. / </a:t>
            </a:r>
            <a:r>
              <a:rPr lang="en-US" sz="800" i="0" err="1">
                <a:effectLst/>
              </a:rPr>
              <a:t>Alamy</a:t>
            </a:r>
            <a:r>
              <a:rPr lang="en-US" sz="800" i="0">
                <a:effectLst/>
              </a:rPr>
              <a:t> Stock Photo</a:t>
            </a:r>
            <a:endParaRPr lang="en-US" sz="8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3EDFB844-0AD5-960E-77AC-D2219A4127EB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407986" y="1582242"/>
                <a:ext cx="7606392" cy="4039958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+mn-lt"/>
                  </a:rPr>
                  <a:t>Studies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latin typeface="+mn-lt"/>
                          </a:rPr>
                        </m:ctrlPr>
                      </m:sSupPr>
                      <m:e>
                        <m:r>
                          <a:rPr lang="en-US" sz="2400" b="1" i="0" smtClean="0">
                            <a:latin typeface="+mn-lt"/>
                          </a:rPr>
                          <m:t>𝐞</m:t>
                        </m:r>
                      </m:e>
                      <m:sup>
                        <m:r>
                          <a:rPr lang="en-US" sz="2400" b="1" i="0" smtClean="0">
                            <a:latin typeface="+mn-lt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sz="2400" b="1" i="1" smtClean="0">
                            <a:latin typeface="+mn-lt"/>
                          </a:rPr>
                        </m:ctrlPr>
                      </m:sSupPr>
                      <m:e>
                        <m:r>
                          <a:rPr lang="en-US" sz="2400" b="1" i="0" smtClean="0">
                            <a:latin typeface="+mn-lt"/>
                          </a:rPr>
                          <m:t>𝐞</m:t>
                        </m:r>
                      </m:e>
                      <m:sup>
                        <m:r>
                          <a:rPr lang="en-US" sz="2400" b="1" i="0" smtClean="0">
                            <a:latin typeface="+mn-lt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400" b="1" dirty="0">
                    <a:latin typeface="+mn-lt"/>
                  </a:rPr>
                  <a:t> plasmas are of great interest (really)</a:t>
                </a:r>
              </a:p>
              <a:p>
                <a:pPr marL="666753" lvl="1" indent="-342900">
                  <a:buFont typeface="Arial" panose="020B0604020202020204" pitchFamily="34" charset="0"/>
                  <a:buChar char="•"/>
                </a:pPr>
                <a:r>
                  <a:rPr lang="en-US" b="1" dirty="0">
                    <a:latin typeface="+mn-lt"/>
                  </a:rPr>
                  <a:t>Black holes, gamma ray bursts (GRBs), blazar jets etc</a:t>
                </a:r>
                <a:r>
                  <a:rPr lang="en-US" b="1" baseline="30000" dirty="0">
                    <a:latin typeface="+mn-lt"/>
                  </a:rPr>
                  <a:t>3,4,5</a:t>
                </a:r>
                <a:endParaRPr lang="en-US" b="1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latin typeface="+mn-lt"/>
                  </a:rPr>
                  <a:t>Plasma instabilities are theorized to develop during propagation </a:t>
                </a:r>
                <a:r>
                  <a:rPr lang="en-US" sz="2400" dirty="0">
                    <a:latin typeface="+mn-lt"/>
                  </a:rPr>
                  <a:t>through </a:t>
                </a:r>
                <a:r>
                  <a:rPr lang="en-US" sz="2400" b="1" dirty="0">
                    <a:latin typeface="+mn-lt"/>
                  </a:rPr>
                  <a:t>intergalactic medium – but the mechanisms involved still not well understood</a:t>
                </a:r>
                <a:r>
                  <a:rPr lang="en-US" sz="2400" baseline="30000" dirty="0">
                    <a:latin typeface="+mn-lt"/>
                  </a:rPr>
                  <a:t>4</a:t>
                </a:r>
                <a:r>
                  <a:rPr lang="en-US" sz="2400" b="1" dirty="0">
                    <a:latin typeface="+mn-lt"/>
                  </a:rPr>
                  <a:t>  </a:t>
                </a:r>
                <a:endParaRPr lang="en-US" sz="2400" dirty="0">
                  <a:latin typeface="+mn-lt"/>
                </a:endParaRPr>
              </a:p>
              <a:p>
                <a:pPr marL="666753" lvl="1" indent="-342900">
                  <a:buFont typeface="Wingdings" panose="05000000000000000000" pitchFamily="2" charset="2"/>
                  <a:buChar char="Ø"/>
                </a:pPr>
                <a:endParaRPr lang="en-US" sz="2100" dirty="0">
                  <a:latin typeface="+mn-lt"/>
                </a:endParaRPr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3EDFB844-0AD5-960E-77AC-D2219A4127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07986" y="1582242"/>
                <a:ext cx="7606392" cy="4039958"/>
              </a:xfrm>
              <a:blipFill>
                <a:blip r:embed="rId5"/>
                <a:stretch>
                  <a:fillRect l="-2324" t="-3172" r="-1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79CD164-5BCC-A902-D25A-E683D05665FA}"/>
              </a:ext>
            </a:extLst>
          </p:cNvPr>
          <p:cNvSpPr/>
          <p:nvPr/>
        </p:nvSpPr>
        <p:spPr>
          <a:xfrm>
            <a:off x="647171" y="2443911"/>
            <a:ext cx="2894682" cy="47542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7899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B831FC-CE0F-6B15-4794-0222F509F4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9272F0-216C-2E64-229B-35EEEA624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Are We Doing This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54B893-7903-576C-FFDE-6608BB10E805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2E7BF1-DE5D-4652-2DFD-3BF9C94257D2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75C0EA-81D9-88DA-8D30-F2A059F4DE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4661" y="1127514"/>
            <a:ext cx="3666478" cy="20615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94A2FA4-EF5D-AC34-9FA6-AF3F8F1DD8A3}"/>
              </a:ext>
            </a:extLst>
          </p:cNvPr>
          <p:cNvSpPr txBox="1"/>
          <p:nvPr/>
        </p:nvSpPr>
        <p:spPr>
          <a:xfrm>
            <a:off x="8221356" y="3188477"/>
            <a:ext cx="35405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dirty="0">
                <a:effectLst/>
              </a:rPr>
              <a:t>Illustratio</a:t>
            </a:r>
            <a:r>
              <a:rPr lang="en-GB" sz="800" dirty="0"/>
              <a:t>n of a GRB. </a:t>
            </a:r>
            <a:r>
              <a:rPr lang="en-GB" sz="800" b="0" dirty="0">
                <a:effectLst/>
              </a:rPr>
              <a:t>Source: NASA's Goddard Space Flight </a:t>
            </a:r>
            <a:r>
              <a:rPr lang="en-GB" sz="800" b="0" dirty="0" err="1">
                <a:effectLst/>
              </a:rPr>
              <a:t>Center</a:t>
            </a:r>
            <a:endParaRPr lang="en-US" sz="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49F978-6377-C472-77FE-760FFF3B1C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4661" y="3668897"/>
            <a:ext cx="3527219" cy="23514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D337709-16DD-E697-9340-4FECC30B5071}"/>
              </a:ext>
            </a:extLst>
          </p:cNvPr>
          <p:cNvSpPr txBox="1"/>
          <p:nvPr/>
        </p:nvSpPr>
        <p:spPr>
          <a:xfrm>
            <a:off x="8234661" y="6019749"/>
            <a:ext cx="36664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effectLst/>
              </a:rPr>
              <a:t>Illustration of a </a:t>
            </a:r>
            <a:r>
              <a:rPr lang="en-GB" sz="800"/>
              <a:t>blazar jet. </a:t>
            </a:r>
            <a:r>
              <a:rPr lang="en-GB" sz="800">
                <a:effectLst/>
              </a:rPr>
              <a:t>Source: </a:t>
            </a:r>
            <a:r>
              <a:rPr lang="en-US" sz="800" i="0" err="1">
                <a:effectLst/>
              </a:rPr>
              <a:t>Stocktrek</a:t>
            </a:r>
            <a:r>
              <a:rPr lang="en-US" sz="800" i="0">
                <a:effectLst/>
              </a:rPr>
              <a:t> Images, Inc. / </a:t>
            </a:r>
            <a:r>
              <a:rPr lang="en-US" sz="800" i="0" err="1">
                <a:effectLst/>
              </a:rPr>
              <a:t>Alamy</a:t>
            </a:r>
            <a:r>
              <a:rPr lang="en-US" sz="800" i="0">
                <a:effectLst/>
              </a:rPr>
              <a:t> Stock Photo</a:t>
            </a:r>
            <a:endParaRPr lang="en-US" sz="8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BF23AE5B-40CE-CCEF-3396-A9B8F7CC59AE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407986" y="1582242"/>
                <a:ext cx="7606392" cy="4039958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+mn-lt"/>
                  </a:rPr>
                  <a:t>Studies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latin typeface="+mn-lt"/>
                          </a:rPr>
                        </m:ctrlPr>
                      </m:sSupPr>
                      <m:e>
                        <m:r>
                          <a:rPr lang="en-US" sz="2400" b="1" i="0" smtClean="0">
                            <a:latin typeface="+mn-lt"/>
                          </a:rPr>
                          <m:t>𝐞</m:t>
                        </m:r>
                      </m:e>
                      <m:sup>
                        <m:r>
                          <a:rPr lang="en-US" sz="2400" b="1" i="0" smtClean="0">
                            <a:latin typeface="+mn-lt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sz="2400" b="1" i="1" smtClean="0">
                            <a:latin typeface="+mn-lt"/>
                          </a:rPr>
                        </m:ctrlPr>
                      </m:sSupPr>
                      <m:e>
                        <m:r>
                          <a:rPr lang="en-US" sz="2400" b="1" i="0" smtClean="0">
                            <a:latin typeface="+mn-lt"/>
                          </a:rPr>
                          <m:t>𝐞</m:t>
                        </m:r>
                      </m:e>
                      <m:sup>
                        <m:r>
                          <a:rPr lang="en-US" sz="2400" b="1" i="0" smtClean="0">
                            <a:latin typeface="+mn-lt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400" b="1" dirty="0">
                    <a:latin typeface="+mn-lt"/>
                  </a:rPr>
                  <a:t> plasmas are of great interest (really)</a:t>
                </a:r>
              </a:p>
              <a:p>
                <a:pPr marL="666753" lvl="1" indent="-342900">
                  <a:buFont typeface="Arial" panose="020B0604020202020204" pitchFamily="34" charset="0"/>
                  <a:buChar char="•"/>
                </a:pPr>
                <a:r>
                  <a:rPr lang="en-US" b="1" dirty="0">
                    <a:latin typeface="+mn-lt"/>
                  </a:rPr>
                  <a:t>Black holes, gamma ray bursts (GRBs), blazar jets etc</a:t>
                </a:r>
                <a:r>
                  <a:rPr lang="en-US" b="1" baseline="30000" dirty="0">
                    <a:latin typeface="+mn-lt"/>
                  </a:rPr>
                  <a:t>3,4,5</a:t>
                </a:r>
                <a:endParaRPr lang="en-US" b="1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latin typeface="+mn-lt"/>
                  </a:rPr>
                  <a:t>Plasma instabilities are theorized to develop during propagation </a:t>
                </a:r>
                <a:r>
                  <a:rPr lang="en-US" sz="2400" dirty="0">
                    <a:latin typeface="+mn-lt"/>
                  </a:rPr>
                  <a:t>through </a:t>
                </a:r>
                <a:r>
                  <a:rPr lang="en-US" sz="2400" b="1" dirty="0">
                    <a:latin typeface="+mn-lt"/>
                  </a:rPr>
                  <a:t>intergalactic medium – but the mechanisms involved still not well understood</a:t>
                </a:r>
                <a:r>
                  <a:rPr lang="en-US" sz="2400" baseline="30000" dirty="0">
                    <a:latin typeface="+mn-lt"/>
                  </a:rPr>
                  <a:t>4</a:t>
                </a:r>
                <a:r>
                  <a:rPr lang="en-US" sz="2400" b="1" dirty="0">
                    <a:latin typeface="+mn-lt"/>
                  </a:rPr>
                  <a:t>  </a:t>
                </a:r>
                <a:endParaRPr lang="en-US" sz="2400" dirty="0">
                  <a:latin typeface="+mn-lt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b="0" dirty="0">
                    <a:latin typeface="+mn-lt"/>
                  </a:rPr>
                  <a:t>Electron positron beam that traverses through plasma to </a:t>
                </a:r>
                <a:r>
                  <a:rPr lang="en-US" sz="2400" dirty="0">
                    <a:latin typeface="+mn-lt"/>
                  </a:rPr>
                  <a:t>reproduce astrophysical jet propagation and detect these instabilities</a:t>
                </a:r>
              </a:p>
              <a:p>
                <a:pPr marL="666753" lvl="1" indent="-342900">
                  <a:buFont typeface="Wingdings" panose="05000000000000000000" pitchFamily="2" charset="2"/>
                  <a:buChar char="Ø"/>
                </a:pPr>
                <a:endParaRPr lang="en-US" sz="2100" dirty="0">
                  <a:latin typeface="+mn-lt"/>
                </a:endParaRPr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BF23AE5B-40CE-CCEF-3396-A9B8F7CC59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07986" y="1582242"/>
                <a:ext cx="7606392" cy="4039958"/>
              </a:xfrm>
              <a:blipFill>
                <a:blip r:embed="rId5"/>
                <a:stretch>
                  <a:fillRect l="-2324" t="-3172" r="-1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E03A161-2016-48A2-9CD9-DDAEE708BB09}"/>
              </a:ext>
            </a:extLst>
          </p:cNvPr>
          <p:cNvSpPr/>
          <p:nvPr/>
        </p:nvSpPr>
        <p:spPr>
          <a:xfrm>
            <a:off x="647171" y="2443911"/>
            <a:ext cx="2894682" cy="47542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9657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E52ED1-42FE-98FE-96AD-B18E738E0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3889B5-DF07-3ABB-A0CB-D37CF92FF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Are We Doing This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6C7FB1-99FB-D04D-19FC-9D6125BDA34C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C512C1-641E-CF57-C777-2FB8C99A7AA7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879F44-96C7-B67F-3DAD-C925FA9513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4661" y="1127514"/>
            <a:ext cx="3666478" cy="20615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7511C4-8713-E2E1-658A-9110F83B9B47}"/>
              </a:ext>
            </a:extLst>
          </p:cNvPr>
          <p:cNvSpPr txBox="1"/>
          <p:nvPr/>
        </p:nvSpPr>
        <p:spPr>
          <a:xfrm>
            <a:off x="8221356" y="3188477"/>
            <a:ext cx="35405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dirty="0">
                <a:effectLst/>
              </a:rPr>
              <a:t>Illustratio</a:t>
            </a:r>
            <a:r>
              <a:rPr lang="en-GB" sz="800" dirty="0"/>
              <a:t>n of a GRB. </a:t>
            </a:r>
            <a:r>
              <a:rPr lang="en-GB" sz="800" b="0" dirty="0">
                <a:effectLst/>
              </a:rPr>
              <a:t>Source: NASA's Goddard Space Flight </a:t>
            </a:r>
            <a:r>
              <a:rPr lang="en-GB" sz="800" b="0" dirty="0" err="1">
                <a:effectLst/>
              </a:rPr>
              <a:t>Center</a:t>
            </a:r>
            <a:endParaRPr lang="en-US" sz="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4E7BAA-CAD5-4C3F-2126-6029C1DA9D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4661" y="3668897"/>
            <a:ext cx="3527219" cy="23514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4C9A3D-DC03-2627-478C-251965AE985C}"/>
              </a:ext>
            </a:extLst>
          </p:cNvPr>
          <p:cNvSpPr txBox="1"/>
          <p:nvPr/>
        </p:nvSpPr>
        <p:spPr>
          <a:xfrm>
            <a:off x="8234661" y="6019749"/>
            <a:ext cx="36664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effectLst/>
              </a:rPr>
              <a:t>Illustration of a </a:t>
            </a:r>
            <a:r>
              <a:rPr lang="en-GB" sz="800"/>
              <a:t>blazar jet. </a:t>
            </a:r>
            <a:r>
              <a:rPr lang="en-GB" sz="800">
                <a:effectLst/>
              </a:rPr>
              <a:t>Source: </a:t>
            </a:r>
            <a:r>
              <a:rPr lang="en-US" sz="800" i="0" err="1">
                <a:effectLst/>
              </a:rPr>
              <a:t>Stocktrek</a:t>
            </a:r>
            <a:r>
              <a:rPr lang="en-US" sz="800" i="0">
                <a:effectLst/>
              </a:rPr>
              <a:t> Images, Inc. / </a:t>
            </a:r>
            <a:r>
              <a:rPr lang="en-US" sz="800" i="0" err="1">
                <a:effectLst/>
              </a:rPr>
              <a:t>Alamy</a:t>
            </a:r>
            <a:r>
              <a:rPr lang="en-US" sz="800" i="0">
                <a:effectLst/>
              </a:rPr>
              <a:t> Stock Photo</a:t>
            </a:r>
            <a:endParaRPr lang="en-US" sz="8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01481650-095B-5E3D-8081-A212313C7A46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407986" y="1582242"/>
                <a:ext cx="7606392" cy="4039958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+mn-lt"/>
                  </a:rPr>
                  <a:t>Studies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latin typeface="+mn-lt"/>
                          </a:rPr>
                        </m:ctrlPr>
                      </m:sSupPr>
                      <m:e>
                        <m:r>
                          <a:rPr lang="en-US" sz="2400" b="1" i="0" smtClean="0">
                            <a:latin typeface="+mn-lt"/>
                          </a:rPr>
                          <m:t>𝐞</m:t>
                        </m:r>
                      </m:e>
                      <m:sup>
                        <m:r>
                          <a:rPr lang="en-US" sz="2400" b="1" i="0" smtClean="0">
                            <a:latin typeface="+mn-lt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sz="2400" b="1" i="1" smtClean="0">
                            <a:latin typeface="+mn-lt"/>
                          </a:rPr>
                        </m:ctrlPr>
                      </m:sSupPr>
                      <m:e>
                        <m:r>
                          <a:rPr lang="en-US" sz="2400" b="1" i="0" smtClean="0">
                            <a:latin typeface="+mn-lt"/>
                          </a:rPr>
                          <m:t>𝐞</m:t>
                        </m:r>
                      </m:e>
                      <m:sup>
                        <m:r>
                          <a:rPr lang="en-US" sz="2400" b="1" i="0" smtClean="0">
                            <a:latin typeface="+mn-lt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400" b="1" dirty="0">
                    <a:latin typeface="+mn-lt"/>
                  </a:rPr>
                  <a:t> plasmas are of great interest (really)</a:t>
                </a:r>
              </a:p>
              <a:p>
                <a:pPr marL="666753" lvl="1" indent="-342900">
                  <a:buFont typeface="Arial" panose="020B0604020202020204" pitchFamily="34" charset="0"/>
                  <a:buChar char="•"/>
                </a:pPr>
                <a:r>
                  <a:rPr lang="en-US" b="1" dirty="0">
                    <a:latin typeface="+mn-lt"/>
                  </a:rPr>
                  <a:t>Black holes, gamma ray bursts (GRBs), blazar jets etc</a:t>
                </a:r>
                <a:r>
                  <a:rPr lang="en-US" b="1" baseline="30000" dirty="0">
                    <a:latin typeface="+mn-lt"/>
                  </a:rPr>
                  <a:t>3,4,5</a:t>
                </a:r>
                <a:endParaRPr lang="en-US" b="1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latin typeface="+mn-lt"/>
                  </a:rPr>
                  <a:t>Plasma instabilities are theorized to develop during propagation </a:t>
                </a:r>
                <a:r>
                  <a:rPr lang="en-US" sz="2400" dirty="0">
                    <a:latin typeface="+mn-lt"/>
                  </a:rPr>
                  <a:t>through </a:t>
                </a:r>
                <a:r>
                  <a:rPr lang="en-US" sz="2400" b="1" dirty="0">
                    <a:latin typeface="+mn-lt"/>
                  </a:rPr>
                  <a:t>intergalactic medium – but the mechanisms involved still not well understood</a:t>
                </a:r>
                <a:r>
                  <a:rPr lang="en-US" sz="2400" baseline="30000" dirty="0">
                    <a:latin typeface="+mn-lt"/>
                  </a:rPr>
                  <a:t>4</a:t>
                </a:r>
                <a:r>
                  <a:rPr lang="en-US" sz="2400" b="1" dirty="0">
                    <a:latin typeface="+mn-lt"/>
                  </a:rPr>
                  <a:t>  </a:t>
                </a:r>
                <a:endParaRPr lang="en-US" sz="2400" dirty="0">
                  <a:latin typeface="+mn-lt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b="0" dirty="0">
                    <a:latin typeface="+mn-lt"/>
                  </a:rPr>
                  <a:t>Electron positron beam that traverses through plasma to </a:t>
                </a:r>
                <a:r>
                  <a:rPr lang="en-US" sz="2400" dirty="0">
                    <a:latin typeface="+mn-lt"/>
                  </a:rPr>
                  <a:t>reproduce astrophysical jet propagation and detect these instabilities</a:t>
                </a:r>
              </a:p>
              <a:p>
                <a:pPr marL="666753" lvl="1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Density </a:t>
                </a:r>
                <a:r>
                  <a:rPr lang="en-US" sz="2000" b="0" dirty="0">
                    <a:latin typeface="+mn-lt"/>
                  </a:rPr>
                  <a:t>modulations, beam filamentation and growth of magnetic fields </a:t>
                </a:r>
                <a:r>
                  <a:rPr lang="en-US" sz="2000" b="1" dirty="0">
                    <a:latin typeface="+mn-lt"/>
                    <a:sym typeface="Wingdings" panose="05000000000000000000" pitchFamily="2" charset="2"/>
                  </a:rPr>
                  <a:t> Measurable effects</a:t>
                </a:r>
                <a:endParaRPr lang="en-US" sz="2000" b="1" dirty="0">
                  <a:latin typeface="+mn-lt"/>
                </a:endParaRPr>
              </a:p>
              <a:p>
                <a:pPr marL="666753" lvl="1" indent="-342900">
                  <a:buFont typeface="Wingdings" panose="05000000000000000000" pitchFamily="2" charset="2"/>
                  <a:buChar char="Ø"/>
                </a:pPr>
                <a:endParaRPr lang="en-US" sz="2100" dirty="0">
                  <a:latin typeface="+mn-lt"/>
                </a:endParaRPr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01481650-095B-5E3D-8081-A212313C7A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07986" y="1582242"/>
                <a:ext cx="7606392" cy="4039958"/>
              </a:xfrm>
              <a:blipFill>
                <a:blip r:embed="rId5"/>
                <a:stretch>
                  <a:fillRect l="-2324" t="-3172" r="-1362" b="-2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C35B5CA-968C-06E3-2ED1-EC09A5113F30}"/>
              </a:ext>
            </a:extLst>
          </p:cNvPr>
          <p:cNvSpPr/>
          <p:nvPr/>
        </p:nvSpPr>
        <p:spPr>
          <a:xfrm>
            <a:off x="647171" y="2443911"/>
            <a:ext cx="2894682" cy="47542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7687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6F1355-EB61-F947-3440-AFD8AC2D00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7557967-BF2C-A7B7-52F3-CAED682EF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Are We Doing This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BAF54A-D747-B48C-AA64-2233B3FFEA7A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61D46F-FC65-7950-A397-BEA4D5517AB6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24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2C48A6-D08D-478C-2717-D8D847701F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4661" y="1127514"/>
            <a:ext cx="3666478" cy="20615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387797-7567-AF75-A586-01950A1655AC}"/>
              </a:ext>
            </a:extLst>
          </p:cNvPr>
          <p:cNvSpPr txBox="1"/>
          <p:nvPr/>
        </p:nvSpPr>
        <p:spPr>
          <a:xfrm>
            <a:off x="8221356" y="3188477"/>
            <a:ext cx="35405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>
                <a:effectLst/>
              </a:rPr>
              <a:t>Illustratio</a:t>
            </a:r>
            <a:r>
              <a:rPr lang="en-GB" sz="800"/>
              <a:t>n of a GRB. </a:t>
            </a:r>
            <a:r>
              <a:rPr lang="en-GB" sz="800" b="0">
                <a:effectLst/>
              </a:rPr>
              <a:t>Source: NASA's Goddard Space Flight </a:t>
            </a:r>
            <a:r>
              <a:rPr lang="en-GB" sz="800" b="0" err="1">
                <a:effectLst/>
              </a:rPr>
              <a:t>Center</a:t>
            </a:r>
            <a:endParaRPr lang="en-US" sz="8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8F2F75-7C9C-7DC7-15F7-B1A1A23B62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4661" y="3668897"/>
            <a:ext cx="3527219" cy="23514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3DFF9D5-B866-B7FB-F3EE-105B84CC800D}"/>
              </a:ext>
            </a:extLst>
          </p:cNvPr>
          <p:cNvSpPr txBox="1"/>
          <p:nvPr/>
        </p:nvSpPr>
        <p:spPr>
          <a:xfrm>
            <a:off x="8234661" y="6019749"/>
            <a:ext cx="36664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effectLst/>
              </a:rPr>
              <a:t>Illustration of a </a:t>
            </a:r>
            <a:r>
              <a:rPr lang="en-GB" sz="800"/>
              <a:t>blazar jet. </a:t>
            </a:r>
            <a:r>
              <a:rPr lang="en-GB" sz="800">
                <a:effectLst/>
              </a:rPr>
              <a:t>Source: </a:t>
            </a:r>
            <a:r>
              <a:rPr lang="en-US" sz="800" i="0" err="1">
                <a:effectLst/>
              </a:rPr>
              <a:t>Stocktrek</a:t>
            </a:r>
            <a:r>
              <a:rPr lang="en-US" sz="800" i="0">
                <a:effectLst/>
              </a:rPr>
              <a:t> Images, Inc. / </a:t>
            </a:r>
            <a:r>
              <a:rPr lang="en-US" sz="800" i="0" err="1">
                <a:effectLst/>
              </a:rPr>
              <a:t>Alamy</a:t>
            </a:r>
            <a:r>
              <a:rPr lang="en-US" sz="800" i="0">
                <a:effectLst/>
              </a:rPr>
              <a:t> Stock Photo</a:t>
            </a:r>
            <a:endParaRPr lang="en-US" sz="8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5E1D59D7-F466-703C-8A09-7F5CA32C0CAE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407986" y="1582242"/>
                <a:ext cx="7606392" cy="4039958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+mn-lt"/>
                  </a:rPr>
                  <a:t>Studies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𝐞</m:t>
                        </m:r>
                      </m:e>
                      <m:sup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𝐞</m:t>
                        </m:r>
                      </m:e>
                      <m:sup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400" b="1" dirty="0">
                    <a:latin typeface="+mn-lt"/>
                  </a:rPr>
                  <a:t> plasmas are of great interest (really)</a:t>
                </a:r>
              </a:p>
              <a:p>
                <a:pPr marL="666753" lvl="1" indent="-342900">
                  <a:buFont typeface="Arial" panose="020B0604020202020204" pitchFamily="34" charset="0"/>
                  <a:buChar char="•"/>
                </a:pPr>
                <a:r>
                  <a:rPr lang="en-US" b="1" dirty="0">
                    <a:latin typeface="+mn-lt"/>
                  </a:rPr>
                  <a:t>Black holes, gamma ray bursts (GRBs), blazar jets etc</a:t>
                </a:r>
                <a:r>
                  <a:rPr lang="en-US" b="1" baseline="30000" dirty="0">
                    <a:latin typeface="+mn-lt"/>
                  </a:rPr>
                  <a:t>3,4,5</a:t>
                </a:r>
                <a:endParaRPr lang="en-US" b="1" dirty="0">
                  <a:latin typeface="+mn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latin typeface="+mn-lt"/>
                  </a:rPr>
                  <a:t>Plasma instabilities are thought to develop during propagation </a:t>
                </a:r>
                <a:r>
                  <a:rPr lang="en-US" sz="2400" dirty="0">
                    <a:latin typeface="+mn-lt"/>
                  </a:rPr>
                  <a:t>through </a:t>
                </a:r>
                <a:r>
                  <a:rPr lang="en-US" sz="2400" b="1" dirty="0">
                    <a:latin typeface="+mn-lt"/>
                  </a:rPr>
                  <a:t>intergalactic medium – but the mechanisms involved still not well understood</a:t>
                </a:r>
                <a:r>
                  <a:rPr lang="en-US" sz="2400" baseline="30000" dirty="0">
                    <a:latin typeface="+mn-lt"/>
                  </a:rPr>
                  <a:t>4</a:t>
                </a:r>
                <a:r>
                  <a:rPr lang="en-US" sz="2400" b="1" dirty="0">
                    <a:latin typeface="+mn-lt"/>
                  </a:rPr>
                  <a:t>  </a:t>
                </a:r>
                <a:endParaRPr lang="en-US" sz="2400" dirty="0">
                  <a:latin typeface="+mn-lt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b="0" dirty="0">
                    <a:latin typeface="+mn-lt"/>
                  </a:rPr>
                  <a:t>Electron positron beam that propagates through plasma to </a:t>
                </a:r>
                <a:r>
                  <a:rPr lang="en-US" sz="2400" dirty="0">
                    <a:latin typeface="+mn-lt"/>
                  </a:rPr>
                  <a:t>reproduce astrophysical jet propagation and detect these instabilities</a:t>
                </a:r>
              </a:p>
              <a:p>
                <a:pPr marL="666753" lvl="1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n-lt"/>
                  </a:rPr>
                  <a:t>Density </a:t>
                </a:r>
                <a:r>
                  <a:rPr lang="en-US" sz="2000" b="0" dirty="0">
                    <a:latin typeface="+mn-lt"/>
                  </a:rPr>
                  <a:t>modulations, beam filamentation and growth of magnetic fields </a:t>
                </a:r>
                <a:r>
                  <a:rPr lang="en-US" sz="2000" b="1" dirty="0">
                    <a:latin typeface="+mn-lt"/>
                    <a:sym typeface="Wingdings" panose="05000000000000000000" pitchFamily="2" charset="2"/>
                  </a:rPr>
                  <a:t> Measurable effects</a:t>
                </a:r>
                <a:endParaRPr lang="en-US" sz="2000" b="1" dirty="0">
                  <a:latin typeface="+mn-lt"/>
                </a:endParaRPr>
              </a:p>
              <a:p>
                <a:pPr marL="666753" lvl="1" indent="-342900">
                  <a:buFont typeface="Wingdings" panose="05000000000000000000" pitchFamily="2" charset="2"/>
                  <a:buChar char="Ø"/>
                </a:pPr>
                <a:endParaRPr lang="en-US" sz="2100" dirty="0">
                  <a:latin typeface="+mn-lt"/>
                </a:endParaRPr>
              </a:p>
            </p:txBody>
          </p:sp>
        </mc:Choice>
        <mc:Fallback xmlns="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5E1D59D7-F466-703C-8A09-7F5CA32C0C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07986" y="1582242"/>
                <a:ext cx="7606392" cy="4039958"/>
              </a:xfrm>
              <a:blipFill>
                <a:blip r:embed="rId5"/>
                <a:stretch>
                  <a:fillRect l="-2324" t="-3172" r="-1202" b="-2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25168A9-895E-AED6-9D34-BED9E50FE7D6}"/>
              </a:ext>
            </a:extLst>
          </p:cNvPr>
          <p:cNvSpPr/>
          <p:nvPr/>
        </p:nvSpPr>
        <p:spPr>
          <a:xfrm>
            <a:off x="647171" y="2443911"/>
            <a:ext cx="2894682" cy="47542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rgbClr val="FF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6FBF299-AF8E-D829-0021-CBF76C9E92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2547" y="1838874"/>
            <a:ext cx="94869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8059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06C274-A04D-E21B-9632-471CC18FB0A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42236" y="783013"/>
            <a:ext cx="10107527" cy="864690"/>
          </a:xfrm>
        </p:spPr>
        <p:txBody>
          <a:bodyPr/>
          <a:lstStyle/>
          <a:p>
            <a:pPr algn="ctr"/>
            <a:r>
              <a:rPr lang="en-US" sz="3600" dirty="0"/>
              <a:t>We can do this here on Earth at </a:t>
            </a:r>
            <a:r>
              <a:rPr lang="en-US" sz="3600" dirty="0" err="1"/>
              <a:t>HiRadMat</a:t>
            </a:r>
            <a:r>
              <a:rPr lang="en-US" sz="3600" dirty="0"/>
              <a:t> 😊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742358-40F1-81FE-4CA5-FA72E7CCB065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C7A55D-DA46-6A3D-BE14-7A5124E1E2C5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25</a:t>
            </a:fld>
            <a:endParaRPr lang="en-US"/>
          </a:p>
        </p:txBody>
      </p:sp>
      <p:pic>
        <p:nvPicPr>
          <p:cNvPr id="5122" name="Picture 2" descr="Multipurpose HiRadMat Experiment">
            <a:extLst>
              <a:ext uri="{FF2B5EF4-FFF2-40B4-BE49-F238E27FC236}">
                <a16:creationId xmlns:a16="http://schemas.microsoft.com/office/drawing/2014/main" id="{C55931CC-49B6-0084-516F-595D07EB67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092" y="2232704"/>
            <a:ext cx="4289461" cy="285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Astronomers observe time dilation in early universe | Space | The Guardian">
            <a:extLst>
              <a:ext uri="{FF2B5EF4-FFF2-40B4-BE49-F238E27FC236}">
                <a16:creationId xmlns:a16="http://schemas.microsoft.com/office/drawing/2014/main" id="{1738AC6C-67F0-79F0-26B6-A72850E59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391" y="2133509"/>
            <a:ext cx="2958835" cy="2958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5AF3C419-AF43-99A8-002E-435756FF994F}"/>
              </a:ext>
            </a:extLst>
          </p:cNvPr>
          <p:cNvSpPr/>
          <p:nvPr/>
        </p:nvSpPr>
        <p:spPr>
          <a:xfrm>
            <a:off x="4732350" y="3108960"/>
            <a:ext cx="2727297" cy="100186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123640-BAFC-1A54-170B-4FEB3C8BEFAA}"/>
              </a:ext>
            </a:extLst>
          </p:cNvPr>
          <p:cNvSpPr txBox="1"/>
          <p:nvPr/>
        </p:nvSpPr>
        <p:spPr>
          <a:xfrm>
            <a:off x="9025120" y="5410052"/>
            <a:ext cx="1475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500 m away 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7FF25C-010E-981F-542F-65008248ACA5}"/>
              </a:ext>
            </a:extLst>
          </p:cNvPr>
          <p:cNvSpPr txBox="1"/>
          <p:nvPr/>
        </p:nvSpPr>
        <p:spPr>
          <a:xfrm>
            <a:off x="1411650" y="5470546"/>
            <a:ext cx="240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&gt;2M light years away…</a:t>
            </a:r>
          </a:p>
        </p:txBody>
      </p:sp>
    </p:spTree>
    <p:extLst>
      <p:ext uri="{BB962C8B-B14F-4D97-AF65-F5344CB8AC3E}">
        <p14:creationId xmlns:p14="http://schemas.microsoft.com/office/powerpoint/2010/main" val="37466414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C1F74E-EDB5-49DE-5C3D-30A8253AA1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5889EA-CFF0-D251-25B5-B6EACC04E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Challenging Beam Requirements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D5DA14-1745-41BE-09EE-E4D38B90767C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34E9CD-0039-2979-35B2-81A24448A907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26</a:t>
            </a:fld>
            <a:endParaRPr lang="en-US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568374B-FF46-7BBB-8909-3C87566D374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34205" y="1485773"/>
            <a:ext cx="10947400" cy="1757335"/>
          </a:xfrm>
        </p:spPr>
        <p:txBody>
          <a:bodyPr/>
          <a:lstStyle/>
          <a:p>
            <a:pPr marL="146"/>
            <a:r>
              <a:rPr lang="en-US" sz="3200" b="1" dirty="0">
                <a:latin typeface="+mn-lt"/>
              </a:rPr>
              <a:t>We need a beam.</a:t>
            </a:r>
          </a:p>
          <a:p>
            <a:pPr marL="146"/>
            <a:endParaRPr lang="en-US" sz="32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60257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97E22F-F349-739E-879C-3E46D19F7A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C88E9B-73A8-4CE0-6DEE-037339044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Challenging Beam Requirements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59048-825A-0731-04F0-8EE1C459F6B2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D046A2-7A84-793E-76E9-87D7927E1F61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27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1">
                <a:extLst>
                  <a:ext uri="{FF2B5EF4-FFF2-40B4-BE49-F238E27FC236}">
                    <a16:creationId xmlns:a16="http://schemas.microsoft.com/office/drawing/2014/main" id="{A6B80E22-0F0E-9552-2F9D-CA75CE7A4911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634205" y="1485773"/>
                <a:ext cx="10947400" cy="1757335"/>
              </a:xfrm>
            </p:spPr>
            <p:txBody>
              <a:bodyPr/>
              <a:lstStyle/>
              <a:p>
                <a:pPr marL="343046" indent="-342900">
                  <a:buFont typeface="Courier New" panose="02070309020205020404" pitchFamily="49" charset="0"/>
                  <a:buChar char="o"/>
                </a:pPr>
                <a:r>
                  <a:rPr lang="en-US" sz="2400" b="1" dirty="0">
                    <a:latin typeface="+mn-lt"/>
                  </a:rPr>
                  <a:t>Quasi-neutrality</a:t>
                </a:r>
                <a:r>
                  <a:rPr lang="en-US" sz="2400" dirty="0">
                    <a:latin typeface="+mn-lt"/>
                  </a:rPr>
                  <a:t>: equal amounts of electrons and positrons </a:t>
                </a:r>
              </a:p>
              <a:p>
                <a:pPr marL="343046" indent="-342900">
                  <a:buFont typeface="Courier New" panose="02070309020205020404" pitchFamily="49" charset="0"/>
                  <a:buChar char="o"/>
                </a:pPr>
                <a:r>
                  <a:rPr lang="en-US" sz="2400" b="1" dirty="0">
                    <a:latin typeface="+mn-lt"/>
                  </a:rPr>
                  <a:t>High electron/positron yields and density </a:t>
                </a:r>
                <a:r>
                  <a:rPr lang="en-US" sz="2400" dirty="0">
                    <a:latin typeface="+mn-lt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l-G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400" b="0" i="0" smtClean="0"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a:rPr lang="el-GR" sz="2400" b="0" i="0" smtClean="0">
                                <a:latin typeface="Cambria Math" panose="02040503050406030204" pitchFamily="18" charset="0"/>
                              </a:rPr>
                              <m:t>±</m:t>
                            </m:r>
                          </m:sub>
                        </m:sSub>
                        <m:r>
                          <a:rPr lang="el-GR" sz="2400" b="0" i="0" smtClean="0">
                            <a:latin typeface="Cambria Math" panose="02040503050406030204" pitchFamily="18" charset="0"/>
                          </a:rPr>
                          <m:t>~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13</m:t>
                            </m:r>
                          </m:sup>
                        </m:s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l-GR" sz="2400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l-GR" sz="2400" b="0" i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l-GR" sz="2400" dirty="0">
                    <a:latin typeface="+mn-lt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sup>
                    </m:sSup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l-GR" sz="2400" dirty="0">
                    <a:latin typeface="+mn-lt"/>
                  </a:rPr>
                  <a:t>)</a:t>
                </a:r>
                <a:endParaRPr lang="en-US" sz="2400" dirty="0">
                  <a:latin typeface="+mn-lt"/>
                </a:endParaRPr>
              </a:p>
              <a:p>
                <a:pPr marL="343046" indent="-342900">
                  <a:buFont typeface="Courier New" panose="02070309020205020404" pitchFamily="49" charset="0"/>
                  <a:buChar char="o"/>
                </a:pPr>
                <a:r>
                  <a:rPr lang="en-US" sz="2400" b="1" dirty="0">
                    <a:latin typeface="+mn-lt"/>
                  </a:rPr>
                  <a:t>Relativistic particle speeds </a:t>
                </a:r>
                <a:r>
                  <a:rPr lang="en-US" sz="2400" b="0" dirty="0">
                    <a:latin typeface="+mn-lt"/>
                  </a:rPr>
                  <a:t>(</a:t>
                </a:r>
                <a:r>
                  <a:rPr lang="el-GR" sz="2400" b="0" dirty="0">
                    <a:latin typeface="+mn-lt"/>
                  </a:rPr>
                  <a:t>γ </a:t>
                </a:r>
                <a:r>
                  <a:rPr lang="en-US" sz="2400" b="0" dirty="0">
                    <a:latin typeface="+mn-lt"/>
                  </a:rPr>
                  <a:t>~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400" b="0" dirty="0">
                    <a:latin typeface="+mn-lt"/>
                  </a:rPr>
                  <a:t>)  </a:t>
                </a:r>
              </a:p>
            </p:txBody>
          </p:sp>
        </mc:Choice>
        <mc:Fallback>
          <p:sp>
            <p:nvSpPr>
              <p:cNvPr id="6" name="Content Placeholder 1">
                <a:extLst>
                  <a:ext uri="{FF2B5EF4-FFF2-40B4-BE49-F238E27FC236}">
                    <a16:creationId xmlns:a16="http://schemas.microsoft.com/office/drawing/2014/main" id="{A6B80E22-0F0E-9552-2F9D-CA75CE7A491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634205" y="1485773"/>
                <a:ext cx="10947400" cy="1757335"/>
              </a:xfrm>
              <a:blipFill>
                <a:blip r:embed="rId2"/>
                <a:stretch>
                  <a:fillRect l="-1615" t="-7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E0077A83-11B2-99DC-AA58-59216DE1668A}"/>
              </a:ext>
            </a:extLst>
          </p:cNvPr>
          <p:cNvSpPr txBox="1"/>
          <p:nvPr/>
        </p:nvSpPr>
        <p:spPr>
          <a:xfrm>
            <a:off x="407986" y="3379766"/>
            <a:ext cx="1146889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3999" lvl="1" indent="0">
              <a:buNone/>
            </a:pPr>
            <a:r>
              <a:rPr lang="en-US" sz="2400" dirty="0">
                <a:latin typeface="+mn-lt"/>
              </a:rPr>
              <a:t>Also: control </a:t>
            </a:r>
            <a:r>
              <a:rPr lang="en-US" sz="2400" b="1" dirty="0">
                <a:latin typeface="+mn-lt"/>
              </a:rPr>
              <a:t>e-e+ beam divergence and momentum spread </a:t>
            </a:r>
            <a:r>
              <a:rPr lang="en-US" sz="2400" dirty="0">
                <a:latin typeface="+mn-lt"/>
              </a:rPr>
              <a:t>as much as possible, and </a:t>
            </a:r>
            <a:r>
              <a:rPr lang="en-US" sz="2400" b="1" dirty="0">
                <a:latin typeface="+mn-lt"/>
              </a:rPr>
              <a:t>proton properties (primary beam position and spot size)</a:t>
            </a:r>
            <a:r>
              <a:rPr lang="en-US" sz="2400" dirty="0">
                <a:latin typeface="+mn-lt"/>
              </a:rPr>
              <a:t> known with </a:t>
            </a:r>
            <a:r>
              <a:rPr lang="en-US" sz="2400" b="1" dirty="0">
                <a:latin typeface="+mn-lt"/>
              </a:rPr>
              <a:t>high certainty</a:t>
            </a:r>
          </a:p>
        </p:txBody>
      </p:sp>
    </p:spTree>
    <p:extLst>
      <p:ext uri="{BB962C8B-B14F-4D97-AF65-F5344CB8AC3E}">
        <p14:creationId xmlns:p14="http://schemas.microsoft.com/office/powerpoint/2010/main" val="7528901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1534D8-365D-5C2F-1F95-DC4AF2920B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625700-DFC2-BA21-2CEE-7ACBFD2FE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Challenging Beam Requirements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2EB990-812C-25A6-33FB-D6CDD6810CFC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2DBC85-7CC5-22C9-D626-B1BB9D52389C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28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7C62B7-EB2E-0A44-3BF5-7BB378FE4344}"/>
              </a:ext>
            </a:extLst>
          </p:cNvPr>
          <p:cNvSpPr txBox="1"/>
          <p:nvPr/>
        </p:nvSpPr>
        <p:spPr>
          <a:xfrm>
            <a:off x="634205" y="4772062"/>
            <a:ext cx="1108392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6"/>
            <a:r>
              <a:rPr lang="en-US" sz="2400" b="1" dirty="0">
                <a:latin typeface="+mn-lt"/>
              </a:rPr>
              <a:t>My work: optimize e-e+ beam divergence and improve control of primary beam position → serving better the physics scope of the experiment and the CERN accelerator complex in general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89ACD8-A2A5-806F-F433-D24A0F5D16D3}"/>
              </a:ext>
            </a:extLst>
          </p:cNvPr>
          <p:cNvSpPr txBox="1"/>
          <p:nvPr/>
        </p:nvSpPr>
        <p:spPr>
          <a:xfrm>
            <a:off x="407986" y="3379766"/>
            <a:ext cx="1146889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3999" lvl="1" indent="0">
              <a:buNone/>
            </a:pPr>
            <a:r>
              <a:rPr lang="en-US" sz="2400" dirty="0">
                <a:latin typeface="+mn-lt"/>
              </a:rPr>
              <a:t>Also: control </a:t>
            </a:r>
            <a:r>
              <a:rPr lang="en-US" sz="2400" b="1" dirty="0">
                <a:latin typeface="+mn-lt"/>
              </a:rPr>
              <a:t>e-e+ beam divergence and momentum spread </a:t>
            </a:r>
            <a:r>
              <a:rPr lang="en-US" sz="2400" dirty="0">
                <a:latin typeface="+mn-lt"/>
              </a:rPr>
              <a:t>as much as possible, and </a:t>
            </a:r>
            <a:r>
              <a:rPr lang="en-US" sz="2400" b="1" dirty="0">
                <a:latin typeface="+mn-lt"/>
              </a:rPr>
              <a:t>proton properties (primary beam position and spot size)</a:t>
            </a:r>
            <a:r>
              <a:rPr lang="en-US" sz="2400" dirty="0">
                <a:latin typeface="+mn-lt"/>
              </a:rPr>
              <a:t> known with </a:t>
            </a:r>
            <a:r>
              <a:rPr lang="en-US" sz="2400" b="1" dirty="0">
                <a:latin typeface="+mn-lt"/>
              </a:rPr>
              <a:t>high certainty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A474FCC-425E-1DE6-DA3D-F9A47EEAC220}"/>
              </a:ext>
            </a:extLst>
          </p:cNvPr>
          <p:cNvSpPr/>
          <p:nvPr/>
        </p:nvSpPr>
        <p:spPr>
          <a:xfrm>
            <a:off x="571500" y="4705350"/>
            <a:ext cx="11146632" cy="13462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06FD2EA-1CE7-C3D2-AF0C-9E7CAC5E878D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634205" y="1485773"/>
                <a:ext cx="10947400" cy="1757335"/>
              </a:xfrm>
            </p:spPr>
            <p:txBody>
              <a:bodyPr/>
              <a:lstStyle/>
              <a:p>
                <a:pPr marL="343046" indent="-342900">
                  <a:buFont typeface="Courier New" panose="02070309020205020404" pitchFamily="49" charset="0"/>
                  <a:buChar char="o"/>
                </a:pPr>
                <a:r>
                  <a:rPr lang="en-US" sz="2400" b="1" dirty="0">
                    <a:latin typeface="+mn-lt"/>
                  </a:rPr>
                  <a:t>Quasi-neutrality</a:t>
                </a:r>
                <a:r>
                  <a:rPr lang="en-US" sz="2400" dirty="0">
                    <a:latin typeface="+mn-lt"/>
                  </a:rPr>
                  <a:t>: equal amounts of electrons and positrons </a:t>
                </a:r>
              </a:p>
              <a:p>
                <a:pPr marL="343046" indent="-342900">
                  <a:buFont typeface="Courier New" panose="02070309020205020404" pitchFamily="49" charset="0"/>
                  <a:buChar char="o"/>
                </a:pPr>
                <a:r>
                  <a:rPr lang="en-US" sz="2400" b="1" dirty="0">
                    <a:latin typeface="+mn-lt"/>
                  </a:rPr>
                  <a:t>High electron/positron yields and density </a:t>
                </a:r>
                <a:r>
                  <a:rPr lang="en-US" sz="2400" dirty="0">
                    <a:latin typeface="+mn-lt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l-G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400" b="0" i="0" smtClean="0"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a:rPr lang="el-GR" sz="2400" b="0" i="0" smtClean="0">
                                <a:latin typeface="Cambria Math" panose="02040503050406030204" pitchFamily="18" charset="0"/>
                              </a:rPr>
                              <m:t>±</m:t>
                            </m:r>
                          </m:sub>
                        </m:sSub>
                        <m:r>
                          <a:rPr lang="el-GR" sz="2400" b="0" i="0" smtClean="0">
                            <a:latin typeface="Cambria Math" panose="02040503050406030204" pitchFamily="18" charset="0"/>
                          </a:rPr>
                          <m:t>~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13</m:t>
                            </m:r>
                          </m:sup>
                        </m:s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l-GR" sz="2400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l-GR" sz="2400" b="0" i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l-GR" sz="2400" dirty="0">
                    <a:latin typeface="+mn-lt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sup>
                    </m:sSup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l-GR" sz="2400" dirty="0">
                    <a:latin typeface="+mn-lt"/>
                  </a:rPr>
                  <a:t>)</a:t>
                </a:r>
                <a:endParaRPr lang="en-US" sz="2400" dirty="0">
                  <a:latin typeface="+mn-lt"/>
                </a:endParaRPr>
              </a:p>
              <a:p>
                <a:pPr marL="343046" indent="-342900">
                  <a:buFont typeface="Courier New" panose="02070309020205020404" pitchFamily="49" charset="0"/>
                  <a:buChar char="o"/>
                </a:pPr>
                <a:r>
                  <a:rPr lang="en-US" sz="2400" b="1" dirty="0">
                    <a:latin typeface="+mn-lt"/>
                  </a:rPr>
                  <a:t>Relativistic particle speeds </a:t>
                </a:r>
                <a:r>
                  <a:rPr lang="en-US" sz="2400" b="0" dirty="0">
                    <a:latin typeface="+mn-lt"/>
                  </a:rPr>
                  <a:t>(</a:t>
                </a:r>
                <a:r>
                  <a:rPr lang="el-GR" sz="2400" b="0" dirty="0">
                    <a:latin typeface="+mn-lt"/>
                  </a:rPr>
                  <a:t>γ </a:t>
                </a:r>
                <a:r>
                  <a:rPr lang="en-US" sz="2400" b="0" dirty="0">
                    <a:latin typeface="+mn-lt"/>
                  </a:rPr>
                  <a:t>~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400" b="0" dirty="0">
                    <a:latin typeface="+mn-lt"/>
                  </a:rPr>
                  <a:t>)  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06FD2EA-1CE7-C3D2-AF0C-9E7CAC5E87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634205" y="1485773"/>
                <a:ext cx="10947400" cy="1757335"/>
              </a:xfrm>
              <a:blipFill>
                <a:blip r:embed="rId2"/>
                <a:stretch>
                  <a:fillRect l="-1615" t="-7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20348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72854FA-9812-6920-8C09-5BE6F45E2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Focusing Using Quadrupoles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0D4793-3B35-4E1C-C3DD-08EB1F37C87F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AF0F5E-F4D6-F390-E843-9C46BA3E4695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29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08B222-280B-03B9-D801-F7D77B8D644E}"/>
              </a:ext>
            </a:extLst>
          </p:cNvPr>
          <p:cNvSpPr txBox="1"/>
          <p:nvPr/>
        </p:nvSpPr>
        <p:spPr>
          <a:xfrm>
            <a:off x="407986" y="1413806"/>
            <a:ext cx="10628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 particle accelerators: quadrupoles used to focus the beam, in triplets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We decided to apply the same principle, using </a:t>
            </a:r>
            <a:r>
              <a:rPr lang="en-US" sz="2400" b="1" dirty="0"/>
              <a:t>permanent magnets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114AE1C-A013-9605-6002-A09198316E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0318" y="244537"/>
            <a:ext cx="3248465" cy="119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351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9490D3-C5D3-70F0-E3F6-137B576AA1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8BFCC04-929B-0CC6-23D0-68CD0EF26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of this talk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BBEB73-BEAB-B57A-288F-77F8D59A0F2A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6B66B0-317E-F603-6192-CA63BB1D5138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C8A12EB6-E3D6-47E1-A1B8-94AC2C6C4BD7}" type="slidenum">
              <a:rPr lang="en-US" smtClean="0"/>
              <a:t>3</a:t>
            </a:fld>
            <a:endParaRPr lang="en-US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4631361-F552-3507-1EA8-E1E991B0C24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592263"/>
            <a:ext cx="11376022" cy="4608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Plasma Astrophysics Experiments at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HiRadMat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Goals &amp; Experimental Layout </a:t>
            </a: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Beam Focusing Quadrupoles – Simulations, Measurements, Image Analysis &amp; Managing Uncertainty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Machine Learning-Driven Calibration of Beam Position Monitors (BPMs)</a:t>
            </a: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BPMs in the SPS &amp; ALPS: Principle of Operation and Role for the Complex </a:t>
            </a:r>
            <a:endParaRPr lang="el-GR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Current Limitations – What if we used Machine Learning</a:t>
            </a: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Neural Networks to Minimize Systematic Errors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Future Plans and Next Steps </a:t>
            </a:r>
            <a:endParaRPr lang="el-GR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6078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C5C4F9-84C1-7531-EDC4-9F4869640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107D23D-8C24-9559-C007-510A98B6F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Focusing Using Quadrupoles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B908CE-EC9D-6B20-B5DA-8595CB5776A3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3CF25E-0BFC-9A7D-881D-078C5AF119BF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30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627EC1-646B-B36D-8AF2-902F281F3A14}"/>
              </a:ext>
            </a:extLst>
          </p:cNvPr>
          <p:cNvSpPr txBox="1"/>
          <p:nvPr/>
        </p:nvSpPr>
        <p:spPr>
          <a:xfrm>
            <a:off x="407986" y="1413806"/>
            <a:ext cx="1062831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 particle accelerators: quadrupoles used to focus the beam, in triplets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We decided to apply the same principle, using </a:t>
            </a:r>
            <a:r>
              <a:rPr lang="en-US" sz="2400" b="1" dirty="0"/>
              <a:t>permanent magnets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However</a:t>
            </a:r>
            <a:r>
              <a:rPr lang="en-US" sz="2400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Mixed particle beam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Very wide band momenta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Unknown exact field of permanent magnets arrangement (design inspired by Halbach arrays)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/>
                </a:solidFill>
              </a:rPr>
              <a:t>Challenging implementation with uncertain performance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My role: I performed simulations to understand the material properties and the focusing effect of the magnetic setup on our beam</a:t>
            </a:r>
            <a:endParaRPr lang="el-GR" sz="2400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E2DF2B2-24A6-0243-99FD-0C1A9D4E80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0318" y="244537"/>
            <a:ext cx="3248465" cy="119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6014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758E6-E64C-E8F2-C3AD-3F4656CB56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EAF50D-9EF9-7230-6652-F471D2726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Focusing Using Quadrupoles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E00B96-0CA6-62CF-E8DE-404BB25A054F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407494-5E9E-EF9D-CCFB-448CE2851E96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31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F75156-9E31-DAF9-D204-75E2DCE9A9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149" y="1602039"/>
            <a:ext cx="9695695" cy="23239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8C5D165-C7CD-F85F-41EE-AB0B247F7A73}"/>
              </a:ext>
            </a:extLst>
          </p:cNvPr>
          <p:cNvSpPr txBox="1"/>
          <p:nvPr/>
        </p:nvSpPr>
        <p:spPr>
          <a:xfrm>
            <a:off x="7987130" y="5982748"/>
            <a:ext cx="41090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>
                <a:effectLst/>
              </a:rPr>
              <a:t>Source: 4. C. D. Arrowsmith et al. Phys. </a:t>
            </a:r>
            <a:r>
              <a:rPr lang="en-GB" sz="800" b="0" err="1">
                <a:effectLst/>
              </a:rPr>
              <a:t>Rev.Res</a:t>
            </a:r>
            <a:r>
              <a:rPr lang="en-GB" sz="800" b="0">
                <a:effectLst/>
              </a:rPr>
              <a:t>. </a:t>
            </a:r>
            <a:r>
              <a:rPr lang="en-GB" sz="800" b="0" err="1">
                <a:effectLst/>
              </a:rPr>
              <a:t>doi</a:t>
            </a:r>
            <a:r>
              <a:rPr lang="en-GB" sz="800" b="0">
                <a:effectLst/>
              </a:rPr>
              <a:t>: 10.1103/PhysRevResearch.3.023103</a:t>
            </a:r>
            <a:endParaRPr lang="en-US" sz="80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263F468-C4C4-7FD6-9FAB-7AF4DFFD6F8C}"/>
              </a:ext>
            </a:extLst>
          </p:cNvPr>
          <p:cNvCxnSpPr>
            <a:cxnSpLocks/>
          </p:cNvCxnSpPr>
          <p:nvPr/>
        </p:nvCxnSpPr>
        <p:spPr>
          <a:xfrm>
            <a:off x="5156200" y="2628900"/>
            <a:ext cx="0" cy="1460500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9A5EB68-DC1F-53EC-F31C-02677D5DDB64}"/>
              </a:ext>
            </a:extLst>
          </p:cNvPr>
          <p:cNvSpPr txBox="1"/>
          <p:nvPr/>
        </p:nvSpPr>
        <p:spPr>
          <a:xfrm>
            <a:off x="2603500" y="4323673"/>
            <a:ext cx="510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chemeClr val="accent4"/>
                </a:solidFill>
              </a:rPr>
              <a:t>Quadrupole triplet was placed between target and plasma cell </a:t>
            </a:r>
            <a:endParaRPr lang="el-GR" sz="240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6962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2993779-0F49-6AC9-4F57-BB81D2DF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Quadrupoles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8CB26F-4DEF-BF4D-1688-99E1C60759E7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744401-1E94-873C-0F5C-FC23411DF65D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32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D9B1B3-DDE8-C570-A0BF-D98CCB678E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6" y="1378352"/>
            <a:ext cx="3220452" cy="34861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DB40F2-73AF-1178-F5CA-3EE514539E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1803" y="2115743"/>
            <a:ext cx="3728388" cy="35917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5E7B1D4-928C-AF57-9EC4-636DEF1EF7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6023" y="1215517"/>
            <a:ext cx="2906060" cy="38733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AFDB61E-3DBD-BCAF-D0DB-79DB0413057B}"/>
              </a:ext>
            </a:extLst>
          </p:cNvPr>
          <p:cNvSpPr txBox="1"/>
          <p:nvPr/>
        </p:nvSpPr>
        <p:spPr>
          <a:xfrm>
            <a:off x="3868994" y="1422336"/>
            <a:ext cx="2529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Assembly &amp; installation</a:t>
            </a:r>
            <a:endParaRPr lang="el-G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ACC748-3BBB-7CA4-106E-C533A94775CA}"/>
              </a:ext>
            </a:extLst>
          </p:cNvPr>
          <p:cNvSpPr txBox="1"/>
          <p:nvPr/>
        </p:nvSpPr>
        <p:spPr>
          <a:xfrm>
            <a:off x="8802216" y="5228262"/>
            <a:ext cx="2733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Post-irradiation field measurements</a:t>
            </a:r>
            <a:endParaRPr lang="el-GR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C1860D5-8D33-C123-2C5E-9CE2E398B297}"/>
              </a:ext>
            </a:extLst>
          </p:cNvPr>
          <p:cNvSpPr/>
          <p:nvPr/>
        </p:nvSpPr>
        <p:spPr>
          <a:xfrm>
            <a:off x="3868993" y="1353086"/>
            <a:ext cx="2529963" cy="50783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B95D0D-1296-19E9-EF41-61DFB5EF7CD8}"/>
              </a:ext>
            </a:extLst>
          </p:cNvPr>
          <p:cNvSpPr/>
          <p:nvPr/>
        </p:nvSpPr>
        <p:spPr>
          <a:xfrm>
            <a:off x="9005927" y="5211110"/>
            <a:ext cx="2328823" cy="663483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12671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8B7D9E-6707-6F27-29E4-BF147CB2E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Quadrupole Studies (FLUKA) – Temperature Increase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C02775-01BE-7CEA-8629-385E7CC21350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31E965-E933-2116-4D8E-56C2DB69A261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33</a:t>
            </a:fld>
            <a:endParaRPr lang="en-US"/>
          </a:p>
        </p:txBody>
      </p:sp>
      <p:pic>
        <p:nvPicPr>
          <p:cNvPr id="6" name="Picture 5" descr="A chart of a temperature change&#10;&#10;Description automatically generated">
            <a:extLst>
              <a:ext uri="{FF2B5EF4-FFF2-40B4-BE49-F238E27FC236}">
                <a16:creationId xmlns:a16="http://schemas.microsoft.com/office/drawing/2014/main" id="{D3AFB03C-43B4-298F-0FC6-DAF4E938F9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551" y="1058642"/>
            <a:ext cx="4453490" cy="4105563"/>
          </a:xfrm>
          <a:prstGeom prst="rect">
            <a:avLst/>
          </a:prstGeom>
        </p:spPr>
      </p:pic>
      <p:pic>
        <p:nvPicPr>
          <p:cNvPr id="7" name="Picture 6" descr="A diagram of a temperature change&#10;&#10;Description automatically generated">
            <a:extLst>
              <a:ext uri="{FF2B5EF4-FFF2-40B4-BE49-F238E27FC236}">
                <a16:creationId xmlns:a16="http://schemas.microsoft.com/office/drawing/2014/main" id="{209C4D2A-8618-1954-085A-906DCA0586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627" y="1029853"/>
            <a:ext cx="4613954" cy="42534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5E456B-7144-CA45-7D73-8BE8D942E74B}"/>
              </a:ext>
            </a:extLst>
          </p:cNvPr>
          <p:cNvSpPr/>
          <p:nvPr/>
        </p:nvSpPr>
        <p:spPr>
          <a:xfrm>
            <a:off x="3238500" y="1809927"/>
            <a:ext cx="371476" cy="135128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53CDD71-D268-8796-D9CA-EE625F836954}"/>
              </a:ext>
            </a:extLst>
          </p:cNvPr>
          <p:cNvCxnSpPr>
            <a:cxnSpLocks/>
          </p:cNvCxnSpPr>
          <p:nvPr/>
        </p:nvCxnSpPr>
        <p:spPr>
          <a:xfrm>
            <a:off x="6455436" y="4483100"/>
            <a:ext cx="770864" cy="0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ECD0AFA-275B-5BD0-5FE2-2B3441E5770D}"/>
              </a:ext>
            </a:extLst>
          </p:cNvPr>
          <p:cNvSpPr txBox="1"/>
          <p:nvPr/>
        </p:nvSpPr>
        <p:spPr>
          <a:xfrm>
            <a:off x="6455436" y="4519711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chemeClr val="accent4"/>
                </a:solidFill>
              </a:rPr>
              <a:t>Beam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87E7840-B804-5736-46A2-0EC7AD810930}"/>
              </a:ext>
            </a:extLst>
          </p:cNvPr>
          <p:cNvCxnSpPr>
            <a:cxnSpLocks/>
            <a:stCxn id="9" idx="3"/>
            <a:endCxn id="13" idx="1"/>
          </p:cNvCxnSpPr>
          <p:nvPr/>
        </p:nvCxnSpPr>
        <p:spPr>
          <a:xfrm>
            <a:off x="3609976" y="2485569"/>
            <a:ext cx="2840716" cy="73067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Left Brace 12">
            <a:extLst>
              <a:ext uri="{FF2B5EF4-FFF2-40B4-BE49-F238E27FC236}">
                <a16:creationId xmlns:a16="http://schemas.microsoft.com/office/drawing/2014/main" id="{F8BAA287-45CF-1F39-2B6C-94FA0734E29C}"/>
              </a:ext>
            </a:extLst>
          </p:cNvPr>
          <p:cNvSpPr/>
          <p:nvPr/>
        </p:nvSpPr>
        <p:spPr>
          <a:xfrm>
            <a:off x="6450692" y="2098648"/>
            <a:ext cx="386858" cy="2235199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72694BA-DA19-B446-CF52-953CE31EBDB8}"/>
              </a:ext>
            </a:extLst>
          </p:cNvPr>
          <p:cNvSpPr txBox="1"/>
          <p:nvPr/>
        </p:nvSpPr>
        <p:spPr>
          <a:xfrm>
            <a:off x="721859" y="5169139"/>
            <a:ext cx="8521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/>
              <a:t>Temperature increase due to energy deposition: </a:t>
            </a:r>
            <a:r>
              <a:rPr lang="el-GR" sz="2000" b="1" err="1"/>
              <a:t>Δθ</a:t>
            </a:r>
            <a:r>
              <a:rPr lang="en-US" sz="2000" b="1"/>
              <a:t> ~ </a:t>
            </a:r>
            <a:r>
              <a:rPr lang="el-GR" sz="2000" b="1"/>
              <a:t>1-2</a:t>
            </a:r>
            <a:r>
              <a:rPr lang="en-US" sz="2000" b="1"/>
              <a:t> </a:t>
            </a:r>
            <a:r>
              <a:rPr lang="en-US" sz="2000" b="1" baseline="30000" err="1"/>
              <a:t>o</a:t>
            </a:r>
            <a:r>
              <a:rPr lang="en-US" sz="2000" b="1" err="1"/>
              <a:t>C</a:t>
            </a:r>
            <a:r>
              <a:rPr lang="en-US" sz="2000" b="1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Curie temperature for NdFeB ~ 300 </a:t>
            </a:r>
            <a:r>
              <a:rPr lang="en-US" sz="2000" baseline="30000" err="1"/>
              <a:t>o</a:t>
            </a:r>
            <a:r>
              <a:rPr lang="en-US" sz="2000" err="1"/>
              <a:t>C</a:t>
            </a:r>
            <a:r>
              <a:rPr lang="el-GR" sz="2000"/>
              <a:t> </a:t>
            </a:r>
            <a:r>
              <a:rPr lang="en-US" sz="2000"/>
              <a:t>(demagnetization)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Maximum operating temperature ~100 </a:t>
            </a:r>
            <a:r>
              <a:rPr lang="en-US" sz="2000" baseline="30000" err="1"/>
              <a:t>o</a:t>
            </a:r>
            <a:r>
              <a:rPr lang="en-US" sz="2000" err="1"/>
              <a:t>C</a:t>
            </a:r>
            <a:r>
              <a:rPr lang="el-GR" sz="2000"/>
              <a:t> </a:t>
            </a:r>
            <a:r>
              <a:rPr lang="en-US" sz="2000"/>
              <a:t>(beginning of losses)</a:t>
            </a:r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EF237710-7DB6-D23F-F78C-5DA75D06E4C8}"/>
              </a:ext>
            </a:extLst>
          </p:cNvPr>
          <p:cNvSpPr/>
          <p:nvPr/>
        </p:nvSpPr>
        <p:spPr>
          <a:xfrm>
            <a:off x="7969956" y="5283343"/>
            <a:ext cx="266700" cy="78725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E98B91-D310-B6BB-6422-091A4C2A1497}"/>
              </a:ext>
            </a:extLst>
          </p:cNvPr>
          <p:cNvSpPr txBox="1"/>
          <p:nvPr/>
        </p:nvSpPr>
        <p:spPr>
          <a:xfrm>
            <a:off x="8176631" y="5135417"/>
            <a:ext cx="34502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/>
              <a:t>Temperature changes don’t affect the performance of the magnet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1822347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EB1B6E-3236-8C9D-0548-2E7EC38B9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373066"/>
            <a:ext cx="11376022" cy="1066803"/>
          </a:xfrm>
        </p:spPr>
        <p:txBody>
          <a:bodyPr wrap="square" anchor="t">
            <a:normAutofit/>
          </a:bodyPr>
          <a:lstStyle/>
          <a:p>
            <a:r>
              <a:rPr lang="en-US" sz="3200" dirty="0"/>
              <a:t>Quadrupole Studies (COMSOL)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698260-066E-4E77-CBF5-BEC3A0792C5B}"/>
              </a:ext>
            </a:extLst>
          </p:cNvPr>
          <p:cNvSpPr>
            <a:spLocks noGrp="1"/>
          </p:cNvSpPr>
          <p:nvPr>
            <p:ph type="ftr" sz="quarter" idx="9"/>
          </p:nvPr>
        </p:nvSpPr>
        <p:spPr>
          <a:xfrm>
            <a:off x="4655841" y="6383334"/>
            <a:ext cx="6175674" cy="365129"/>
          </a:xfrm>
        </p:spPr>
        <p:txBody>
          <a:bodyPr wrap="square" anchor="ctr">
            <a:normAutofit/>
          </a:bodyPr>
          <a:lstStyle/>
          <a:p>
            <a:pPr lvl="0">
              <a:spcAft>
                <a:spcPts val="600"/>
              </a:spcAft>
            </a:pPr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BC558A-8CF5-41BC-A674-0182BDB5D6EE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>
          <a:xfrm>
            <a:off x="11107738" y="6383334"/>
            <a:ext cx="681035" cy="365129"/>
          </a:xfrm>
        </p:spPr>
        <p:txBody>
          <a:bodyPr wrap="square" anchor="ctr">
            <a:normAutofit/>
          </a:bodyPr>
          <a:lstStyle/>
          <a:p>
            <a:pPr lvl="0">
              <a:spcAft>
                <a:spcPts val="600"/>
              </a:spcAft>
            </a:pPr>
            <a:fld id="{D1A8F954-E4D2-4B12-8017-C686F13C3224}" type="slidenum">
              <a:rPr lang="en-US" smtClean="0"/>
              <a:pPr lvl="0">
                <a:spcAft>
                  <a:spcPts val="600"/>
                </a:spcAft>
              </a:pPr>
              <a:t>34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84C994-252F-F1E0-A0AE-35FAA0D07E9D}"/>
              </a:ext>
            </a:extLst>
          </p:cNvPr>
          <p:cNvSpPr txBox="1"/>
          <p:nvPr/>
        </p:nvSpPr>
        <p:spPr>
          <a:xfrm>
            <a:off x="1162050" y="1316593"/>
            <a:ext cx="3571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Magnetic Flux Density B (T)</a:t>
            </a:r>
            <a:endParaRPr lang="el-GR" b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088CA9-9BC0-288A-0C2B-3C216F76309F}"/>
              </a:ext>
            </a:extLst>
          </p:cNvPr>
          <p:cNvSpPr txBox="1"/>
          <p:nvPr/>
        </p:nvSpPr>
        <p:spPr>
          <a:xfrm>
            <a:off x="6829425" y="1293577"/>
            <a:ext cx="4002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Magnetic Flux Density Gradient (T/m)</a:t>
            </a:r>
            <a:endParaRPr lang="el-GR" b="1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1BD47F-2786-4B05-99B0-60468D0A7363}"/>
              </a:ext>
            </a:extLst>
          </p:cNvPr>
          <p:cNvGrpSpPr/>
          <p:nvPr/>
        </p:nvGrpSpPr>
        <p:grpSpPr>
          <a:xfrm>
            <a:off x="396876" y="1685925"/>
            <a:ext cx="5611809" cy="4047330"/>
            <a:chOff x="396876" y="1685925"/>
            <a:chExt cx="5611809" cy="404733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8E8CD1D-7792-2164-B706-FC699678E2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12177" r="14761"/>
            <a:stretch/>
          </p:blipFill>
          <p:spPr>
            <a:xfrm>
              <a:off x="396876" y="1685925"/>
              <a:ext cx="5611809" cy="4047330"/>
            </a:xfrm>
            <a:prstGeom prst="rect">
              <a:avLst/>
            </a:prstGeom>
            <a:noFill/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0AFF4A7-7D8A-AE3D-8DE5-74702A179B51}"/>
                </a:ext>
              </a:extLst>
            </p:cNvPr>
            <p:cNvSpPr/>
            <p:nvPr/>
          </p:nvSpPr>
          <p:spPr>
            <a:xfrm>
              <a:off x="4404360" y="5394960"/>
              <a:ext cx="234461" cy="1732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01DDDFE-7A18-BBDA-6913-BF2E9D76FCEE}"/>
              </a:ext>
            </a:extLst>
          </p:cNvPr>
          <p:cNvGrpSpPr/>
          <p:nvPr/>
        </p:nvGrpSpPr>
        <p:grpSpPr>
          <a:xfrm>
            <a:off x="6572250" y="1885950"/>
            <a:ext cx="5211758" cy="3847305"/>
            <a:chOff x="6572250" y="1885950"/>
            <a:chExt cx="5211758" cy="384730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2142B6C-4309-D329-9EDC-E69D8A8E02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701" t="16518" r="18136"/>
            <a:stretch/>
          </p:blipFill>
          <p:spPr>
            <a:xfrm>
              <a:off x="6572250" y="1885950"/>
              <a:ext cx="5211758" cy="3847305"/>
            </a:xfrm>
            <a:prstGeom prst="rect">
              <a:avLst/>
            </a:prstGeom>
            <a:noFill/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7BC1C0B-0E59-5269-3ED2-AE47653B2151}"/>
                </a:ext>
              </a:extLst>
            </p:cNvPr>
            <p:cNvSpPr/>
            <p:nvPr/>
          </p:nvSpPr>
          <p:spPr>
            <a:xfrm>
              <a:off x="10223667" y="5404338"/>
              <a:ext cx="234461" cy="1732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</p:spTree>
    <p:extLst>
      <p:ext uri="{BB962C8B-B14F-4D97-AF65-F5344CB8AC3E}">
        <p14:creationId xmlns:p14="http://schemas.microsoft.com/office/powerpoint/2010/main" val="4449831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0706A68-968D-1338-4A52-F2F3E4B04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Quadrupole Studies – Divergence and p-spread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75905F-7C39-253D-8481-90C440A38FDD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5C67E6-2BB0-ED2A-0A40-120FAB2E0A01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35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E1DA46-6A11-CD17-3C14-96459E728B4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598"/>
          <a:stretch/>
        </p:blipFill>
        <p:spPr>
          <a:xfrm>
            <a:off x="3987659" y="3976411"/>
            <a:ext cx="7855132" cy="22799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1562BE-97D1-BCD7-74B4-65011E45FFD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693"/>
          <a:stretch/>
        </p:blipFill>
        <p:spPr>
          <a:xfrm>
            <a:off x="3928877" y="1333499"/>
            <a:ext cx="7855131" cy="22799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0B438E-9FAE-3F5C-90F1-F5C054715ED2}"/>
              </a:ext>
            </a:extLst>
          </p:cNvPr>
          <p:cNvSpPr txBox="1"/>
          <p:nvPr/>
        </p:nvSpPr>
        <p:spPr>
          <a:xfrm>
            <a:off x="318525" y="1733796"/>
            <a:ext cx="33533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Beam profile &amp; momentum spread </a:t>
            </a:r>
            <a:r>
              <a:rPr lang="el-GR" b="1" dirty="0"/>
              <a:t>Δθ</a:t>
            </a:r>
            <a:r>
              <a:rPr lang="en-US" b="1" dirty="0"/>
              <a:t>, 1 m after the Target </a:t>
            </a:r>
            <a:r>
              <a:rPr lang="en-US" dirty="0"/>
              <a:t>(~80 cm after quadrupole triplet)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With quadrupoles: </a:t>
            </a:r>
          </a:p>
          <a:p>
            <a:endParaRPr lang="en-US" b="1" dirty="0"/>
          </a:p>
          <a:p>
            <a:r>
              <a:rPr lang="en-US" b="1" dirty="0"/>
              <a:t>More narrow beam profiles and momentum spreads, for energies around 75 MeV</a:t>
            </a:r>
          </a:p>
          <a:p>
            <a:r>
              <a:rPr lang="en-US" b="1" dirty="0"/>
              <a:t>- Particles concentrated in the center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6F58F4-D9F0-C975-707A-18408C0E6687}"/>
              </a:ext>
            </a:extLst>
          </p:cNvPr>
          <p:cNvSpPr txBox="1"/>
          <p:nvPr/>
        </p:nvSpPr>
        <p:spPr>
          <a:xfrm>
            <a:off x="4235450" y="1087496"/>
            <a:ext cx="215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Transverse beam profile </a:t>
            </a:r>
            <a:endParaRPr lang="el-GR" sz="1400" b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D66648-3BB1-8CB9-19CD-5F1AD97D3ADE}"/>
              </a:ext>
            </a:extLst>
          </p:cNvPr>
          <p:cNvSpPr txBox="1"/>
          <p:nvPr/>
        </p:nvSpPr>
        <p:spPr>
          <a:xfrm>
            <a:off x="6765778" y="1080609"/>
            <a:ext cx="9050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X profile </a:t>
            </a:r>
            <a:endParaRPr lang="el-GR" sz="1400" b="1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C31131-CE6C-7FF3-4A3F-AB130A57192D}"/>
              </a:ext>
            </a:extLst>
          </p:cNvPr>
          <p:cNvSpPr txBox="1"/>
          <p:nvPr/>
        </p:nvSpPr>
        <p:spPr>
          <a:xfrm>
            <a:off x="8067526" y="1080608"/>
            <a:ext cx="9050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Y profile </a:t>
            </a:r>
            <a:endParaRPr lang="el-GR" sz="1400" b="1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523416-E463-54E4-3ADC-16EED6D3F698}"/>
              </a:ext>
            </a:extLst>
          </p:cNvPr>
          <p:cNvSpPr txBox="1"/>
          <p:nvPr/>
        </p:nvSpPr>
        <p:spPr>
          <a:xfrm>
            <a:off x="9181956" y="1080608"/>
            <a:ext cx="13929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err="1"/>
              <a:t>Δθ</a:t>
            </a:r>
            <a:r>
              <a:rPr lang="en-US" sz="1200" b="1" baseline="-25000"/>
              <a:t>x</a:t>
            </a:r>
            <a:r>
              <a:rPr lang="en-US" sz="1200" b="1"/>
              <a:t> = </a:t>
            </a:r>
            <a:r>
              <a:rPr lang="en-US" sz="1200" b="1" err="1"/>
              <a:t>atan</a:t>
            </a:r>
            <a:r>
              <a:rPr lang="en-US" sz="1200" b="1"/>
              <a:t>(</a:t>
            </a:r>
            <a:r>
              <a:rPr lang="en-US" sz="1200" b="1" err="1"/>
              <a:t>px</a:t>
            </a:r>
            <a:r>
              <a:rPr lang="en-US" sz="1200" b="1"/>
              <a:t>/</a:t>
            </a:r>
            <a:r>
              <a:rPr lang="en-US" sz="1200" b="1" err="1"/>
              <a:t>pz</a:t>
            </a:r>
            <a:r>
              <a:rPr lang="en-US" sz="1200" b="1"/>
              <a:t>)</a:t>
            </a:r>
            <a:endParaRPr lang="el-GR" sz="1200" b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1A0B46-3A98-74E1-5967-7CDC2797309A}"/>
              </a:ext>
            </a:extLst>
          </p:cNvPr>
          <p:cNvSpPr txBox="1"/>
          <p:nvPr/>
        </p:nvSpPr>
        <p:spPr>
          <a:xfrm>
            <a:off x="10552347" y="1068878"/>
            <a:ext cx="13929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err="1"/>
              <a:t>Δθ</a:t>
            </a:r>
            <a:r>
              <a:rPr lang="en-US" sz="1200" b="1" baseline="-25000"/>
              <a:t>y</a:t>
            </a:r>
            <a:r>
              <a:rPr lang="en-US" sz="1200" b="1"/>
              <a:t> = </a:t>
            </a:r>
            <a:r>
              <a:rPr lang="en-US" sz="1200" b="1" err="1"/>
              <a:t>atan</a:t>
            </a:r>
            <a:r>
              <a:rPr lang="en-US" sz="1200" b="1"/>
              <a:t>(</a:t>
            </a:r>
            <a:r>
              <a:rPr lang="en-US" sz="1200" b="1" err="1"/>
              <a:t>py</a:t>
            </a:r>
            <a:r>
              <a:rPr lang="en-US" sz="1200" b="1"/>
              <a:t>/</a:t>
            </a:r>
            <a:r>
              <a:rPr lang="en-US" sz="1200" b="1" err="1"/>
              <a:t>pz</a:t>
            </a:r>
            <a:r>
              <a:rPr lang="en-US" sz="1200" b="1"/>
              <a:t>)</a:t>
            </a:r>
            <a:endParaRPr lang="el-GR" sz="1200" b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115219-C371-557D-06A7-3A38FDBBBAD5}"/>
              </a:ext>
            </a:extLst>
          </p:cNvPr>
          <p:cNvSpPr txBox="1"/>
          <p:nvPr/>
        </p:nvSpPr>
        <p:spPr>
          <a:xfrm>
            <a:off x="4235450" y="3737573"/>
            <a:ext cx="215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Transverse beam profile </a:t>
            </a:r>
            <a:endParaRPr lang="el-GR" sz="1400" b="1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F3A83A-5696-726E-B5AE-ED0BD49D6CFC}"/>
              </a:ext>
            </a:extLst>
          </p:cNvPr>
          <p:cNvSpPr txBox="1"/>
          <p:nvPr/>
        </p:nvSpPr>
        <p:spPr>
          <a:xfrm>
            <a:off x="6765778" y="3730686"/>
            <a:ext cx="9050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X profile </a:t>
            </a:r>
            <a:endParaRPr lang="el-GR" sz="1400" b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1C5B36-9235-D8FB-52A0-87291228E058}"/>
              </a:ext>
            </a:extLst>
          </p:cNvPr>
          <p:cNvSpPr txBox="1"/>
          <p:nvPr/>
        </p:nvSpPr>
        <p:spPr>
          <a:xfrm>
            <a:off x="8067526" y="3730685"/>
            <a:ext cx="9050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Y profile </a:t>
            </a:r>
            <a:endParaRPr lang="el-GR" sz="140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AF925C1-8BE7-2FD1-77EB-4BA492B5C27F}"/>
              </a:ext>
            </a:extLst>
          </p:cNvPr>
          <p:cNvSpPr txBox="1"/>
          <p:nvPr/>
        </p:nvSpPr>
        <p:spPr>
          <a:xfrm>
            <a:off x="9181956" y="3730685"/>
            <a:ext cx="13929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err="1"/>
              <a:t>Δθ</a:t>
            </a:r>
            <a:r>
              <a:rPr lang="en-US" sz="1200" b="1" baseline="-25000"/>
              <a:t>x</a:t>
            </a:r>
            <a:r>
              <a:rPr lang="en-US" sz="1200" b="1"/>
              <a:t> = </a:t>
            </a:r>
            <a:r>
              <a:rPr lang="en-US" sz="1200" b="1" err="1"/>
              <a:t>atan</a:t>
            </a:r>
            <a:r>
              <a:rPr lang="en-US" sz="1200" b="1"/>
              <a:t>(</a:t>
            </a:r>
            <a:r>
              <a:rPr lang="en-US" sz="1200" b="1" err="1"/>
              <a:t>px</a:t>
            </a:r>
            <a:r>
              <a:rPr lang="en-US" sz="1200" b="1"/>
              <a:t>/</a:t>
            </a:r>
            <a:r>
              <a:rPr lang="en-US" sz="1200" b="1" err="1"/>
              <a:t>pz</a:t>
            </a:r>
            <a:r>
              <a:rPr lang="en-US" sz="1200" b="1"/>
              <a:t>)</a:t>
            </a:r>
            <a:endParaRPr lang="el-GR" sz="1200" b="1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01BD4C-41E7-6A85-1900-D08943903EC5}"/>
              </a:ext>
            </a:extLst>
          </p:cNvPr>
          <p:cNvSpPr txBox="1"/>
          <p:nvPr/>
        </p:nvSpPr>
        <p:spPr>
          <a:xfrm>
            <a:off x="10552347" y="3718955"/>
            <a:ext cx="13929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err="1"/>
              <a:t>Δθ</a:t>
            </a:r>
            <a:r>
              <a:rPr lang="en-US" sz="1200" b="1" baseline="-25000"/>
              <a:t>y</a:t>
            </a:r>
            <a:r>
              <a:rPr lang="en-US" sz="1200" b="1"/>
              <a:t> = </a:t>
            </a:r>
            <a:r>
              <a:rPr lang="en-US" sz="1200" b="1" err="1"/>
              <a:t>atan</a:t>
            </a:r>
            <a:r>
              <a:rPr lang="en-US" sz="1200" b="1"/>
              <a:t>(</a:t>
            </a:r>
            <a:r>
              <a:rPr lang="en-US" sz="1200" b="1" err="1"/>
              <a:t>py</a:t>
            </a:r>
            <a:r>
              <a:rPr lang="en-US" sz="1200" b="1"/>
              <a:t>/</a:t>
            </a:r>
            <a:r>
              <a:rPr lang="en-US" sz="1200" b="1" err="1"/>
              <a:t>pz</a:t>
            </a:r>
            <a:r>
              <a:rPr lang="en-US" sz="1200" b="1"/>
              <a:t>)</a:t>
            </a:r>
            <a:endParaRPr lang="el-GR" sz="1200" b="1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6782585-F3F0-1672-CF44-1A9890F83686}"/>
              </a:ext>
            </a:extLst>
          </p:cNvPr>
          <p:cNvCxnSpPr>
            <a:cxnSpLocks/>
          </p:cNvCxnSpPr>
          <p:nvPr/>
        </p:nvCxnSpPr>
        <p:spPr>
          <a:xfrm flipV="1">
            <a:off x="3671855" y="5307660"/>
            <a:ext cx="983986" cy="487944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5884FCB-FEC4-EF4A-C610-70E0B6DA2F31}"/>
              </a:ext>
            </a:extLst>
          </p:cNvPr>
          <p:cNvSpPr txBox="1"/>
          <p:nvPr/>
        </p:nvSpPr>
        <p:spPr>
          <a:xfrm>
            <a:off x="1968742" y="5601587"/>
            <a:ext cx="1831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002060"/>
                </a:solidFill>
              </a:rPr>
              <a:t>Aperture of last quadrupole</a:t>
            </a:r>
            <a:endParaRPr lang="el-GR" sz="160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2966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96C5E1-CE60-5CB7-8AC0-B2D7DD535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Diagnostics – Luminescence Screens &amp; Cameras </a:t>
            </a:r>
            <a:endParaRPr lang="el-G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38EE00-5982-1627-0E54-9F70151C02E7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C3DDE-0EAF-5FEC-63CC-394B7BE3122F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l-GR" smtClean="0"/>
              <a:t>36</a:t>
            </a:fld>
            <a:endParaRPr lang="el-G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F04E57-A799-67C8-53F2-37972CA244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149" y="1602039"/>
            <a:ext cx="9695695" cy="2323968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972629-AA2C-54E7-FFF6-9949E08489FB}"/>
              </a:ext>
            </a:extLst>
          </p:cNvPr>
          <p:cNvCxnSpPr/>
          <p:nvPr/>
        </p:nvCxnSpPr>
        <p:spPr>
          <a:xfrm>
            <a:off x="5212080" y="1899920"/>
            <a:ext cx="0" cy="107696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A43D819-9C98-D126-A4A4-92F7F267F557}"/>
              </a:ext>
            </a:extLst>
          </p:cNvPr>
          <p:cNvCxnSpPr/>
          <p:nvPr/>
        </p:nvCxnSpPr>
        <p:spPr>
          <a:xfrm>
            <a:off x="8442960" y="1899920"/>
            <a:ext cx="0" cy="107696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EADBD09-5E43-CB8F-F401-CA554DE01E8A}"/>
              </a:ext>
            </a:extLst>
          </p:cNvPr>
          <p:cNvCxnSpPr>
            <a:cxnSpLocks/>
          </p:cNvCxnSpPr>
          <p:nvPr/>
        </p:nvCxnSpPr>
        <p:spPr>
          <a:xfrm>
            <a:off x="10967022" y="1192375"/>
            <a:ext cx="0" cy="839625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A42C08C-2DED-3260-513D-322342D1AEEA}"/>
              </a:ext>
            </a:extLst>
          </p:cNvPr>
          <p:cNvCxnSpPr>
            <a:cxnSpLocks/>
          </p:cNvCxnSpPr>
          <p:nvPr/>
        </p:nvCxnSpPr>
        <p:spPr>
          <a:xfrm>
            <a:off x="10967022" y="2889095"/>
            <a:ext cx="0" cy="839625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A25429E-E859-2AC1-6CF5-F00F48EEABC3}"/>
              </a:ext>
            </a:extLst>
          </p:cNvPr>
          <p:cNvSpPr txBox="1"/>
          <p:nvPr/>
        </p:nvSpPr>
        <p:spPr>
          <a:xfrm>
            <a:off x="5024278" y="3699113"/>
            <a:ext cx="30387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Luminescence screens before and after the plasma cell to monitor beam profile</a:t>
            </a:r>
            <a:endParaRPr lang="el-GR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B1ACC93-8470-033F-1E83-E2E2CB813144}"/>
              </a:ext>
            </a:extLst>
          </p:cNvPr>
          <p:cNvSpPr/>
          <p:nvPr/>
        </p:nvSpPr>
        <p:spPr>
          <a:xfrm>
            <a:off x="5024278" y="3632347"/>
            <a:ext cx="3038780" cy="1064455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12BE41-C295-4B45-14A7-7D827279E620}"/>
              </a:ext>
            </a:extLst>
          </p:cNvPr>
          <p:cNvSpPr txBox="1"/>
          <p:nvPr/>
        </p:nvSpPr>
        <p:spPr>
          <a:xfrm>
            <a:off x="7987130" y="5982748"/>
            <a:ext cx="41090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dirty="0">
                <a:effectLst/>
              </a:rPr>
              <a:t>Source: 1. C. D. Arrowsmith et al. Phys. </a:t>
            </a:r>
            <a:r>
              <a:rPr lang="en-GB" sz="800" b="0" dirty="0" err="1">
                <a:effectLst/>
              </a:rPr>
              <a:t>Rev.Res</a:t>
            </a:r>
            <a:r>
              <a:rPr lang="en-GB" sz="800" b="0" dirty="0">
                <a:effectLst/>
              </a:rPr>
              <a:t>. </a:t>
            </a:r>
            <a:r>
              <a:rPr lang="en-GB" sz="800" b="0" dirty="0" err="1">
                <a:effectLst/>
              </a:rPr>
              <a:t>doi</a:t>
            </a:r>
            <a:r>
              <a:rPr lang="en-GB" sz="800" b="0" dirty="0">
                <a:effectLst/>
              </a:rPr>
              <a:t>: 10.1103/PhysRevResearch.3.023103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7450482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96C5E1-CE60-5CB7-8AC0-B2D7DD535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Diagnostics – Luminescence Screens &amp; Cameras </a:t>
            </a:r>
            <a:endParaRPr lang="el-G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38EE00-5982-1627-0E54-9F70151C02E7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C3DDE-0EAF-5FEC-63CC-394B7BE3122F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l-GR" smtClean="0"/>
              <a:t>37</a:t>
            </a:fld>
            <a:endParaRPr lang="el-G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F04E57-A799-67C8-53F2-37972CA244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149" y="1602039"/>
            <a:ext cx="9695695" cy="2323968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972629-AA2C-54E7-FFF6-9949E08489FB}"/>
              </a:ext>
            </a:extLst>
          </p:cNvPr>
          <p:cNvCxnSpPr/>
          <p:nvPr/>
        </p:nvCxnSpPr>
        <p:spPr>
          <a:xfrm>
            <a:off x="5212080" y="1899920"/>
            <a:ext cx="0" cy="107696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A43D819-9C98-D126-A4A4-92F7F267F557}"/>
              </a:ext>
            </a:extLst>
          </p:cNvPr>
          <p:cNvCxnSpPr/>
          <p:nvPr/>
        </p:nvCxnSpPr>
        <p:spPr>
          <a:xfrm>
            <a:off x="8442960" y="1899920"/>
            <a:ext cx="0" cy="107696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EADBD09-5E43-CB8F-F401-CA554DE01E8A}"/>
              </a:ext>
            </a:extLst>
          </p:cNvPr>
          <p:cNvCxnSpPr>
            <a:cxnSpLocks/>
          </p:cNvCxnSpPr>
          <p:nvPr/>
        </p:nvCxnSpPr>
        <p:spPr>
          <a:xfrm>
            <a:off x="10967022" y="1192375"/>
            <a:ext cx="0" cy="839625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A42C08C-2DED-3260-513D-322342D1AEEA}"/>
              </a:ext>
            </a:extLst>
          </p:cNvPr>
          <p:cNvCxnSpPr>
            <a:cxnSpLocks/>
          </p:cNvCxnSpPr>
          <p:nvPr/>
        </p:nvCxnSpPr>
        <p:spPr>
          <a:xfrm>
            <a:off x="10967022" y="2889095"/>
            <a:ext cx="0" cy="839625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A25429E-E859-2AC1-6CF5-F00F48EEABC3}"/>
              </a:ext>
            </a:extLst>
          </p:cNvPr>
          <p:cNvSpPr txBox="1"/>
          <p:nvPr/>
        </p:nvSpPr>
        <p:spPr>
          <a:xfrm>
            <a:off x="5024278" y="3699113"/>
            <a:ext cx="30387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Luminescence screens before and after the plasma cell to monitor beam profile</a:t>
            </a:r>
            <a:endParaRPr lang="el-GR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B1ACC93-8470-033F-1E83-E2E2CB813144}"/>
              </a:ext>
            </a:extLst>
          </p:cNvPr>
          <p:cNvSpPr/>
          <p:nvPr/>
        </p:nvSpPr>
        <p:spPr>
          <a:xfrm>
            <a:off x="5024278" y="3632347"/>
            <a:ext cx="3038780" cy="1064455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12BE41-C295-4B45-14A7-7D827279E620}"/>
              </a:ext>
            </a:extLst>
          </p:cNvPr>
          <p:cNvSpPr txBox="1"/>
          <p:nvPr/>
        </p:nvSpPr>
        <p:spPr>
          <a:xfrm>
            <a:off x="7987130" y="5982748"/>
            <a:ext cx="41090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dirty="0">
                <a:effectLst/>
              </a:rPr>
              <a:t>Source: 1. C. D. Arrowsmith et al. Phys. </a:t>
            </a:r>
            <a:r>
              <a:rPr lang="en-GB" sz="800" b="0" dirty="0" err="1">
                <a:effectLst/>
              </a:rPr>
              <a:t>Rev.Res</a:t>
            </a:r>
            <a:r>
              <a:rPr lang="en-GB" sz="800" b="0" dirty="0">
                <a:effectLst/>
              </a:rPr>
              <a:t>. </a:t>
            </a:r>
            <a:r>
              <a:rPr lang="en-GB" sz="800" b="0" dirty="0" err="1">
                <a:effectLst/>
              </a:rPr>
              <a:t>doi</a:t>
            </a:r>
            <a:r>
              <a:rPr lang="en-GB" sz="800" b="0" dirty="0">
                <a:effectLst/>
              </a:rPr>
              <a:t>: 10.1103/PhysRevResearch.3.023103</a:t>
            </a:r>
            <a:endParaRPr lang="en-US" sz="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D94C313-BA1D-B360-F7EE-4D3DB2BC89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600" y="3126198"/>
            <a:ext cx="4891480" cy="32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6425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96C5E1-CE60-5CB7-8AC0-B2D7DD535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Diagnostics – Luminescence Screens &amp; Cameras </a:t>
            </a:r>
            <a:endParaRPr lang="el-G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38EE00-5982-1627-0E54-9F70151C02E7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C3DDE-0EAF-5FEC-63CC-394B7BE3122F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l-GR" smtClean="0"/>
              <a:t>38</a:t>
            </a:fld>
            <a:endParaRPr lang="el-G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F04E57-A799-67C8-53F2-37972CA244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149" y="1602039"/>
            <a:ext cx="9695695" cy="2323968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972629-AA2C-54E7-FFF6-9949E08489FB}"/>
              </a:ext>
            </a:extLst>
          </p:cNvPr>
          <p:cNvCxnSpPr/>
          <p:nvPr/>
        </p:nvCxnSpPr>
        <p:spPr>
          <a:xfrm>
            <a:off x="5212080" y="1899920"/>
            <a:ext cx="0" cy="107696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A43D819-9C98-D126-A4A4-92F7F267F557}"/>
              </a:ext>
            </a:extLst>
          </p:cNvPr>
          <p:cNvCxnSpPr/>
          <p:nvPr/>
        </p:nvCxnSpPr>
        <p:spPr>
          <a:xfrm>
            <a:off x="8442960" y="1899920"/>
            <a:ext cx="0" cy="107696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EADBD09-5E43-CB8F-F401-CA554DE01E8A}"/>
              </a:ext>
            </a:extLst>
          </p:cNvPr>
          <p:cNvCxnSpPr>
            <a:cxnSpLocks/>
          </p:cNvCxnSpPr>
          <p:nvPr/>
        </p:nvCxnSpPr>
        <p:spPr>
          <a:xfrm>
            <a:off x="10967022" y="1192375"/>
            <a:ext cx="0" cy="839625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A42C08C-2DED-3260-513D-322342D1AEEA}"/>
              </a:ext>
            </a:extLst>
          </p:cNvPr>
          <p:cNvCxnSpPr>
            <a:cxnSpLocks/>
          </p:cNvCxnSpPr>
          <p:nvPr/>
        </p:nvCxnSpPr>
        <p:spPr>
          <a:xfrm>
            <a:off x="10967022" y="2889095"/>
            <a:ext cx="0" cy="839625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A25429E-E859-2AC1-6CF5-F00F48EEABC3}"/>
              </a:ext>
            </a:extLst>
          </p:cNvPr>
          <p:cNvSpPr txBox="1"/>
          <p:nvPr/>
        </p:nvSpPr>
        <p:spPr>
          <a:xfrm>
            <a:off x="5024278" y="3699113"/>
            <a:ext cx="30387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Luminescence screens before and after the plasma cell to monitor beam profile</a:t>
            </a:r>
            <a:endParaRPr lang="el-GR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B1ACC93-8470-033F-1E83-E2E2CB813144}"/>
              </a:ext>
            </a:extLst>
          </p:cNvPr>
          <p:cNvSpPr/>
          <p:nvPr/>
        </p:nvSpPr>
        <p:spPr>
          <a:xfrm>
            <a:off x="5024278" y="3632347"/>
            <a:ext cx="3038780" cy="1064455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F851057-24B4-5E37-8C13-034060D351E6}"/>
              </a:ext>
            </a:extLst>
          </p:cNvPr>
          <p:cNvSpPr txBox="1"/>
          <p:nvPr/>
        </p:nvSpPr>
        <p:spPr>
          <a:xfrm>
            <a:off x="8517411" y="4347366"/>
            <a:ext cx="3169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Luminescence screens after the electromagnet, to get the energy spread of the charges</a:t>
            </a:r>
            <a:endParaRPr lang="el-GR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23C5D5E5-6FEA-6054-FAA5-87A93D213957}"/>
              </a:ext>
            </a:extLst>
          </p:cNvPr>
          <p:cNvSpPr/>
          <p:nvPr/>
        </p:nvSpPr>
        <p:spPr>
          <a:xfrm>
            <a:off x="8517411" y="4266781"/>
            <a:ext cx="3169920" cy="106445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12BE41-C295-4B45-14A7-7D827279E620}"/>
              </a:ext>
            </a:extLst>
          </p:cNvPr>
          <p:cNvSpPr txBox="1"/>
          <p:nvPr/>
        </p:nvSpPr>
        <p:spPr>
          <a:xfrm>
            <a:off x="7987130" y="5982748"/>
            <a:ext cx="41090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dirty="0">
                <a:effectLst/>
              </a:rPr>
              <a:t>Source: 1. C. D. Arrowsmith et al. Phys. </a:t>
            </a:r>
            <a:r>
              <a:rPr lang="en-GB" sz="800" b="0" dirty="0" err="1">
                <a:effectLst/>
              </a:rPr>
              <a:t>Rev.Res</a:t>
            </a:r>
            <a:r>
              <a:rPr lang="en-GB" sz="800" b="0" dirty="0">
                <a:effectLst/>
              </a:rPr>
              <a:t>. </a:t>
            </a:r>
            <a:r>
              <a:rPr lang="en-GB" sz="800" b="0" dirty="0" err="1">
                <a:effectLst/>
              </a:rPr>
              <a:t>doi</a:t>
            </a:r>
            <a:r>
              <a:rPr lang="en-GB" sz="800" b="0" dirty="0">
                <a:effectLst/>
              </a:rPr>
              <a:t>: 10.1103/PhysRevResearch.3.023103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4793633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96C5E1-CE60-5CB7-8AC0-B2D7DD535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Diagnostics – Luminescence Screens &amp; Cameras </a:t>
            </a:r>
            <a:endParaRPr lang="el-G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38EE00-5982-1627-0E54-9F70151C02E7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C3DDE-0EAF-5FEC-63CC-394B7BE3122F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l-GR" smtClean="0"/>
              <a:t>39</a:t>
            </a:fld>
            <a:endParaRPr lang="el-G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F04E57-A799-67C8-53F2-37972CA244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149" y="1602039"/>
            <a:ext cx="9695695" cy="2323968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972629-AA2C-54E7-FFF6-9949E08489FB}"/>
              </a:ext>
            </a:extLst>
          </p:cNvPr>
          <p:cNvCxnSpPr/>
          <p:nvPr/>
        </p:nvCxnSpPr>
        <p:spPr>
          <a:xfrm>
            <a:off x="5212080" y="1899920"/>
            <a:ext cx="0" cy="107696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A43D819-9C98-D126-A4A4-92F7F267F557}"/>
              </a:ext>
            </a:extLst>
          </p:cNvPr>
          <p:cNvCxnSpPr/>
          <p:nvPr/>
        </p:nvCxnSpPr>
        <p:spPr>
          <a:xfrm>
            <a:off x="8442960" y="1899920"/>
            <a:ext cx="0" cy="107696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EADBD09-5E43-CB8F-F401-CA554DE01E8A}"/>
              </a:ext>
            </a:extLst>
          </p:cNvPr>
          <p:cNvCxnSpPr>
            <a:cxnSpLocks/>
          </p:cNvCxnSpPr>
          <p:nvPr/>
        </p:nvCxnSpPr>
        <p:spPr>
          <a:xfrm>
            <a:off x="10967022" y="1192375"/>
            <a:ext cx="0" cy="839625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A42C08C-2DED-3260-513D-322342D1AEEA}"/>
              </a:ext>
            </a:extLst>
          </p:cNvPr>
          <p:cNvCxnSpPr>
            <a:cxnSpLocks/>
          </p:cNvCxnSpPr>
          <p:nvPr/>
        </p:nvCxnSpPr>
        <p:spPr>
          <a:xfrm>
            <a:off x="10967022" y="2889095"/>
            <a:ext cx="0" cy="839625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2F851057-24B4-5E37-8C13-034060D351E6}"/>
              </a:ext>
            </a:extLst>
          </p:cNvPr>
          <p:cNvSpPr txBox="1"/>
          <p:nvPr/>
        </p:nvSpPr>
        <p:spPr>
          <a:xfrm>
            <a:off x="8517411" y="4347366"/>
            <a:ext cx="3169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Luminescence screens after the electromagnet, to get the energy spread of the charges</a:t>
            </a:r>
            <a:endParaRPr lang="el-GR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23C5D5E5-6FEA-6054-FAA5-87A93D213957}"/>
              </a:ext>
            </a:extLst>
          </p:cNvPr>
          <p:cNvSpPr/>
          <p:nvPr/>
        </p:nvSpPr>
        <p:spPr>
          <a:xfrm>
            <a:off x="8517411" y="4266781"/>
            <a:ext cx="3169920" cy="106445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12BE41-C295-4B45-14A7-7D827279E620}"/>
              </a:ext>
            </a:extLst>
          </p:cNvPr>
          <p:cNvSpPr txBox="1"/>
          <p:nvPr/>
        </p:nvSpPr>
        <p:spPr>
          <a:xfrm>
            <a:off x="7987130" y="5982748"/>
            <a:ext cx="41090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dirty="0">
                <a:effectLst/>
              </a:rPr>
              <a:t>Source: 1. C. D. Arrowsmith et al. Phys. </a:t>
            </a:r>
            <a:r>
              <a:rPr lang="en-GB" sz="800" b="0" dirty="0" err="1">
                <a:effectLst/>
              </a:rPr>
              <a:t>Rev.Res</a:t>
            </a:r>
            <a:r>
              <a:rPr lang="en-GB" sz="800" b="0" dirty="0">
                <a:effectLst/>
              </a:rPr>
              <a:t>. </a:t>
            </a:r>
            <a:r>
              <a:rPr lang="en-GB" sz="800" b="0" dirty="0" err="1">
                <a:effectLst/>
              </a:rPr>
              <a:t>doi</a:t>
            </a:r>
            <a:r>
              <a:rPr lang="en-GB" sz="800" b="0" dirty="0">
                <a:effectLst/>
              </a:rPr>
              <a:t>: 10.1103/PhysRevResearch.3.023103</a:t>
            </a:r>
            <a:endParaRPr lang="en-US" sz="8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1D52CA-806F-CB25-A916-135FA64C6B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0950" y="3344292"/>
            <a:ext cx="3894635" cy="2863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904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8B69388-E60A-8B5F-3377-3B5950199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– CERN Accelerator Complex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EB07EC-051E-E79E-148D-D5A7C5FA7E36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BB72BC-B56C-6AF2-6918-C6958E4421C6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C8A12EB6-E3D6-47E1-A1B8-94AC2C6C4BD7}" type="slidenum">
              <a:rPr lang="en-US" smtClean="0"/>
              <a:t>4</a:t>
            </a:fld>
            <a:endParaRPr lang="en-US"/>
          </a:p>
        </p:txBody>
      </p:sp>
      <p:pic>
        <p:nvPicPr>
          <p:cNvPr id="1026" name="Picture 2" descr="Immersive tour of the accelerator complex | CERN">
            <a:extLst>
              <a:ext uri="{FF2B5EF4-FFF2-40B4-BE49-F238E27FC236}">
                <a16:creationId xmlns:a16="http://schemas.microsoft.com/office/drawing/2014/main" id="{E54E48A7-2DA8-EC58-E042-9397D8951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842" y="1212983"/>
            <a:ext cx="8210309" cy="4617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002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F2F853-9F5B-EAD8-3997-F4F556789E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BACA47-BF43-2F07-914B-DFB9826ACCB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592263"/>
            <a:ext cx="11376022" cy="46027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Image analysis based on data from </a:t>
            </a:r>
            <a:r>
              <a:rPr lang="en-US" dirty="0" err="1"/>
              <a:t>Chromox</a:t>
            </a:r>
            <a:r>
              <a:rPr lang="en-US" dirty="0"/>
              <a:t> luminescence screens -- </a:t>
            </a:r>
            <a:r>
              <a:rPr lang="el-GR" dirty="0"/>
              <a:t>Ο</a:t>
            </a:r>
            <a:r>
              <a:rPr lang="en-US" dirty="0" err="1"/>
              <a:t>ngoing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FD1A61-0CF6-8029-F04F-486B50B84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Image Analysis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E6F48-E19A-E981-63E5-2AA8AF677FB8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 dirty="0"/>
              <a:t>V. Stergiou | Plasma Astrophysics and Machine Learning-Driven BPM Calibration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A3ED49-1B01-4577-2BD1-43EA96849370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40</a:t>
            </a:fld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616257B-2377-7D75-ACD0-667B78D261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035" y="2312166"/>
            <a:ext cx="3713719" cy="277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8DB234AE-829A-779F-A865-98316D5EC3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244" y="2312166"/>
            <a:ext cx="3713721" cy="2772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77F4987-A9D9-27E8-7C7E-363C73D5C25E}"/>
              </a:ext>
            </a:extLst>
          </p:cNvPr>
          <p:cNvSpPr txBox="1"/>
          <p:nvPr/>
        </p:nvSpPr>
        <p:spPr>
          <a:xfrm>
            <a:off x="1218200" y="5344009"/>
            <a:ext cx="9755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appears that beam divergence is indeed controlled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 analysis of the spectrometer screens will shed light into the effect on the particle energies</a:t>
            </a:r>
          </a:p>
        </p:txBody>
      </p:sp>
    </p:spTree>
    <p:extLst>
      <p:ext uri="{BB962C8B-B14F-4D97-AF65-F5344CB8AC3E}">
        <p14:creationId xmlns:p14="http://schemas.microsoft.com/office/powerpoint/2010/main" val="169796805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BB1D5BF-FFF2-69A3-DE93-730AADCFD3F4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For a high-quality analysis, all possible sources of uncertainties need to be taken into consideration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Total error in the beam spot estimation: </a:t>
                </a:r>
                <a:endParaRPr lang="en-US" b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sSub>
                            <m:sSubPr>
                              <m:ctrlPr>
                                <a:rPr lang="el-GR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i="1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el-GR" b="1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l-GR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l-GR" b="1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b="1" i="1" smtClean="0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𝒇𝒊𝒕</m:t>
                              </m:r>
                            </m:sub>
                            <m:sup>
                              <m:r>
                                <a:rPr lang="el-GR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b="1" i="1" smtClean="0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𝒓𝒆𝒑</m:t>
                              </m:r>
                            </m:sub>
                            <m:sup>
                              <m:r>
                                <a:rPr lang="el-GR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GB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l-GR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𝒇𝒊𝒕</m:t>
                        </m:r>
                      </m:sub>
                      <m:sup>
                        <m:r>
                          <a:rPr lang="el-GR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GB" dirty="0"/>
                  <a:t> </a:t>
                </a:r>
                <a:r>
                  <a:rPr lang="en-GB" dirty="0">
                    <a:sym typeface="Wingdings" panose="05000000000000000000" pitchFamily="2" charset="2"/>
                  </a:rPr>
                  <a:t> Taken from the Hessian matrix of the fit (assuming Gaussian fit) 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𝒓𝒆𝒑</m:t>
                        </m:r>
                      </m:sub>
                      <m:sup>
                        <m:r>
                          <a:rPr lang="el-GR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GB" dirty="0"/>
                  <a:t> </a:t>
                </a:r>
                <a:r>
                  <a:rPr lang="en-GB" dirty="0">
                    <a:sym typeface="Wingdings" panose="05000000000000000000" pitchFamily="2" charset="2"/>
                  </a:rPr>
                  <a:t> General machine error  We will estimate it from the </a:t>
                </a:r>
                <a:r>
                  <a:rPr lang="en-GB" i="1" dirty="0">
                    <a:sym typeface="Wingdings" panose="05000000000000000000" pitchFamily="2" charset="2"/>
                  </a:rPr>
                  <a:t>proton beam position</a:t>
                </a:r>
                <a:r>
                  <a:rPr lang="en-GB" b="0" i="1" dirty="0">
                    <a:sym typeface="Wingdings" panose="05000000000000000000" pitchFamily="2" charset="2"/>
                  </a:rPr>
                  <a:t>. </a:t>
                </a:r>
                <a:endParaRPr lang="en-GB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BB1D5BF-FFF2-69A3-DE93-730AADCFD3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blipFill>
                <a:blip r:embed="rId2"/>
                <a:stretch>
                  <a:fillRect l="-1340" t="-2646" r="-6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1D2109B0-3E5C-86A5-CF60-FF35D948C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Estimating the Uncertainty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903A63-18F8-89CC-4206-B61D405E3694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D1118E-5678-C4CD-35D4-F73CDA878D1D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51240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8AB443-9048-1D44-2666-1D25F23CFF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AD2144D-A3A5-2BDE-D6B8-3A663BCA80F2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407986" y="1592263"/>
                <a:ext cx="11376022" cy="4608511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For a high-quality analysis, all possible sources of uncertainties need to be taken into consideration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Total error in the beam spot estimation: </a:t>
                </a:r>
                <a:endParaRPr lang="en-US" b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sSub>
                            <m:sSubPr>
                              <m:ctrlPr>
                                <a:rPr lang="el-GR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i="1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el-GR" b="1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l-GR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l-GR" b="1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b="1" i="1" smtClean="0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𝒇𝒊𝒕</m:t>
                              </m:r>
                            </m:sub>
                            <m:sup>
                              <m:r>
                                <a:rPr lang="el-GR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b="1" i="1" smtClean="0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𝒓𝒆𝒑</m:t>
                              </m:r>
                            </m:sub>
                            <m:sup>
                              <m:r>
                                <a:rPr lang="el-GR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GB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l-GR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𝒇𝒊𝒕</m:t>
                        </m:r>
                      </m:sub>
                      <m:sup>
                        <m:r>
                          <a:rPr lang="el-GR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GB" dirty="0"/>
                  <a:t> </a:t>
                </a:r>
                <a:r>
                  <a:rPr lang="en-GB" dirty="0">
                    <a:sym typeface="Wingdings" panose="05000000000000000000" pitchFamily="2" charset="2"/>
                  </a:rPr>
                  <a:t> Taken from the Hessian matrix of the fit (assuming Gaussian fit) 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𝒓𝒆𝒑</m:t>
                        </m:r>
                      </m:sub>
                      <m:sup>
                        <m:r>
                          <a:rPr lang="el-GR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GB" dirty="0"/>
                  <a:t> </a:t>
                </a:r>
                <a:r>
                  <a:rPr lang="en-GB" dirty="0">
                    <a:sym typeface="Wingdings" panose="05000000000000000000" pitchFamily="2" charset="2"/>
                  </a:rPr>
                  <a:t> General machine error  We will estimate it from the </a:t>
                </a:r>
                <a:r>
                  <a:rPr lang="en-GB" i="1" dirty="0">
                    <a:sym typeface="Wingdings" panose="05000000000000000000" pitchFamily="2" charset="2"/>
                  </a:rPr>
                  <a:t>proton beam position</a:t>
                </a:r>
                <a:r>
                  <a:rPr lang="en-GB" b="0" i="1" dirty="0">
                    <a:sym typeface="Wingdings" panose="05000000000000000000" pitchFamily="2" charset="2"/>
                  </a:rPr>
                  <a:t>. </a:t>
                </a:r>
                <a:endParaRPr lang="en-GB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AD2144D-A3A5-2BDE-D6B8-3A663BCA80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07986" y="1592263"/>
                <a:ext cx="11376022" cy="4608511"/>
              </a:xfrm>
              <a:blipFill>
                <a:blip r:embed="rId2"/>
                <a:stretch>
                  <a:fillRect l="-1340" t="-2646" r="-6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7B630F80-543E-A833-D4E7-28FC8C924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Estimating the Uncertainty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8B49C8-E42B-D5DD-3F93-A83211DF653F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0E98C4-24CF-49E9-9F7F-811D4C65CB45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42</a:t>
            </a:fld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589224B-4FD5-4D50-7E63-4E85A8DE37F8}"/>
              </a:ext>
            </a:extLst>
          </p:cNvPr>
          <p:cNvSpPr/>
          <p:nvPr/>
        </p:nvSpPr>
        <p:spPr>
          <a:xfrm>
            <a:off x="638503" y="4193627"/>
            <a:ext cx="709449" cy="53608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7BC6C2-CAEC-6AD9-030A-3DE1732A1D37}"/>
              </a:ext>
            </a:extLst>
          </p:cNvPr>
          <p:cNvSpPr txBox="1"/>
          <p:nvPr/>
        </p:nvSpPr>
        <p:spPr>
          <a:xfrm>
            <a:off x="638503" y="4778548"/>
            <a:ext cx="1109449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This error is dependent on the extraction angle from the SPS 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→ directly linked to the precision of the beam position measurements at the extraction points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How can we minimize this ?</a:t>
            </a:r>
          </a:p>
        </p:txBody>
      </p:sp>
    </p:spTree>
    <p:extLst>
      <p:ext uri="{BB962C8B-B14F-4D97-AF65-F5344CB8AC3E}">
        <p14:creationId xmlns:p14="http://schemas.microsoft.com/office/powerpoint/2010/main" val="14262306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03ACAE-7019-CA4D-8A14-4BFD313ED2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DD4918E-AD97-C1A6-52FF-F878BE54D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of this talk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345A25-ACF1-4D7A-FF83-5D514A5E9C71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819835-25D8-227B-FA7B-EB447915D76D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C8A12EB6-E3D6-47E1-A1B8-94AC2C6C4BD7}" type="slidenum">
              <a:rPr lang="en-US" smtClean="0"/>
              <a:t>43</a:t>
            </a:fld>
            <a:endParaRPr lang="en-US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488C82C-9C3A-DE57-0F6D-4DC1A6FC69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592263"/>
            <a:ext cx="11376022" cy="4608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Plasma Astrophysics Experiments at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HiRadMat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Goals &amp; Experimental Layout </a:t>
            </a: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Beam Focusing Quadrupoles – Simulations, Measurements, Image Analysis &amp; Managing Uncertainty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Machine Learning-Driven Calibration of Beam Position Monitors (BPMs)</a:t>
            </a:r>
          </a:p>
          <a:p>
            <a:pPr lvl="2"/>
            <a:r>
              <a:rPr lang="en-US" sz="1800" dirty="0"/>
              <a:t>BPMs in the SPS &amp; ALPS: Principle of Operation and Role for the Complex </a:t>
            </a:r>
            <a:endParaRPr lang="el-GR" sz="1800" dirty="0"/>
          </a:p>
          <a:p>
            <a:pPr lvl="2"/>
            <a:r>
              <a:rPr lang="en-US" sz="1800" dirty="0"/>
              <a:t>Current Limitations – What if we used Machine Learning</a:t>
            </a:r>
          </a:p>
          <a:p>
            <a:pPr lvl="2"/>
            <a:r>
              <a:rPr lang="en-US" sz="1800" dirty="0"/>
              <a:t>Neural Networks to Minimize Systematic Errors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Future Plans and Next Steps </a:t>
            </a:r>
            <a:endParaRPr lang="el-GR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65199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EAF772-9FE9-0079-73F6-00CD2D504C6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560129"/>
            <a:ext cx="6691314" cy="451682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Non-intercepting devices allowing for transverse beam position measurements, with minimal interaction with the passing beam</a:t>
            </a:r>
            <a:r>
              <a:rPr lang="en-US" baseline="30000" dirty="0">
                <a:latin typeface="+mn-lt"/>
              </a:rPr>
              <a:t>6</a:t>
            </a:r>
            <a:endParaRPr lang="en-US" dirty="0"/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Consisting of the pick-up sensor and read-out electronics	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Critical role in monitoring the transverse </a:t>
            </a:r>
            <a:r>
              <a:rPr lang="en-US" dirty="0" err="1"/>
              <a:t>betatron</a:t>
            </a:r>
            <a:r>
              <a:rPr lang="en-US" dirty="0"/>
              <a:t> oscillations along the ring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C4F960-CC95-3CBE-D4DC-F0ED38902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Position Monitors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F6CC2B-5562-EFF5-9E66-CF87D1217475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965DC5-94E8-2972-3082-4DD7A1838112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44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C98D9D-03B4-1B74-6835-DF5052E6EB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2143" y="1915460"/>
            <a:ext cx="4174485" cy="25934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688C991-E8A8-D968-F3F0-67BDBBFA3BD0}"/>
              </a:ext>
            </a:extLst>
          </p:cNvPr>
          <p:cNvSpPr txBox="1"/>
          <p:nvPr/>
        </p:nvSpPr>
        <p:spPr>
          <a:xfrm>
            <a:off x="7415031" y="4584418"/>
            <a:ext cx="4368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Schematic diagram of a BPM and image current induced as a bunch passes through a beam pipe [6]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7332115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3D1D10-B7F7-8B0E-98B0-0616BDB21B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3E564D-7C2D-FAB8-DE1A-7AAB9890331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560129"/>
            <a:ext cx="6691314" cy="451682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Non-intercepting devices allowing for transverse beam position measurements, with minimal interaction with the passing beam</a:t>
            </a:r>
            <a:r>
              <a:rPr lang="en-US" baseline="30000" dirty="0">
                <a:latin typeface="+mn-lt"/>
              </a:rPr>
              <a:t>6</a:t>
            </a:r>
            <a:r>
              <a:rPr lang="en-US" dirty="0"/>
              <a:t> 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Consisting of the pick-up sensor and read-out electronics	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Critical role in monitoring the transverse </a:t>
            </a:r>
            <a:r>
              <a:rPr lang="en-US" dirty="0" err="1"/>
              <a:t>betatron</a:t>
            </a:r>
            <a:r>
              <a:rPr lang="en-US" dirty="0"/>
              <a:t> oscillations along the 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Principle of operation: 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The passing beam induces voltages on each of the symmetrically arranged electrodes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The voltage difference indicates the center of mass on the transverse plane at the location of the BPM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8B628B-BD9B-0653-8AC7-52605299B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Position Monitors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A04E9F-F30F-32C5-AFB6-E120C586AFF6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EEC945-F8FF-2084-189D-28FC01F64393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45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0EEC6C-78F7-99EB-9F76-C3A1C10A41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2143" y="1915460"/>
            <a:ext cx="4174485" cy="25934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CE68EF4-3DA2-B5B5-44D5-53958C5C7A14}"/>
              </a:ext>
            </a:extLst>
          </p:cNvPr>
          <p:cNvSpPr txBox="1"/>
          <p:nvPr/>
        </p:nvSpPr>
        <p:spPr>
          <a:xfrm>
            <a:off x="7415031" y="4584418"/>
            <a:ext cx="4368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Schematic diagram of a BPM and image current induced as a bunch passes through a beam pipe [6]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9851071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C8391A-05C8-5C44-1A7B-FEE45CB5A3F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2009496"/>
            <a:ext cx="5937635" cy="419127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Beam position monitoring system of the SPS</a:t>
            </a:r>
            <a:r>
              <a:rPr lang="en-US" baseline="30000" dirty="0"/>
              <a:t>7,8,9</a:t>
            </a:r>
            <a:r>
              <a:rPr lang="en-US" dirty="0"/>
              <a:t> 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/>
              <a:t>~ 250 BPMs (pick-ups &amp; electronics), placed along the accelerator beamline and the transfer lines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Logarithmic amplifiers used to compress the SPS beam signal, to accommodate 90 dB of dynamic range</a:t>
            </a:r>
          </a:p>
          <a:p>
            <a:pPr marL="666899" lvl="1" indent="-342900">
              <a:buFont typeface="Arial" panose="020B0604020202020204" pitchFamily="34" charset="0"/>
              <a:buChar char="•"/>
            </a:pPr>
            <a:r>
              <a:rPr lang="en-US" dirty="0"/>
              <a:t>Subsequently the processed signal gets digitized in the ADC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27BBCA-F22D-CB82-241A-4EDE72E72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ALPS – A Logarithmic Position System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43AA61-2570-30CE-41C5-E96C52845F4A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FC56E2-1691-ADC8-120C-C63EF06B6B19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46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B55FC5-3A87-B101-6BAC-02718261C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0035" y="2009496"/>
            <a:ext cx="4337703" cy="29577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3DF5B3-881E-5B12-E90D-34FE5279F5F1}"/>
              </a:ext>
            </a:extLst>
          </p:cNvPr>
          <p:cNvSpPr txBox="1"/>
          <p:nvPr/>
        </p:nvSpPr>
        <p:spPr>
          <a:xfrm>
            <a:off x="6890938" y="5198306"/>
            <a:ext cx="44628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Schematic representation of a beam position monitoring system like ALPS and its components, implemented on a circular accelerating system [6]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4419079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D349C9B-4AA7-8032-02AF-8F2E6FFC5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Diagram of ALPS Electronics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A8926F-8B96-6AC1-5A3A-179CFA97A38A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631EF8-7140-A938-7508-494FAAE1E4EF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47</a:t>
            </a:fld>
            <a:endParaRPr lang="en-US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CCEFA11D-D4EF-0B89-B418-8ECA7E8B98CB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3"/>
          <a:srcRect l="43" t="23749" r="354" b="35"/>
          <a:stretch/>
        </p:blipFill>
        <p:spPr>
          <a:xfrm>
            <a:off x="469128" y="1024426"/>
            <a:ext cx="8561604" cy="501286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4C54369-74F0-EEE6-E29C-778D357A3200}"/>
              </a:ext>
            </a:extLst>
          </p:cNvPr>
          <p:cNvSpPr/>
          <p:nvPr/>
        </p:nvSpPr>
        <p:spPr>
          <a:xfrm>
            <a:off x="978010" y="2711394"/>
            <a:ext cx="9175806" cy="34588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9E7867-CACF-310D-9628-E695A7F2DEFD}"/>
              </a:ext>
            </a:extLst>
          </p:cNvPr>
          <p:cNvSpPr txBox="1"/>
          <p:nvPr/>
        </p:nvSpPr>
        <p:spPr>
          <a:xfrm>
            <a:off x="407986" y="5833574"/>
            <a:ext cx="14112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Courtesy of A. Boccardi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0105982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F3A6D0-7096-57C9-5167-F2EFEBB98C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FC00757-2899-D375-3C4F-D8F3D4218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Diagram of ALPS Electronics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75554E-20F1-F788-D25A-C0D38621C2EE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128B44-F0E3-A846-37E7-94CBBA8D48C2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48</a:t>
            </a:fld>
            <a:endParaRPr lang="en-US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D6B3BEB1-1BD1-B583-5A13-13D12DF6D003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3"/>
          <a:srcRect l="43" t="23749" r="354" b="35"/>
          <a:stretch/>
        </p:blipFill>
        <p:spPr>
          <a:xfrm>
            <a:off x="469128" y="1024426"/>
            <a:ext cx="8561604" cy="501286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0DE3377-A86C-ACED-32AE-A6E17EAA65AA}"/>
              </a:ext>
            </a:extLst>
          </p:cNvPr>
          <p:cNvSpPr/>
          <p:nvPr/>
        </p:nvSpPr>
        <p:spPr>
          <a:xfrm>
            <a:off x="978010" y="2711394"/>
            <a:ext cx="9175806" cy="33258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9982DB-D964-415E-7443-CC0257BC9DFA}"/>
              </a:ext>
            </a:extLst>
          </p:cNvPr>
          <p:cNvSpPr txBox="1"/>
          <p:nvPr/>
        </p:nvSpPr>
        <p:spPr>
          <a:xfrm>
            <a:off x="214687" y="3500781"/>
            <a:ext cx="1892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Electrodes </a:t>
            </a:r>
            <a:r>
              <a:rPr lang="en-US" b="1" dirty="0">
                <a:solidFill>
                  <a:schemeClr val="accent4"/>
                </a:solidFill>
              </a:rPr>
              <a:t>A</a:t>
            </a:r>
            <a:r>
              <a:rPr lang="en-US" b="1" dirty="0">
                <a:solidFill>
                  <a:schemeClr val="accent6"/>
                </a:solidFill>
              </a:rPr>
              <a:t> </a:t>
            </a:r>
            <a:r>
              <a:rPr lang="en-US" b="1" dirty="0"/>
              <a:t>&amp;</a:t>
            </a:r>
            <a:r>
              <a:rPr lang="en-US" b="1" dirty="0">
                <a:solidFill>
                  <a:schemeClr val="accent6"/>
                </a:solidFill>
              </a:rPr>
              <a:t> B </a:t>
            </a:r>
            <a:r>
              <a:rPr lang="en-US" b="1" dirty="0"/>
              <a:t>of a BPM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307250E-6464-2A20-43F4-B93D6D203C52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978010" y="2099145"/>
            <a:ext cx="182882" cy="1401636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54F71095-4AFA-FA3A-15FD-58D12A20519E}"/>
              </a:ext>
            </a:extLst>
          </p:cNvPr>
          <p:cNvSpPr/>
          <p:nvPr/>
        </p:nvSpPr>
        <p:spPr>
          <a:xfrm rot="5555656">
            <a:off x="4647755" y="983364"/>
            <a:ext cx="837293" cy="962108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E33EFE8-2524-7894-7647-959F2450C91E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636104" y="1924216"/>
            <a:ext cx="524788" cy="1576565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E73D75FD-9CC5-1882-F6C0-6F08C694DEA0}"/>
              </a:ext>
            </a:extLst>
          </p:cNvPr>
          <p:cNvSpPr/>
          <p:nvPr/>
        </p:nvSpPr>
        <p:spPr>
          <a:xfrm rot="5555656">
            <a:off x="4647754" y="1858008"/>
            <a:ext cx="837293" cy="962108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A8A600-BD8E-1CAA-D1E8-7AE9A868BF9D}"/>
              </a:ext>
            </a:extLst>
          </p:cNvPr>
          <p:cNvSpPr txBox="1"/>
          <p:nvPr/>
        </p:nvSpPr>
        <p:spPr>
          <a:xfrm>
            <a:off x="3692325" y="3500781"/>
            <a:ext cx="2748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Logarithmic Amplifiers, for each electrode…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4A75EAF-5093-9694-AD24-B012D1D72441}"/>
              </a:ext>
            </a:extLst>
          </p:cNvPr>
          <p:cNvCxnSpPr>
            <a:cxnSpLocks/>
          </p:cNvCxnSpPr>
          <p:nvPr/>
        </p:nvCxnSpPr>
        <p:spPr>
          <a:xfrm>
            <a:off x="5066400" y="2865414"/>
            <a:ext cx="0" cy="54790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C5E66DB-FF54-BF19-E034-A7EA3D78101C}"/>
              </a:ext>
            </a:extLst>
          </p:cNvPr>
          <p:cNvSpPr/>
          <p:nvPr/>
        </p:nvSpPr>
        <p:spPr>
          <a:xfrm>
            <a:off x="214687" y="3500781"/>
            <a:ext cx="1948068" cy="64633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7EC03DA2-F19A-691A-D129-528F78B366EE}"/>
              </a:ext>
            </a:extLst>
          </p:cNvPr>
          <p:cNvSpPr/>
          <p:nvPr/>
        </p:nvSpPr>
        <p:spPr>
          <a:xfrm>
            <a:off x="3736140" y="3517937"/>
            <a:ext cx="2664565" cy="64633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BC1BB8A-FEBC-FBDC-3792-D5FEA54A3CD4}"/>
              </a:ext>
            </a:extLst>
          </p:cNvPr>
          <p:cNvSpPr/>
          <p:nvPr/>
        </p:nvSpPr>
        <p:spPr>
          <a:xfrm rot="5555656">
            <a:off x="7824542" y="1000586"/>
            <a:ext cx="837293" cy="962108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FF300D5-D8C9-E251-8A33-FA2EE6C1C182}"/>
              </a:ext>
            </a:extLst>
          </p:cNvPr>
          <p:cNvSpPr/>
          <p:nvPr/>
        </p:nvSpPr>
        <p:spPr>
          <a:xfrm rot="5555656">
            <a:off x="7837975" y="1880569"/>
            <a:ext cx="837293" cy="962108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99EB0C5-2F65-684A-3734-5D5E9FDEBC7A}"/>
              </a:ext>
            </a:extLst>
          </p:cNvPr>
          <p:cNvSpPr txBox="1"/>
          <p:nvPr/>
        </p:nvSpPr>
        <p:spPr>
          <a:xfrm>
            <a:off x="6909587" y="3653181"/>
            <a:ext cx="2748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ADC – Analog Digital Converters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94C1128-6B57-2528-4A31-34BD8E621C88}"/>
              </a:ext>
            </a:extLst>
          </p:cNvPr>
          <p:cNvCxnSpPr>
            <a:cxnSpLocks/>
          </p:cNvCxnSpPr>
          <p:nvPr/>
        </p:nvCxnSpPr>
        <p:spPr>
          <a:xfrm>
            <a:off x="8283662" y="3017814"/>
            <a:ext cx="0" cy="54790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9B4D651A-CF36-B356-A912-89FE2E945982}"/>
              </a:ext>
            </a:extLst>
          </p:cNvPr>
          <p:cNvSpPr/>
          <p:nvPr/>
        </p:nvSpPr>
        <p:spPr>
          <a:xfrm>
            <a:off x="6953402" y="3670337"/>
            <a:ext cx="2664565" cy="64633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6CD67C3-E5B6-E241-AF9C-1E8A874FC5DD}"/>
              </a:ext>
            </a:extLst>
          </p:cNvPr>
          <p:cNvCxnSpPr>
            <a:cxnSpLocks/>
          </p:cNvCxnSpPr>
          <p:nvPr/>
        </p:nvCxnSpPr>
        <p:spPr>
          <a:xfrm>
            <a:off x="9273274" y="1505785"/>
            <a:ext cx="344693" cy="31163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B32D4E7-E1DB-ED31-FA41-06C9252D8C1F}"/>
              </a:ext>
            </a:extLst>
          </p:cNvPr>
          <p:cNvCxnSpPr>
            <a:cxnSpLocks/>
          </p:cNvCxnSpPr>
          <p:nvPr/>
        </p:nvCxnSpPr>
        <p:spPr>
          <a:xfrm flipV="1">
            <a:off x="9244738" y="2091000"/>
            <a:ext cx="373229" cy="24806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F3DE340-A748-089C-D531-17C9314CDE09}"/>
              </a:ext>
            </a:extLst>
          </p:cNvPr>
          <p:cNvSpPr txBox="1"/>
          <p:nvPr/>
        </p:nvSpPr>
        <p:spPr>
          <a:xfrm>
            <a:off x="9681749" y="1644447"/>
            <a:ext cx="2123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Digital output of each electrode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E3B39DB4-B3EF-DCAC-E41A-619D9F26129A}"/>
              </a:ext>
            </a:extLst>
          </p:cNvPr>
          <p:cNvSpPr/>
          <p:nvPr/>
        </p:nvSpPr>
        <p:spPr>
          <a:xfrm>
            <a:off x="9725565" y="1661603"/>
            <a:ext cx="2058444" cy="64633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1FBB0ED-568B-AB69-9228-DAD7BBB26470}"/>
              </a:ext>
            </a:extLst>
          </p:cNvPr>
          <p:cNvSpPr txBox="1"/>
          <p:nvPr/>
        </p:nvSpPr>
        <p:spPr>
          <a:xfrm>
            <a:off x="407986" y="5833574"/>
            <a:ext cx="14112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Courtesy of A. Boccardi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6519477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813BA3-56CC-AEF4-9F0C-13F082A6DF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557695-C2CF-C6AD-1C11-8EE8021B2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Diagram of ALPS Electronics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B27B19-4F16-CC09-D3CE-9924CB77B612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2ECED-95EE-D206-E9DD-B74F5ACBCC5D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49</a:t>
            </a:fld>
            <a:endParaRPr lang="en-US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C75047A4-012C-7317-E307-51CB4D576623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3"/>
          <a:srcRect l="43" t="23749" r="354" b="35"/>
          <a:stretch/>
        </p:blipFill>
        <p:spPr>
          <a:xfrm>
            <a:off x="469128" y="1024426"/>
            <a:ext cx="8561604" cy="5012865"/>
          </a:xfrm>
          <a:prstGeom prst="rect">
            <a:avLst/>
          </a:prstGeom>
        </p:spPr>
      </p:pic>
      <p:sp>
        <p:nvSpPr>
          <p:cNvPr id="2" name="Left Brace 1">
            <a:extLst>
              <a:ext uri="{FF2B5EF4-FFF2-40B4-BE49-F238E27FC236}">
                <a16:creationId xmlns:a16="http://schemas.microsoft.com/office/drawing/2014/main" id="{BB6EE1FA-A621-BB46-D407-F1007A019C4E}"/>
              </a:ext>
            </a:extLst>
          </p:cNvPr>
          <p:cNvSpPr/>
          <p:nvPr/>
        </p:nvSpPr>
        <p:spPr>
          <a:xfrm rot="10800000">
            <a:off x="9184247" y="1124450"/>
            <a:ext cx="659219" cy="1522552"/>
          </a:xfrm>
          <a:custGeom>
            <a:avLst/>
            <a:gdLst>
              <a:gd name="connsiteX0" fmla="*/ 659219 w 659219"/>
              <a:gd name="connsiteY0" fmla="*/ 1522552 h 1522552"/>
              <a:gd name="connsiteX1" fmla="*/ 329609 w 659219"/>
              <a:gd name="connsiteY1" fmla="*/ 1467619 h 1522552"/>
              <a:gd name="connsiteX2" fmla="*/ 329610 w 659219"/>
              <a:gd name="connsiteY2" fmla="*/ 816209 h 1522552"/>
              <a:gd name="connsiteX3" fmla="*/ 0 w 659219"/>
              <a:gd name="connsiteY3" fmla="*/ 761276 h 1522552"/>
              <a:gd name="connsiteX4" fmla="*/ 329610 w 659219"/>
              <a:gd name="connsiteY4" fmla="*/ 706343 h 1522552"/>
              <a:gd name="connsiteX5" fmla="*/ 329610 w 659219"/>
              <a:gd name="connsiteY5" fmla="*/ 54933 h 1522552"/>
              <a:gd name="connsiteX6" fmla="*/ 659220 w 659219"/>
              <a:gd name="connsiteY6" fmla="*/ 0 h 1522552"/>
              <a:gd name="connsiteX7" fmla="*/ 659219 w 659219"/>
              <a:gd name="connsiteY7" fmla="*/ 1522552 h 1522552"/>
              <a:gd name="connsiteX0" fmla="*/ 659219 w 659219"/>
              <a:gd name="connsiteY0" fmla="*/ 1522552 h 1522552"/>
              <a:gd name="connsiteX1" fmla="*/ 329609 w 659219"/>
              <a:gd name="connsiteY1" fmla="*/ 1467619 h 1522552"/>
              <a:gd name="connsiteX2" fmla="*/ 329610 w 659219"/>
              <a:gd name="connsiteY2" fmla="*/ 816209 h 1522552"/>
              <a:gd name="connsiteX3" fmla="*/ 0 w 659219"/>
              <a:gd name="connsiteY3" fmla="*/ 761276 h 1522552"/>
              <a:gd name="connsiteX4" fmla="*/ 329610 w 659219"/>
              <a:gd name="connsiteY4" fmla="*/ 706343 h 1522552"/>
              <a:gd name="connsiteX5" fmla="*/ 329610 w 659219"/>
              <a:gd name="connsiteY5" fmla="*/ 54933 h 1522552"/>
              <a:gd name="connsiteX6" fmla="*/ 659220 w 659219"/>
              <a:gd name="connsiteY6" fmla="*/ 0 h 152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9219" h="1522552" stroke="0" extrusionOk="0">
                <a:moveTo>
                  <a:pt x="659219" y="1522552"/>
                </a:moveTo>
                <a:cubicBezTo>
                  <a:pt x="473559" y="1520319"/>
                  <a:pt x="327932" y="1498587"/>
                  <a:pt x="329609" y="1467619"/>
                </a:cubicBezTo>
                <a:cubicBezTo>
                  <a:pt x="352419" y="1255284"/>
                  <a:pt x="315498" y="1033795"/>
                  <a:pt x="329610" y="816209"/>
                </a:cubicBezTo>
                <a:cubicBezTo>
                  <a:pt x="310801" y="804238"/>
                  <a:pt x="179759" y="773878"/>
                  <a:pt x="0" y="761276"/>
                </a:cubicBezTo>
                <a:cubicBezTo>
                  <a:pt x="177059" y="758551"/>
                  <a:pt x="331187" y="737435"/>
                  <a:pt x="329610" y="706343"/>
                </a:cubicBezTo>
                <a:cubicBezTo>
                  <a:pt x="333912" y="630824"/>
                  <a:pt x="350549" y="279440"/>
                  <a:pt x="329610" y="54933"/>
                </a:cubicBezTo>
                <a:cubicBezTo>
                  <a:pt x="317640" y="22761"/>
                  <a:pt x="471113" y="5713"/>
                  <a:pt x="659220" y="0"/>
                </a:cubicBezTo>
                <a:cubicBezTo>
                  <a:pt x="658246" y="498233"/>
                  <a:pt x="631333" y="1053788"/>
                  <a:pt x="659219" y="1522552"/>
                </a:cubicBezTo>
                <a:close/>
              </a:path>
              <a:path w="659219" h="1522552" fill="none" extrusionOk="0">
                <a:moveTo>
                  <a:pt x="659219" y="1522552"/>
                </a:moveTo>
                <a:cubicBezTo>
                  <a:pt x="479972" y="1524115"/>
                  <a:pt x="331125" y="1498323"/>
                  <a:pt x="329609" y="1467619"/>
                </a:cubicBezTo>
                <a:cubicBezTo>
                  <a:pt x="302148" y="1246040"/>
                  <a:pt x="356286" y="1055162"/>
                  <a:pt x="329610" y="816209"/>
                </a:cubicBezTo>
                <a:cubicBezTo>
                  <a:pt x="335923" y="795268"/>
                  <a:pt x="182584" y="766919"/>
                  <a:pt x="0" y="761276"/>
                </a:cubicBezTo>
                <a:cubicBezTo>
                  <a:pt x="182464" y="761930"/>
                  <a:pt x="330064" y="737238"/>
                  <a:pt x="329610" y="706343"/>
                </a:cubicBezTo>
                <a:cubicBezTo>
                  <a:pt x="316715" y="595378"/>
                  <a:pt x="352317" y="200374"/>
                  <a:pt x="329610" y="54933"/>
                </a:cubicBezTo>
                <a:cubicBezTo>
                  <a:pt x="319956" y="26179"/>
                  <a:pt x="453241" y="-16518"/>
                  <a:pt x="659220" y="0"/>
                </a:cubicBezTo>
              </a:path>
            </a:pathLst>
          </a:custGeom>
          <a:ln w="3810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leftBrac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03C04F73-08EE-4943-463A-196EB2A3A0A4}"/>
              </a:ext>
            </a:extLst>
          </p:cNvPr>
          <p:cNvSpPr/>
          <p:nvPr/>
        </p:nvSpPr>
        <p:spPr>
          <a:xfrm rot="10800000">
            <a:off x="9184246" y="2748061"/>
            <a:ext cx="659219" cy="1522552"/>
          </a:xfrm>
          <a:custGeom>
            <a:avLst/>
            <a:gdLst>
              <a:gd name="connsiteX0" fmla="*/ 659219 w 659219"/>
              <a:gd name="connsiteY0" fmla="*/ 1522552 h 1522552"/>
              <a:gd name="connsiteX1" fmla="*/ 329609 w 659219"/>
              <a:gd name="connsiteY1" fmla="*/ 1467619 h 1522552"/>
              <a:gd name="connsiteX2" fmla="*/ 329610 w 659219"/>
              <a:gd name="connsiteY2" fmla="*/ 816209 h 1522552"/>
              <a:gd name="connsiteX3" fmla="*/ 0 w 659219"/>
              <a:gd name="connsiteY3" fmla="*/ 761276 h 1522552"/>
              <a:gd name="connsiteX4" fmla="*/ 329610 w 659219"/>
              <a:gd name="connsiteY4" fmla="*/ 706343 h 1522552"/>
              <a:gd name="connsiteX5" fmla="*/ 329610 w 659219"/>
              <a:gd name="connsiteY5" fmla="*/ 54933 h 1522552"/>
              <a:gd name="connsiteX6" fmla="*/ 659220 w 659219"/>
              <a:gd name="connsiteY6" fmla="*/ 0 h 1522552"/>
              <a:gd name="connsiteX7" fmla="*/ 659219 w 659219"/>
              <a:gd name="connsiteY7" fmla="*/ 1522552 h 1522552"/>
              <a:gd name="connsiteX0" fmla="*/ 659219 w 659219"/>
              <a:gd name="connsiteY0" fmla="*/ 1522552 h 1522552"/>
              <a:gd name="connsiteX1" fmla="*/ 329609 w 659219"/>
              <a:gd name="connsiteY1" fmla="*/ 1467619 h 1522552"/>
              <a:gd name="connsiteX2" fmla="*/ 329610 w 659219"/>
              <a:gd name="connsiteY2" fmla="*/ 816209 h 1522552"/>
              <a:gd name="connsiteX3" fmla="*/ 0 w 659219"/>
              <a:gd name="connsiteY3" fmla="*/ 761276 h 1522552"/>
              <a:gd name="connsiteX4" fmla="*/ 329610 w 659219"/>
              <a:gd name="connsiteY4" fmla="*/ 706343 h 1522552"/>
              <a:gd name="connsiteX5" fmla="*/ 329610 w 659219"/>
              <a:gd name="connsiteY5" fmla="*/ 54933 h 1522552"/>
              <a:gd name="connsiteX6" fmla="*/ 659220 w 659219"/>
              <a:gd name="connsiteY6" fmla="*/ 0 h 152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9219" h="1522552" stroke="0" extrusionOk="0">
                <a:moveTo>
                  <a:pt x="659219" y="1522552"/>
                </a:moveTo>
                <a:cubicBezTo>
                  <a:pt x="473559" y="1520319"/>
                  <a:pt x="327932" y="1498587"/>
                  <a:pt x="329609" y="1467619"/>
                </a:cubicBezTo>
                <a:cubicBezTo>
                  <a:pt x="352419" y="1255284"/>
                  <a:pt x="315498" y="1033795"/>
                  <a:pt x="329610" y="816209"/>
                </a:cubicBezTo>
                <a:cubicBezTo>
                  <a:pt x="310801" y="804238"/>
                  <a:pt x="179759" y="773878"/>
                  <a:pt x="0" y="761276"/>
                </a:cubicBezTo>
                <a:cubicBezTo>
                  <a:pt x="177059" y="758551"/>
                  <a:pt x="331187" y="737435"/>
                  <a:pt x="329610" y="706343"/>
                </a:cubicBezTo>
                <a:cubicBezTo>
                  <a:pt x="333912" y="630824"/>
                  <a:pt x="350549" y="279440"/>
                  <a:pt x="329610" y="54933"/>
                </a:cubicBezTo>
                <a:cubicBezTo>
                  <a:pt x="317640" y="22761"/>
                  <a:pt x="471113" y="5713"/>
                  <a:pt x="659220" y="0"/>
                </a:cubicBezTo>
                <a:cubicBezTo>
                  <a:pt x="658246" y="498233"/>
                  <a:pt x="631333" y="1053788"/>
                  <a:pt x="659219" y="1522552"/>
                </a:cubicBezTo>
                <a:close/>
              </a:path>
              <a:path w="659219" h="1522552" fill="none" extrusionOk="0">
                <a:moveTo>
                  <a:pt x="659219" y="1522552"/>
                </a:moveTo>
                <a:cubicBezTo>
                  <a:pt x="479972" y="1524115"/>
                  <a:pt x="331125" y="1498323"/>
                  <a:pt x="329609" y="1467619"/>
                </a:cubicBezTo>
                <a:cubicBezTo>
                  <a:pt x="302148" y="1246040"/>
                  <a:pt x="356286" y="1055162"/>
                  <a:pt x="329610" y="816209"/>
                </a:cubicBezTo>
                <a:cubicBezTo>
                  <a:pt x="335923" y="795268"/>
                  <a:pt x="182584" y="766919"/>
                  <a:pt x="0" y="761276"/>
                </a:cubicBezTo>
                <a:cubicBezTo>
                  <a:pt x="182464" y="761930"/>
                  <a:pt x="330064" y="737238"/>
                  <a:pt x="329610" y="706343"/>
                </a:cubicBezTo>
                <a:cubicBezTo>
                  <a:pt x="316715" y="595378"/>
                  <a:pt x="352317" y="200374"/>
                  <a:pt x="329610" y="54933"/>
                </a:cubicBezTo>
                <a:cubicBezTo>
                  <a:pt x="319956" y="26179"/>
                  <a:pt x="453241" y="-16518"/>
                  <a:pt x="659220" y="0"/>
                </a:cubicBezTo>
              </a:path>
            </a:pathLst>
          </a:custGeom>
          <a:ln w="38100">
            <a:extLst>
              <a:ext uri="{C807C97D-BFC1-408E-A445-0C87EB9F89A2}">
                <ask:lineSketchStyleProps xmlns:ask="http://schemas.microsoft.com/office/drawing/2018/sketchyshapes" sd="1219033472">
                  <a:prstGeom prst="leftBrac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E7675D30-95A8-51D5-1B3B-139784BAC9E5}"/>
              </a:ext>
            </a:extLst>
          </p:cNvPr>
          <p:cNvSpPr/>
          <p:nvPr/>
        </p:nvSpPr>
        <p:spPr>
          <a:xfrm rot="10800000">
            <a:off x="9184246" y="4439314"/>
            <a:ext cx="659219" cy="1522552"/>
          </a:xfrm>
          <a:custGeom>
            <a:avLst/>
            <a:gdLst>
              <a:gd name="connsiteX0" fmla="*/ 659219 w 659219"/>
              <a:gd name="connsiteY0" fmla="*/ 1522552 h 1522552"/>
              <a:gd name="connsiteX1" fmla="*/ 329609 w 659219"/>
              <a:gd name="connsiteY1" fmla="*/ 1467619 h 1522552"/>
              <a:gd name="connsiteX2" fmla="*/ 329610 w 659219"/>
              <a:gd name="connsiteY2" fmla="*/ 816209 h 1522552"/>
              <a:gd name="connsiteX3" fmla="*/ 0 w 659219"/>
              <a:gd name="connsiteY3" fmla="*/ 761276 h 1522552"/>
              <a:gd name="connsiteX4" fmla="*/ 329610 w 659219"/>
              <a:gd name="connsiteY4" fmla="*/ 706343 h 1522552"/>
              <a:gd name="connsiteX5" fmla="*/ 329610 w 659219"/>
              <a:gd name="connsiteY5" fmla="*/ 54933 h 1522552"/>
              <a:gd name="connsiteX6" fmla="*/ 659220 w 659219"/>
              <a:gd name="connsiteY6" fmla="*/ 0 h 1522552"/>
              <a:gd name="connsiteX7" fmla="*/ 659219 w 659219"/>
              <a:gd name="connsiteY7" fmla="*/ 1522552 h 1522552"/>
              <a:gd name="connsiteX0" fmla="*/ 659219 w 659219"/>
              <a:gd name="connsiteY0" fmla="*/ 1522552 h 1522552"/>
              <a:gd name="connsiteX1" fmla="*/ 329609 w 659219"/>
              <a:gd name="connsiteY1" fmla="*/ 1467619 h 1522552"/>
              <a:gd name="connsiteX2" fmla="*/ 329610 w 659219"/>
              <a:gd name="connsiteY2" fmla="*/ 816209 h 1522552"/>
              <a:gd name="connsiteX3" fmla="*/ 0 w 659219"/>
              <a:gd name="connsiteY3" fmla="*/ 761276 h 1522552"/>
              <a:gd name="connsiteX4" fmla="*/ 329610 w 659219"/>
              <a:gd name="connsiteY4" fmla="*/ 706343 h 1522552"/>
              <a:gd name="connsiteX5" fmla="*/ 329610 w 659219"/>
              <a:gd name="connsiteY5" fmla="*/ 54933 h 1522552"/>
              <a:gd name="connsiteX6" fmla="*/ 659220 w 659219"/>
              <a:gd name="connsiteY6" fmla="*/ 0 h 1522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9219" h="1522552" stroke="0" extrusionOk="0">
                <a:moveTo>
                  <a:pt x="659219" y="1522552"/>
                </a:moveTo>
                <a:cubicBezTo>
                  <a:pt x="473559" y="1520319"/>
                  <a:pt x="327932" y="1498587"/>
                  <a:pt x="329609" y="1467619"/>
                </a:cubicBezTo>
                <a:cubicBezTo>
                  <a:pt x="352419" y="1255284"/>
                  <a:pt x="315498" y="1033795"/>
                  <a:pt x="329610" y="816209"/>
                </a:cubicBezTo>
                <a:cubicBezTo>
                  <a:pt x="310801" y="804238"/>
                  <a:pt x="179759" y="773878"/>
                  <a:pt x="0" y="761276"/>
                </a:cubicBezTo>
                <a:cubicBezTo>
                  <a:pt x="177059" y="758551"/>
                  <a:pt x="331187" y="737435"/>
                  <a:pt x="329610" y="706343"/>
                </a:cubicBezTo>
                <a:cubicBezTo>
                  <a:pt x="333912" y="630824"/>
                  <a:pt x="350549" y="279440"/>
                  <a:pt x="329610" y="54933"/>
                </a:cubicBezTo>
                <a:cubicBezTo>
                  <a:pt x="317640" y="22761"/>
                  <a:pt x="471113" y="5713"/>
                  <a:pt x="659220" y="0"/>
                </a:cubicBezTo>
                <a:cubicBezTo>
                  <a:pt x="658246" y="498233"/>
                  <a:pt x="631333" y="1053788"/>
                  <a:pt x="659219" y="1522552"/>
                </a:cubicBezTo>
                <a:close/>
              </a:path>
              <a:path w="659219" h="1522552" fill="none" extrusionOk="0">
                <a:moveTo>
                  <a:pt x="659219" y="1522552"/>
                </a:moveTo>
                <a:cubicBezTo>
                  <a:pt x="479972" y="1524115"/>
                  <a:pt x="331125" y="1498323"/>
                  <a:pt x="329609" y="1467619"/>
                </a:cubicBezTo>
                <a:cubicBezTo>
                  <a:pt x="302148" y="1246040"/>
                  <a:pt x="356286" y="1055162"/>
                  <a:pt x="329610" y="816209"/>
                </a:cubicBezTo>
                <a:cubicBezTo>
                  <a:pt x="335923" y="795268"/>
                  <a:pt x="182584" y="766919"/>
                  <a:pt x="0" y="761276"/>
                </a:cubicBezTo>
                <a:cubicBezTo>
                  <a:pt x="182464" y="761930"/>
                  <a:pt x="330064" y="737238"/>
                  <a:pt x="329610" y="706343"/>
                </a:cubicBezTo>
                <a:cubicBezTo>
                  <a:pt x="316715" y="595378"/>
                  <a:pt x="352317" y="200374"/>
                  <a:pt x="329610" y="54933"/>
                </a:cubicBezTo>
                <a:cubicBezTo>
                  <a:pt x="319956" y="26179"/>
                  <a:pt x="453241" y="-16518"/>
                  <a:pt x="659220" y="0"/>
                </a:cubicBezTo>
              </a:path>
            </a:pathLst>
          </a:custGeom>
          <a:ln w="38100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leftBrac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C12923CE-6864-F736-BDDC-3320C884E193}"/>
              </a:ext>
            </a:extLst>
          </p:cNvPr>
          <p:cNvSpPr txBox="1"/>
          <p:nvPr/>
        </p:nvSpPr>
        <p:spPr>
          <a:xfrm>
            <a:off x="9873591" y="1464417"/>
            <a:ext cx="1329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>
                <a:solidFill>
                  <a:srgbClr val="FF0000"/>
                </a:solidFill>
              </a:rPr>
              <a:t>Low intensities</a:t>
            </a:r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688BE13D-6975-EB3C-0894-9DFC737B50B6}"/>
              </a:ext>
            </a:extLst>
          </p:cNvPr>
          <p:cNvSpPr txBox="1"/>
          <p:nvPr/>
        </p:nvSpPr>
        <p:spPr>
          <a:xfrm>
            <a:off x="9873591" y="3245095"/>
            <a:ext cx="1329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>
                <a:solidFill>
                  <a:schemeClr val="accent6"/>
                </a:solidFill>
              </a:rPr>
              <a:t>Mid intensities</a:t>
            </a:r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45AFB6EE-161F-7C22-1667-5CEEA6E2B729}"/>
              </a:ext>
            </a:extLst>
          </p:cNvPr>
          <p:cNvSpPr txBox="1"/>
          <p:nvPr/>
        </p:nvSpPr>
        <p:spPr>
          <a:xfrm>
            <a:off x="9843465" y="5025773"/>
            <a:ext cx="1329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>
                <a:solidFill>
                  <a:schemeClr val="accent1"/>
                </a:solidFill>
              </a:rPr>
              <a:t>High intensities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C5BB01-CEE2-1649-0719-ADB5B2021ED5}"/>
              </a:ext>
            </a:extLst>
          </p:cNvPr>
          <p:cNvSpPr txBox="1"/>
          <p:nvPr/>
        </p:nvSpPr>
        <p:spPr>
          <a:xfrm>
            <a:off x="315612" y="4471775"/>
            <a:ext cx="34771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Signal split in 3 sensitivity channels to accommodate the dynamic range </a:t>
            </a:r>
          </a:p>
          <a:p>
            <a:pPr algn="ctr"/>
            <a:r>
              <a:rPr lang="en-US" b="1" dirty="0"/>
              <a:t>→ in total: 6 calibration datasets per BPM</a:t>
            </a:r>
          </a:p>
        </p:txBody>
      </p:sp>
    </p:spTree>
    <p:extLst>
      <p:ext uri="{BB962C8B-B14F-4D97-AF65-F5344CB8AC3E}">
        <p14:creationId xmlns:p14="http://schemas.microsoft.com/office/powerpoint/2010/main" val="1255263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DCCCAF-2177-8213-C211-38A42C0258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1EA1EC-D097-5BED-B6E9-4EDF58734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– CERN Accelerator Complex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864AFF-0DA0-9252-A115-89519B1FE940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047FC5-34C9-502D-1955-C25525523E9E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C8A12EB6-E3D6-47E1-A1B8-94AC2C6C4BD7}" type="slidenum">
              <a:rPr lang="en-US" smtClean="0"/>
              <a:t>5</a:t>
            </a:fld>
            <a:endParaRPr lang="en-US"/>
          </a:p>
        </p:txBody>
      </p:sp>
      <p:pic>
        <p:nvPicPr>
          <p:cNvPr id="1026" name="Picture 2" descr="Immersive tour of the accelerator complex | CERN">
            <a:extLst>
              <a:ext uri="{FF2B5EF4-FFF2-40B4-BE49-F238E27FC236}">
                <a16:creationId xmlns:a16="http://schemas.microsoft.com/office/drawing/2014/main" id="{0B30FDBA-3746-BEA5-5B58-5BEE2FFC6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842" y="1212983"/>
            <a:ext cx="8210309" cy="4617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94F4365-A687-8A85-2445-B85376A8A9C1}"/>
              </a:ext>
            </a:extLst>
          </p:cNvPr>
          <p:cNvSpPr/>
          <p:nvPr/>
        </p:nvSpPr>
        <p:spPr>
          <a:xfrm>
            <a:off x="2720051" y="3183038"/>
            <a:ext cx="1099595" cy="60188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95054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8ADFFE-C463-A7B4-4348-B534FEB7332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12800" y="1592263"/>
            <a:ext cx="10509250" cy="4608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During operation: 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ADC digital output → analog amplified input signals from the electrodes, which, combined, give the transverse position of the beam </a:t>
            </a:r>
            <a:r>
              <a:rPr lang="en-US" b="1" dirty="0"/>
              <a:t>(position measurement)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3C8CCD-2404-6DA6-F251-3CF539521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Beam Position is Measured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665F24-A580-7F8D-1F5F-A4432CF6C5C4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AB64AF-5F74-FE21-BC49-0CFE39835E8A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3104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570CD7-76A3-C650-CAB1-17F9349D35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FBE054-506B-E865-D885-C56BACB4408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12800" y="1592263"/>
            <a:ext cx="10509250" cy="4608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During operation: 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ADC digital output → analog amplified input signals from the electrodes, which, combined, give the transverse position of the beam </a:t>
            </a:r>
            <a:r>
              <a:rPr lang="en-US" b="1" dirty="0"/>
              <a:t>(position measurement)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To achieve measurements as precise as possible: </a:t>
            </a:r>
            <a:r>
              <a:rPr lang="en-US" dirty="0">
                <a:solidFill>
                  <a:srgbClr val="00B050"/>
                </a:solidFill>
              </a:rPr>
              <a:t>off-line calibration of each BPM device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b="1" dirty="0"/>
              <a:t>For known input signal: measurements and mapping of the ADC response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DE27E2-8B14-11E1-8184-3FE498080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Beam Position is Measured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A40E21-BDFE-C648-2519-854A1F82C8BB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F23FE9-4587-D567-40E1-4AAB1739A72F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6086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47CB80-9C00-C8E7-7805-3D2AF2DD80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C9C5E9-F5DD-1854-A43F-43D248383E9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12800" y="1592263"/>
            <a:ext cx="10509250" cy="4608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During operation: 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ADC digital output → analog amplified input signals from the electrodes, which, combined, give the transverse position of the beam </a:t>
            </a:r>
            <a:r>
              <a:rPr lang="en-US" b="1" dirty="0"/>
              <a:t>(position measurement)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To achieve measurements as precise as possible: </a:t>
            </a:r>
            <a:r>
              <a:rPr lang="en-US" dirty="0">
                <a:solidFill>
                  <a:srgbClr val="00B050"/>
                </a:solidFill>
              </a:rPr>
              <a:t>off-line calibration of each BPM device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b="1" dirty="0"/>
              <a:t>For known input signal: measurements and mapping of the ADC response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Theoretically: logarithmic amplifier has linear response with respect to the input power (in dB)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568CF7-BDD5-CBEF-E4F4-742A86CAB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Beam Position is Measured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555CC4-D44B-F6F8-4AE3-FB28748BAC86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427EE2-D62A-99EE-F1BE-2F1196AD251E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34866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5403621-9A30-91DD-3786-73886A776F8D}"/>
              </a:ext>
            </a:extLst>
          </p:cNvPr>
          <p:cNvSpPr txBox="1">
            <a:spLocks/>
          </p:cNvSpPr>
          <p:nvPr/>
        </p:nvSpPr>
        <p:spPr>
          <a:xfrm>
            <a:off x="407986" y="1592263"/>
            <a:ext cx="11376022" cy="46085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eaLnBrk="1" fontAlgn="auto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/>
              <a:defRPr lang="en-US" sz="2100" b="1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1pPr>
            <a:lvl2pPr marL="323853" marR="0" lvl="1" indent="-323853" algn="l" defTabSz="9144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8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2pPr>
            <a:lvl3pPr marL="647696" marR="0" lvl="2" indent="-323853" algn="l" defTabSz="9144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7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3pPr>
            <a:lvl4pPr marL="971550" marR="0" lvl="3" indent="-323853" algn="l" defTabSz="9144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6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practice, due to technological limitations and production imperfections, the actual curve is not perfectly linear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Currently approximated using polynomial functions 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3A939F-509F-C3E1-9D88-77A9C3821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 Calibration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5A36D0-FC94-8261-A608-28DF68B1852C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39EFDC-4B7B-5009-21BE-F8C630FAC958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53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64E3C9E-DD55-738B-8E15-8F42D47D5A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048" y="2745569"/>
            <a:ext cx="5555225" cy="345520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9BAADB5-18D2-9D15-CD30-D8CCFFDB609D}"/>
              </a:ext>
            </a:extLst>
          </p:cNvPr>
          <p:cNvSpPr txBox="1"/>
          <p:nvPr/>
        </p:nvSpPr>
        <p:spPr>
          <a:xfrm rot="16200000">
            <a:off x="-87989" y="4307282"/>
            <a:ext cx="139937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ADC counts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D68D2A-2D42-06B8-FE7B-30F7B7411378}"/>
              </a:ext>
            </a:extLst>
          </p:cNvPr>
          <p:cNvSpPr txBox="1"/>
          <p:nvPr/>
        </p:nvSpPr>
        <p:spPr>
          <a:xfrm>
            <a:off x="2829659" y="6103321"/>
            <a:ext cx="139937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Intensity (dB)</a:t>
            </a:r>
          </a:p>
        </p:txBody>
      </p:sp>
    </p:spTree>
    <p:extLst>
      <p:ext uri="{BB962C8B-B14F-4D97-AF65-F5344CB8AC3E}">
        <p14:creationId xmlns:p14="http://schemas.microsoft.com/office/powerpoint/2010/main" val="417386082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3439C-1A3F-15D2-DCB5-7059647762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CD897CC1-4413-04C3-BA88-3620F9941098}"/>
              </a:ext>
            </a:extLst>
          </p:cNvPr>
          <p:cNvSpPr txBox="1">
            <a:spLocks/>
          </p:cNvSpPr>
          <p:nvPr/>
        </p:nvSpPr>
        <p:spPr>
          <a:xfrm>
            <a:off x="407986" y="1592263"/>
            <a:ext cx="11376022" cy="46085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eaLnBrk="1" fontAlgn="auto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/>
              <a:defRPr lang="en-US" sz="2100" b="1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1pPr>
            <a:lvl2pPr marL="323853" marR="0" lvl="1" indent="-323853" algn="l" defTabSz="9144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8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2pPr>
            <a:lvl3pPr marL="647696" marR="0" lvl="2" indent="-323853" algn="l" defTabSz="9144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7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3pPr>
            <a:lvl4pPr marL="971550" marR="0" lvl="3" indent="-323853" algn="l" defTabSz="9144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6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practice, due to technological limitations and production imperfections, the actual curve is not perfectly linear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Currently approximated using polynomial functions 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CBF4DE-5F14-7904-3B77-39125CE0A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 Calibration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B8D90C-926D-657B-949C-5D8C9AA489F3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F814DE-E461-11F1-A125-9466AC6B30C6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54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03135C1-1F1D-ACA4-1CD5-83E23BDBA2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048" y="2745569"/>
            <a:ext cx="5555225" cy="34552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36D4FC3-5278-DF83-BF77-B04E6FFB63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9582" y="2456953"/>
            <a:ext cx="3909192" cy="3743821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B8F6BBE-C61E-2B5A-0C9C-E4145BC355E0}"/>
              </a:ext>
            </a:extLst>
          </p:cNvPr>
          <p:cNvCxnSpPr>
            <a:cxnSpLocks/>
          </p:cNvCxnSpPr>
          <p:nvPr/>
        </p:nvCxnSpPr>
        <p:spPr>
          <a:xfrm>
            <a:off x="8507896" y="3776870"/>
            <a:ext cx="0" cy="9859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03387FB-2F4F-EA4B-F501-12920E5AF62F}"/>
              </a:ext>
            </a:extLst>
          </p:cNvPr>
          <p:cNvSpPr txBox="1"/>
          <p:nvPr/>
        </p:nvSpPr>
        <p:spPr>
          <a:xfrm rot="16200000">
            <a:off x="7636378" y="4005670"/>
            <a:ext cx="1144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~0.05 dB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E8C62DC-C9AE-1EB7-4DE6-659F8D27413A}"/>
              </a:ext>
            </a:extLst>
          </p:cNvPr>
          <p:cNvSpPr txBox="1"/>
          <p:nvPr/>
        </p:nvSpPr>
        <p:spPr>
          <a:xfrm rot="16200000">
            <a:off x="-87989" y="4307282"/>
            <a:ext cx="139937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ADC counts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00D322-1F4B-7A5D-A494-F8CEAA8BB363}"/>
              </a:ext>
            </a:extLst>
          </p:cNvPr>
          <p:cNvSpPr txBox="1"/>
          <p:nvPr/>
        </p:nvSpPr>
        <p:spPr>
          <a:xfrm rot="16200000">
            <a:off x="5892710" y="4254200"/>
            <a:ext cx="279635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Estimated intensity error (dB)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3DB1F5-3CDD-63EB-C3E0-535A1EE9FF8E}"/>
              </a:ext>
            </a:extLst>
          </p:cNvPr>
          <p:cNvSpPr txBox="1"/>
          <p:nvPr/>
        </p:nvSpPr>
        <p:spPr>
          <a:xfrm>
            <a:off x="2829659" y="6103321"/>
            <a:ext cx="139937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Intensity (dB)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3D204A-4925-C38A-C37F-C71008775073}"/>
              </a:ext>
            </a:extLst>
          </p:cNvPr>
          <p:cNvSpPr txBox="1"/>
          <p:nvPr/>
        </p:nvSpPr>
        <p:spPr>
          <a:xfrm>
            <a:off x="8703130" y="6113049"/>
            <a:ext cx="139937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Intensity (dB)</a:t>
            </a:r>
          </a:p>
        </p:txBody>
      </p:sp>
    </p:spTree>
    <p:extLst>
      <p:ext uri="{BB962C8B-B14F-4D97-AF65-F5344CB8AC3E}">
        <p14:creationId xmlns:p14="http://schemas.microsoft.com/office/powerpoint/2010/main" val="167899756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B2DEAA-8895-B95D-5C71-A2F821E30E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102260D-7F34-1925-0698-919B86E59524}"/>
              </a:ext>
            </a:extLst>
          </p:cNvPr>
          <p:cNvSpPr txBox="1">
            <a:spLocks/>
          </p:cNvSpPr>
          <p:nvPr/>
        </p:nvSpPr>
        <p:spPr>
          <a:xfrm>
            <a:off x="407986" y="1592263"/>
            <a:ext cx="11376022" cy="46085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eaLnBrk="1" fontAlgn="auto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/>
              <a:defRPr lang="en-US" sz="2100" b="1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1pPr>
            <a:lvl2pPr marL="323853" marR="0" lvl="1" indent="-323853" algn="l" defTabSz="9144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8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2pPr>
            <a:lvl3pPr marL="647696" marR="0" lvl="2" indent="-323853" algn="l" defTabSz="9144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7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3pPr>
            <a:lvl4pPr marL="971550" marR="0" lvl="3" indent="-323853" algn="l" defTabSz="9144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6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practice, due to technological limitations and production imperfections, the actual curve is not perfectly linear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Currently approximated using polynomial functions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This approach introduces systematic errors 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System very sensitive to small variations – even small errors translate to change in position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Larger errors for actual beam positions deviating significantly from the center of the vacuum chamber (e.g. at the extraction points)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ED424F-81A6-5942-4A6A-CE9030E8E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 Calibration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AE7CD5-CC76-C5FB-E127-FF205B7A34BC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D27F47-2700-FB6F-43CB-58E124C009D1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27570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6F4AA2-516F-E399-000E-66043FBD50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1199436-46DA-1FF7-0BDE-6FACE1A0BAF5}"/>
              </a:ext>
            </a:extLst>
          </p:cNvPr>
          <p:cNvSpPr txBox="1">
            <a:spLocks/>
          </p:cNvSpPr>
          <p:nvPr/>
        </p:nvSpPr>
        <p:spPr>
          <a:xfrm>
            <a:off x="407986" y="1592264"/>
            <a:ext cx="11376022" cy="36734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eaLnBrk="1" fontAlgn="auto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/>
              <a:defRPr lang="en-US" sz="2100" b="1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1pPr>
            <a:lvl2pPr marL="323853" marR="0" lvl="1" indent="-323853" algn="l" defTabSz="9144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8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2pPr>
            <a:lvl3pPr marL="647696" marR="0" lvl="2" indent="-323853" algn="l" defTabSz="9144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7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3pPr>
            <a:lvl4pPr marL="971550" marR="0" lvl="3" indent="-323853" algn="l" defTabSz="9144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6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practice, due to technological limitations and production imperfections, the actual curve is not perfectly linear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Currently approximated using polynomial functions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This approach introduces systematic errors 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System very sensitive to small variations – even small errors translate to change in position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Larger errors for actual beam positions deviating significantly from the center of the vacuum chamber (e.g. at the extraction points) </a:t>
            </a:r>
          </a:p>
          <a:p>
            <a:pPr lvl="1" indent="0">
              <a:buNone/>
            </a:pPr>
            <a:r>
              <a:rPr lang="en-US" dirty="0"/>
              <a:t>→ </a:t>
            </a:r>
            <a:r>
              <a:rPr lang="en-US" b="1" dirty="0"/>
              <a:t>Minimizing these calibration-introduced systematics would ensure better control of the extraction angle and higher beam stability in terms of position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74DEA9-A833-5E14-A456-E8C7155B8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 Calibration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3A8DDD-837D-64A5-AC8F-6CE5B2995A7C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B33684-9CD1-DF71-3183-D6593940C31F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4585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89589-8B27-0B4D-88AB-791CBFC4FD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CD38307-DCF4-73D7-7A7C-046A367A19D0}"/>
              </a:ext>
            </a:extLst>
          </p:cNvPr>
          <p:cNvSpPr txBox="1">
            <a:spLocks/>
          </p:cNvSpPr>
          <p:nvPr/>
        </p:nvSpPr>
        <p:spPr>
          <a:xfrm>
            <a:off x="407986" y="1592264"/>
            <a:ext cx="11376022" cy="36734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eaLnBrk="1" fontAlgn="auto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/>
              <a:defRPr lang="en-US" sz="2100" b="1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1pPr>
            <a:lvl2pPr marL="323853" marR="0" lvl="1" indent="-323853" algn="l" defTabSz="9144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8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2pPr>
            <a:lvl3pPr marL="647696" marR="0" lvl="2" indent="-323853" algn="l" defTabSz="9144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7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3pPr>
            <a:lvl4pPr marL="971550" marR="0" lvl="3" indent="-323853" algn="l" defTabSz="914400" rtl="0" eaLnBrk="1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6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practice, due to technological limitations and production imperfections, the actual curve is not perfectly linear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Currently approximated using polynomial functions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This approach introduces systematic errors 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System very sensitive to small variations – even small errors translate to change in position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Larger errors for actual beam positions deviating significantly from the center of the vacuum chamber (e.g. at the extraction points) </a:t>
            </a:r>
          </a:p>
          <a:p>
            <a:pPr lvl="1" indent="0">
              <a:buNone/>
            </a:pPr>
            <a:r>
              <a:rPr lang="en-US" dirty="0"/>
              <a:t>→ </a:t>
            </a:r>
            <a:r>
              <a:rPr lang="en-US" b="1" dirty="0"/>
              <a:t>Minimizing these calibration-introduced systematics would ensure better control of the extraction angle and higher beam stability in terms of position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95C8E5-8609-7247-E189-FDBEFD827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 Calibration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8D9EC-DDE9-C7E5-F6C4-06CF6AC2B5C6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10B08C-3071-10A4-93BD-29F1DF304A3A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57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EC007E-1A48-80E6-8486-D29169A26CA8}"/>
              </a:ext>
            </a:extLst>
          </p:cNvPr>
          <p:cNvSpPr txBox="1"/>
          <p:nvPr/>
        </p:nvSpPr>
        <p:spPr>
          <a:xfrm>
            <a:off x="978762" y="5265736"/>
            <a:ext cx="1041128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calibrate the BPMs and get curves that smoothly follow the natural and complex of the data, we can use machine learning instead</a:t>
            </a:r>
            <a:endParaRPr lang="en-US" sz="2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42819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EFFE6B-1B72-691E-CE36-8606E6836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Processing the Calibration Data using Neural Networks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1A5AE6-6403-EB75-8E7B-43E095F13FD1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A206FD-956D-CB60-31F5-9EEE5D66A2A2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58</a:t>
            </a:fld>
            <a:endParaRPr lang="en-US"/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F1171D03-9500-D559-0396-969546CB869C}"/>
              </a:ext>
            </a:extLst>
          </p:cNvPr>
          <p:cNvSpPr>
            <a:spLocks noChangeAspect="1"/>
          </p:cNvSpPr>
          <p:nvPr/>
        </p:nvSpPr>
        <p:spPr>
          <a:xfrm>
            <a:off x="704850" y="3048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D6FBECD2-FBC3-E922-22B9-9DCB931C4A05}"/>
              </a:ext>
            </a:extLst>
          </p:cNvPr>
          <p:cNvSpPr>
            <a:spLocks noChangeAspect="1"/>
          </p:cNvSpPr>
          <p:nvPr/>
        </p:nvSpPr>
        <p:spPr>
          <a:xfrm>
            <a:off x="1600200" y="1783768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5930BEE-B04D-50FD-EE6F-7E587ECCCC51}"/>
              </a:ext>
            </a:extLst>
          </p:cNvPr>
          <p:cNvSpPr>
            <a:spLocks noChangeAspect="1"/>
          </p:cNvSpPr>
          <p:nvPr/>
        </p:nvSpPr>
        <p:spPr>
          <a:xfrm>
            <a:off x="1600200" y="2222923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616D2B6A-5B39-EAD6-8BD7-0FFC0D23BAC2}"/>
              </a:ext>
            </a:extLst>
          </p:cNvPr>
          <p:cNvSpPr>
            <a:spLocks noChangeAspect="1"/>
          </p:cNvSpPr>
          <p:nvPr/>
        </p:nvSpPr>
        <p:spPr>
          <a:xfrm>
            <a:off x="1600200" y="2667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ECAFFF80-A1DB-99C5-1160-5BBC3FFF7655}"/>
              </a:ext>
            </a:extLst>
          </p:cNvPr>
          <p:cNvSpPr>
            <a:spLocks noChangeAspect="1"/>
          </p:cNvSpPr>
          <p:nvPr/>
        </p:nvSpPr>
        <p:spPr>
          <a:xfrm>
            <a:off x="1600200" y="310615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74B7E834-222D-6EFB-A6AD-41173528F13E}"/>
              </a:ext>
            </a:extLst>
          </p:cNvPr>
          <p:cNvSpPr>
            <a:spLocks noChangeAspect="1"/>
          </p:cNvSpPr>
          <p:nvPr/>
        </p:nvSpPr>
        <p:spPr>
          <a:xfrm>
            <a:off x="1600200" y="417094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2CC8B01A-D22A-F2D6-F758-56A3A7D1488B}"/>
              </a:ext>
            </a:extLst>
          </p:cNvPr>
          <p:cNvSpPr>
            <a:spLocks noChangeAspect="1"/>
          </p:cNvSpPr>
          <p:nvPr/>
        </p:nvSpPr>
        <p:spPr>
          <a:xfrm>
            <a:off x="1600200" y="46101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Connector 12">
            <a:extLst>
              <a:ext uri="{FF2B5EF4-FFF2-40B4-BE49-F238E27FC236}">
                <a16:creationId xmlns:a16="http://schemas.microsoft.com/office/drawing/2014/main" id="{18DA906E-5510-660D-CB50-998A6F6EAD88}"/>
              </a:ext>
            </a:extLst>
          </p:cNvPr>
          <p:cNvSpPr>
            <a:spLocks noChangeAspect="1"/>
          </p:cNvSpPr>
          <p:nvPr/>
        </p:nvSpPr>
        <p:spPr>
          <a:xfrm>
            <a:off x="2705100" y="1783768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6D2ED06E-C952-8811-18A2-036E2C019B0F}"/>
              </a:ext>
            </a:extLst>
          </p:cNvPr>
          <p:cNvSpPr>
            <a:spLocks noChangeAspect="1"/>
          </p:cNvSpPr>
          <p:nvPr/>
        </p:nvSpPr>
        <p:spPr>
          <a:xfrm>
            <a:off x="2705100" y="2222923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CC40D1D2-315E-60F0-BD72-FBC10CF6B0AE}"/>
              </a:ext>
            </a:extLst>
          </p:cNvPr>
          <p:cNvSpPr>
            <a:spLocks noChangeAspect="1"/>
          </p:cNvSpPr>
          <p:nvPr/>
        </p:nvSpPr>
        <p:spPr>
          <a:xfrm>
            <a:off x="2705100" y="2667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3835ECAF-123C-56E3-7FAA-A6B1D668FE09}"/>
              </a:ext>
            </a:extLst>
          </p:cNvPr>
          <p:cNvSpPr>
            <a:spLocks noChangeAspect="1"/>
          </p:cNvSpPr>
          <p:nvPr/>
        </p:nvSpPr>
        <p:spPr>
          <a:xfrm>
            <a:off x="2705100" y="310615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6C440025-1414-4BF4-3D1C-C1032FFB374C}"/>
              </a:ext>
            </a:extLst>
          </p:cNvPr>
          <p:cNvSpPr>
            <a:spLocks noChangeAspect="1"/>
          </p:cNvSpPr>
          <p:nvPr/>
        </p:nvSpPr>
        <p:spPr>
          <a:xfrm>
            <a:off x="2705100" y="417094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702CED91-5D1A-B7A1-E122-D5CA267D4781}"/>
              </a:ext>
            </a:extLst>
          </p:cNvPr>
          <p:cNvSpPr>
            <a:spLocks noChangeAspect="1"/>
          </p:cNvSpPr>
          <p:nvPr/>
        </p:nvSpPr>
        <p:spPr>
          <a:xfrm>
            <a:off x="2705100" y="46101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18">
            <a:extLst>
              <a:ext uri="{FF2B5EF4-FFF2-40B4-BE49-F238E27FC236}">
                <a16:creationId xmlns:a16="http://schemas.microsoft.com/office/drawing/2014/main" id="{C5AD6062-990B-FBCB-D327-4548D812F621}"/>
              </a:ext>
            </a:extLst>
          </p:cNvPr>
          <p:cNvSpPr>
            <a:spLocks noChangeAspect="1"/>
          </p:cNvSpPr>
          <p:nvPr/>
        </p:nvSpPr>
        <p:spPr>
          <a:xfrm>
            <a:off x="3695700" y="3048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45CE9064-C79E-64AC-5407-5CB1A8642608}"/>
              </a:ext>
            </a:extLst>
          </p:cNvPr>
          <p:cNvSpPr>
            <a:spLocks noChangeAspect="1"/>
          </p:cNvSpPr>
          <p:nvPr/>
        </p:nvSpPr>
        <p:spPr>
          <a:xfrm flipV="1">
            <a:off x="1752600" y="3643883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272ED8CB-57C0-C233-F030-454A74A9ED3E}"/>
              </a:ext>
            </a:extLst>
          </p:cNvPr>
          <p:cNvSpPr>
            <a:spLocks noChangeAspect="1"/>
          </p:cNvSpPr>
          <p:nvPr/>
        </p:nvSpPr>
        <p:spPr>
          <a:xfrm flipV="1">
            <a:off x="1752600" y="386781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BAD5C89A-5048-E67A-358B-6C65595D54AD}"/>
              </a:ext>
            </a:extLst>
          </p:cNvPr>
          <p:cNvSpPr>
            <a:spLocks noChangeAspect="1"/>
          </p:cNvSpPr>
          <p:nvPr/>
        </p:nvSpPr>
        <p:spPr>
          <a:xfrm flipV="1">
            <a:off x="1752600" y="375474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Connector 22">
            <a:extLst>
              <a:ext uri="{FF2B5EF4-FFF2-40B4-BE49-F238E27FC236}">
                <a16:creationId xmlns:a16="http://schemas.microsoft.com/office/drawing/2014/main" id="{6AAF3356-90E7-F1A2-797C-70A756D81BBF}"/>
              </a:ext>
            </a:extLst>
          </p:cNvPr>
          <p:cNvSpPr>
            <a:spLocks noChangeAspect="1"/>
          </p:cNvSpPr>
          <p:nvPr/>
        </p:nvSpPr>
        <p:spPr>
          <a:xfrm flipV="1">
            <a:off x="2842259" y="3643883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Connector 23">
            <a:extLst>
              <a:ext uri="{FF2B5EF4-FFF2-40B4-BE49-F238E27FC236}">
                <a16:creationId xmlns:a16="http://schemas.microsoft.com/office/drawing/2014/main" id="{C7A34002-45FD-6776-72CB-308467B5C7FE}"/>
              </a:ext>
            </a:extLst>
          </p:cNvPr>
          <p:cNvSpPr>
            <a:spLocks noChangeAspect="1"/>
          </p:cNvSpPr>
          <p:nvPr/>
        </p:nvSpPr>
        <p:spPr>
          <a:xfrm flipV="1">
            <a:off x="2842259" y="386781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F5CF6CD6-5553-6159-4C07-18E81CDD2771}"/>
              </a:ext>
            </a:extLst>
          </p:cNvPr>
          <p:cNvSpPr>
            <a:spLocks noChangeAspect="1"/>
          </p:cNvSpPr>
          <p:nvPr/>
        </p:nvSpPr>
        <p:spPr>
          <a:xfrm flipV="1">
            <a:off x="2842259" y="375474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51F646B-A1E4-8BC4-B837-B9EF7A256C06}"/>
              </a:ext>
            </a:extLst>
          </p:cNvPr>
          <p:cNvCxnSpPr>
            <a:stCxn id="6" idx="6"/>
            <a:endCxn id="7" idx="2"/>
          </p:cNvCxnSpPr>
          <p:nvPr/>
        </p:nvCxnSpPr>
        <p:spPr>
          <a:xfrm flipV="1">
            <a:off x="1047750" y="1955218"/>
            <a:ext cx="552450" cy="1264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F8649F7-1F43-354E-073A-FC0D2B70C4F7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 flipV="1">
            <a:off x="1047750" y="2394373"/>
            <a:ext cx="552450" cy="825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7CA8B48-E12A-27DA-54F3-B48478EA23E4}"/>
              </a:ext>
            </a:extLst>
          </p:cNvPr>
          <p:cNvCxnSpPr>
            <a:cxnSpLocks/>
            <a:stCxn id="6" idx="6"/>
            <a:endCxn id="9" idx="2"/>
          </p:cNvCxnSpPr>
          <p:nvPr/>
        </p:nvCxnSpPr>
        <p:spPr>
          <a:xfrm flipV="1">
            <a:off x="1047750" y="2838450"/>
            <a:ext cx="55245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3D079A1-0024-8514-3CF1-09DFD5FB3AAF}"/>
              </a:ext>
            </a:extLst>
          </p:cNvPr>
          <p:cNvCxnSpPr>
            <a:cxnSpLocks/>
            <a:stCxn id="6" idx="6"/>
            <a:endCxn id="10" idx="2"/>
          </p:cNvCxnSpPr>
          <p:nvPr/>
        </p:nvCxnSpPr>
        <p:spPr>
          <a:xfrm>
            <a:off x="1047750" y="3219450"/>
            <a:ext cx="552450" cy="58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AF9CE58-AFE0-372B-8C1B-6D6956584CDB}"/>
              </a:ext>
            </a:extLst>
          </p:cNvPr>
          <p:cNvCxnSpPr>
            <a:cxnSpLocks/>
            <a:stCxn id="6" idx="6"/>
            <a:endCxn id="11" idx="2"/>
          </p:cNvCxnSpPr>
          <p:nvPr/>
        </p:nvCxnSpPr>
        <p:spPr>
          <a:xfrm>
            <a:off x="1047750" y="3219450"/>
            <a:ext cx="552450" cy="1122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753CB31-2399-76AD-755C-69BBE69C4508}"/>
              </a:ext>
            </a:extLst>
          </p:cNvPr>
          <p:cNvCxnSpPr>
            <a:cxnSpLocks/>
            <a:stCxn id="6" idx="6"/>
            <a:endCxn id="12" idx="2"/>
          </p:cNvCxnSpPr>
          <p:nvPr/>
        </p:nvCxnSpPr>
        <p:spPr>
          <a:xfrm>
            <a:off x="1047750" y="3219450"/>
            <a:ext cx="552450" cy="1562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A01E9D4-6A8E-61C4-62F0-0E84D41DD6FA}"/>
              </a:ext>
            </a:extLst>
          </p:cNvPr>
          <p:cNvCxnSpPr>
            <a:cxnSpLocks/>
            <a:stCxn id="13" idx="2"/>
            <a:endCxn id="7" idx="6"/>
          </p:cNvCxnSpPr>
          <p:nvPr/>
        </p:nvCxnSpPr>
        <p:spPr>
          <a:xfrm flipH="1">
            <a:off x="1943100" y="1955218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82E476A-A561-0EDA-BC63-7776C3097D87}"/>
              </a:ext>
            </a:extLst>
          </p:cNvPr>
          <p:cNvCxnSpPr>
            <a:cxnSpLocks/>
            <a:stCxn id="13" idx="2"/>
            <a:endCxn id="8" idx="6"/>
          </p:cNvCxnSpPr>
          <p:nvPr/>
        </p:nvCxnSpPr>
        <p:spPr>
          <a:xfrm flipH="1">
            <a:off x="1943100" y="1955218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42DADEF-3C11-E4E2-19D0-14F66721E6FA}"/>
              </a:ext>
            </a:extLst>
          </p:cNvPr>
          <p:cNvCxnSpPr>
            <a:cxnSpLocks/>
            <a:stCxn id="14" idx="2"/>
            <a:endCxn id="9" idx="6"/>
          </p:cNvCxnSpPr>
          <p:nvPr/>
        </p:nvCxnSpPr>
        <p:spPr>
          <a:xfrm flipH="1">
            <a:off x="1943100" y="2394373"/>
            <a:ext cx="762000" cy="444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09BDAF8-E006-81F6-2A9E-08E208D1236A}"/>
              </a:ext>
            </a:extLst>
          </p:cNvPr>
          <p:cNvCxnSpPr>
            <a:cxnSpLocks/>
            <a:stCxn id="17" idx="2"/>
            <a:endCxn id="10" idx="6"/>
          </p:cNvCxnSpPr>
          <p:nvPr/>
        </p:nvCxnSpPr>
        <p:spPr>
          <a:xfrm flipH="1" flipV="1">
            <a:off x="1943100" y="3277605"/>
            <a:ext cx="762000" cy="10647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08BDDF7-6C69-5C02-1BD4-12E6CCEF16D7}"/>
              </a:ext>
            </a:extLst>
          </p:cNvPr>
          <p:cNvCxnSpPr>
            <a:cxnSpLocks/>
            <a:endCxn id="7" idx="6"/>
          </p:cNvCxnSpPr>
          <p:nvPr/>
        </p:nvCxnSpPr>
        <p:spPr>
          <a:xfrm flipH="1" flipV="1">
            <a:off x="1943100" y="1955218"/>
            <a:ext cx="914400" cy="1035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16BDD25-0553-BA11-4A59-8164079735BF}"/>
              </a:ext>
            </a:extLst>
          </p:cNvPr>
          <p:cNvCxnSpPr>
            <a:cxnSpLocks/>
            <a:stCxn id="16" idx="2"/>
            <a:endCxn id="8" idx="6"/>
          </p:cNvCxnSpPr>
          <p:nvPr/>
        </p:nvCxnSpPr>
        <p:spPr>
          <a:xfrm flipH="1" flipV="1">
            <a:off x="1943100" y="2394373"/>
            <a:ext cx="762000" cy="883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A653E99-4DF6-9F2F-E0F7-D3EC4BE5A753}"/>
              </a:ext>
            </a:extLst>
          </p:cNvPr>
          <p:cNvCxnSpPr>
            <a:cxnSpLocks/>
            <a:stCxn id="17" idx="2"/>
            <a:endCxn id="9" idx="6"/>
          </p:cNvCxnSpPr>
          <p:nvPr/>
        </p:nvCxnSpPr>
        <p:spPr>
          <a:xfrm flipH="1" flipV="1">
            <a:off x="1943100" y="2838450"/>
            <a:ext cx="762000" cy="1503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F860BA5-9A4C-07AF-7EF7-5A9F91E553F0}"/>
              </a:ext>
            </a:extLst>
          </p:cNvPr>
          <p:cNvCxnSpPr>
            <a:cxnSpLocks/>
            <a:stCxn id="11" idx="6"/>
            <a:endCxn id="15" idx="2"/>
          </p:cNvCxnSpPr>
          <p:nvPr/>
        </p:nvCxnSpPr>
        <p:spPr>
          <a:xfrm flipV="1">
            <a:off x="1943100" y="2838450"/>
            <a:ext cx="762000" cy="1503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B0F7B65-B221-8000-CC86-B140E8D8C7CD}"/>
              </a:ext>
            </a:extLst>
          </p:cNvPr>
          <p:cNvCxnSpPr>
            <a:cxnSpLocks/>
            <a:stCxn id="12" idx="6"/>
            <a:endCxn id="16" idx="2"/>
          </p:cNvCxnSpPr>
          <p:nvPr/>
        </p:nvCxnSpPr>
        <p:spPr>
          <a:xfrm flipV="1">
            <a:off x="1943100" y="3277605"/>
            <a:ext cx="762000" cy="1503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FCB75BA-A2EC-1EF5-D77F-5E2CA171BC5C}"/>
              </a:ext>
            </a:extLst>
          </p:cNvPr>
          <p:cNvCxnSpPr>
            <a:cxnSpLocks/>
            <a:stCxn id="12" idx="6"/>
            <a:endCxn id="18" idx="2"/>
          </p:cNvCxnSpPr>
          <p:nvPr/>
        </p:nvCxnSpPr>
        <p:spPr>
          <a:xfrm>
            <a:off x="1943100" y="478155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A73C45A-03D9-6030-0089-8C702E2A5D86}"/>
              </a:ext>
            </a:extLst>
          </p:cNvPr>
          <p:cNvCxnSpPr>
            <a:cxnSpLocks/>
            <a:stCxn id="11" idx="6"/>
            <a:endCxn id="18" idx="2"/>
          </p:cNvCxnSpPr>
          <p:nvPr/>
        </p:nvCxnSpPr>
        <p:spPr>
          <a:xfrm>
            <a:off x="1943100" y="4342395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58CD2CD-82DC-2827-8D25-530CEB86165E}"/>
              </a:ext>
            </a:extLst>
          </p:cNvPr>
          <p:cNvCxnSpPr>
            <a:cxnSpLocks/>
            <a:stCxn id="12" idx="6"/>
            <a:endCxn id="17" idx="2"/>
          </p:cNvCxnSpPr>
          <p:nvPr/>
        </p:nvCxnSpPr>
        <p:spPr>
          <a:xfrm flipV="1">
            <a:off x="1943100" y="4342395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DA1B1F6-60C7-1B69-1E9E-9620AAC62A08}"/>
              </a:ext>
            </a:extLst>
          </p:cNvPr>
          <p:cNvCxnSpPr>
            <a:cxnSpLocks/>
            <a:stCxn id="11" idx="6"/>
            <a:endCxn id="13" idx="2"/>
          </p:cNvCxnSpPr>
          <p:nvPr/>
        </p:nvCxnSpPr>
        <p:spPr>
          <a:xfrm flipV="1">
            <a:off x="1943100" y="1955218"/>
            <a:ext cx="762000" cy="23871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06D6BD6-BD7C-BD39-C6DE-680F58449D03}"/>
              </a:ext>
            </a:extLst>
          </p:cNvPr>
          <p:cNvCxnSpPr>
            <a:cxnSpLocks/>
            <a:stCxn id="9" idx="6"/>
            <a:endCxn id="18" idx="2"/>
          </p:cNvCxnSpPr>
          <p:nvPr/>
        </p:nvCxnSpPr>
        <p:spPr>
          <a:xfrm>
            <a:off x="1943100" y="2838450"/>
            <a:ext cx="762000" cy="1943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D18B6A0-65D8-3FC9-39E5-4D6F06C9DFE7}"/>
              </a:ext>
            </a:extLst>
          </p:cNvPr>
          <p:cNvCxnSpPr>
            <a:cxnSpLocks/>
            <a:stCxn id="8" idx="6"/>
          </p:cNvCxnSpPr>
          <p:nvPr/>
        </p:nvCxnSpPr>
        <p:spPr>
          <a:xfrm>
            <a:off x="1943100" y="2394373"/>
            <a:ext cx="762000" cy="18978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FF48232-4594-FACB-1D5B-33AC2E2A8E8B}"/>
              </a:ext>
            </a:extLst>
          </p:cNvPr>
          <p:cNvCxnSpPr>
            <a:cxnSpLocks/>
            <a:stCxn id="10" idx="6"/>
            <a:endCxn id="16" idx="2"/>
          </p:cNvCxnSpPr>
          <p:nvPr/>
        </p:nvCxnSpPr>
        <p:spPr>
          <a:xfrm>
            <a:off x="1943100" y="3277605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44585E03-E843-F3AA-6174-7A24BEBEEE23}"/>
              </a:ext>
            </a:extLst>
          </p:cNvPr>
          <p:cNvCxnSpPr>
            <a:cxnSpLocks/>
            <a:stCxn id="7" idx="6"/>
            <a:endCxn id="14" idx="2"/>
          </p:cNvCxnSpPr>
          <p:nvPr/>
        </p:nvCxnSpPr>
        <p:spPr>
          <a:xfrm>
            <a:off x="1943100" y="1955218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48A445C-E240-267A-BD66-C400BA7BF6E9}"/>
              </a:ext>
            </a:extLst>
          </p:cNvPr>
          <p:cNvCxnSpPr>
            <a:cxnSpLocks/>
            <a:stCxn id="19" idx="2"/>
            <a:endCxn id="13" idx="6"/>
          </p:cNvCxnSpPr>
          <p:nvPr/>
        </p:nvCxnSpPr>
        <p:spPr>
          <a:xfrm flipH="1" flipV="1">
            <a:off x="3048000" y="1955218"/>
            <a:ext cx="647700" cy="1264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090F37D-FB4B-AE61-37C6-0858E5877832}"/>
              </a:ext>
            </a:extLst>
          </p:cNvPr>
          <p:cNvCxnSpPr>
            <a:cxnSpLocks/>
            <a:stCxn id="19" idx="2"/>
            <a:endCxn id="14" idx="6"/>
          </p:cNvCxnSpPr>
          <p:nvPr/>
        </p:nvCxnSpPr>
        <p:spPr>
          <a:xfrm flipH="1" flipV="1">
            <a:off x="3048000" y="2394373"/>
            <a:ext cx="647700" cy="825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904A610-7106-DB3F-D1E5-A58F373C6ED8}"/>
              </a:ext>
            </a:extLst>
          </p:cNvPr>
          <p:cNvCxnSpPr>
            <a:cxnSpLocks/>
            <a:stCxn id="19" idx="2"/>
            <a:endCxn id="15" idx="6"/>
          </p:cNvCxnSpPr>
          <p:nvPr/>
        </p:nvCxnSpPr>
        <p:spPr>
          <a:xfrm flipH="1" flipV="1">
            <a:off x="3048000" y="2838450"/>
            <a:ext cx="64770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D1522C0-D563-CC6D-1319-745092FC8A0A}"/>
              </a:ext>
            </a:extLst>
          </p:cNvPr>
          <p:cNvCxnSpPr>
            <a:cxnSpLocks/>
            <a:stCxn id="19" idx="2"/>
            <a:endCxn id="16" idx="6"/>
          </p:cNvCxnSpPr>
          <p:nvPr/>
        </p:nvCxnSpPr>
        <p:spPr>
          <a:xfrm flipH="1">
            <a:off x="3048000" y="3219450"/>
            <a:ext cx="647700" cy="58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4842DE-67E4-2DB6-4731-F6FD1E67068A}"/>
              </a:ext>
            </a:extLst>
          </p:cNvPr>
          <p:cNvCxnSpPr>
            <a:cxnSpLocks/>
            <a:stCxn id="19" idx="2"/>
            <a:endCxn id="17" idx="6"/>
          </p:cNvCxnSpPr>
          <p:nvPr/>
        </p:nvCxnSpPr>
        <p:spPr>
          <a:xfrm flipH="1">
            <a:off x="3048000" y="3219450"/>
            <a:ext cx="647700" cy="1122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F307471-2780-8F1F-136C-2210511FE62D}"/>
              </a:ext>
            </a:extLst>
          </p:cNvPr>
          <p:cNvCxnSpPr>
            <a:cxnSpLocks/>
            <a:stCxn id="19" idx="2"/>
            <a:endCxn id="18" idx="6"/>
          </p:cNvCxnSpPr>
          <p:nvPr/>
        </p:nvCxnSpPr>
        <p:spPr>
          <a:xfrm flipH="1">
            <a:off x="3048000" y="3219450"/>
            <a:ext cx="647700" cy="1562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8F9A4A1-2F86-6FD8-F87A-4A04100EC3BE}"/>
              </a:ext>
            </a:extLst>
          </p:cNvPr>
          <p:cNvCxnSpPr>
            <a:cxnSpLocks/>
            <a:stCxn id="14" idx="2"/>
            <a:endCxn id="10" idx="6"/>
          </p:cNvCxnSpPr>
          <p:nvPr/>
        </p:nvCxnSpPr>
        <p:spPr>
          <a:xfrm flipH="1">
            <a:off x="1943100" y="2394373"/>
            <a:ext cx="762000" cy="883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5B1725F2-FACE-C4EC-D5AD-1539882DB8EA}"/>
                  </a:ext>
                </a:extLst>
              </p:cNvPr>
              <p:cNvSpPr txBox="1"/>
              <p:nvPr/>
            </p:nvSpPr>
            <p:spPr>
              <a:xfrm>
                <a:off x="553850" y="3088645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5B1725F2-FACE-C4EC-D5AD-1539882DB8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850" y="3088645"/>
                <a:ext cx="647700" cy="2616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113DF025-0D56-DD9C-8C04-E81C7422B647}"/>
                  </a:ext>
                </a:extLst>
              </p:cNvPr>
              <p:cNvSpPr txBox="1"/>
              <p:nvPr/>
            </p:nvSpPr>
            <p:spPr>
              <a:xfrm>
                <a:off x="1447613" y="1790738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113DF025-0D56-DD9C-8C04-E81C7422B6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613" y="1790738"/>
                <a:ext cx="647700" cy="2616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675604C-9407-9546-6AE4-EA4FA4FEC003}"/>
                  </a:ext>
                </a:extLst>
              </p:cNvPr>
              <p:cNvSpPr txBox="1"/>
              <p:nvPr/>
            </p:nvSpPr>
            <p:spPr>
              <a:xfrm>
                <a:off x="1447800" y="22529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675604C-9407-9546-6AE4-EA4FA4FEC0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2252990"/>
                <a:ext cx="647700" cy="2616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60677D50-0259-1E3A-E9A6-A347E7B7246D}"/>
                  </a:ext>
                </a:extLst>
              </p:cNvPr>
              <p:cNvSpPr txBox="1"/>
              <p:nvPr/>
            </p:nvSpPr>
            <p:spPr>
              <a:xfrm>
                <a:off x="1447800" y="27101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60677D50-0259-1E3A-E9A6-A347E7B72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2710190"/>
                <a:ext cx="647700" cy="2616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DFE87BA-9D82-0885-C386-5BCE3C9094E8}"/>
                  </a:ext>
                </a:extLst>
              </p:cNvPr>
              <p:cNvSpPr txBox="1"/>
              <p:nvPr/>
            </p:nvSpPr>
            <p:spPr>
              <a:xfrm>
                <a:off x="1447800" y="312420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DFE87BA-9D82-0885-C386-5BCE3C9094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3124200"/>
                <a:ext cx="647700" cy="2616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211843F7-3D35-99F1-3D18-CC51F792638B}"/>
                  </a:ext>
                </a:extLst>
              </p:cNvPr>
              <p:cNvSpPr txBox="1"/>
              <p:nvPr/>
            </p:nvSpPr>
            <p:spPr>
              <a:xfrm>
                <a:off x="1447800" y="4191000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2,63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211843F7-3D35-99F1-3D18-CC51F79263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4191000"/>
                <a:ext cx="647700" cy="26898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A65CAEA-5929-4144-F47A-6BB900DD6373}"/>
                  </a:ext>
                </a:extLst>
              </p:cNvPr>
              <p:cNvSpPr txBox="1"/>
              <p:nvPr/>
            </p:nvSpPr>
            <p:spPr>
              <a:xfrm>
                <a:off x="1447800" y="4648200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2,64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A65CAEA-5929-4144-F47A-6BB900DD63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4648200"/>
                <a:ext cx="647700" cy="26898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F1197CF-76AD-1F1B-8D4D-1644A2901D76}"/>
                  </a:ext>
                </a:extLst>
              </p:cNvPr>
              <p:cNvSpPr txBox="1"/>
              <p:nvPr/>
            </p:nvSpPr>
            <p:spPr>
              <a:xfrm>
                <a:off x="2551860" y="17957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F1197CF-76AD-1F1B-8D4D-1644A2901D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1860" y="1795790"/>
                <a:ext cx="647700" cy="26161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8302A70E-0F6E-94F5-2BC2-8282390078E6}"/>
                  </a:ext>
                </a:extLst>
              </p:cNvPr>
              <p:cNvSpPr txBox="1"/>
              <p:nvPr/>
            </p:nvSpPr>
            <p:spPr>
              <a:xfrm>
                <a:off x="2552700" y="22529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8302A70E-0F6E-94F5-2BC2-8282390078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2700" y="2252990"/>
                <a:ext cx="647700" cy="26161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EE3F3F21-779F-2B63-ACC7-DE809DFC33C7}"/>
                  </a:ext>
                </a:extLst>
              </p:cNvPr>
              <p:cNvSpPr txBox="1"/>
              <p:nvPr/>
            </p:nvSpPr>
            <p:spPr>
              <a:xfrm>
                <a:off x="2552700" y="269114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EE3F3F21-779F-2B63-ACC7-DE809DFC33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2700" y="2691140"/>
                <a:ext cx="647700" cy="2616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6F3FDDFD-1D7C-6CE9-412F-5E1CBB0BC327}"/>
                  </a:ext>
                </a:extLst>
              </p:cNvPr>
              <p:cNvSpPr txBox="1"/>
              <p:nvPr/>
            </p:nvSpPr>
            <p:spPr>
              <a:xfrm>
                <a:off x="2551860" y="3123459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6F3FDDFD-1D7C-6CE9-412F-5E1CBB0BC3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1860" y="3123459"/>
                <a:ext cx="647700" cy="26161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DF61E4D-FA26-B417-AE5A-58C946928417}"/>
                  </a:ext>
                </a:extLst>
              </p:cNvPr>
              <p:cNvSpPr txBox="1"/>
              <p:nvPr/>
            </p:nvSpPr>
            <p:spPr>
              <a:xfrm>
                <a:off x="2564128" y="4202115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3,63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DF61E4D-FA26-B417-AE5A-58C9469284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4128" y="4202115"/>
                <a:ext cx="647700" cy="26898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47B002FC-EFA0-C684-FB38-F8610EAE79F1}"/>
                  </a:ext>
                </a:extLst>
              </p:cNvPr>
              <p:cNvSpPr txBox="1"/>
              <p:nvPr/>
            </p:nvSpPr>
            <p:spPr>
              <a:xfrm>
                <a:off x="2566894" y="4636761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3,64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47B002FC-EFA0-C684-FB38-F8610EAE79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6894" y="4636761"/>
                <a:ext cx="647700" cy="26898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4255D91-FFA3-6A6C-1F74-4DC6CBA4F419}"/>
                  </a:ext>
                </a:extLst>
              </p:cNvPr>
              <p:cNvSpPr txBox="1"/>
              <p:nvPr/>
            </p:nvSpPr>
            <p:spPr>
              <a:xfrm>
                <a:off x="3556149" y="3084958"/>
                <a:ext cx="647700" cy="253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4255D91-FFA3-6A6C-1F74-4DC6CBA4F4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6149" y="3084958"/>
                <a:ext cx="647700" cy="253916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TextBox 85">
            <a:extLst>
              <a:ext uri="{FF2B5EF4-FFF2-40B4-BE49-F238E27FC236}">
                <a16:creationId xmlns:a16="http://schemas.microsoft.com/office/drawing/2014/main" id="{581999C6-2F78-BEC8-9017-0570F5012757}"/>
              </a:ext>
            </a:extLst>
          </p:cNvPr>
          <p:cNvSpPr txBox="1"/>
          <p:nvPr/>
        </p:nvSpPr>
        <p:spPr>
          <a:xfrm>
            <a:off x="100012" y="2276073"/>
            <a:ext cx="70008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</a:rPr>
              <a:t>Input x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06DC5CB3-E17F-1F57-389C-57788E946240}"/>
              </a:ext>
            </a:extLst>
          </p:cNvPr>
          <p:cNvCxnSpPr>
            <a:cxnSpLocks/>
            <a:stCxn id="86" idx="2"/>
          </p:cNvCxnSpPr>
          <p:nvPr/>
        </p:nvCxnSpPr>
        <p:spPr>
          <a:xfrm>
            <a:off x="450056" y="2460739"/>
            <a:ext cx="291723" cy="549161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4E0C341-E285-B54A-21DB-5A57B1E817F9}"/>
              </a:ext>
            </a:extLst>
          </p:cNvPr>
          <p:cNvSpPr txBox="1"/>
          <p:nvPr/>
        </p:nvSpPr>
        <p:spPr>
          <a:xfrm>
            <a:off x="5344357" y="1632052"/>
            <a:ext cx="58749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 data: </a:t>
            </a:r>
            <a:r>
              <a:rPr lang="en-US" b="1" dirty="0"/>
              <a:t>ADC counts</a:t>
            </a:r>
            <a:r>
              <a:rPr lang="el-GR" b="1" dirty="0"/>
              <a:t> (</a:t>
            </a:r>
            <a:r>
              <a:rPr lang="en-US" b="1" dirty="0"/>
              <a:t>split into Training &amp; Test sets)</a:t>
            </a:r>
            <a:endParaRPr lang="el-GR" b="1" dirty="0"/>
          </a:p>
          <a:p>
            <a:endParaRPr lang="en-US" b="1" dirty="0"/>
          </a:p>
          <a:p>
            <a:r>
              <a:rPr lang="en-US" dirty="0"/>
              <a:t>Output data (predicted values): </a:t>
            </a:r>
            <a:r>
              <a:rPr lang="en-US" b="1" dirty="0"/>
              <a:t>power in dB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75A093F-FADC-4825-34E2-9953C233FF1E}"/>
              </a:ext>
            </a:extLst>
          </p:cNvPr>
          <p:cNvSpPr txBox="1"/>
          <p:nvPr/>
        </p:nvSpPr>
        <p:spPr>
          <a:xfrm>
            <a:off x="470694" y="1368199"/>
            <a:ext cx="8112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Layer 1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8075C1F-866B-5CA8-24E3-DDBC5B005DF3}"/>
              </a:ext>
            </a:extLst>
          </p:cNvPr>
          <p:cNvSpPr txBox="1"/>
          <p:nvPr/>
        </p:nvSpPr>
        <p:spPr>
          <a:xfrm>
            <a:off x="1363007" y="1368199"/>
            <a:ext cx="8112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Layer 2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CFAB230-92DA-95E1-8D84-7C8FDA7EB34A}"/>
              </a:ext>
            </a:extLst>
          </p:cNvPr>
          <p:cNvSpPr txBox="1"/>
          <p:nvPr/>
        </p:nvSpPr>
        <p:spPr>
          <a:xfrm>
            <a:off x="3461544" y="1368199"/>
            <a:ext cx="8112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Last Layer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FD25959-9FED-F797-7125-FFA34133B48D}"/>
              </a:ext>
            </a:extLst>
          </p:cNvPr>
          <p:cNvSpPr txBox="1"/>
          <p:nvPr/>
        </p:nvSpPr>
        <p:spPr>
          <a:xfrm>
            <a:off x="2420345" y="1368199"/>
            <a:ext cx="8112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(…)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5C99488D-1239-7F64-45D2-46E50ACEB85A}"/>
                  </a:ext>
                </a:extLst>
              </p:cNvPr>
              <p:cNvSpPr txBox="1"/>
              <p:nvPr/>
            </p:nvSpPr>
            <p:spPr>
              <a:xfrm>
                <a:off x="5428380" y="3178786"/>
                <a:ext cx="6222194" cy="14226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b="1" dirty="0"/>
                  <a:t>Training Process: </a:t>
                </a:r>
              </a:p>
              <a:p>
                <a:pPr marL="342900" indent="-342900">
                  <a:buAutoNum type="arabicPeriod"/>
                </a:pPr>
                <a:r>
                  <a:rPr lang="en-US" sz="1400" dirty="0">
                    <a:solidFill>
                      <a:schemeClr val="accent3"/>
                    </a:solidFill>
                  </a:rPr>
                  <a:t>Forward Pass</a:t>
                </a:r>
                <a:r>
                  <a:rPr lang="en-US" sz="1400" dirty="0"/>
                  <a:t>: input data passes through the network</a:t>
                </a:r>
              </a:p>
              <a:p>
                <a:pPr marL="342900" indent="-342900">
                  <a:buAutoNum type="arabicPeriod"/>
                </a:pPr>
                <a:r>
                  <a:rPr lang="en-US" sz="1400" dirty="0">
                    <a:solidFill>
                      <a:srgbClr val="92D050"/>
                    </a:solidFill>
                  </a:rPr>
                  <a:t>Loss Calculation</a:t>
                </a:r>
                <a:r>
                  <a:rPr lang="en-US" sz="1400" dirty="0"/>
                  <a:t>: error between predicted and real values</a:t>
                </a:r>
              </a:p>
              <a:p>
                <a:pPr marL="342900" indent="-342900">
                  <a:buAutoNum type="arabicPeriod"/>
                </a:pPr>
                <a:r>
                  <a:rPr lang="en-US" sz="1400" dirty="0">
                    <a:solidFill>
                      <a:srgbClr val="00B050"/>
                    </a:solidFill>
                  </a:rPr>
                  <a:t>Backward Pass (Backpropagation)</a:t>
                </a:r>
                <a:r>
                  <a:rPr lang="en-US" sz="1400" dirty="0"/>
                  <a:t>: gradients of the loss with respect to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40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1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40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1400" dirty="0"/>
              </a:p>
              <a:p>
                <a:pPr marL="342900" indent="-342900">
                  <a:buAutoNum type="arabicPeriod"/>
                </a:pPr>
                <a:r>
                  <a:rPr lang="en-US" sz="1400" dirty="0">
                    <a:solidFill>
                      <a:schemeClr val="accent2"/>
                    </a:solidFill>
                  </a:rPr>
                  <a:t>Optimizer updates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accent2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1400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5C99488D-1239-7F64-45D2-46E50ACEB8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8380" y="3178786"/>
                <a:ext cx="6222194" cy="1422697"/>
              </a:xfrm>
              <a:prstGeom prst="rect">
                <a:avLst/>
              </a:prstGeom>
              <a:blipFill>
                <a:blip r:embed="rId17"/>
                <a:stretch>
                  <a:fillRect l="-294" t="-427" b="-2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88EF2E55-C1FF-AC08-C978-DA61BBDEA2CA}"/>
              </a:ext>
            </a:extLst>
          </p:cNvPr>
          <p:cNvSpPr/>
          <p:nvPr/>
        </p:nvSpPr>
        <p:spPr>
          <a:xfrm>
            <a:off x="5428380" y="3137219"/>
            <a:ext cx="6123384" cy="1656345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Left Brace 96">
            <a:extLst>
              <a:ext uri="{FF2B5EF4-FFF2-40B4-BE49-F238E27FC236}">
                <a16:creationId xmlns:a16="http://schemas.microsoft.com/office/drawing/2014/main" id="{98F08039-07A6-90A8-536B-F54FF01EAE85}"/>
              </a:ext>
            </a:extLst>
          </p:cNvPr>
          <p:cNvSpPr/>
          <p:nvPr/>
        </p:nvSpPr>
        <p:spPr>
          <a:xfrm rot="16200000">
            <a:off x="1227770" y="4753299"/>
            <a:ext cx="162247" cy="735011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Left Brace 97">
            <a:extLst>
              <a:ext uri="{FF2B5EF4-FFF2-40B4-BE49-F238E27FC236}">
                <a16:creationId xmlns:a16="http://schemas.microsoft.com/office/drawing/2014/main" id="{8CAF37AE-AA5B-B410-68D9-701862724A41}"/>
              </a:ext>
            </a:extLst>
          </p:cNvPr>
          <p:cNvSpPr/>
          <p:nvPr/>
        </p:nvSpPr>
        <p:spPr>
          <a:xfrm rot="16200000">
            <a:off x="2223926" y="4710273"/>
            <a:ext cx="162247" cy="800100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Left Brace 98">
            <a:extLst>
              <a:ext uri="{FF2B5EF4-FFF2-40B4-BE49-F238E27FC236}">
                <a16:creationId xmlns:a16="http://schemas.microsoft.com/office/drawing/2014/main" id="{8EBD2931-192B-0296-B4FB-9E54356B7670}"/>
              </a:ext>
            </a:extLst>
          </p:cNvPr>
          <p:cNvSpPr/>
          <p:nvPr/>
        </p:nvSpPr>
        <p:spPr>
          <a:xfrm rot="16200000">
            <a:off x="3285171" y="4742818"/>
            <a:ext cx="162247" cy="735011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801818B3-A89E-2BC2-3FB9-3A2B24561584}"/>
              </a:ext>
            </a:extLst>
          </p:cNvPr>
          <p:cNvCxnSpPr>
            <a:cxnSpLocks/>
            <a:stCxn id="97" idx="1"/>
          </p:cNvCxnSpPr>
          <p:nvPr/>
        </p:nvCxnSpPr>
        <p:spPr>
          <a:xfrm flipH="1">
            <a:off x="812076" y="5201928"/>
            <a:ext cx="496818" cy="260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023CD4EB-A4A1-DC97-69EC-8D52DE1CF466}"/>
              </a:ext>
            </a:extLst>
          </p:cNvPr>
          <p:cNvCxnSpPr>
            <a:cxnSpLocks/>
            <a:stCxn id="98" idx="1"/>
          </p:cNvCxnSpPr>
          <p:nvPr/>
        </p:nvCxnSpPr>
        <p:spPr>
          <a:xfrm flipH="1">
            <a:off x="2305049" y="5191447"/>
            <a:ext cx="1" cy="274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2F9E071A-2C46-2379-8DBB-3D15BF989032}"/>
              </a:ext>
            </a:extLst>
          </p:cNvPr>
          <p:cNvCxnSpPr>
            <a:cxnSpLocks/>
            <a:stCxn id="99" idx="1"/>
          </p:cNvCxnSpPr>
          <p:nvPr/>
        </p:nvCxnSpPr>
        <p:spPr>
          <a:xfrm>
            <a:off x="3366295" y="5191447"/>
            <a:ext cx="383560" cy="274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9A1AE9EA-B816-955F-1DF9-0BE674236194}"/>
                  </a:ext>
                </a:extLst>
              </p:cNvPr>
              <p:cNvSpPr txBox="1"/>
              <p:nvPr/>
            </p:nvSpPr>
            <p:spPr>
              <a:xfrm>
                <a:off x="186903" y="5462903"/>
                <a:ext cx="1250345" cy="47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000" b="1" dirty="0"/>
                  <a:t>L1 → L2</a:t>
                </a:r>
              </a:p>
              <a:p>
                <a:pPr algn="ctr"/>
                <a:r>
                  <a:rPr lang="en-US" sz="1000" dirty="0"/>
                  <a:t>Activation function </a:t>
                </a:r>
                <a:r>
                  <a:rPr lang="en-US" sz="1000" b="1" dirty="0"/>
                  <a:t>f</a:t>
                </a:r>
                <a:r>
                  <a:rPr lang="en-US" sz="10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</m:oMath>
                </a14:m>
                <a:r>
                  <a:rPr lang="en-US" sz="1000" b="1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en-US" sz="10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̃"/>
                            <m:ctrlPr>
                              <a:rPr lang="en-US" sz="10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0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  <m:r>
                      <a:rPr lang="en-US" sz="10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000" b="1" dirty="0"/>
              </a:p>
            </p:txBody>
          </p:sp>
        </mc:Choice>
        <mc:Fallback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9A1AE9EA-B816-955F-1DF9-0BE6742361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903" y="5462903"/>
                <a:ext cx="1250345" cy="476221"/>
              </a:xfrm>
              <a:prstGeom prst="rect">
                <a:avLst/>
              </a:prstGeom>
              <a:blipFill>
                <a:blip r:embed="rId18"/>
                <a:stretch>
                  <a:fillRect l="-1951" t="-8974" r="-3902" b="-14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440E384E-D84E-F1EB-19ED-C366CA5A528F}"/>
                  </a:ext>
                </a:extLst>
              </p:cNvPr>
              <p:cNvSpPr txBox="1"/>
              <p:nvPr/>
            </p:nvSpPr>
            <p:spPr>
              <a:xfrm>
                <a:off x="3124682" y="5465891"/>
                <a:ext cx="1250345" cy="49077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000" b="1" dirty="0"/>
                  <a:t>L(N-1) → L(N)</a:t>
                </a:r>
              </a:p>
              <a:p>
                <a:pPr algn="ctr"/>
                <a:r>
                  <a:rPr lang="en-US" sz="1000" dirty="0"/>
                  <a:t>Activation function </a:t>
                </a:r>
                <a:r>
                  <a:rPr lang="en-US" sz="1000" b="1" dirty="0"/>
                  <a:t>f</a:t>
                </a:r>
                <a:r>
                  <a:rPr lang="en-US" sz="1000" dirty="0"/>
                  <a:t>: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</m:oMath>
                </a14:m>
                <a:r>
                  <a:rPr lang="en-US" sz="1000" b="1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en-US" sz="10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̃"/>
                            <m:ctrlPr>
                              <a:rPr lang="en-US" sz="10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0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  <m:r>
                      <a:rPr lang="en-US" sz="10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000" b="1" dirty="0"/>
              </a:p>
            </p:txBody>
          </p:sp>
        </mc:Choice>
        <mc:Fallback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440E384E-D84E-F1EB-19ED-C366CA5A52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682" y="5465891"/>
                <a:ext cx="1250345" cy="490775"/>
              </a:xfrm>
              <a:prstGeom prst="rect">
                <a:avLst/>
              </a:prstGeom>
              <a:blipFill>
                <a:blip r:embed="rId19"/>
                <a:stretch>
                  <a:fillRect l="-1951" t="-8750" r="-3902" b="-1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6731C4A5-9810-8580-20F3-6C7E87ADB9BD}"/>
                  </a:ext>
                </a:extLst>
              </p:cNvPr>
              <p:cNvSpPr txBox="1"/>
              <p:nvPr/>
            </p:nvSpPr>
            <p:spPr>
              <a:xfrm>
                <a:off x="1569602" y="5465891"/>
                <a:ext cx="1470893" cy="47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000" b="1" dirty="0"/>
                  <a:t>L2 → L3</a:t>
                </a:r>
              </a:p>
              <a:p>
                <a:pPr algn="ctr"/>
                <a:r>
                  <a:rPr lang="en-US" sz="1000" dirty="0"/>
                  <a:t>Activation function </a:t>
                </a:r>
                <a:r>
                  <a:rPr lang="en-US" sz="1000" b="1" dirty="0"/>
                  <a:t>f</a:t>
                </a:r>
                <a:r>
                  <a:rPr lang="en-US" sz="1000" dirty="0"/>
                  <a:t>: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</m:oMath>
                </a14:m>
                <a:r>
                  <a:rPr lang="en-US" sz="1000" b="1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en-US" sz="10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̃"/>
                            <m:ctrlPr>
                              <a:rPr lang="en-US" sz="10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0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  <m:r>
                      <a:rPr lang="en-US" sz="10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000" b="1" dirty="0"/>
              </a:p>
            </p:txBody>
          </p:sp>
        </mc:Choice>
        <mc:Fallback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6731C4A5-9810-8580-20F3-6C7E87ADB9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9602" y="5465891"/>
                <a:ext cx="1470893" cy="476221"/>
              </a:xfrm>
              <a:prstGeom prst="rect">
                <a:avLst/>
              </a:prstGeom>
              <a:blipFill>
                <a:blip r:embed="rId20"/>
                <a:stretch>
                  <a:fillRect t="-8974" b="-14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6" name="TextBox 105">
            <a:extLst>
              <a:ext uri="{FF2B5EF4-FFF2-40B4-BE49-F238E27FC236}">
                <a16:creationId xmlns:a16="http://schemas.microsoft.com/office/drawing/2014/main" id="{8E4E702E-B571-F084-0B88-C275AE2F0B9A}"/>
              </a:ext>
            </a:extLst>
          </p:cNvPr>
          <p:cNvSpPr txBox="1"/>
          <p:nvPr/>
        </p:nvSpPr>
        <p:spPr>
          <a:xfrm>
            <a:off x="3929047" y="2276073"/>
            <a:ext cx="70008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</a:rPr>
              <a:t>Output y</a:t>
            </a:r>
          </a:p>
        </p:txBody>
      </p: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4EC507B1-3607-A8A3-37F9-78E9FC1B594C}"/>
              </a:ext>
            </a:extLst>
          </p:cNvPr>
          <p:cNvCxnSpPr>
            <a:cxnSpLocks/>
            <a:endCxn id="106" idx="2"/>
          </p:cNvCxnSpPr>
          <p:nvPr/>
        </p:nvCxnSpPr>
        <p:spPr>
          <a:xfrm flipV="1">
            <a:off x="3961635" y="2460739"/>
            <a:ext cx="317456" cy="533372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78157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F307D0-8C6F-7EA4-2D63-35D9806DC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35CCEAA8-87F1-1EB1-0685-9206BB245A3F}"/>
              </a:ext>
            </a:extLst>
          </p:cNvPr>
          <p:cNvCxnSpPr>
            <a:cxnSpLocks/>
          </p:cNvCxnSpPr>
          <p:nvPr/>
        </p:nvCxnSpPr>
        <p:spPr>
          <a:xfrm flipV="1">
            <a:off x="1047750" y="2394373"/>
            <a:ext cx="552450" cy="825077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B6B3A1DA-87DC-6806-2591-AB85DE3CD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Processing the Calibration Data using Neural Networks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2839A3-F78B-8D7B-C325-DF25FB93F1C4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12173F-831A-E990-3908-E45A3236874C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59</a:t>
            </a:fld>
            <a:endParaRPr lang="en-US"/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A9E4AA9C-32D7-74E1-49A5-8F31452014DA}"/>
              </a:ext>
            </a:extLst>
          </p:cNvPr>
          <p:cNvSpPr>
            <a:spLocks noChangeAspect="1"/>
          </p:cNvSpPr>
          <p:nvPr/>
        </p:nvSpPr>
        <p:spPr>
          <a:xfrm>
            <a:off x="704850" y="3048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5BD2B474-0C00-8952-DA3B-0E0AA508621D}"/>
              </a:ext>
            </a:extLst>
          </p:cNvPr>
          <p:cNvSpPr>
            <a:spLocks noChangeAspect="1"/>
          </p:cNvSpPr>
          <p:nvPr/>
        </p:nvSpPr>
        <p:spPr>
          <a:xfrm>
            <a:off x="1600200" y="1783768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566A23BE-3053-3272-D6AC-64E662C94693}"/>
              </a:ext>
            </a:extLst>
          </p:cNvPr>
          <p:cNvSpPr>
            <a:spLocks noChangeAspect="1"/>
          </p:cNvSpPr>
          <p:nvPr/>
        </p:nvSpPr>
        <p:spPr>
          <a:xfrm>
            <a:off x="1600200" y="2222923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0BFA5EEF-E672-C798-3BB8-A47391284C4D}"/>
              </a:ext>
            </a:extLst>
          </p:cNvPr>
          <p:cNvSpPr>
            <a:spLocks noChangeAspect="1"/>
          </p:cNvSpPr>
          <p:nvPr/>
        </p:nvSpPr>
        <p:spPr>
          <a:xfrm>
            <a:off x="1600200" y="2667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D1FC998C-833E-BD1D-801A-60F0AFA23406}"/>
              </a:ext>
            </a:extLst>
          </p:cNvPr>
          <p:cNvSpPr>
            <a:spLocks noChangeAspect="1"/>
          </p:cNvSpPr>
          <p:nvPr/>
        </p:nvSpPr>
        <p:spPr>
          <a:xfrm>
            <a:off x="1600200" y="310615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9BFCFF3E-D3F9-C36C-AE2C-BF55D334AB72}"/>
              </a:ext>
            </a:extLst>
          </p:cNvPr>
          <p:cNvSpPr>
            <a:spLocks noChangeAspect="1"/>
          </p:cNvSpPr>
          <p:nvPr/>
        </p:nvSpPr>
        <p:spPr>
          <a:xfrm>
            <a:off x="1600200" y="417094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6D3E75B7-D80B-85DB-7244-D936B2E3EC60}"/>
              </a:ext>
            </a:extLst>
          </p:cNvPr>
          <p:cNvSpPr>
            <a:spLocks noChangeAspect="1"/>
          </p:cNvSpPr>
          <p:nvPr/>
        </p:nvSpPr>
        <p:spPr>
          <a:xfrm>
            <a:off x="1600200" y="46101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Connector 12">
            <a:extLst>
              <a:ext uri="{FF2B5EF4-FFF2-40B4-BE49-F238E27FC236}">
                <a16:creationId xmlns:a16="http://schemas.microsoft.com/office/drawing/2014/main" id="{9A6F5ED1-E035-8EF7-815C-8A6A10CB1577}"/>
              </a:ext>
            </a:extLst>
          </p:cNvPr>
          <p:cNvSpPr>
            <a:spLocks noChangeAspect="1"/>
          </p:cNvSpPr>
          <p:nvPr/>
        </p:nvSpPr>
        <p:spPr>
          <a:xfrm>
            <a:off x="2705100" y="1783768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EF41E2A1-B2D3-A317-267C-263FD7E8EADA}"/>
              </a:ext>
            </a:extLst>
          </p:cNvPr>
          <p:cNvSpPr>
            <a:spLocks noChangeAspect="1"/>
          </p:cNvSpPr>
          <p:nvPr/>
        </p:nvSpPr>
        <p:spPr>
          <a:xfrm>
            <a:off x="2705100" y="2222923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7D3D9D56-8927-78FC-0522-FD07338DBE5D}"/>
              </a:ext>
            </a:extLst>
          </p:cNvPr>
          <p:cNvSpPr>
            <a:spLocks noChangeAspect="1"/>
          </p:cNvSpPr>
          <p:nvPr/>
        </p:nvSpPr>
        <p:spPr>
          <a:xfrm>
            <a:off x="2705100" y="2667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B4B05650-E40B-80DA-237A-75A5E12C40C5}"/>
              </a:ext>
            </a:extLst>
          </p:cNvPr>
          <p:cNvSpPr>
            <a:spLocks noChangeAspect="1"/>
          </p:cNvSpPr>
          <p:nvPr/>
        </p:nvSpPr>
        <p:spPr>
          <a:xfrm>
            <a:off x="2705100" y="310615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30AAC465-796A-C018-6A91-0151435A6DBC}"/>
              </a:ext>
            </a:extLst>
          </p:cNvPr>
          <p:cNvSpPr>
            <a:spLocks noChangeAspect="1"/>
          </p:cNvSpPr>
          <p:nvPr/>
        </p:nvSpPr>
        <p:spPr>
          <a:xfrm>
            <a:off x="2705100" y="417094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01CEB794-E059-BD9A-CE9F-034CF3F071F1}"/>
              </a:ext>
            </a:extLst>
          </p:cNvPr>
          <p:cNvSpPr>
            <a:spLocks noChangeAspect="1"/>
          </p:cNvSpPr>
          <p:nvPr/>
        </p:nvSpPr>
        <p:spPr>
          <a:xfrm>
            <a:off x="2705100" y="46101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18">
            <a:extLst>
              <a:ext uri="{FF2B5EF4-FFF2-40B4-BE49-F238E27FC236}">
                <a16:creationId xmlns:a16="http://schemas.microsoft.com/office/drawing/2014/main" id="{83324E28-D840-5D05-00F3-552C135A1B21}"/>
              </a:ext>
            </a:extLst>
          </p:cNvPr>
          <p:cNvSpPr>
            <a:spLocks noChangeAspect="1"/>
          </p:cNvSpPr>
          <p:nvPr/>
        </p:nvSpPr>
        <p:spPr>
          <a:xfrm>
            <a:off x="3695700" y="3048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078871E3-6F53-FC64-3127-FB0C0CA149BE}"/>
              </a:ext>
            </a:extLst>
          </p:cNvPr>
          <p:cNvSpPr>
            <a:spLocks noChangeAspect="1"/>
          </p:cNvSpPr>
          <p:nvPr/>
        </p:nvSpPr>
        <p:spPr>
          <a:xfrm flipV="1">
            <a:off x="1752600" y="3643883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2DCEC74D-31E0-49D4-2A95-2B54FD58ACC2}"/>
              </a:ext>
            </a:extLst>
          </p:cNvPr>
          <p:cNvSpPr>
            <a:spLocks noChangeAspect="1"/>
          </p:cNvSpPr>
          <p:nvPr/>
        </p:nvSpPr>
        <p:spPr>
          <a:xfrm flipV="1">
            <a:off x="1752600" y="386781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E3880D4E-F6A8-B370-6BFA-BA5A419476CB}"/>
              </a:ext>
            </a:extLst>
          </p:cNvPr>
          <p:cNvSpPr>
            <a:spLocks noChangeAspect="1"/>
          </p:cNvSpPr>
          <p:nvPr/>
        </p:nvSpPr>
        <p:spPr>
          <a:xfrm flipV="1">
            <a:off x="1752600" y="375474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Connector 22">
            <a:extLst>
              <a:ext uri="{FF2B5EF4-FFF2-40B4-BE49-F238E27FC236}">
                <a16:creationId xmlns:a16="http://schemas.microsoft.com/office/drawing/2014/main" id="{5226E619-CA73-AECA-65D2-E037037A62DC}"/>
              </a:ext>
            </a:extLst>
          </p:cNvPr>
          <p:cNvSpPr>
            <a:spLocks noChangeAspect="1"/>
          </p:cNvSpPr>
          <p:nvPr/>
        </p:nvSpPr>
        <p:spPr>
          <a:xfrm flipV="1">
            <a:off x="2842259" y="3643883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Connector 23">
            <a:extLst>
              <a:ext uri="{FF2B5EF4-FFF2-40B4-BE49-F238E27FC236}">
                <a16:creationId xmlns:a16="http://schemas.microsoft.com/office/drawing/2014/main" id="{395604BE-15A7-B400-41CD-BE70262437CA}"/>
              </a:ext>
            </a:extLst>
          </p:cNvPr>
          <p:cNvSpPr>
            <a:spLocks noChangeAspect="1"/>
          </p:cNvSpPr>
          <p:nvPr/>
        </p:nvSpPr>
        <p:spPr>
          <a:xfrm flipV="1">
            <a:off x="2842259" y="386781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173B284E-CDCE-B0A9-842C-AC63428C6EC8}"/>
              </a:ext>
            </a:extLst>
          </p:cNvPr>
          <p:cNvSpPr>
            <a:spLocks noChangeAspect="1"/>
          </p:cNvSpPr>
          <p:nvPr/>
        </p:nvSpPr>
        <p:spPr>
          <a:xfrm flipV="1">
            <a:off x="2842259" y="375474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391DD9D-8BD1-4A70-CCAE-218F4EFDE877}"/>
              </a:ext>
            </a:extLst>
          </p:cNvPr>
          <p:cNvCxnSpPr>
            <a:stCxn id="6" idx="6"/>
            <a:endCxn id="7" idx="2"/>
          </p:cNvCxnSpPr>
          <p:nvPr/>
        </p:nvCxnSpPr>
        <p:spPr>
          <a:xfrm flipV="1">
            <a:off x="1047750" y="1955218"/>
            <a:ext cx="552450" cy="1264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F93DCCD-1B31-67F6-1B00-31B9D189CEBC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 flipV="1">
            <a:off x="1047750" y="2394373"/>
            <a:ext cx="552450" cy="825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6E93077-D47C-A911-2B34-C516BBB41AB3}"/>
              </a:ext>
            </a:extLst>
          </p:cNvPr>
          <p:cNvCxnSpPr>
            <a:cxnSpLocks/>
            <a:stCxn id="6" idx="6"/>
            <a:endCxn id="9" idx="2"/>
          </p:cNvCxnSpPr>
          <p:nvPr/>
        </p:nvCxnSpPr>
        <p:spPr>
          <a:xfrm flipV="1">
            <a:off x="1047750" y="2838450"/>
            <a:ext cx="55245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6348841-9BA6-2CA7-DE0A-373C82C1D2AD}"/>
              </a:ext>
            </a:extLst>
          </p:cNvPr>
          <p:cNvCxnSpPr>
            <a:cxnSpLocks/>
            <a:stCxn id="6" idx="6"/>
            <a:endCxn id="10" idx="2"/>
          </p:cNvCxnSpPr>
          <p:nvPr/>
        </p:nvCxnSpPr>
        <p:spPr>
          <a:xfrm>
            <a:off x="1047750" y="3219450"/>
            <a:ext cx="552450" cy="58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E86A59A-76AD-F1F8-2B9B-6462049BA875}"/>
              </a:ext>
            </a:extLst>
          </p:cNvPr>
          <p:cNvCxnSpPr>
            <a:cxnSpLocks/>
            <a:stCxn id="6" idx="6"/>
            <a:endCxn id="11" idx="2"/>
          </p:cNvCxnSpPr>
          <p:nvPr/>
        </p:nvCxnSpPr>
        <p:spPr>
          <a:xfrm>
            <a:off x="1047750" y="3219450"/>
            <a:ext cx="552450" cy="1122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EEB9BB0-F994-617E-C28F-2E693182F197}"/>
              </a:ext>
            </a:extLst>
          </p:cNvPr>
          <p:cNvCxnSpPr>
            <a:cxnSpLocks/>
            <a:stCxn id="6" idx="6"/>
            <a:endCxn id="12" idx="2"/>
          </p:cNvCxnSpPr>
          <p:nvPr/>
        </p:nvCxnSpPr>
        <p:spPr>
          <a:xfrm>
            <a:off x="1047750" y="3219450"/>
            <a:ext cx="552450" cy="1562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1484A46-2EAB-5659-B990-7551E764C03A}"/>
              </a:ext>
            </a:extLst>
          </p:cNvPr>
          <p:cNvCxnSpPr>
            <a:cxnSpLocks/>
            <a:stCxn id="13" idx="2"/>
            <a:endCxn id="7" idx="6"/>
          </p:cNvCxnSpPr>
          <p:nvPr/>
        </p:nvCxnSpPr>
        <p:spPr>
          <a:xfrm flipH="1">
            <a:off x="1943100" y="1955218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C75D082-1718-DBE8-5A52-42F13F999EFD}"/>
              </a:ext>
            </a:extLst>
          </p:cNvPr>
          <p:cNvCxnSpPr>
            <a:cxnSpLocks/>
            <a:stCxn id="13" idx="2"/>
            <a:endCxn id="8" idx="6"/>
          </p:cNvCxnSpPr>
          <p:nvPr/>
        </p:nvCxnSpPr>
        <p:spPr>
          <a:xfrm flipH="1">
            <a:off x="1943100" y="1955218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EC06054-D26D-AEA2-1528-5D2173518C4F}"/>
              </a:ext>
            </a:extLst>
          </p:cNvPr>
          <p:cNvCxnSpPr>
            <a:cxnSpLocks/>
            <a:stCxn id="14" idx="2"/>
            <a:endCxn id="9" idx="6"/>
          </p:cNvCxnSpPr>
          <p:nvPr/>
        </p:nvCxnSpPr>
        <p:spPr>
          <a:xfrm flipH="1">
            <a:off x="1943100" y="2394373"/>
            <a:ext cx="762000" cy="444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AE20300-3731-65E8-4BB4-CF75957C61C7}"/>
              </a:ext>
            </a:extLst>
          </p:cNvPr>
          <p:cNvCxnSpPr>
            <a:cxnSpLocks/>
            <a:stCxn id="17" idx="2"/>
            <a:endCxn id="10" idx="6"/>
          </p:cNvCxnSpPr>
          <p:nvPr/>
        </p:nvCxnSpPr>
        <p:spPr>
          <a:xfrm flipH="1" flipV="1">
            <a:off x="1943100" y="3277605"/>
            <a:ext cx="762000" cy="10647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BE8BD63-C967-3380-780E-426489DC1A50}"/>
              </a:ext>
            </a:extLst>
          </p:cNvPr>
          <p:cNvCxnSpPr>
            <a:cxnSpLocks/>
            <a:endCxn id="7" idx="6"/>
          </p:cNvCxnSpPr>
          <p:nvPr/>
        </p:nvCxnSpPr>
        <p:spPr>
          <a:xfrm flipH="1" flipV="1">
            <a:off x="1943100" y="1955218"/>
            <a:ext cx="914400" cy="1035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9E22BB6-2062-C6C6-AE34-E8A9C5CFA454}"/>
              </a:ext>
            </a:extLst>
          </p:cNvPr>
          <p:cNvCxnSpPr>
            <a:cxnSpLocks/>
            <a:stCxn id="16" idx="2"/>
            <a:endCxn id="8" idx="6"/>
          </p:cNvCxnSpPr>
          <p:nvPr/>
        </p:nvCxnSpPr>
        <p:spPr>
          <a:xfrm flipH="1" flipV="1">
            <a:off x="1943100" y="2394373"/>
            <a:ext cx="762000" cy="883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9CD375-FE82-66B5-5FA2-575BA322C13A}"/>
              </a:ext>
            </a:extLst>
          </p:cNvPr>
          <p:cNvCxnSpPr>
            <a:cxnSpLocks/>
            <a:stCxn id="17" idx="2"/>
            <a:endCxn id="9" idx="6"/>
          </p:cNvCxnSpPr>
          <p:nvPr/>
        </p:nvCxnSpPr>
        <p:spPr>
          <a:xfrm flipH="1" flipV="1">
            <a:off x="1943100" y="2838450"/>
            <a:ext cx="762000" cy="1503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347D084-0B49-98C4-F246-42C6F64B2FA5}"/>
              </a:ext>
            </a:extLst>
          </p:cNvPr>
          <p:cNvCxnSpPr>
            <a:cxnSpLocks/>
            <a:stCxn id="11" idx="6"/>
            <a:endCxn id="15" idx="2"/>
          </p:cNvCxnSpPr>
          <p:nvPr/>
        </p:nvCxnSpPr>
        <p:spPr>
          <a:xfrm flipV="1">
            <a:off x="1943100" y="2838450"/>
            <a:ext cx="762000" cy="1503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4BFC51A-20CC-D16A-639A-DE05D4BEAEBB}"/>
              </a:ext>
            </a:extLst>
          </p:cNvPr>
          <p:cNvCxnSpPr>
            <a:cxnSpLocks/>
            <a:stCxn id="12" idx="6"/>
            <a:endCxn id="16" idx="2"/>
          </p:cNvCxnSpPr>
          <p:nvPr/>
        </p:nvCxnSpPr>
        <p:spPr>
          <a:xfrm flipV="1">
            <a:off x="1943100" y="3277605"/>
            <a:ext cx="762000" cy="1503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E32181B-4701-0B53-70D0-0AF3F2B9AE68}"/>
              </a:ext>
            </a:extLst>
          </p:cNvPr>
          <p:cNvCxnSpPr>
            <a:cxnSpLocks/>
            <a:stCxn id="12" idx="6"/>
            <a:endCxn id="18" idx="2"/>
          </p:cNvCxnSpPr>
          <p:nvPr/>
        </p:nvCxnSpPr>
        <p:spPr>
          <a:xfrm>
            <a:off x="1943100" y="478155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496BAEE-0C86-4DAD-4042-E74318F4FE53}"/>
              </a:ext>
            </a:extLst>
          </p:cNvPr>
          <p:cNvCxnSpPr>
            <a:cxnSpLocks/>
            <a:stCxn id="11" idx="6"/>
            <a:endCxn id="18" idx="2"/>
          </p:cNvCxnSpPr>
          <p:nvPr/>
        </p:nvCxnSpPr>
        <p:spPr>
          <a:xfrm>
            <a:off x="1943100" y="4342395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4A448F6-6478-7E7D-315A-1D7EDE574787}"/>
              </a:ext>
            </a:extLst>
          </p:cNvPr>
          <p:cNvCxnSpPr>
            <a:cxnSpLocks/>
            <a:stCxn id="12" idx="6"/>
            <a:endCxn id="17" idx="2"/>
          </p:cNvCxnSpPr>
          <p:nvPr/>
        </p:nvCxnSpPr>
        <p:spPr>
          <a:xfrm flipV="1">
            <a:off x="1943100" y="4342395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4867775-F7A6-CCE5-20C1-F489F2E11321}"/>
              </a:ext>
            </a:extLst>
          </p:cNvPr>
          <p:cNvCxnSpPr>
            <a:cxnSpLocks/>
            <a:stCxn id="11" idx="6"/>
            <a:endCxn id="13" idx="2"/>
          </p:cNvCxnSpPr>
          <p:nvPr/>
        </p:nvCxnSpPr>
        <p:spPr>
          <a:xfrm flipV="1">
            <a:off x="1943100" y="1955218"/>
            <a:ext cx="762000" cy="23871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AD3E60F-C246-A59A-3016-1AFC9AA7E0B3}"/>
              </a:ext>
            </a:extLst>
          </p:cNvPr>
          <p:cNvCxnSpPr>
            <a:cxnSpLocks/>
            <a:stCxn id="9" idx="6"/>
            <a:endCxn id="18" idx="2"/>
          </p:cNvCxnSpPr>
          <p:nvPr/>
        </p:nvCxnSpPr>
        <p:spPr>
          <a:xfrm>
            <a:off x="1943100" y="2838450"/>
            <a:ext cx="762000" cy="1943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87F2BC7-2CAA-E8DD-4BC9-6919E5B08BF6}"/>
              </a:ext>
            </a:extLst>
          </p:cNvPr>
          <p:cNvCxnSpPr>
            <a:cxnSpLocks/>
            <a:stCxn id="8" idx="6"/>
          </p:cNvCxnSpPr>
          <p:nvPr/>
        </p:nvCxnSpPr>
        <p:spPr>
          <a:xfrm>
            <a:off x="1943100" y="2394373"/>
            <a:ext cx="762000" cy="18978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6F1AE68-C4A9-CE39-92F5-7928DC80CC7A}"/>
              </a:ext>
            </a:extLst>
          </p:cNvPr>
          <p:cNvCxnSpPr>
            <a:cxnSpLocks/>
            <a:stCxn id="10" idx="6"/>
            <a:endCxn id="16" idx="2"/>
          </p:cNvCxnSpPr>
          <p:nvPr/>
        </p:nvCxnSpPr>
        <p:spPr>
          <a:xfrm>
            <a:off x="1943100" y="3277605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E7CBEE0-1230-ADD7-DBDE-43810DD35419}"/>
              </a:ext>
            </a:extLst>
          </p:cNvPr>
          <p:cNvCxnSpPr>
            <a:cxnSpLocks/>
            <a:stCxn id="7" idx="6"/>
            <a:endCxn id="14" idx="2"/>
          </p:cNvCxnSpPr>
          <p:nvPr/>
        </p:nvCxnSpPr>
        <p:spPr>
          <a:xfrm>
            <a:off x="1943100" y="1955218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FE086CF-CFFD-00FA-4C3E-50BDFA28264B}"/>
              </a:ext>
            </a:extLst>
          </p:cNvPr>
          <p:cNvCxnSpPr>
            <a:cxnSpLocks/>
            <a:stCxn id="19" idx="2"/>
            <a:endCxn id="13" idx="6"/>
          </p:cNvCxnSpPr>
          <p:nvPr/>
        </p:nvCxnSpPr>
        <p:spPr>
          <a:xfrm flipH="1" flipV="1">
            <a:off x="3048000" y="1955218"/>
            <a:ext cx="647700" cy="1264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F821521-A36D-9AA9-D3BB-36BCF027EBD1}"/>
              </a:ext>
            </a:extLst>
          </p:cNvPr>
          <p:cNvCxnSpPr>
            <a:cxnSpLocks/>
            <a:stCxn id="19" idx="2"/>
            <a:endCxn id="14" idx="6"/>
          </p:cNvCxnSpPr>
          <p:nvPr/>
        </p:nvCxnSpPr>
        <p:spPr>
          <a:xfrm flipH="1" flipV="1">
            <a:off x="3048000" y="2394373"/>
            <a:ext cx="647700" cy="825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79FCFD5-BC11-07D4-353A-45ED0B3D824B}"/>
              </a:ext>
            </a:extLst>
          </p:cNvPr>
          <p:cNvCxnSpPr>
            <a:cxnSpLocks/>
            <a:stCxn id="19" idx="2"/>
            <a:endCxn id="15" idx="6"/>
          </p:cNvCxnSpPr>
          <p:nvPr/>
        </p:nvCxnSpPr>
        <p:spPr>
          <a:xfrm flipH="1" flipV="1">
            <a:off x="3048000" y="2838450"/>
            <a:ext cx="64770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27A090F3-A68F-299F-3269-DA01703D48A2}"/>
              </a:ext>
            </a:extLst>
          </p:cNvPr>
          <p:cNvCxnSpPr>
            <a:cxnSpLocks/>
            <a:stCxn id="19" idx="2"/>
            <a:endCxn id="16" idx="6"/>
          </p:cNvCxnSpPr>
          <p:nvPr/>
        </p:nvCxnSpPr>
        <p:spPr>
          <a:xfrm flipH="1">
            <a:off x="3048000" y="3219450"/>
            <a:ext cx="647700" cy="58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427EFAC-1BF6-7E68-8B3C-66187DA9F5A0}"/>
              </a:ext>
            </a:extLst>
          </p:cNvPr>
          <p:cNvCxnSpPr>
            <a:cxnSpLocks/>
            <a:stCxn id="19" idx="2"/>
            <a:endCxn id="17" idx="6"/>
          </p:cNvCxnSpPr>
          <p:nvPr/>
        </p:nvCxnSpPr>
        <p:spPr>
          <a:xfrm flipH="1">
            <a:off x="3048000" y="3219450"/>
            <a:ext cx="647700" cy="1122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A21A1F7-065B-8423-F6DE-ECEA6D2490BB}"/>
              </a:ext>
            </a:extLst>
          </p:cNvPr>
          <p:cNvCxnSpPr>
            <a:cxnSpLocks/>
            <a:stCxn id="19" idx="2"/>
            <a:endCxn id="18" idx="6"/>
          </p:cNvCxnSpPr>
          <p:nvPr/>
        </p:nvCxnSpPr>
        <p:spPr>
          <a:xfrm flipH="1">
            <a:off x="3048000" y="3219450"/>
            <a:ext cx="647700" cy="1562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8B81810-983F-D281-C970-57427C227ACE}"/>
              </a:ext>
            </a:extLst>
          </p:cNvPr>
          <p:cNvCxnSpPr>
            <a:cxnSpLocks/>
            <a:stCxn id="14" idx="2"/>
            <a:endCxn id="10" idx="6"/>
          </p:cNvCxnSpPr>
          <p:nvPr/>
        </p:nvCxnSpPr>
        <p:spPr>
          <a:xfrm flipH="1">
            <a:off x="1943100" y="2394373"/>
            <a:ext cx="762000" cy="883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DE7C943-6B62-A98A-0E03-BEF58530256F}"/>
                  </a:ext>
                </a:extLst>
              </p:cNvPr>
              <p:cNvSpPr txBox="1"/>
              <p:nvPr/>
            </p:nvSpPr>
            <p:spPr>
              <a:xfrm>
                <a:off x="553850" y="3088645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5B1725F2-FACE-C4EC-D5AD-1539882DB8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850" y="3088645"/>
                <a:ext cx="647700" cy="2616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A95CFFA-8C60-15AC-26AD-2F7AAF047505}"/>
                  </a:ext>
                </a:extLst>
              </p:cNvPr>
              <p:cNvSpPr txBox="1"/>
              <p:nvPr/>
            </p:nvSpPr>
            <p:spPr>
              <a:xfrm>
                <a:off x="1447613" y="1790738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113DF025-0D56-DD9C-8C04-E81C7422B6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613" y="1790738"/>
                <a:ext cx="647700" cy="2616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CA7E966-6D71-39B2-6ADB-D263F1508E74}"/>
                  </a:ext>
                </a:extLst>
              </p:cNvPr>
              <p:cNvSpPr txBox="1"/>
              <p:nvPr/>
            </p:nvSpPr>
            <p:spPr>
              <a:xfrm>
                <a:off x="1447800" y="22529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675604C-9407-9546-6AE4-EA4FA4FEC0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2252990"/>
                <a:ext cx="647700" cy="2616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1733D80F-7790-FD57-AF45-D3A626EAB4C0}"/>
                  </a:ext>
                </a:extLst>
              </p:cNvPr>
              <p:cNvSpPr txBox="1"/>
              <p:nvPr/>
            </p:nvSpPr>
            <p:spPr>
              <a:xfrm>
                <a:off x="1447800" y="27101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60677D50-0259-1E3A-E9A6-A347E7B72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2710190"/>
                <a:ext cx="647700" cy="2616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6EE836C5-DB0D-54A0-815D-B2B02EED4D27}"/>
                  </a:ext>
                </a:extLst>
              </p:cNvPr>
              <p:cNvSpPr txBox="1"/>
              <p:nvPr/>
            </p:nvSpPr>
            <p:spPr>
              <a:xfrm>
                <a:off x="1447800" y="312420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DFE87BA-9D82-0885-C386-5BCE3C9094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3124200"/>
                <a:ext cx="647700" cy="2616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3314E02D-6B89-8A00-34A8-BE1FD1198985}"/>
                  </a:ext>
                </a:extLst>
              </p:cNvPr>
              <p:cNvSpPr txBox="1"/>
              <p:nvPr/>
            </p:nvSpPr>
            <p:spPr>
              <a:xfrm>
                <a:off x="1447800" y="4191000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2,63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211843F7-3D35-99F1-3D18-CC51F79263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4191000"/>
                <a:ext cx="647700" cy="26898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CD1CCE0-F577-3E66-0448-8D9B100D5054}"/>
                  </a:ext>
                </a:extLst>
              </p:cNvPr>
              <p:cNvSpPr txBox="1"/>
              <p:nvPr/>
            </p:nvSpPr>
            <p:spPr>
              <a:xfrm>
                <a:off x="1447800" y="4648200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2,64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A65CAEA-5929-4144-F47A-6BB900DD63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4648200"/>
                <a:ext cx="647700" cy="26898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89F7071-9271-C53C-2A20-19B3311BE564}"/>
                  </a:ext>
                </a:extLst>
              </p:cNvPr>
              <p:cNvSpPr txBox="1"/>
              <p:nvPr/>
            </p:nvSpPr>
            <p:spPr>
              <a:xfrm>
                <a:off x="2551860" y="17957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F1197CF-76AD-1F1B-8D4D-1644A2901D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1860" y="1795790"/>
                <a:ext cx="647700" cy="26161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ADADC23-869D-F1D3-A06A-D0447A753259}"/>
                  </a:ext>
                </a:extLst>
              </p:cNvPr>
              <p:cNvSpPr txBox="1"/>
              <p:nvPr/>
            </p:nvSpPr>
            <p:spPr>
              <a:xfrm>
                <a:off x="2552700" y="22529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8302A70E-0F6E-94F5-2BC2-8282390078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2700" y="2252990"/>
                <a:ext cx="647700" cy="26161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225388F0-F918-ECD1-4EBB-2825F99CCD58}"/>
                  </a:ext>
                </a:extLst>
              </p:cNvPr>
              <p:cNvSpPr txBox="1"/>
              <p:nvPr/>
            </p:nvSpPr>
            <p:spPr>
              <a:xfrm>
                <a:off x="2552700" y="269114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EE3F3F21-779F-2B63-ACC7-DE809DFC33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2700" y="2691140"/>
                <a:ext cx="647700" cy="2616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6E2AA9E1-B60F-7042-AF0A-877222987608}"/>
                  </a:ext>
                </a:extLst>
              </p:cNvPr>
              <p:cNvSpPr txBox="1"/>
              <p:nvPr/>
            </p:nvSpPr>
            <p:spPr>
              <a:xfrm>
                <a:off x="2551860" y="3123459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6F3FDDFD-1D7C-6CE9-412F-5E1CBB0BC3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1860" y="3123459"/>
                <a:ext cx="647700" cy="26161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15B505FA-3B91-4AA1-8262-A3D732CB2412}"/>
                  </a:ext>
                </a:extLst>
              </p:cNvPr>
              <p:cNvSpPr txBox="1"/>
              <p:nvPr/>
            </p:nvSpPr>
            <p:spPr>
              <a:xfrm>
                <a:off x="2564128" y="4202115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3,63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DF61E4D-FA26-B417-AE5A-58C9469284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4128" y="4202115"/>
                <a:ext cx="647700" cy="26898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30C1A8AF-B9B5-D436-9C3C-F6C544B3633F}"/>
                  </a:ext>
                </a:extLst>
              </p:cNvPr>
              <p:cNvSpPr txBox="1"/>
              <p:nvPr/>
            </p:nvSpPr>
            <p:spPr>
              <a:xfrm>
                <a:off x="2566894" y="4636761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3,64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47B002FC-EFA0-C684-FB38-F8610EAE79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6894" y="4636761"/>
                <a:ext cx="647700" cy="26898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FC290B60-1C9C-DD9B-34DD-A04C663F1F28}"/>
                  </a:ext>
                </a:extLst>
              </p:cNvPr>
              <p:cNvSpPr txBox="1"/>
              <p:nvPr/>
            </p:nvSpPr>
            <p:spPr>
              <a:xfrm>
                <a:off x="3556149" y="3084958"/>
                <a:ext cx="647700" cy="253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4255D91-FFA3-6A6C-1F74-4DC6CBA4F4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6149" y="3084958"/>
                <a:ext cx="647700" cy="253916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9430AA74-689C-9B32-2509-24C9B7EEB268}"/>
                  </a:ext>
                </a:extLst>
              </p:cNvPr>
              <p:cNvSpPr txBox="1"/>
              <p:nvPr/>
            </p:nvSpPr>
            <p:spPr>
              <a:xfrm>
                <a:off x="5660624" y="1968839"/>
                <a:ext cx="6222194" cy="14226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b="1" dirty="0"/>
                  <a:t>Training Process: </a:t>
                </a:r>
              </a:p>
              <a:p>
                <a:pPr marL="342900" indent="-342900">
                  <a:buAutoNum type="arabicPeriod"/>
                </a:pPr>
                <a:r>
                  <a:rPr lang="en-US" sz="1400" b="1" dirty="0">
                    <a:solidFill>
                      <a:schemeClr val="accent3"/>
                    </a:solidFill>
                  </a:rPr>
                  <a:t>Forward Pass</a:t>
                </a:r>
                <a:r>
                  <a:rPr lang="en-US" sz="1400" b="1" dirty="0"/>
                  <a:t>: input data passes through the network</a:t>
                </a:r>
              </a:p>
              <a:p>
                <a:pPr marL="342900" indent="-342900">
                  <a:buAutoNum type="arabicPeriod"/>
                </a:pPr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Loss Calculation: error between predicted and real values</a:t>
                </a:r>
              </a:p>
              <a:p>
                <a:pPr marL="342900" indent="-342900">
                  <a:buAutoNum type="arabicPeriod"/>
                </a:pPr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Backward Pass (Backpropagation): gradients of the loss with respect to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40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40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pPr marL="342900" indent="-342900">
                  <a:buAutoNum type="arabicPeriod"/>
                </a:pPr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Optimizer updates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9430AA74-689C-9B32-2509-24C9B7EEB2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0624" y="1968839"/>
                <a:ext cx="6222194" cy="1422697"/>
              </a:xfrm>
              <a:prstGeom prst="rect">
                <a:avLst/>
              </a:prstGeom>
              <a:blipFill>
                <a:blip r:embed="rId17"/>
                <a:stretch>
                  <a:fillRect l="-294" t="-858" b="-25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C23B8E22-FD0C-4A3C-D25A-5CB73CAC8E79}"/>
              </a:ext>
            </a:extLst>
          </p:cNvPr>
          <p:cNvSpPr/>
          <p:nvPr/>
        </p:nvSpPr>
        <p:spPr>
          <a:xfrm>
            <a:off x="5660624" y="1927272"/>
            <a:ext cx="6123384" cy="1656345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20BC4A1-C803-0BC9-7E79-D6538571F5AF}"/>
              </a:ext>
            </a:extLst>
          </p:cNvPr>
          <p:cNvSpPr txBox="1"/>
          <p:nvPr/>
        </p:nvSpPr>
        <p:spPr>
          <a:xfrm>
            <a:off x="1490911" y="1266098"/>
            <a:ext cx="170787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</a:rPr>
              <a:t>Forward Pass</a:t>
            </a:r>
          </a:p>
        </p:txBody>
      </p:sp>
      <p:sp>
        <p:nvSpPr>
          <p:cNvPr id="84" name="Arrow: Right 83">
            <a:extLst>
              <a:ext uri="{FF2B5EF4-FFF2-40B4-BE49-F238E27FC236}">
                <a16:creationId xmlns:a16="http://schemas.microsoft.com/office/drawing/2014/main" id="{4DB778BD-6693-4526-A7DD-46B03BC2BE18}"/>
              </a:ext>
            </a:extLst>
          </p:cNvPr>
          <p:cNvSpPr/>
          <p:nvPr/>
        </p:nvSpPr>
        <p:spPr>
          <a:xfrm>
            <a:off x="2046267" y="2262436"/>
            <a:ext cx="544828" cy="175366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101DD60-C35D-26BC-FEAA-FEA56D7F088B}"/>
              </a:ext>
            </a:extLst>
          </p:cNvPr>
          <p:cNvSpPr txBox="1"/>
          <p:nvPr/>
        </p:nvSpPr>
        <p:spPr>
          <a:xfrm>
            <a:off x="100012" y="2276073"/>
            <a:ext cx="70008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</a:rPr>
              <a:t>Input x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68F29D4-E3FC-A38E-F0F2-9C97154C36FA}"/>
              </a:ext>
            </a:extLst>
          </p:cNvPr>
          <p:cNvCxnSpPr>
            <a:cxnSpLocks/>
            <a:stCxn id="86" idx="2"/>
          </p:cNvCxnSpPr>
          <p:nvPr/>
        </p:nvCxnSpPr>
        <p:spPr>
          <a:xfrm>
            <a:off x="450056" y="2460739"/>
            <a:ext cx="291723" cy="549161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A0E83568-F46E-CCFE-D882-8A349BCCE4E9}"/>
              </a:ext>
            </a:extLst>
          </p:cNvPr>
          <p:cNvCxnSpPr/>
          <p:nvPr/>
        </p:nvCxnSpPr>
        <p:spPr>
          <a:xfrm flipV="1">
            <a:off x="1047750" y="1955218"/>
            <a:ext cx="552450" cy="1264232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23748356-4A31-58CA-9A87-D167AF179476}"/>
              </a:ext>
            </a:extLst>
          </p:cNvPr>
          <p:cNvCxnSpPr>
            <a:cxnSpLocks/>
          </p:cNvCxnSpPr>
          <p:nvPr/>
        </p:nvCxnSpPr>
        <p:spPr>
          <a:xfrm flipV="1">
            <a:off x="1047750" y="2838450"/>
            <a:ext cx="552450" cy="381000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D3C0AB44-7289-FC5C-6746-D96930155149}"/>
              </a:ext>
            </a:extLst>
          </p:cNvPr>
          <p:cNvCxnSpPr>
            <a:cxnSpLocks/>
          </p:cNvCxnSpPr>
          <p:nvPr/>
        </p:nvCxnSpPr>
        <p:spPr>
          <a:xfrm>
            <a:off x="1047750" y="3219450"/>
            <a:ext cx="552450" cy="58155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C38F1FF5-EE3E-E714-6656-7707EFF36FC1}"/>
              </a:ext>
            </a:extLst>
          </p:cNvPr>
          <p:cNvCxnSpPr>
            <a:cxnSpLocks/>
          </p:cNvCxnSpPr>
          <p:nvPr/>
        </p:nvCxnSpPr>
        <p:spPr>
          <a:xfrm>
            <a:off x="1047750" y="3219450"/>
            <a:ext cx="552450" cy="1122945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1DA72D37-652A-A186-E576-FEAC8BABEB1D}"/>
              </a:ext>
            </a:extLst>
          </p:cNvPr>
          <p:cNvCxnSpPr>
            <a:cxnSpLocks/>
          </p:cNvCxnSpPr>
          <p:nvPr/>
        </p:nvCxnSpPr>
        <p:spPr>
          <a:xfrm>
            <a:off x="1047750" y="3219450"/>
            <a:ext cx="552450" cy="1562100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6" name="Arrow: Right 95">
            <a:extLst>
              <a:ext uri="{FF2B5EF4-FFF2-40B4-BE49-F238E27FC236}">
                <a16:creationId xmlns:a16="http://schemas.microsoft.com/office/drawing/2014/main" id="{23DDD72C-8756-6620-91B5-60D837CA9C40}"/>
              </a:ext>
            </a:extLst>
          </p:cNvPr>
          <p:cNvSpPr/>
          <p:nvPr/>
        </p:nvSpPr>
        <p:spPr>
          <a:xfrm>
            <a:off x="2057400" y="2277163"/>
            <a:ext cx="544828" cy="175366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Arrow: Right 96">
            <a:extLst>
              <a:ext uri="{FF2B5EF4-FFF2-40B4-BE49-F238E27FC236}">
                <a16:creationId xmlns:a16="http://schemas.microsoft.com/office/drawing/2014/main" id="{15EA7E6F-9532-4977-2137-17006D067DDE}"/>
              </a:ext>
            </a:extLst>
          </p:cNvPr>
          <p:cNvSpPr/>
          <p:nvPr/>
        </p:nvSpPr>
        <p:spPr>
          <a:xfrm>
            <a:off x="3157201" y="3164675"/>
            <a:ext cx="381780" cy="160774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Arrow: Right 97">
            <a:extLst>
              <a:ext uri="{FF2B5EF4-FFF2-40B4-BE49-F238E27FC236}">
                <a16:creationId xmlns:a16="http://schemas.microsoft.com/office/drawing/2014/main" id="{B6AD1E3D-3C0E-73C2-4FFC-93DEDB60D8C6}"/>
              </a:ext>
            </a:extLst>
          </p:cNvPr>
          <p:cNvSpPr/>
          <p:nvPr/>
        </p:nvSpPr>
        <p:spPr>
          <a:xfrm>
            <a:off x="2051266" y="3146319"/>
            <a:ext cx="544828" cy="175366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Arrow: Right 98">
            <a:extLst>
              <a:ext uri="{FF2B5EF4-FFF2-40B4-BE49-F238E27FC236}">
                <a16:creationId xmlns:a16="http://schemas.microsoft.com/office/drawing/2014/main" id="{7E14BAD8-9F7D-DA9B-FBDD-5EB4B1486AEC}"/>
              </a:ext>
            </a:extLst>
          </p:cNvPr>
          <p:cNvSpPr/>
          <p:nvPr/>
        </p:nvSpPr>
        <p:spPr>
          <a:xfrm>
            <a:off x="2036866" y="4049456"/>
            <a:ext cx="544828" cy="175366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Arrow: Right 99">
            <a:extLst>
              <a:ext uri="{FF2B5EF4-FFF2-40B4-BE49-F238E27FC236}">
                <a16:creationId xmlns:a16="http://schemas.microsoft.com/office/drawing/2014/main" id="{6010F172-342F-B3A2-5A12-92624EC155AC}"/>
              </a:ext>
            </a:extLst>
          </p:cNvPr>
          <p:cNvSpPr/>
          <p:nvPr/>
        </p:nvSpPr>
        <p:spPr>
          <a:xfrm rot="18785891">
            <a:off x="3276994" y="3612622"/>
            <a:ext cx="381780" cy="160774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Arrow: Right 100">
            <a:extLst>
              <a:ext uri="{FF2B5EF4-FFF2-40B4-BE49-F238E27FC236}">
                <a16:creationId xmlns:a16="http://schemas.microsoft.com/office/drawing/2014/main" id="{CD65FB69-40FF-CC1C-3B8C-0F4F12699F26}"/>
              </a:ext>
            </a:extLst>
          </p:cNvPr>
          <p:cNvSpPr/>
          <p:nvPr/>
        </p:nvSpPr>
        <p:spPr>
          <a:xfrm rot="2920736">
            <a:off x="3229953" y="2690818"/>
            <a:ext cx="381780" cy="160774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294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6F28D8-C67F-71B5-E76F-E173B54ACD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2A3E0F-B5FB-FF58-3BF4-EA3343536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– CERN Accelerator Complex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B676F9-AA0D-67D2-565C-293919A0FF18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CA6265-6570-648C-555C-9E9BE9834ECF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C8A12EB6-E3D6-47E1-A1B8-94AC2C6C4BD7}" type="slidenum">
              <a:rPr lang="en-US" smtClean="0"/>
              <a:t>6</a:t>
            </a:fld>
            <a:endParaRPr lang="en-US"/>
          </a:p>
        </p:txBody>
      </p:sp>
      <p:pic>
        <p:nvPicPr>
          <p:cNvPr id="1026" name="Picture 2" descr="Immersive tour of the accelerator complex | CERN">
            <a:extLst>
              <a:ext uri="{FF2B5EF4-FFF2-40B4-BE49-F238E27FC236}">
                <a16:creationId xmlns:a16="http://schemas.microsoft.com/office/drawing/2014/main" id="{5B209ACB-FE09-DC34-6A65-4A71492730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842" y="1212983"/>
            <a:ext cx="8210309" cy="4617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3FE3BAC-4797-9C48-8230-AEE2C206C3D8}"/>
              </a:ext>
            </a:extLst>
          </p:cNvPr>
          <p:cNvSpPr/>
          <p:nvPr/>
        </p:nvSpPr>
        <p:spPr>
          <a:xfrm>
            <a:off x="2720051" y="3183038"/>
            <a:ext cx="1099595" cy="60188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55D0D99-8775-5A86-0FDB-2061E8562076}"/>
              </a:ext>
            </a:extLst>
          </p:cNvPr>
          <p:cNvCxnSpPr>
            <a:cxnSpLocks/>
          </p:cNvCxnSpPr>
          <p:nvPr/>
        </p:nvCxnSpPr>
        <p:spPr>
          <a:xfrm flipH="1">
            <a:off x="4757195" y="3714244"/>
            <a:ext cx="833378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5621180-4B0C-87F1-B6B2-33E92014EE3C}"/>
              </a:ext>
            </a:extLst>
          </p:cNvPr>
          <p:cNvSpPr/>
          <p:nvPr/>
        </p:nvSpPr>
        <p:spPr>
          <a:xfrm>
            <a:off x="5833641" y="2766349"/>
            <a:ext cx="775503" cy="41668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3F822-6E88-B8D0-F31E-26B42EA02D29}"/>
              </a:ext>
            </a:extLst>
          </p:cNvPr>
          <p:cNvSpPr txBox="1"/>
          <p:nvPr/>
        </p:nvSpPr>
        <p:spPr>
          <a:xfrm>
            <a:off x="5129855" y="3810964"/>
            <a:ext cx="215992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SPS extracted beam</a:t>
            </a:r>
            <a:endParaRPr lang="el-GR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55764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2DAD17-69ED-F570-76C9-BCEB5358B5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14219A-ED7A-3EFD-6A90-BCF8848E3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Processing the Calibration Data using Neural Networks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3A6312-8200-DCB0-E4CB-5B5F46B9D81F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451EFA-F582-B08F-DDFB-BC02C0044743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60</a:t>
            </a:fld>
            <a:endParaRPr lang="en-US"/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66135B2B-9584-2A77-3C15-0AAF5AC8786F}"/>
              </a:ext>
            </a:extLst>
          </p:cNvPr>
          <p:cNvSpPr>
            <a:spLocks noChangeAspect="1"/>
          </p:cNvSpPr>
          <p:nvPr/>
        </p:nvSpPr>
        <p:spPr>
          <a:xfrm>
            <a:off x="704850" y="3048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F7377934-314C-15CC-D494-195B1D146078}"/>
              </a:ext>
            </a:extLst>
          </p:cNvPr>
          <p:cNvSpPr>
            <a:spLocks noChangeAspect="1"/>
          </p:cNvSpPr>
          <p:nvPr/>
        </p:nvSpPr>
        <p:spPr>
          <a:xfrm>
            <a:off x="1600200" y="1783768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F2050DE9-5F50-A0A8-06B6-4602C0EE1E90}"/>
              </a:ext>
            </a:extLst>
          </p:cNvPr>
          <p:cNvSpPr>
            <a:spLocks noChangeAspect="1"/>
          </p:cNvSpPr>
          <p:nvPr/>
        </p:nvSpPr>
        <p:spPr>
          <a:xfrm>
            <a:off x="1600200" y="2222923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289A5B0F-7FF0-54D8-352A-022E05F36F26}"/>
              </a:ext>
            </a:extLst>
          </p:cNvPr>
          <p:cNvSpPr>
            <a:spLocks noChangeAspect="1"/>
          </p:cNvSpPr>
          <p:nvPr/>
        </p:nvSpPr>
        <p:spPr>
          <a:xfrm>
            <a:off x="1600200" y="2667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9D7BA5E4-3964-803A-00DC-784B1DE6A20B}"/>
              </a:ext>
            </a:extLst>
          </p:cNvPr>
          <p:cNvSpPr>
            <a:spLocks noChangeAspect="1"/>
          </p:cNvSpPr>
          <p:nvPr/>
        </p:nvSpPr>
        <p:spPr>
          <a:xfrm>
            <a:off x="1600200" y="310615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37EDF301-21B5-B540-8865-BC4246823C56}"/>
              </a:ext>
            </a:extLst>
          </p:cNvPr>
          <p:cNvSpPr>
            <a:spLocks noChangeAspect="1"/>
          </p:cNvSpPr>
          <p:nvPr/>
        </p:nvSpPr>
        <p:spPr>
          <a:xfrm>
            <a:off x="1600200" y="417094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F91C7754-D899-66FB-C919-28C1F11D7433}"/>
              </a:ext>
            </a:extLst>
          </p:cNvPr>
          <p:cNvSpPr>
            <a:spLocks noChangeAspect="1"/>
          </p:cNvSpPr>
          <p:nvPr/>
        </p:nvSpPr>
        <p:spPr>
          <a:xfrm>
            <a:off x="1600200" y="46101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Connector 12">
            <a:extLst>
              <a:ext uri="{FF2B5EF4-FFF2-40B4-BE49-F238E27FC236}">
                <a16:creationId xmlns:a16="http://schemas.microsoft.com/office/drawing/2014/main" id="{230CFD18-650D-3D43-C512-253980D5EDF5}"/>
              </a:ext>
            </a:extLst>
          </p:cNvPr>
          <p:cNvSpPr>
            <a:spLocks noChangeAspect="1"/>
          </p:cNvSpPr>
          <p:nvPr/>
        </p:nvSpPr>
        <p:spPr>
          <a:xfrm>
            <a:off x="2705100" y="1783768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258FD03D-2AF3-11E9-1758-2A0FF36D3749}"/>
              </a:ext>
            </a:extLst>
          </p:cNvPr>
          <p:cNvSpPr>
            <a:spLocks noChangeAspect="1"/>
          </p:cNvSpPr>
          <p:nvPr/>
        </p:nvSpPr>
        <p:spPr>
          <a:xfrm>
            <a:off x="2705100" y="2222923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9C9AB7C8-AB18-5F36-1C63-FAE6631D35B3}"/>
              </a:ext>
            </a:extLst>
          </p:cNvPr>
          <p:cNvSpPr>
            <a:spLocks noChangeAspect="1"/>
          </p:cNvSpPr>
          <p:nvPr/>
        </p:nvSpPr>
        <p:spPr>
          <a:xfrm>
            <a:off x="2705100" y="2667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A99F077B-241B-4C9E-2D47-54E4CCE93EF8}"/>
              </a:ext>
            </a:extLst>
          </p:cNvPr>
          <p:cNvSpPr>
            <a:spLocks noChangeAspect="1"/>
          </p:cNvSpPr>
          <p:nvPr/>
        </p:nvSpPr>
        <p:spPr>
          <a:xfrm>
            <a:off x="2705100" y="310615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55E03F9E-1874-D0AE-9E7D-538F7E48D9D2}"/>
              </a:ext>
            </a:extLst>
          </p:cNvPr>
          <p:cNvSpPr>
            <a:spLocks noChangeAspect="1"/>
          </p:cNvSpPr>
          <p:nvPr/>
        </p:nvSpPr>
        <p:spPr>
          <a:xfrm>
            <a:off x="2705100" y="417094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96A5BF23-31CF-4834-2AD1-916083F44D38}"/>
              </a:ext>
            </a:extLst>
          </p:cNvPr>
          <p:cNvSpPr>
            <a:spLocks noChangeAspect="1"/>
          </p:cNvSpPr>
          <p:nvPr/>
        </p:nvSpPr>
        <p:spPr>
          <a:xfrm>
            <a:off x="2705100" y="46101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18">
            <a:extLst>
              <a:ext uri="{FF2B5EF4-FFF2-40B4-BE49-F238E27FC236}">
                <a16:creationId xmlns:a16="http://schemas.microsoft.com/office/drawing/2014/main" id="{C04CF97C-B9B5-73A3-2C36-41740CF2F980}"/>
              </a:ext>
            </a:extLst>
          </p:cNvPr>
          <p:cNvSpPr>
            <a:spLocks noChangeAspect="1"/>
          </p:cNvSpPr>
          <p:nvPr/>
        </p:nvSpPr>
        <p:spPr>
          <a:xfrm>
            <a:off x="3695700" y="3048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9AEE334E-9246-F0E5-E6F5-55B7AE1BEBDC}"/>
              </a:ext>
            </a:extLst>
          </p:cNvPr>
          <p:cNvSpPr>
            <a:spLocks noChangeAspect="1"/>
          </p:cNvSpPr>
          <p:nvPr/>
        </p:nvSpPr>
        <p:spPr>
          <a:xfrm flipV="1">
            <a:off x="1752600" y="3643883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57C8750D-596A-ED55-E7A1-AA6CD68E0E49}"/>
              </a:ext>
            </a:extLst>
          </p:cNvPr>
          <p:cNvSpPr>
            <a:spLocks noChangeAspect="1"/>
          </p:cNvSpPr>
          <p:nvPr/>
        </p:nvSpPr>
        <p:spPr>
          <a:xfrm flipV="1">
            <a:off x="1752600" y="386781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46F572FF-75CE-3F27-96AD-493AE2735DD0}"/>
              </a:ext>
            </a:extLst>
          </p:cNvPr>
          <p:cNvSpPr>
            <a:spLocks noChangeAspect="1"/>
          </p:cNvSpPr>
          <p:nvPr/>
        </p:nvSpPr>
        <p:spPr>
          <a:xfrm flipV="1">
            <a:off x="1752600" y="375474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Connector 22">
            <a:extLst>
              <a:ext uri="{FF2B5EF4-FFF2-40B4-BE49-F238E27FC236}">
                <a16:creationId xmlns:a16="http://schemas.microsoft.com/office/drawing/2014/main" id="{8D32EF19-8A88-8FA9-2921-83D5C3E1ED71}"/>
              </a:ext>
            </a:extLst>
          </p:cNvPr>
          <p:cNvSpPr>
            <a:spLocks noChangeAspect="1"/>
          </p:cNvSpPr>
          <p:nvPr/>
        </p:nvSpPr>
        <p:spPr>
          <a:xfrm flipV="1">
            <a:off x="2842259" y="3643883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Connector 23">
            <a:extLst>
              <a:ext uri="{FF2B5EF4-FFF2-40B4-BE49-F238E27FC236}">
                <a16:creationId xmlns:a16="http://schemas.microsoft.com/office/drawing/2014/main" id="{2106FD3D-230F-FB17-A3BF-4BD8BC7D96B0}"/>
              </a:ext>
            </a:extLst>
          </p:cNvPr>
          <p:cNvSpPr>
            <a:spLocks noChangeAspect="1"/>
          </p:cNvSpPr>
          <p:nvPr/>
        </p:nvSpPr>
        <p:spPr>
          <a:xfrm flipV="1">
            <a:off x="2842259" y="386781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1FC9FD38-05EF-A4E4-5DC6-965A49D6E449}"/>
              </a:ext>
            </a:extLst>
          </p:cNvPr>
          <p:cNvSpPr>
            <a:spLocks noChangeAspect="1"/>
          </p:cNvSpPr>
          <p:nvPr/>
        </p:nvSpPr>
        <p:spPr>
          <a:xfrm flipV="1">
            <a:off x="2842259" y="375474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40960A1-8557-15AA-C54A-1FEB6FE7959F}"/>
              </a:ext>
            </a:extLst>
          </p:cNvPr>
          <p:cNvCxnSpPr>
            <a:stCxn id="6" idx="6"/>
            <a:endCxn id="7" idx="2"/>
          </p:cNvCxnSpPr>
          <p:nvPr/>
        </p:nvCxnSpPr>
        <p:spPr>
          <a:xfrm flipV="1">
            <a:off x="1047750" y="1955218"/>
            <a:ext cx="552450" cy="1264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369B11A-AD2A-7F50-447E-EB12291A4483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 flipV="1">
            <a:off x="1047750" y="2394373"/>
            <a:ext cx="552450" cy="825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758852E-2DB3-9F32-75FA-A154C7FBA1A3}"/>
              </a:ext>
            </a:extLst>
          </p:cNvPr>
          <p:cNvCxnSpPr>
            <a:cxnSpLocks/>
            <a:stCxn id="6" idx="6"/>
            <a:endCxn id="9" idx="2"/>
          </p:cNvCxnSpPr>
          <p:nvPr/>
        </p:nvCxnSpPr>
        <p:spPr>
          <a:xfrm flipV="1">
            <a:off x="1047750" y="2838450"/>
            <a:ext cx="55245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B87733E-C6EC-94E2-A172-D3940BF05D70}"/>
              </a:ext>
            </a:extLst>
          </p:cNvPr>
          <p:cNvCxnSpPr>
            <a:cxnSpLocks/>
            <a:stCxn id="6" idx="6"/>
            <a:endCxn id="10" idx="2"/>
          </p:cNvCxnSpPr>
          <p:nvPr/>
        </p:nvCxnSpPr>
        <p:spPr>
          <a:xfrm>
            <a:off x="1047750" y="3219450"/>
            <a:ext cx="552450" cy="58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4DA673-76AB-F17B-F536-95D7B469E102}"/>
              </a:ext>
            </a:extLst>
          </p:cNvPr>
          <p:cNvCxnSpPr>
            <a:cxnSpLocks/>
            <a:stCxn id="6" idx="6"/>
            <a:endCxn id="11" idx="2"/>
          </p:cNvCxnSpPr>
          <p:nvPr/>
        </p:nvCxnSpPr>
        <p:spPr>
          <a:xfrm>
            <a:off x="1047750" y="3219450"/>
            <a:ext cx="552450" cy="1122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2FF9350-4F86-7203-2204-BC7AE945AE8D}"/>
              </a:ext>
            </a:extLst>
          </p:cNvPr>
          <p:cNvCxnSpPr>
            <a:cxnSpLocks/>
            <a:stCxn id="6" idx="6"/>
            <a:endCxn id="12" idx="2"/>
          </p:cNvCxnSpPr>
          <p:nvPr/>
        </p:nvCxnSpPr>
        <p:spPr>
          <a:xfrm>
            <a:off x="1047750" y="3219450"/>
            <a:ext cx="552450" cy="1562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F52C3AA-0403-BCA6-3FDF-E6EB5F036E69}"/>
              </a:ext>
            </a:extLst>
          </p:cNvPr>
          <p:cNvCxnSpPr>
            <a:cxnSpLocks/>
            <a:stCxn id="13" idx="2"/>
            <a:endCxn id="7" idx="6"/>
          </p:cNvCxnSpPr>
          <p:nvPr/>
        </p:nvCxnSpPr>
        <p:spPr>
          <a:xfrm flipH="1">
            <a:off x="1943100" y="1955218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C30A7FB-3D71-C195-48AA-A2CD6FFE0FA2}"/>
              </a:ext>
            </a:extLst>
          </p:cNvPr>
          <p:cNvCxnSpPr>
            <a:cxnSpLocks/>
            <a:stCxn id="13" idx="2"/>
            <a:endCxn id="8" idx="6"/>
          </p:cNvCxnSpPr>
          <p:nvPr/>
        </p:nvCxnSpPr>
        <p:spPr>
          <a:xfrm flipH="1">
            <a:off x="1943100" y="1955218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80798F8-4224-66C3-EECE-1E685FC917AF}"/>
              </a:ext>
            </a:extLst>
          </p:cNvPr>
          <p:cNvCxnSpPr>
            <a:cxnSpLocks/>
            <a:stCxn id="14" idx="2"/>
            <a:endCxn id="9" idx="6"/>
          </p:cNvCxnSpPr>
          <p:nvPr/>
        </p:nvCxnSpPr>
        <p:spPr>
          <a:xfrm flipH="1">
            <a:off x="1943100" y="2394373"/>
            <a:ext cx="762000" cy="444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A7223E1-4325-CDCD-DD1C-B63552CCA0BE}"/>
              </a:ext>
            </a:extLst>
          </p:cNvPr>
          <p:cNvCxnSpPr>
            <a:cxnSpLocks/>
            <a:stCxn id="17" idx="2"/>
            <a:endCxn id="10" idx="6"/>
          </p:cNvCxnSpPr>
          <p:nvPr/>
        </p:nvCxnSpPr>
        <p:spPr>
          <a:xfrm flipH="1" flipV="1">
            <a:off x="1943100" y="3277605"/>
            <a:ext cx="762000" cy="10647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55BEB91-6792-248A-0695-604187BDF435}"/>
              </a:ext>
            </a:extLst>
          </p:cNvPr>
          <p:cNvCxnSpPr>
            <a:cxnSpLocks/>
            <a:endCxn id="7" idx="6"/>
          </p:cNvCxnSpPr>
          <p:nvPr/>
        </p:nvCxnSpPr>
        <p:spPr>
          <a:xfrm flipH="1" flipV="1">
            <a:off x="1943100" y="1955218"/>
            <a:ext cx="914400" cy="1035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93E9AA9-E735-7673-9A57-80C37821EEDB}"/>
              </a:ext>
            </a:extLst>
          </p:cNvPr>
          <p:cNvCxnSpPr>
            <a:cxnSpLocks/>
            <a:stCxn id="16" idx="2"/>
            <a:endCxn id="8" idx="6"/>
          </p:cNvCxnSpPr>
          <p:nvPr/>
        </p:nvCxnSpPr>
        <p:spPr>
          <a:xfrm flipH="1" flipV="1">
            <a:off x="1943100" y="2394373"/>
            <a:ext cx="762000" cy="883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081B8C9-E082-E2CD-C9C9-F26401AF67E5}"/>
              </a:ext>
            </a:extLst>
          </p:cNvPr>
          <p:cNvCxnSpPr>
            <a:cxnSpLocks/>
            <a:stCxn id="17" idx="2"/>
            <a:endCxn id="9" idx="6"/>
          </p:cNvCxnSpPr>
          <p:nvPr/>
        </p:nvCxnSpPr>
        <p:spPr>
          <a:xfrm flipH="1" flipV="1">
            <a:off x="1943100" y="2838450"/>
            <a:ext cx="762000" cy="1503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8FB3A25-C76B-85FF-8C6B-3D2FA5F5B4A6}"/>
              </a:ext>
            </a:extLst>
          </p:cNvPr>
          <p:cNvCxnSpPr>
            <a:cxnSpLocks/>
            <a:stCxn id="11" idx="6"/>
            <a:endCxn id="15" idx="2"/>
          </p:cNvCxnSpPr>
          <p:nvPr/>
        </p:nvCxnSpPr>
        <p:spPr>
          <a:xfrm flipV="1">
            <a:off x="1943100" y="2838450"/>
            <a:ext cx="762000" cy="1503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E403809-CED6-9E63-CF9E-AB8C4BF4B72C}"/>
              </a:ext>
            </a:extLst>
          </p:cNvPr>
          <p:cNvCxnSpPr>
            <a:cxnSpLocks/>
            <a:stCxn id="12" idx="6"/>
            <a:endCxn id="16" idx="2"/>
          </p:cNvCxnSpPr>
          <p:nvPr/>
        </p:nvCxnSpPr>
        <p:spPr>
          <a:xfrm flipV="1">
            <a:off x="1943100" y="3277605"/>
            <a:ext cx="762000" cy="1503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596165F-12F2-B590-3FE8-3ACD957634AC}"/>
              </a:ext>
            </a:extLst>
          </p:cNvPr>
          <p:cNvCxnSpPr>
            <a:cxnSpLocks/>
            <a:stCxn id="12" idx="6"/>
            <a:endCxn id="18" idx="2"/>
          </p:cNvCxnSpPr>
          <p:nvPr/>
        </p:nvCxnSpPr>
        <p:spPr>
          <a:xfrm>
            <a:off x="1943100" y="478155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2DD77C4-DEC6-E01B-49A0-96C47F8B9DB3}"/>
              </a:ext>
            </a:extLst>
          </p:cNvPr>
          <p:cNvCxnSpPr>
            <a:cxnSpLocks/>
            <a:stCxn id="11" idx="6"/>
            <a:endCxn id="18" idx="2"/>
          </p:cNvCxnSpPr>
          <p:nvPr/>
        </p:nvCxnSpPr>
        <p:spPr>
          <a:xfrm>
            <a:off x="1943100" y="4342395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0FB8FE2-17E2-2BDD-CCD8-3F0845093999}"/>
              </a:ext>
            </a:extLst>
          </p:cNvPr>
          <p:cNvCxnSpPr>
            <a:cxnSpLocks/>
            <a:stCxn id="12" idx="6"/>
            <a:endCxn id="17" idx="2"/>
          </p:cNvCxnSpPr>
          <p:nvPr/>
        </p:nvCxnSpPr>
        <p:spPr>
          <a:xfrm flipV="1">
            <a:off x="1943100" y="4342395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EBCF18F-74C4-B8C6-2A25-3395E3C500AB}"/>
              </a:ext>
            </a:extLst>
          </p:cNvPr>
          <p:cNvCxnSpPr>
            <a:cxnSpLocks/>
            <a:stCxn id="11" idx="6"/>
            <a:endCxn id="13" idx="2"/>
          </p:cNvCxnSpPr>
          <p:nvPr/>
        </p:nvCxnSpPr>
        <p:spPr>
          <a:xfrm flipV="1">
            <a:off x="1943100" y="1955218"/>
            <a:ext cx="762000" cy="23871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331AEF9-4EFF-D978-F789-1449BFC53DD9}"/>
              </a:ext>
            </a:extLst>
          </p:cNvPr>
          <p:cNvCxnSpPr>
            <a:cxnSpLocks/>
            <a:stCxn id="9" idx="6"/>
            <a:endCxn id="18" idx="2"/>
          </p:cNvCxnSpPr>
          <p:nvPr/>
        </p:nvCxnSpPr>
        <p:spPr>
          <a:xfrm>
            <a:off x="1943100" y="2838450"/>
            <a:ext cx="762000" cy="1943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7768999-099C-9DFA-B166-631BAB73C2FC}"/>
              </a:ext>
            </a:extLst>
          </p:cNvPr>
          <p:cNvCxnSpPr>
            <a:cxnSpLocks/>
            <a:stCxn id="8" idx="6"/>
          </p:cNvCxnSpPr>
          <p:nvPr/>
        </p:nvCxnSpPr>
        <p:spPr>
          <a:xfrm>
            <a:off x="1943100" y="2394373"/>
            <a:ext cx="762000" cy="18978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31B4B70-C83C-AE27-920B-11218C6FA93D}"/>
              </a:ext>
            </a:extLst>
          </p:cNvPr>
          <p:cNvCxnSpPr>
            <a:cxnSpLocks/>
            <a:stCxn id="10" idx="6"/>
            <a:endCxn id="16" idx="2"/>
          </p:cNvCxnSpPr>
          <p:nvPr/>
        </p:nvCxnSpPr>
        <p:spPr>
          <a:xfrm>
            <a:off x="1943100" y="3277605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F8DECD85-FC56-145C-9236-A7E8432AE820}"/>
              </a:ext>
            </a:extLst>
          </p:cNvPr>
          <p:cNvCxnSpPr>
            <a:cxnSpLocks/>
            <a:stCxn id="7" idx="6"/>
            <a:endCxn id="14" idx="2"/>
          </p:cNvCxnSpPr>
          <p:nvPr/>
        </p:nvCxnSpPr>
        <p:spPr>
          <a:xfrm>
            <a:off x="1943100" y="1955218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0B29712-AA84-053F-6053-8DAD42AFCD83}"/>
              </a:ext>
            </a:extLst>
          </p:cNvPr>
          <p:cNvCxnSpPr>
            <a:cxnSpLocks/>
            <a:stCxn id="19" idx="2"/>
            <a:endCxn id="13" idx="6"/>
          </p:cNvCxnSpPr>
          <p:nvPr/>
        </p:nvCxnSpPr>
        <p:spPr>
          <a:xfrm flipH="1" flipV="1">
            <a:off x="3048000" y="1955218"/>
            <a:ext cx="647700" cy="1264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80291FB3-8646-C61C-E353-E003BAA042C1}"/>
              </a:ext>
            </a:extLst>
          </p:cNvPr>
          <p:cNvCxnSpPr>
            <a:cxnSpLocks/>
            <a:stCxn id="19" idx="2"/>
            <a:endCxn id="14" idx="6"/>
          </p:cNvCxnSpPr>
          <p:nvPr/>
        </p:nvCxnSpPr>
        <p:spPr>
          <a:xfrm flipH="1" flipV="1">
            <a:off x="3048000" y="2394373"/>
            <a:ext cx="647700" cy="825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A79C2FE-BD7B-F5E4-1994-818159F9BEB3}"/>
              </a:ext>
            </a:extLst>
          </p:cNvPr>
          <p:cNvCxnSpPr>
            <a:cxnSpLocks/>
            <a:stCxn id="19" idx="2"/>
            <a:endCxn id="15" idx="6"/>
          </p:cNvCxnSpPr>
          <p:nvPr/>
        </p:nvCxnSpPr>
        <p:spPr>
          <a:xfrm flipH="1" flipV="1">
            <a:off x="3048000" y="2838450"/>
            <a:ext cx="64770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16DD51C-A2F9-67BE-620B-6DABE5221BE6}"/>
              </a:ext>
            </a:extLst>
          </p:cNvPr>
          <p:cNvCxnSpPr>
            <a:cxnSpLocks/>
            <a:stCxn id="19" idx="2"/>
            <a:endCxn id="16" idx="6"/>
          </p:cNvCxnSpPr>
          <p:nvPr/>
        </p:nvCxnSpPr>
        <p:spPr>
          <a:xfrm flipH="1">
            <a:off x="3048000" y="3219450"/>
            <a:ext cx="647700" cy="58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42D6193-309A-83EA-6BE9-9CAD37D03D3F}"/>
              </a:ext>
            </a:extLst>
          </p:cNvPr>
          <p:cNvCxnSpPr>
            <a:cxnSpLocks/>
            <a:stCxn id="19" idx="2"/>
            <a:endCxn id="17" idx="6"/>
          </p:cNvCxnSpPr>
          <p:nvPr/>
        </p:nvCxnSpPr>
        <p:spPr>
          <a:xfrm flipH="1">
            <a:off x="3048000" y="3219450"/>
            <a:ext cx="647700" cy="1122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138F90D8-57F1-86D0-5026-406EF55FB622}"/>
              </a:ext>
            </a:extLst>
          </p:cNvPr>
          <p:cNvCxnSpPr>
            <a:cxnSpLocks/>
            <a:stCxn id="19" idx="2"/>
            <a:endCxn id="18" idx="6"/>
          </p:cNvCxnSpPr>
          <p:nvPr/>
        </p:nvCxnSpPr>
        <p:spPr>
          <a:xfrm flipH="1">
            <a:off x="3048000" y="3219450"/>
            <a:ext cx="647700" cy="1562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0188BC8-5390-78C7-1F9B-CD57561A506D}"/>
              </a:ext>
            </a:extLst>
          </p:cNvPr>
          <p:cNvCxnSpPr>
            <a:cxnSpLocks/>
            <a:stCxn id="14" idx="2"/>
            <a:endCxn id="10" idx="6"/>
          </p:cNvCxnSpPr>
          <p:nvPr/>
        </p:nvCxnSpPr>
        <p:spPr>
          <a:xfrm flipH="1">
            <a:off x="1943100" y="2394373"/>
            <a:ext cx="762000" cy="883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75A98CA-D22C-EA13-F31B-53D678A85B24}"/>
                  </a:ext>
                </a:extLst>
              </p:cNvPr>
              <p:cNvSpPr txBox="1"/>
              <p:nvPr/>
            </p:nvSpPr>
            <p:spPr>
              <a:xfrm>
                <a:off x="553850" y="3088645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5B1725F2-FACE-C4EC-D5AD-1539882DB8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850" y="3088645"/>
                <a:ext cx="647700" cy="2616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E356247B-CA87-BE95-D318-F50CE579448C}"/>
                  </a:ext>
                </a:extLst>
              </p:cNvPr>
              <p:cNvSpPr txBox="1"/>
              <p:nvPr/>
            </p:nvSpPr>
            <p:spPr>
              <a:xfrm>
                <a:off x="1447613" y="1790738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113DF025-0D56-DD9C-8C04-E81C7422B6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613" y="1790738"/>
                <a:ext cx="647700" cy="2616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BBBFFA8D-1C3F-65F1-C7C5-828CB1D55ED2}"/>
                  </a:ext>
                </a:extLst>
              </p:cNvPr>
              <p:cNvSpPr txBox="1"/>
              <p:nvPr/>
            </p:nvSpPr>
            <p:spPr>
              <a:xfrm>
                <a:off x="1447800" y="22529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675604C-9407-9546-6AE4-EA4FA4FEC0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2252990"/>
                <a:ext cx="647700" cy="2616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CA3E71B7-2143-6C9A-7C33-458706D6CFE9}"/>
                  </a:ext>
                </a:extLst>
              </p:cNvPr>
              <p:cNvSpPr txBox="1"/>
              <p:nvPr/>
            </p:nvSpPr>
            <p:spPr>
              <a:xfrm>
                <a:off x="1447800" y="27101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60677D50-0259-1E3A-E9A6-A347E7B72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2710190"/>
                <a:ext cx="647700" cy="2616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6E13D5C-EF5C-AD5A-979A-4EBD226519F6}"/>
                  </a:ext>
                </a:extLst>
              </p:cNvPr>
              <p:cNvSpPr txBox="1"/>
              <p:nvPr/>
            </p:nvSpPr>
            <p:spPr>
              <a:xfrm>
                <a:off x="1447800" y="312420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DFE87BA-9D82-0885-C386-5BCE3C9094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3124200"/>
                <a:ext cx="647700" cy="2616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07F59D3E-85FA-3C07-D4CA-3F24715C2415}"/>
                  </a:ext>
                </a:extLst>
              </p:cNvPr>
              <p:cNvSpPr txBox="1"/>
              <p:nvPr/>
            </p:nvSpPr>
            <p:spPr>
              <a:xfrm>
                <a:off x="1447800" y="4191000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2,63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211843F7-3D35-99F1-3D18-CC51F79263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4191000"/>
                <a:ext cx="647700" cy="26898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24BFBED-3985-C2FE-8B4A-7E9230FC27AB}"/>
                  </a:ext>
                </a:extLst>
              </p:cNvPr>
              <p:cNvSpPr txBox="1"/>
              <p:nvPr/>
            </p:nvSpPr>
            <p:spPr>
              <a:xfrm>
                <a:off x="1447800" y="4648200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2,64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A65CAEA-5929-4144-F47A-6BB900DD63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4648200"/>
                <a:ext cx="647700" cy="26898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7D13E1B6-5496-BED7-3407-930C189F08F9}"/>
                  </a:ext>
                </a:extLst>
              </p:cNvPr>
              <p:cNvSpPr txBox="1"/>
              <p:nvPr/>
            </p:nvSpPr>
            <p:spPr>
              <a:xfrm>
                <a:off x="2551860" y="17957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F1197CF-76AD-1F1B-8D4D-1644A2901D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1860" y="1795790"/>
                <a:ext cx="647700" cy="26161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ACCACB8-4FC6-111D-1EF3-E7524C058033}"/>
                  </a:ext>
                </a:extLst>
              </p:cNvPr>
              <p:cNvSpPr txBox="1"/>
              <p:nvPr/>
            </p:nvSpPr>
            <p:spPr>
              <a:xfrm>
                <a:off x="2552700" y="22529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8302A70E-0F6E-94F5-2BC2-8282390078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2700" y="2252990"/>
                <a:ext cx="647700" cy="26161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6FB56E4D-2871-C77A-CE87-51C52CFDB64F}"/>
                  </a:ext>
                </a:extLst>
              </p:cNvPr>
              <p:cNvSpPr txBox="1"/>
              <p:nvPr/>
            </p:nvSpPr>
            <p:spPr>
              <a:xfrm>
                <a:off x="2552700" y="269114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EE3F3F21-779F-2B63-ACC7-DE809DFC33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2700" y="2691140"/>
                <a:ext cx="647700" cy="2616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4FE9780A-E8C2-779E-50EE-D49C81FC64BC}"/>
                  </a:ext>
                </a:extLst>
              </p:cNvPr>
              <p:cNvSpPr txBox="1"/>
              <p:nvPr/>
            </p:nvSpPr>
            <p:spPr>
              <a:xfrm>
                <a:off x="2551860" y="3123459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6F3FDDFD-1D7C-6CE9-412F-5E1CBB0BC3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1860" y="3123459"/>
                <a:ext cx="647700" cy="26161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911D0600-879A-9531-E7FE-3179C4BB7EE4}"/>
                  </a:ext>
                </a:extLst>
              </p:cNvPr>
              <p:cNvSpPr txBox="1"/>
              <p:nvPr/>
            </p:nvSpPr>
            <p:spPr>
              <a:xfrm>
                <a:off x="2564128" y="4202115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3,63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DF61E4D-FA26-B417-AE5A-58C9469284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4128" y="4202115"/>
                <a:ext cx="647700" cy="26898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3FDF4EA1-396E-223D-A006-889AC6765956}"/>
                  </a:ext>
                </a:extLst>
              </p:cNvPr>
              <p:cNvSpPr txBox="1"/>
              <p:nvPr/>
            </p:nvSpPr>
            <p:spPr>
              <a:xfrm>
                <a:off x="2566894" y="4636761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3,64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47B002FC-EFA0-C684-FB38-F8610EAE79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6894" y="4636761"/>
                <a:ext cx="647700" cy="26898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292604AF-AF19-215E-633A-6537E55A7BE6}"/>
                  </a:ext>
                </a:extLst>
              </p:cNvPr>
              <p:cNvSpPr txBox="1"/>
              <p:nvPr/>
            </p:nvSpPr>
            <p:spPr>
              <a:xfrm>
                <a:off x="3556149" y="3084958"/>
                <a:ext cx="647700" cy="253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4255D91-FFA3-6A6C-1F74-4DC6CBA4F4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6149" y="3084958"/>
                <a:ext cx="647700" cy="253916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Arrow: Right 69">
            <a:extLst>
              <a:ext uri="{FF2B5EF4-FFF2-40B4-BE49-F238E27FC236}">
                <a16:creationId xmlns:a16="http://schemas.microsoft.com/office/drawing/2014/main" id="{F8A229A2-8BCF-753F-5BC4-1FEBBFBEEE64}"/>
              </a:ext>
            </a:extLst>
          </p:cNvPr>
          <p:cNvSpPr/>
          <p:nvPr/>
        </p:nvSpPr>
        <p:spPr>
          <a:xfrm rot="16200000">
            <a:off x="3734044" y="2463138"/>
            <a:ext cx="416500" cy="160774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AD0091A2-0453-DFD7-4BBC-C977A274B398}"/>
                  </a:ext>
                </a:extLst>
              </p:cNvPr>
              <p:cNvSpPr txBox="1"/>
              <p:nvPr/>
            </p:nvSpPr>
            <p:spPr>
              <a:xfrm>
                <a:off x="3320059" y="1706563"/>
                <a:ext cx="1199963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b="1" dirty="0">
                    <a:solidFill>
                      <a:srgbClr val="92D050"/>
                    </a:solidFill>
                  </a:rPr>
                  <a:t>Predicted y </a:t>
                </a:r>
                <a:r>
                  <a:rPr lang="en-US" sz="1100" b="1" dirty="0"/>
                  <a:t>output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sz="1100" b="1" i="1" smtClean="0">
                            <a:latin typeface="Cambria Math" panose="02040503050406030204" pitchFamily="18" charset="0"/>
                          </a:rPr>
                          <m:t>𝟒𝟏</m:t>
                        </m:r>
                      </m:sub>
                    </m:sSub>
                  </m:oMath>
                </a14:m>
                <a:r>
                  <a:rPr lang="en-US" sz="1100" b="1" dirty="0"/>
                  <a:t>  </a:t>
                </a:r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0BBA3F36-6D34-A7AC-7AD8-496C21B4C4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0059" y="1706563"/>
                <a:ext cx="1199963" cy="430887"/>
              </a:xfrm>
              <a:prstGeom prst="rect">
                <a:avLst/>
              </a:prstGeom>
              <a:blipFill>
                <a:blip r:embed="rId17"/>
                <a:stretch>
                  <a:fillRect t="-1408" b="-84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C544E613-9E4D-F5CF-79D8-506297E5707D}"/>
              </a:ext>
            </a:extLst>
          </p:cNvPr>
          <p:cNvCxnSpPr>
            <a:cxnSpLocks/>
          </p:cNvCxnSpPr>
          <p:nvPr/>
        </p:nvCxnSpPr>
        <p:spPr>
          <a:xfrm>
            <a:off x="4449996" y="2312964"/>
            <a:ext cx="218310" cy="7563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9277C219-AAA6-20A2-64D7-BB48C28133E5}"/>
                  </a:ext>
                </a:extLst>
              </p:cNvPr>
              <p:cNvSpPr txBox="1"/>
              <p:nvPr/>
            </p:nvSpPr>
            <p:spPr>
              <a:xfrm>
                <a:off x="5660624" y="1968839"/>
                <a:ext cx="6222194" cy="14196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b="1" dirty="0"/>
                  <a:t>Training Process: </a:t>
                </a:r>
              </a:p>
              <a:p>
                <a:pPr marL="342900" indent="-342900">
                  <a:buAutoNum type="arabicPeriod"/>
                </a:pPr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Forward Pass: input data passes through the network</a:t>
                </a:r>
              </a:p>
              <a:p>
                <a:pPr marL="342900" indent="-342900">
                  <a:buAutoNum type="arabicPeriod"/>
                </a:pPr>
                <a:r>
                  <a:rPr lang="en-US" sz="1400" b="1" dirty="0">
                    <a:solidFill>
                      <a:srgbClr val="92D050"/>
                    </a:solidFill>
                  </a:rPr>
                  <a:t>Loss Calculation</a:t>
                </a:r>
                <a:r>
                  <a:rPr lang="en-US" sz="1400" b="1" dirty="0"/>
                  <a:t>: error between predicted and real values</a:t>
                </a:r>
              </a:p>
              <a:p>
                <a:pPr marL="342900" indent="-342900">
                  <a:buFontTx/>
                  <a:buAutoNum type="arabicPeriod"/>
                </a:pPr>
                <a:r>
                  <a:rPr lang="en-US" sz="1400" b="1" dirty="0">
                    <a:solidFill>
                      <a:srgbClr val="00B050"/>
                    </a:solidFill>
                  </a:rPr>
                  <a:t>Backward Pass (Backpropagation)</a:t>
                </a:r>
                <a:r>
                  <a:rPr lang="en-US" sz="1400" b="1" dirty="0"/>
                  <a:t>: gradients of the loss with respect to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  <m:sub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</m:oMath>
                </a14:m>
                <a:r>
                  <a:rPr lang="en-US" sz="1400" b="1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endParaRPr lang="en-US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pPr marL="342900" indent="-342900">
                  <a:buAutoNum type="arabicPeriod"/>
                </a:pPr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Optimizer updates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9277C219-AAA6-20A2-64D7-BB48C28133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0624" y="1968839"/>
                <a:ext cx="6222194" cy="1419619"/>
              </a:xfrm>
              <a:prstGeom prst="rect">
                <a:avLst/>
              </a:prstGeom>
              <a:blipFill>
                <a:blip r:embed="rId18"/>
                <a:stretch>
                  <a:fillRect l="-294" t="-858" b="-25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D57108C3-F450-08C5-4139-C822A82523F5}"/>
              </a:ext>
            </a:extLst>
          </p:cNvPr>
          <p:cNvSpPr/>
          <p:nvPr/>
        </p:nvSpPr>
        <p:spPr>
          <a:xfrm>
            <a:off x="5660624" y="1927272"/>
            <a:ext cx="6123384" cy="1656345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F21771E-A6D9-C126-A7DF-4CDAB436705E}"/>
              </a:ext>
            </a:extLst>
          </p:cNvPr>
          <p:cNvSpPr txBox="1"/>
          <p:nvPr/>
        </p:nvSpPr>
        <p:spPr>
          <a:xfrm>
            <a:off x="1490911" y="1266098"/>
            <a:ext cx="170787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</a:rPr>
              <a:t>Forward Pass</a:t>
            </a:r>
          </a:p>
        </p:txBody>
      </p:sp>
      <p:sp>
        <p:nvSpPr>
          <p:cNvPr id="84" name="Arrow: Right 83">
            <a:extLst>
              <a:ext uri="{FF2B5EF4-FFF2-40B4-BE49-F238E27FC236}">
                <a16:creationId xmlns:a16="http://schemas.microsoft.com/office/drawing/2014/main" id="{B652CC76-5FF4-52D5-3037-A4D1699B522F}"/>
              </a:ext>
            </a:extLst>
          </p:cNvPr>
          <p:cNvSpPr/>
          <p:nvPr/>
        </p:nvSpPr>
        <p:spPr>
          <a:xfrm>
            <a:off x="2046267" y="2262436"/>
            <a:ext cx="544828" cy="175366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Arrow: Right 84">
            <a:extLst>
              <a:ext uri="{FF2B5EF4-FFF2-40B4-BE49-F238E27FC236}">
                <a16:creationId xmlns:a16="http://schemas.microsoft.com/office/drawing/2014/main" id="{55214675-BBF4-DF12-A23C-7286ADD0448D}"/>
              </a:ext>
            </a:extLst>
          </p:cNvPr>
          <p:cNvSpPr/>
          <p:nvPr/>
        </p:nvSpPr>
        <p:spPr>
          <a:xfrm rot="18052403">
            <a:off x="999992" y="2753598"/>
            <a:ext cx="544828" cy="175366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FE8DD65-8C12-5BFC-B422-77F8EC64A427}"/>
              </a:ext>
            </a:extLst>
          </p:cNvPr>
          <p:cNvSpPr txBox="1"/>
          <p:nvPr/>
        </p:nvSpPr>
        <p:spPr>
          <a:xfrm>
            <a:off x="100012" y="2276073"/>
            <a:ext cx="70008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</a:rPr>
              <a:t>Input x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090395BA-2003-AC3E-4267-72BFE131666E}"/>
              </a:ext>
            </a:extLst>
          </p:cNvPr>
          <p:cNvCxnSpPr>
            <a:cxnSpLocks/>
            <a:stCxn id="86" idx="2"/>
          </p:cNvCxnSpPr>
          <p:nvPr/>
        </p:nvCxnSpPr>
        <p:spPr>
          <a:xfrm>
            <a:off x="450056" y="2460739"/>
            <a:ext cx="291723" cy="549161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Arrow: Right 87">
            <a:extLst>
              <a:ext uri="{FF2B5EF4-FFF2-40B4-BE49-F238E27FC236}">
                <a16:creationId xmlns:a16="http://schemas.microsoft.com/office/drawing/2014/main" id="{CC999814-29EB-A306-0AF3-2D1EFA1FD1D0}"/>
              </a:ext>
            </a:extLst>
          </p:cNvPr>
          <p:cNvSpPr/>
          <p:nvPr/>
        </p:nvSpPr>
        <p:spPr>
          <a:xfrm rot="2642669">
            <a:off x="3130430" y="2822700"/>
            <a:ext cx="544828" cy="175366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7AFB26A-F3C6-8D98-EF91-A4CC5E62D7EA}"/>
              </a:ext>
            </a:extLst>
          </p:cNvPr>
          <p:cNvSpPr txBox="1"/>
          <p:nvPr/>
        </p:nvSpPr>
        <p:spPr>
          <a:xfrm>
            <a:off x="3999203" y="3172847"/>
            <a:ext cx="16704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rgbClr val="92D050"/>
                </a:solidFill>
              </a:rPr>
              <a:t>Loss &amp; </a:t>
            </a:r>
            <a:r>
              <a:rPr lang="en-US" sz="1100" b="1" dirty="0">
                <a:solidFill>
                  <a:srgbClr val="00B050"/>
                </a:solidFill>
              </a:rPr>
              <a:t>Gradients</a:t>
            </a:r>
            <a:r>
              <a:rPr lang="en-US" sz="1100" b="1" dirty="0">
                <a:solidFill>
                  <a:srgbClr val="92D050"/>
                </a:solidFill>
              </a:rPr>
              <a:t> </a:t>
            </a:r>
            <a:r>
              <a:rPr lang="en-US" sz="1100" b="1" dirty="0"/>
              <a:t>Calculation</a:t>
            </a:r>
          </a:p>
        </p:txBody>
      </p:sp>
    </p:spTree>
    <p:extLst>
      <p:ext uri="{BB962C8B-B14F-4D97-AF65-F5344CB8AC3E}">
        <p14:creationId xmlns:p14="http://schemas.microsoft.com/office/powerpoint/2010/main" val="167802802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7A88FB-5D3E-B690-3FB7-F92173BD9E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02B969-DF22-5870-84EC-74983A925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Processing the Calibration Data using Neural Networks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2CD418-54CB-FDCD-9B28-4344B5D37CC3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653F20-2B66-843E-F59F-6984D6A37160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61</a:t>
            </a:fld>
            <a:endParaRPr lang="en-US"/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B57E9824-C36B-2C82-BC9A-229795513E82}"/>
              </a:ext>
            </a:extLst>
          </p:cNvPr>
          <p:cNvSpPr>
            <a:spLocks noChangeAspect="1"/>
          </p:cNvSpPr>
          <p:nvPr/>
        </p:nvSpPr>
        <p:spPr>
          <a:xfrm>
            <a:off x="704850" y="3048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FC5A7E3C-3EDB-9BB8-606D-716CD3DF7BB4}"/>
              </a:ext>
            </a:extLst>
          </p:cNvPr>
          <p:cNvSpPr>
            <a:spLocks noChangeAspect="1"/>
          </p:cNvSpPr>
          <p:nvPr/>
        </p:nvSpPr>
        <p:spPr>
          <a:xfrm>
            <a:off x="1600200" y="1783768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96070357-E366-2151-C20B-C40B560CD7C5}"/>
              </a:ext>
            </a:extLst>
          </p:cNvPr>
          <p:cNvSpPr>
            <a:spLocks noChangeAspect="1"/>
          </p:cNvSpPr>
          <p:nvPr/>
        </p:nvSpPr>
        <p:spPr>
          <a:xfrm>
            <a:off x="1600200" y="2222923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6B07DD21-E9B0-3B9B-E7AE-BFDD61B034B8}"/>
              </a:ext>
            </a:extLst>
          </p:cNvPr>
          <p:cNvSpPr>
            <a:spLocks noChangeAspect="1"/>
          </p:cNvSpPr>
          <p:nvPr/>
        </p:nvSpPr>
        <p:spPr>
          <a:xfrm>
            <a:off x="1600200" y="2667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D1CE7490-A95D-6250-0169-BCC939DAB8FB}"/>
              </a:ext>
            </a:extLst>
          </p:cNvPr>
          <p:cNvSpPr>
            <a:spLocks noChangeAspect="1"/>
          </p:cNvSpPr>
          <p:nvPr/>
        </p:nvSpPr>
        <p:spPr>
          <a:xfrm>
            <a:off x="1600200" y="310615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E808564B-F0B5-DC82-6AF8-D6504A34B494}"/>
              </a:ext>
            </a:extLst>
          </p:cNvPr>
          <p:cNvSpPr>
            <a:spLocks noChangeAspect="1"/>
          </p:cNvSpPr>
          <p:nvPr/>
        </p:nvSpPr>
        <p:spPr>
          <a:xfrm>
            <a:off x="1600200" y="417094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1855C2CA-D8CE-E5B6-92FF-A8E216ED17A9}"/>
              </a:ext>
            </a:extLst>
          </p:cNvPr>
          <p:cNvSpPr>
            <a:spLocks noChangeAspect="1"/>
          </p:cNvSpPr>
          <p:nvPr/>
        </p:nvSpPr>
        <p:spPr>
          <a:xfrm>
            <a:off x="1600200" y="46101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Connector 12">
            <a:extLst>
              <a:ext uri="{FF2B5EF4-FFF2-40B4-BE49-F238E27FC236}">
                <a16:creationId xmlns:a16="http://schemas.microsoft.com/office/drawing/2014/main" id="{D5AD5DC3-7DC6-754A-70BF-9122677D028E}"/>
              </a:ext>
            </a:extLst>
          </p:cNvPr>
          <p:cNvSpPr>
            <a:spLocks noChangeAspect="1"/>
          </p:cNvSpPr>
          <p:nvPr/>
        </p:nvSpPr>
        <p:spPr>
          <a:xfrm>
            <a:off x="2705100" y="1783768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4837C687-F6A9-47CE-2474-6F913A7691DD}"/>
              </a:ext>
            </a:extLst>
          </p:cNvPr>
          <p:cNvSpPr>
            <a:spLocks noChangeAspect="1"/>
          </p:cNvSpPr>
          <p:nvPr/>
        </p:nvSpPr>
        <p:spPr>
          <a:xfrm>
            <a:off x="2705100" y="2222923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C9CDE32D-99A9-BA9E-DB1C-89FFEA1E4253}"/>
              </a:ext>
            </a:extLst>
          </p:cNvPr>
          <p:cNvSpPr>
            <a:spLocks noChangeAspect="1"/>
          </p:cNvSpPr>
          <p:nvPr/>
        </p:nvSpPr>
        <p:spPr>
          <a:xfrm>
            <a:off x="2705100" y="2667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B9754F30-25F2-B2FE-69F6-CBC95E14A20E}"/>
              </a:ext>
            </a:extLst>
          </p:cNvPr>
          <p:cNvSpPr>
            <a:spLocks noChangeAspect="1"/>
          </p:cNvSpPr>
          <p:nvPr/>
        </p:nvSpPr>
        <p:spPr>
          <a:xfrm>
            <a:off x="2705100" y="310615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97880013-2C01-275F-CE72-CC7A8B1C7CBA}"/>
              </a:ext>
            </a:extLst>
          </p:cNvPr>
          <p:cNvSpPr>
            <a:spLocks noChangeAspect="1"/>
          </p:cNvSpPr>
          <p:nvPr/>
        </p:nvSpPr>
        <p:spPr>
          <a:xfrm>
            <a:off x="2705100" y="417094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5584204B-0129-C673-5B79-03C6A0ECEAEF}"/>
              </a:ext>
            </a:extLst>
          </p:cNvPr>
          <p:cNvSpPr>
            <a:spLocks noChangeAspect="1"/>
          </p:cNvSpPr>
          <p:nvPr/>
        </p:nvSpPr>
        <p:spPr>
          <a:xfrm>
            <a:off x="2705100" y="46101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18">
            <a:extLst>
              <a:ext uri="{FF2B5EF4-FFF2-40B4-BE49-F238E27FC236}">
                <a16:creationId xmlns:a16="http://schemas.microsoft.com/office/drawing/2014/main" id="{5CC72EA8-E7D2-0EC8-965B-EDFE682F301C}"/>
              </a:ext>
            </a:extLst>
          </p:cNvPr>
          <p:cNvSpPr>
            <a:spLocks noChangeAspect="1"/>
          </p:cNvSpPr>
          <p:nvPr/>
        </p:nvSpPr>
        <p:spPr>
          <a:xfrm>
            <a:off x="3695700" y="3048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F2006F12-822A-6010-9841-06B09DB17146}"/>
              </a:ext>
            </a:extLst>
          </p:cNvPr>
          <p:cNvSpPr>
            <a:spLocks noChangeAspect="1"/>
          </p:cNvSpPr>
          <p:nvPr/>
        </p:nvSpPr>
        <p:spPr>
          <a:xfrm flipV="1">
            <a:off x="1752600" y="3643883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41E8E52F-8626-6219-D89C-7DF05E63B4A0}"/>
              </a:ext>
            </a:extLst>
          </p:cNvPr>
          <p:cNvSpPr>
            <a:spLocks noChangeAspect="1"/>
          </p:cNvSpPr>
          <p:nvPr/>
        </p:nvSpPr>
        <p:spPr>
          <a:xfrm flipV="1">
            <a:off x="1752600" y="386781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F52C4BC7-1768-0A3E-2236-15AB5FAFF643}"/>
              </a:ext>
            </a:extLst>
          </p:cNvPr>
          <p:cNvSpPr>
            <a:spLocks noChangeAspect="1"/>
          </p:cNvSpPr>
          <p:nvPr/>
        </p:nvSpPr>
        <p:spPr>
          <a:xfrm flipV="1">
            <a:off x="1752600" y="375474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Connector 22">
            <a:extLst>
              <a:ext uri="{FF2B5EF4-FFF2-40B4-BE49-F238E27FC236}">
                <a16:creationId xmlns:a16="http://schemas.microsoft.com/office/drawing/2014/main" id="{70C3D81F-84E3-BDB8-F08C-21CF96C4E8B1}"/>
              </a:ext>
            </a:extLst>
          </p:cNvPr>
          <p:cNvSpPr>
            <a:spLocks noChangeAspect="1"/>
          </p:cNvSpPr>
          <p:nvPr/>
        </p:nvSpPr>
        <p:spPr>
          <a:xfrm flipV="1">
            <a:off x="2842259" y="3643883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Connector 23">
            <a:extLst>
              <a:ext uri="{FF2B5EF4-FFF2-40B4-BE49-F238E27FC236}">
                <a16:creationId xmlns:a16="http://schemas.microsoft.com/office/drawing/2014/main" id="{7F78A361-77D1-C748-87B5-BBAC9B6BF82E}"/>
              </a:ext>
            </a:extLst>
          </p:cNvPr>
          <p:cNvSpPr>
            <a:spLocks noChangeAspect="1"/>
          </p:cNvSpPr>
          <p:nvPr/>
        </p:nvSpPr>
        <p:spPr>
          <a:xfrm flipV="1">
            <a:off x="2842259" y="386781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EE4E02C4-7999-9D18-E4D6-CB0B3B490121}"/>
              </a:ext>
            </a:extLst>
          </p:cNvPr>
          <p:cNvSpPr>
            <a:spLocks noChangeAspect="1"/>
          </p:cNvSpPr>
          <p:nvPr/>
        </p:nvSpPr>
        <p:spPr>
          <a:xfrm flipV="1">
            <a:off x="2842259" y="375474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C4FAB0B-9F92-9B83-B123-74C6001B5A58}"/>
              </a:ext>
            </a:extLst>
          </p:cNvPr>
          <p:cNvCxnSpPr>
            <a:stCxn id="6" idx="6"/>
            <a:endCxn id="7" idx="2"/>
          </p:cNvCxnSpPr>
          <p:nvPr/>
        </p:nvCxnSpPr>
        <p:spPr>
          <a:xfrm flipV="1">
            <a:off x="1047750" y="1955218"/>
            <a:ext cx="552450" cy="1264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755AD10-F365-88EF-A619-96B8BF25852C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 flipV="1">
            <a:off x="1047750" y="2394373"/>
            <a:ext cx="552450" cy="825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457A21B-C347-1A7D-8670-DE809F360165}"/>
              </a:ext>
            </a:extLst>
          </p:cNvPr>
          <p:cNvCxnSpPr>
            <a:cxnSpLocks/>
            <a:stCxn id="6" idx="6"/>
            <a:endCxn id="9" idx="2"/>
          </p:cNvCxnSpPr>
          <p:nvPr/>
        </p:nvCxnSpPr>
        <p:spPr>
          <a:xfrm flipV="1">
            <a:off x="1047750" y="2838450"/>
            <a:ext cx="55245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E18EB76-4A48-CA84-FEF3-B65B6F4FAB00}"/>
              </a:ext>
            </a:extLst>
          </p:cNvPr>
          <p:cNvCxnSpPr>
            <a:cxnSpLocks/>
            <a:stCxn id="6" idx="6"/>
            <a:endCxn id="10" idx="2"/>
          </p:cNvCxnSpPr>
          <p:nvPr/>
        </p:nvCxnSpPr>
        <p:spPr>
          <a:xfrm>
            <a:off x="1047750" y="3219450"/>
            <a:ext cx="552450" cy="58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920D36C-ED0D-B0BF-6273-F5A3BD607646}"/>
              </a:ext>
            </a:extLst>
          </p:cNvPr>
          <p:cNvCxnSpPr>
            <a:cxnSpLocks/>
            <a:stCxn id="6" idx="6"/>
            <a:endCxn id="11" idx="2"/>
          </p:cNvCxnSpPr>
          <p:nvPr/>
        </p:nvCxnSpPr>
        <p:spPr>
          <a:xfrm>
            <a:off x="1047750" y="3219450"/>
            <a:ext cx="552450" cy="1122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EF21A9B-5D6E-35A7-1900-6D00548C6971}"/>
              </a:ext>
            </a:extLst>
          </p:cNvPr>
          <p:cNvCxnSpPr>
            <a:cxnSpLocks/>
            <a:stCxn id="6" idx="6"/>
            <a:endCxn id="12" idx="2"/>
          </p:cNvCxnSpPr>
          <p:nvPr/>
        </p:nvCxnSpPr>
        <p:spPr>
          <a:xfrm>
            <a:off x="1047750" y="3219450"/>
            <a:ext cx="552450" cy="1562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5A2B74C-26FA-C327-7F28-F893446EF0ED}"/>
              </a:ext>
            </a:extLst>
          </p:cNvPr>
          <p:cNvCxnSpPr>
            <a:cxnSpLocks/>
            <a:stCxn id="13" idx="2"/>
            <a:endCxn id="7" idx="6"/>
          </p:cNvCxnSpPr>
          <p:nvPr/>
        </p:nvCxnSpPr>
        <p:spPr>
          <a:xfrm flipH="1">
            <a:off x="1943100" y="1955218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198EE7D-0551-21CA-FA80-4CB6FA1A096E}"/>
              </a:ext>
            </a:extLst>
          </p:cNvPr>
          <p:cNvCxnSpPr>
            <a:cxnSpLocks/>
            <a:stCxn id="13" idx="2"/>
            <a:endCxn id="8" idx="6"/>
          </p:cNvCxnSpPr>
          <p:nvPr/>
        </p:nvCxnSpPr>
        <p:spPr>
          <a:xfrm flipH="1">
            <a:off x="1943100" y="1955218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023742F-DA98-3857-EE51-6FA50E1B6D84}"/>
              </a:ext>
            </a:extLst>
          </p:cNvPr>
          <p:cNvCxnSpPr>
            <a:cxnSpLocks/>
            <a:stCxn id="14" idx="2"/>
            <a:endCxn id="9" idx="6"/>
          </p:cNvCxnSpPr>
          <p:nvPr/>
        </p:nvCxnSpPr>
        <p:spPr>
          <a:xfrm flipH="1">
            <a:off x="1943100" y="2394373"/>
            <a:ext cx="762000" cy="444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A57CC98-DA96-D3E5-D5DE-FD5DA2B0A5DE}"/>
              </a:ext>
            </a:extLst>
          </p:cNvPr>
          <p:cNvCxnSpPr>
            <a:cxnSpLocks/>
            <a:stCxn id="17" idx="2"/>
            <a:endCxn id="10" idx="6"/>
          </p:cNvCxnSpPr>
          <p:nvPr/>
        </p:nvCxnSpPr>
        <p:spPr>
          <a:xfrm flipH="1" flipV="1">
            <a:off x="1943100" y="3277605"/>
            <a:ext cx="762000" cy="10647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A2D613A-A677-5658-4ABF-5A4C2AF86CB1}"/>
              </a:ext>
            </a:extLst>
          </p:cNvPr>
          <p:cNvCxnSpPr>
            <a:cxnSpLocks/>
            <a:endCxn id="7" idx="6"/>
          </p:cNvCxnSpPr>
          <p:nvPr/>
        </p:nvCxnSpPr>
        <p:spPr>
          <a:xfrm flipH="1" flipV="1">
            <a:off x="1943100" y="1955218"/>
            <a:ext cx="914400" cy="1035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45E7B81-590C-BF6B-81C6-139DBB582FF2}"/>
              </a:ext>
            </a:extLst>
          </p:cNvPr>
          <p:cNvCxnSpPr>
            <a:cxnSpLocks/>
            <a:stCxn id="16" idx="2"/>
            <a:endCxn id="8" idx="6"/>
          </p:cNvCxnSpPr>
          <p:nvPr/>
        </p:nvCxnSpPr>
        <p:spPr>
          <a:xfrm flipH="1" flipV="1">
            <a:off x="1943100" y="2394373"/>
            <a:ext cx="762000" cy="883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F359F83-ECFD-99D7-3447-EBC17C4AAD77}"/>
              </a:ext>
            </a:extLst>
          </p:cNvPr>
          <p:cNvCxnSpPr>
            <a:cxnSpLocks/>
            <a:stCxn id="17" idx="2"/>
            <a:endCxn id="9" idx="6"/>
          </p:cNvCxnSpPr>
          <p:nvPr/>
        </p:nvCxnSpPr>
        <p:spPr>
          <a:xfrm flipH="1" flipV="1">
            <a:off x="1943100" y="2838450"/>
            <a:ext cx="762000" cy="1503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A85C1EE-16C0-B907-98FF-6A2992F49424}"/>
              </a:ext>
            </a:extLst>
          </p:cNvPr>
          <p:cNvCxnSpPr>
            <a:cxnSpLocks/>
            <a:stCxn id="11" idx="6"/>
            <a:endCxn id="15" idx="2"/>
          </p:cNvCxnSpPr>
          <p:nvPr/>
        </p:nvCxnSpPr>
        <p:spPr>
          <a:xfrm flipV="1">
            <a:off x="1943100" y="2838450"/>
            <a:ext cx="762000" cy="1503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0A18159-19CC-AB47-783F-E648C91B0007}"/>
              </a:ext>
            </a:extLst>
          </p:cNvPr>
          <p:cNvCxnSpPr>
            <a:cxnSpLocks/>
            <a:stCxn id="12" idx="6"/>
            <a:endCxn id="16" idx="2"/>
          </p:cNvCxnSpPr>
          <p:nvPr/>
        </p:nvCxnSpPr>
        <p:spPr>
          <a:xfrm flipV="1">
            <a:off x="1943100" y="3277605"/>
            <a:ext cx="762000" cy="1503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04F9F0F-9C73-F0C2-C38B-06F9B3B51300}"/>
              </a:ext>
            </a:extLst>
          </p:cNvPr>
          <p:cNvCxnSpPr>
            <a:cxnSpLocks/>
            <a:stCxn id="12" idx="6"/>
            <a:endCxn id="18" idx="2"/>
          </p:cNvCxnSpPr>
          <p:nvPr/>
        </p:nvCxnSpPr>
        <p:spPr>
          <a:xfrm>
            <a:off x="1943100" y="478155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F32E42A-A473-A01B-AA34-F5A02CEFDC19}"/>
              </a:ext>
            </a:extLst>
          </p:cNvPr>
          <p:cNvCxnSpPr>
            <a:cxnSpLocks/>
            <a:stCxn id="11" idx="6"/>
            <a:endCxn id="18" idx="2"/>
          </p:cNvCxnSpPr>
          <p:nvPr/>
        </p:nvCxnSpPr>
        <p:spPr>
          <a:xfrm>
            <a:off x="1943100" y="4342395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3B8A860-398A-9099-CCB7-8371F6C45C7E}"/>
              </a:ext>
            </a:extLst>
          </p:cNvPr>
          <p:cNvCxnSpPr>
            <a:cxnSpLocks/>
            <a:stCxn id="12" idx="6"/>
            <a:endCxn id="17" idx="2"/>
          </p:cNvCxnSpPr>
          <p:nvPr/>
        </p:nvCxnSpPr>
        <p:spPr>
          <a:xfrm flipV="1">
            <a:off x="1943100" y="4342395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7C37F15-53BB-0F4D-60AF-30933F65F4B7}"/>
              </a:ext>
            </a:extLst>
          </p:cNvPr>
          <p:cNvCxnSpPr>
            <a:cxnSpLocks/>
            <a:stCxn id="11" idx="6"/>
            <a:endCxn id="13" idx="2"/>
          </p:cNvCxnSpPr>
          <p:nvPr/>
        </p:nvCxnSpPr>
        <p:spPr>
          <a:xfrm flipV="1">
            <a:off x="1943100" y="1955218"/>
            <a:ext cx="762000" cy="23871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20EFA48-6B11-196B-9969-5EE14A2D3E65}"/>
              </a:ext>
            </a:extLst>
          </p:cNvPr>
          <p:cNvCxnSpPr>
            <a:cxnSpLocks/>
            <a:stCxn id="9" idx="6"/>
            <a:endCxn id="18" idx="2"/>
          </p:cNvCxnSpPr>
          <p:nvPr/>
        </p:nvCxnSpPr>
        <p:spPr>
          <a:xfrm>
            <a:off x="1943100" y="2838450"/>
            <a:ext cx="762000" cy="1943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71FE166-2653-9805-5E9D-B598EEA99F4A}"/>
              </a:ext>
            </a:extLst>
          </p:cNvPr>
          <p:cNvCxnSpPr>
            <a:cxnSpLocks/>
            <a:stCxn id="8" idx="6"/>
          </p:cNvCxnSpPr>
          <p:nvPr/>
        </p:nvCxnSpPr>
        <p:spPr>
          <a:xfrm>
            <a:off x="1943100" y="2394373"/>
            <a:ext cx="762000" cy="18978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FD50934-E22F-7CD1-AA65-2BD69A6938AE}"/>
              </a:ext>
            </a:extLst>
          </p:cNvPr>
          <p:cNvCxnSpPr>
            <a:cxnSpLocks/>
            <a:stCxn id="10" idx="6"/>
            <a:endCxn id="16" idx="2"/>
          </p:cNvCxnSpPr>
          <p:nvPr/>
        </p:nvCxnSpPr>
        <p:spPr>
          <a:xfrm>
            <a:off x="1943100" y="3277605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83E3125-9F53-6C78-D6C4-5D92DE90F59E}"/>
              </a:ext>
            </a:extLst>
          </p:cNvPr>
          <p:cNvCxnSpPr>
            <a:cxnSpLocks/>
            <a:stCxn id="7" idx="6"/>
            <a:endCxn id="14" idx="2"/>
          </p:cNvCxnSpPr>
          <p:nvPr/>
        </p:nvCxnSpPr>
        <p:spPr>
          <a:xfrm>
            <a:off x="1943100" y="1955218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A4B23B6-D977-5ECC-A275-F9509EA92826}"/>
              </a:ext>
            </a:extLst>
          </p:cNvPr>
          <p:cNvCxnSpPr>
            <a:cxnSpLocks/>
            <a:stCxn id="19" idx="2"/>
            <a:endCxn id="13" idx="6"/>
          </p:cNvCxnSpPr>
          <p:nvPr/>
        </p:nvCxnSpPr>
        <p:spPr>
          <a:xfrm flipH="1" flipV="1">
            <a:off x="3048000" y="1955218"/>
            <a:ext cx="647700" cy="1264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77EAA8B-AA7C-F723-642B-3621E94A50D5}"/>
              </a:ext>
            </a:extLst>
          </p:cNvPr>
          <p:cNvCxnSpPr>
            <a:cxnSpLocks/>
            <a:stCxn id="19" idx="2"/>
            <a:endCxn id="14" idx="6"/>
          </p:cNvCxnSpPr>
          <p:nvPr/>
        </p:nvCxnSpPr>
        <p:spPr>
          <a:xfrm flipH="1" flipV="1">
            <a:off x="3048000" y="2394373"/>
            <a:ext cx="647700" cy="825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F2FC1C6-D524-F1B9-E036-B1CC165B2B78}"/>
              </a:ext>
            </a:extLst>
          </p:cNvPr>
          <p:cNvCxnSpPr>
            <a:cxnSpLocks/>
            <a:stCxn id="19" idx="2"/>
            <a:endCxn id="15" idx="6"/>
          </p:cNvCxnSpPr>
          <p:nvPr/>
        </p:nvCxnSpPr>
        <p:spPr>
          <a:xfrm flipH="1" flipV="1">
            <a:off x="3048000" y="2838450"/>
            <a:ext cx="64770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C7588F0-C898-E335-E5BC-9555E34771C8}"/>
              </a:ext>
            </a:extLst>
          </p:cNvPr>
          <p:cNvCxnSpPr>
            <a:cxnSpLocks/>
            <a:stCxn id="19" idx="2"/>
            <a:endCxn id="16" idx="6"/>
          </p:cNvCxnSpPr>
          <p:nvPr/>
        </p:nvCxnSpPr>
        <p:spPr>
          <a:xfrm flipH="1">
            <a:off x="3048000" y="3219450"/>
            <a:ext cx="647700" cy="58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8267E300-A210-62F4-9E9A-E7F8595A2AD5}"/>
              </a:ext>
            </a:extLst>
          </p:cNvPr>
          <p:cNvCxnSpPr>
            <a:cxnSpLocks/>
            <a:stCxn id="19" idx="2"/>
            <a:endCxn id="17" idx="6"/>
          </p:cNvCxnSpPr>
          <p:nvPr/>
        </p:nvCxnSpPr>
        <p:spPr>
          <a:xfrm flipH="1">
            <a:off x="3048000" y="3219450"/>
            <a:ext cx="647700" cy="1122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25EBFB6-61EB-331F-595D-AADBB2958006}"/>
              </a:ext>
            </a:extLst>
          </p:cNvPr>
          <p:cNvCxnSpPr>
            <a:cxnSpLocks/>
            <a:stCxn id="19" idx="2"/>
            <a:endCxn id="18" idx="6"/>
          </p:cNvCxnSpPr>
          <p:nvPr/>
        </p:nvCxnSpPr>
        <p:spPr>
          <a:xfrm flipH="1">
            <a:off x="3048000" y="3219450"/>
            <a:ext cx="647700" cy="1562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4CF50FC-3892-650B-3046-BEBF4F1BBCDE}"/>
              </a:ext>
            </a:extLst>
          </p:cNvPr>
          <p:cNvCxnSpPr>
            <a:cxnSpLocks/>
            <a:stCxn id="14" idx="2"/>
            <a:endCxn id="10" idx="6"/>
          </p:cNvCxnSpPr>
          <p:nvPr/>
        </p:nvCxnSpPr>
        <p:spPr>
          <a:xfrm flipH="1">
            <a:off x="1943100" y="2394373"/>
            <a:ext cx="762000" cy="883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9A89F78-B73C-9373-EAEC-4E819E73256C}"/>
                  </a:ext>
                </a:extLst>
              </p:cNvPr>
              <p:cNvSpPr txBox="1"/>
              <p:nvPr/>
            </p:nvSpPr>
            <p:spPr>
              <a:xfrm>
                <a:off x="553850" y="3088645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5B1725F2-FACE-C4EC-D5AD-1539882DB8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850" y="3088645"/>
                <a:ext cx="647700" cy="2616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7604BD2-AC3C-BAF9-EE26-299FAB794B41}"/>
                  </a:ext>
                </a:extLst>
              </p:cNvPr>
              <p:cNvSpPr txBox="1"/>
              <p:nvPr/>
            </p:nvSpPr>
            <p:spPr>
              <a:xfrm>
                <a:off x="1447613" y="1790738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113DF025-0D56-DD9C-8C04-E81C7422B6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613" y="1790738"/>
                <a:ext cx="647700" cy="2616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6C1161B1-8CA7-2EB6-257C-2454F7FD2E49}"/>
                  </a:ext>
                </a:extLst>
              </p:cNvPr>
              <p:cNvSpPr txBox="1"/>
              <p:nvPr/>
            </p:nvSpPr>
            <p:spPr>
              <a:xfrm>
                <a:off x="1447800" y="22529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675604C-9407-9546-6AE4-EA4FA4FEC0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2252990"/>
                <a:ext cx="647700" cy="2616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6AB8E9FE-CCF1-CC82-BCA3-6C81DBF8F311}"/>
                  </a:ext>
                </a:extLst>
              </p:cNvPr>
              <p:cNvSpPr txBox="1"/>
              <p:nvPr/>
            </p:nvSpPr>
            <p:spPr>
              <a:xfrm>
                <a:off x="1447800" y="27101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60677D50-0259-1E3A-E9A6-A347E7B72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2710190"/>
                <a:ext cx="647700" cy="2616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EE45D7B-3033-F8B8-ED48-77A9F929F184}"/>
                  </a:ext>
                </a:extLst>
              </p:cNvPr>
              <p:cNvSpPr txBox="1"/>
              <p:nvPr/>
            </p:nvSpPr>
            <p:spPr>
              <a:xfrm>
                <a:off x="1447800" y="312420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DFE87BA-9D82-0885-C386-5BCE3C9094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3124200"/>
                <a:ext cx="647700" cy="2616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F0E39C90-7A4C-B80D-87A9-F2B2CA32EF28}"/>
                  </a:ext>
                </a:extLst>
              </p:cNvPr>
              <p:cNvSpPr txBox="1"/>
              <p:nvPr/>
            </p:nvSpPr>
            <p:spPr>
              <a:xfrm>
                <a:off x="1447800" y="4191000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2,63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211843F7-3D35-99F1-3D18-CC51F79263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4191000"/>
                <a:ext cx="647700" cy="26898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BB78675F-5583-145A-E5F4-1AB213CAAA94}"/>
                  </a:ext>
                </a:extLst>
              </p:cNvPr>
              <p:cNvSpPr txBox="1"/>
              <p:nvPr/>
            </p:nvSpPr>
            <p:spPr>
              <a:xfrm>
                <a:off x="1447800" y="4648200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2,64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A65CAEA-5929-4144-F47A-6BB900DD63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4648200"/>
                <a:ext cx="647700" cy="26898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F70932F-61BE-4CFF-9ED7-270DF8FEA051}"/>
                  </a:ext>
                </a:extLst>
              </p:cNvPr>
              <p:cNvSpPr txBox="1"/>
              <p:nvPr/>
            </p:nvSpPr>
            <p:spPr>
              <a:xfrm>
                <a:off x="2551860" y="17957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F1197CF-76AD-1F1B-8D4D-1644A2901D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1860" y="1795790"/>
                <a:ext cx="647700" cy="26161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55E9329D-E496-44F9-57A0-5DD29A43979E}"/>
                  </a:ext>
                </a:extLst>
              </p:cNvPr>
              <p:cNvSpPr txBox="1"/>
              <p:nvPr/>
            </p:nvSpPr>
            <p:spPr>
              <a:xfrm>
                <a:off x="2552700" y="22529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8302A70E-0F6E-94F5-2BC2-8282390078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2700" y="2252990"/>
                <a:ext cx="647700" cy="26161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A1D8A1A9-B020-AC09-CC46-65AA718A2170}"/>
                  </a:ext>
                </a:extLst>
              </p:cNvPr>
              <p:cNvSpPr txBox="1"/>
              <p:nvPr/>
            </p:nvSpPr>
            <p:spPr>
              <a:xfrm>
                <a:off x="2552700" y="269114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EE3F3F21-779F-2B63-ACC7-DE809DFC33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2700" y="2691140"/>
                <a:ext cx="647700" cy="2616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B0D0D56E-FADC-21F7-6734-E57FDF826FE4}"/>
                  </a:ext>
                </a:extLst>
              </p:cNvPr>
              <p:cNvSpPr txBox="1"/>
              <p:nvPr/>
            </p:nvSpPr>
            <p:spPr>
              <a:xfrm>
                <a:off x="2551860" y="3123459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6F3FDDFD-1D7C-6CE9-412F-5E1CBB0BC3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1860" y="3123459"/>
                <a:ext cx="647700" cy="26161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CB26B487-F51B-9C9C-D29B-EC4ADF5267D0}"/>
                  </a:ext>
                </a:extLst>
              </p:cNvPr>
              <p:cNvSpPr txBox="1"/>
              <p:nvPr/>
            </p:nvSpPr>
            <p:spPr>
              <a:xfrm>
                <a:off x="2564128" y="4202115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3,63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DF61E4D-FA26-B417-AE5A-58C9469284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4128" y="4202115"/>
                <a:ext cx="647700" cy="26898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DD530F51-93EA-A859-6039-0F05FF79609D}"/>
                  </a:ext>
                </a:extLst>
              </p:cNvPr>
              <p:cNvSpPr txBox="1"/>
              <p:nvPr/>
            </p:nvSpPr>
            <p:spPr>
              <a:xfrm>
                <a:off x="2566894" y="4636761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3,64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47B002FC-EFA0-C684-FB38-F8610EAE79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6894" y="4636761"/>
                <a:ext cx="647700" cy="26898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A9EAA996-D458-174A-DC8D-E463A80EC3FF}"/>
                  </a:ext>
                </a:extLst>
              </p:cNvPr>
              <p:cNvSpPr txBox="1"/>
              <p:nvPr/>
            </p:nvSpPr>
            <p:spPr>
              <a:xfrm>
                <a:off x="3556149" y="3084958"/>
                <a:ext cx="647700" cy="253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4255D91-FFA3-6A6C-1F74-4DC6CBA4F4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6149" y="3084958"/>
                <a:ext cx="647700" cy="253916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Arrow: Right 69">
            <a:extLst>
              <a:ext uri="{FF2B5EF4-FFF2-40B4-BE49-F238E27FC236}">
                <a16:creationId xmlns:a16="http://schemas.microsoft.com/office/drawing/2014/main" id="{E13378AC-CDDB-2F54-B005-CA09D8BF5A2A}"/>
              </a:ext>
            </a:extLst>
          </p:cNvPr>
          <p:cNvSpPr/>
          <p:nvPr/>
        </p:nvSpPr>
        <p:spPr>
          <a:xfrm rot="16200000">
            <a:off x="3734044" y="2463138"/>
            <a:ext cx="416500" cy="160774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7A87FE2-D2C2-C661-191A-6AF18328DD07}"/>
                  </a:ext>
                </a:extLst>
              </p:cNvPr>
              <p:cNvSpPr txBox="1"/>
              <p:nvPr/>
            </p:nvSpPr>
            <p:spPr>
              <a:xfrm>
                <a:off x="3320059" y="1706563"/>
                <a:ext cx="1199963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b="1" dirty="0">
                    <a:solidFill>
                      <a:srgbClr val="92D050"/>
                    </a:solidFill>
                  </a:rPr>
                  <a:t>Predicted y </a:t>
                </a:r>
                <a:r>
                  <a:rPr lang="en-US" sz="1100" b="1" dirty="0"/>
                  <a:t>output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sz="1100" b="1" i="1" smtClean="0">
                            <a:latin typeface="Cambria Math" panose="02040503050406030204" pitchFamily="18" charset="0"/>
                          </a:rPr>
                          <m:t>𝟒𝟏</m:t>
                        </m:r>
                      </m:sub>
                    </m:sSub>
                  </m:oMath>
                </a14:m>
                <a:r>
                  <a:rPr lang="en-US" sz="1100" b="1" dirty="0"/>
                  <a:t>  </a:t>
                </a:r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0BBA3F36-6D34-A7AC-7AD8-496C21B4C4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0059" y="1706563"/>
                <a:ext cx="1199963" cy="430887"/>
              </a:xfrm>
              <a:prstGeom prst="rect">
                <a:avLst/>
              </a:prstGeom>
              <a:blipFill>
                <a:blip r:embed="rId17"/>
                <a:stretch>
                  <a:fillRect t="-1408" b="-84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F2FC571E-3AF2-24F6-9D3D-D21704C50C7A}"/>
              </a:ext>
            </a:extLst>
          </p:cNvPr>
          <p:cNvCxnSpPr>
            <a:cxnSpLocks/>
          </p:cNvCxnSpPr>
          <p:nvPr/>
        </p:nvCxnSpPr>
        <p:spPr>
          <a:xfrm>
            <a:off x="4449996" y="2312964"/>
            <a:ext cx="218310" cy="7563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9764A79C-6A63-0C49-9CCE-0FCD37C0744E}"/>
              </a:ext>
            </a:extLst>
          </p:cNvPr>
          <p:cNvCxnSpPr>
            <a:cxnSpLocks/>
          </p:cNvCxnSpPr>
          <p:nvPr/>
        </p:nvCxnSpPr>
        <p:spPr>
          <a:xfrm flipH="1">
            <a:off x="4589994" y="3653470"/>
            <a:ext cx="172963" cy="638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E8CA2AF2-3B93-083A-6E94-BFA84919633F}"/>
              </a:ext>
            </a:extLst>
          </p:cNvPr>
          <p:cNvSpPr txBox="1"/>
          <p:nvPr/>
        </p:nvSpPr>
        <p:spPr>
          <a:xfrm>
            <a:off x="3314700" y="4424195"/>
            <a:ext cx="184284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</a:rPr>
              <a:t>Updating the parameters of all neurons</a:t>
            </a:r>
          </a:p>
        </p:txBody>
      </p:sp>
      <p:sp>
        <p:nvSpPr>
          <p:cNvPr id="76" name="Arrow: Curved Up 75">
            <a:extLst>
              <a:ext uri="{FF2B5EF4-FFF2-40B4-BE49-F238E27FC236}">
                <a16:creationId xmlns:a16="http://schemas.microsoft.com/office/drawing/2014/main" id="{D4E606E2-59A8-CFEA-86AD-60F8628960DA}"/>
              </a:ext>
            </a:extLst>
          </p:cNvPr>
          <p:cNvSpPr/>
          <p:nvPr/>
        </p:nvSpPr>
        <p:spPr>
          <a:xfrm flipH="1">
            <a:off x="2971800" y="4924625"/>
            <a:ext cx="1049094" cy="435740"/>
          </a:xfrm>
          <a:prstGeom prst="curvedUpArrow">
            <a:avLst>
              <a:gd name="adj1" fmla="val 2869"/>
              <a:gd name="adj2" fmla="val 50000"/>
              <a:gd name="adj3" fmla="val 38116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63E4E32D-D774-74B2-ADCA-C4CA5C37B767}"/>
                  </a:ext>
                </a:extLst>
              </p:cNvPr>
              <p:cNvSpPr txBox="1"/>
              <p:nvPr/>
            </p:nvSpPr>
            <p:spPr>
              <a:xfrm>
                <a:off x="5660624" y="1968839"/>
                <a:ext cx="6222194" cy="14226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b="1" dirty="0"/>
                  <a:t>Training Process: </a:t>
                </a:r>
              </a:p>
              <a:p>
                <a:pPr marL="342900" indent="-342900">
                  <a:buAutoNum type="arabicPeriod"/>
                </a:pPr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Forward Pass: input data passes through the network</a:t>
                </a:r>
              </a:p>
              <a:p>
                <a:pPr marL="342900" indent="-342900">
                  <a:buAutoNum type="arabicPeriod"/>
                </a:pPr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Loss Calculation: error between predicted and real values</a:t>
                </a:r>
              </a:p>
              <a:p>
                <a:pPr marL="342900" indent="-342900">
                  <a:buAutoNum type="arabicPeriod"/>
                </a:pPr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Backward Pass (Backpropagation): gradients of the loss with respect to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40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40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1400" dirty="0"/>
              </a:p>
              <a:p>
                <a:pPr marL="342900" indent="-342900">
                  <a:buAutoNum type="arabicPeriod"/>
                </a:pPr>
                <a:r>
                  <a:rPr lang="en-US" sz="1400" b="1" dirty="0">
                    <a:solidFill>
                      <a:schemeClr val="accent2"/>
                    </a:solidFill>
                  </a:rPr>
                  <a:t>Optimizer updates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</m:oMath>
                </a14:m>
                <a:r>
                  <a:rPr lang="en-US" sz="1400" b="1" dirty="0">
                    <a:solidFill>
                      <a:schemeClr val="accent2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endParaRPr lang="en-US" sz="1400" b="1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63E4E32D-D774-74B2-ADCA-C4CA5C37B7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0624" y="1968839"/>
                <a:ext cx="6222194" cy="1422697"/>
              </a:xfrm>
              <a:prstGeom prst="rect">
                <a:avLst/>
              </a:prstGeom>
              <a:blipFill>
                <a:blip r:embed="rId18"/>
                <a:stretch>
                  <a:fillRect l="-294" t="-858" b="-25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C7932591-1F57-2B7F-143D-4CA0615644A4}"/>
              </a:ext>
            </a:extLst>
          </p:cNvPr>
          <p:cNvSpPr/>
          <p:nvPr/>
        </p:nvSpPr>
        <p:spPr>
          <a:xfrm>
            <a:off x="5660624" y="1927272"/>
            <a:ext cx="6123384" cy="1656345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E8B955F-D387-F979-F4EA-046181706533}"/>
              </a:ext>
            </a:extLst>
          </p:cNvPr>
          <p:cNvSpPr txBox="1"/>
          <p:nvPr/>
        </p:nvSpPr>
        <p:spPr>
          <a:xfrm>
            <a:off x="1490911" y="1266098"/>
            <a:ext cx="170787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</a:rPr>
              <a:t>Forward Pass</a:t>
            </a:r>
          </a:p>
        </p:txBody>
      </p:sp>
      <p:sp>
        <p:nvSpPr>
          <p:cNvPr id="84" name="Arrow: Right 83">
            <a:extLst>
              <a:ext uri="{FF2B5EF4-FFF2-40B4-BE49-F238E27FC236}">
                <a16:creationId xmlns:a16="http://schemas.microsoft.com/office/drawing/2014/main" id="{1697F0D6-E05B-B2CF-5653-E49780A42A2C}"/>
              </a:ext>
            </a:extLst>
          </p:cNvPr>
          <p:cNvSpPr/>
          <p:nvPr/>
        </p:nvSpPr>
        <p:spPr>
          <a:xfrm>
            <a:off x="2046267" y="2262436"/>
            <a:ext cx="544828" cy="175366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Arrow: Right 84">
            <a:extLst>
              <a:ext uri="{FF2B5EF4-FFF2-40B4-BE49-F238E27FC236}">
                <a16:creationId xmlns:a16="http://schemas.microsoft.com/office/drawing/2014/main" id="{5C4006C6-CCCC-C798-2478-1894C2BB71E7}"/>
              </a:ext>
            </a:extLst>
          </p:cNvPr>
          <p:cNvSpPr/>
          <p:nvPr/>
        </p:nvSpPr>
        <p:spPr>
          <a:xfrm rot="18052403">
            <a:off x="999992" y="2753598"/>
            <a:ext cx="544828" cy="175366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564B999-6C3B-F9EE-6BC3-EF50A5848CFE}"/>
              </a:ext>
            </a:extLst>
          </p:cNvPr>
          <p:cNvSpPr txBox="1"/>
          <p:nvPr/>
        </p:nvSpPr>
        <p:spPr>
          <a:xfrm>
            <a:off x="100012" y="2276073"/>
            <a:ext cx="70008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</a:rPr>
              <a:t>Input x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C74861CE-D504-EEA8-BE74-D27956645E35}"/>
              </a:ext>
            </a:extLst>
          </p:cNvPr>
          <p:cNvCxnSpPr>
            <a:cxnSpLocks/>
            <a:stCxn id="86" idx="2"/>
          </p:cNvCxnSpPr>
          <p:nvPr/>
        </p:nvCxnSpPr>
        <p:spPr>
          <a:xfrm>
            <a:off x="450056" y="2460739"/>
            <a:ext cx="291723" cy="549161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Arrow: Right 87">
            <a:extLst>
              <a:ext uri="{FF2B5EF4-FFF2-40B4-BE49-F238E27FC236}">
                <a16:creationId xmlns:a16="http://schemas.microsoft.com/office/drawing/2014/main" id="{6F6B8B8E-55C3-2B95-21D6-AB6EC2B713DE}"/>
              </a:ext>
            </a:extLst>
          </p:cNvPr>
          <p:cNvSpPr/>
          <p:nvPr/>
        </p:nvSpPr>
        <p:spPr>
          <a:xfrm rot="2642669">
            <a:off x="3130430" y="2822700"/>
            <a:ext cx="544828" cy="175366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F7D3E2D-84BB-C74D-46C3-96DB1D7EB929}"/>
              </a:ext>
            </a:extLst>
          </p:cNvPr>
          <p:cNvSpPr txBox="1"/>
          <p:nvPr/>
        </p:nvSpPr>
        <p:spPr>
          <a:xfrm>
            <a:off x="3999203" y="3172847"/>
            <a:ext cx="16704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rgbClr val="92D050"/>
                </a:solidFill>
              </a:rPr>
              <a:t>Loss &amp; </a:t>
            </a:r>
            <a:r>
              <a:rPr lang="en-US" sz="1100" b="1" dirty="0">
                <a:solidFill>
                  <a:srgbClr val="00B050"/>
                </a:solidFill>
              </a:rPr>
              <a:t>Gradients</a:t>
            </a:r>
            <a:r>
              <a:rPr lang="en-US" sz="1100" b="1" dirty="0">
                <a:solidFill>
                  <a:srgbClr val="92D050"/>
                </a:solidFill>
              </a:rPr>
              <a:t> </a:t>
            </a:r>
            <a:r>
              <a:rPr lang="en-US" sz="1100" b="1" dirty="0"/>
              <a:t>Calculation</a:t>
            </a:r>
          </a:p>
        </p:txBody>
      </p:sp>
      <p:sp>
        <p:nvSpPr>
          <p:cNvPr id="92" name="Arrow: Curved Up 91">
            <a:extLst>
              <a:ext uri="{FF2B5EF4-FFF2-40B4-BE49-F238E27FC236}">
                <a16:creationId xmlns:a16="http://schemas.microsoft.com/office/drawing/2014/main" id="{4915974B-3934-DCBD-300C-B8DA08C7F48E}"/>
              </a:ext>
            </a:extLst>
          </p:cNvPr>
          <p:cNvSpPr/>
          <p:nvPr/>
        </p:nvSpPr>
        <p:spPr>
          <a:xfrm flipH="1">
            <a:off x="2149696" y="4947212"/>
            <a:ext cx="1871198" cy="435740"/>
          </a:xfrm>
          <a:prstGeom prst="curvedUpArrow">
            <a:avLst>
              <a:gd name="adj1" fmla="val 2869"/>
              <a:gd name="adj2" fmla="val 50000"/>
              <a:gd name="adj3" fmla="val 38116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24189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3A427E-6CC1-1A55-8F78-11F7A900BB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748DF4-DF3E-DCB9-DC4A-89A4D4443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Processing the Calibration Data using Neural Networks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771E12-CBC3-505F-7D03-294253596436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AEEB42-08F8-AABA-66C8-8A30C35DC009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62</a:t>
            </a:fld>
            <a:endParaRPr lang="en-US"/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26E13127-7348-4FDB-E647-3B46F1E04D06}"/>
              </a:ext>
            </a:extLst>
          </p:cNvPr>
          <p:cNvSpPr>
            <a:spLocks noChangeAspect="1"/>
          </p:cNvSpPr>
          <p:nvPr/>
        </p:nvSpPr>
        <p:spPr>
          <a:xfrm>
            <a:off x="704850" y="3048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BEF13BEA-B808-A622-88B5-8C1E89E3422C}"/>
              </a:ext>
            </a:extLst>
          </p:cNvPr>
          <p:cNvSpPr>
            <a:spLocks noChangeAspect="1"/>
          </p:cNvSpPr>
          <p:nvPr/>
        </p:nvSpPr>
        <p:spPr>
          <a:xfrm>
            <a:off x="1600200" y="1783768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EBAC4741-979B-BF90-497A-5E087BBF2E0E}"/>
              </a:ext>
            </a:extLst>
          </p:cNvPr>
          <p:cNvSpPr>
            <a:spLocks noChangeAspect="1"/>
          </p:cNvSpPr>
          <p:nvPr/>
        </p:nvSpPr>
        <p:spPr>
          <a:xfrm>
            <a:off x="1600200" y="2222923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A65DCA2B-59D6-9E86-AADF-86472A011BDB}"/>
              </a:ext>
            </a:extLst>
          </p:cNvPr>
          <p:cNvSpPr>
            <a:spLocks noChangeAspect="1"/>
          </p:cNvSpPr>
          <p:nvPr/>
        </p:nvSpPr>
        <p:spPr>
          <a:xfrm>
            <a:off x="1600200" y="2667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3B222B76-C1B6-B4CB-08DE-D7618942C538}"/>
              </a:ext>
            </a:extLst>
          </p:cNvPr>
          <p:cNvSpPr>
            <a:spLocks noChangeAspect="1"/>
          </p:cNvSpPr>
          <p:nvPr/>
        </p:nvSpPr>
        <p:spPr>
          <a:xfrm>
            <a:off x="1600200" y="310615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AD63CE1D-E050-B24D-5440-B0F2A8D38822}"/>
              </a:ext>
            </a:extLst>
          </p:cNvPr>
          <p:cNvSpPr>
            <a:spLocks noChangeAspect="1"/>
          </p:cNvSpPr>
          <p:nvPr/>
        </p:nvSpPr>
        <p:spPr>
          <a:xfrm>
            <a:off x="1600200" y="417094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5B9623D0-59A5-10A6-3386-BD2B16BCC9C9}"/>
              </a:ext>
            </a:extLst>
          </p:cNvPr>
          <p:cNvSpPr>
            <a:spLocks noChangeAspect="1"/>
          </p:cNvSpPr>
          <p:nvPr/>
        </p:nvSpPr>
        <p:spPr>
          <a:xfrm>
            <a:off x="1600200" y="46101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Connector 12">
            <a:extLst>
              <a:ext uri="{FF2B5EF4-FFF2-40B4-BE49-F238E27FC236}">
                <a16:creationId xmlns:a16="http://schemas.microsoft.com/office/drawing/2014/main" id="{3C9F0798-1AE5-A5F3-A5B3-21B9F917094D}"/>
              </a:ext>
            </a:extLst>
          </p:cNvPr>
          <p:cNvSpPr>
            <a:spLocks noChangeAspect="1"/>
          </p:cNvSpPr>
          <p:nvPr/>
        </p:nvSpPr>
        <p:spPr>
          <a:xfrm>
            <a:off x="2705100" y="1783768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874A246A-17F2-94CB-061A-602BF5C450A5}"/>
              </a:ext>
            </a:extLst>
          </p:cNvPr>
          <p:cNvSpPr>
            <a:spLocks noChangeAspect="1"/>
          </p:cNvSpPr>
          <p:nvPr/>
        </p:nvSpPr>
        <p:spPr>
          <a:xfrm>
            <a:off x="2705100" y="2222923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17E79A8B-4A11-CE93-8085-AFF2C097A8E9}"/>
              </a:ext>
            </a:extLst>
          </p:cNvPr>
          <p:cNvSpPr>
            <a:spLocks noChangeAspect="1"/>
          </p:cNvSpPr>
          <p:nvPr/>
        </p:nvSpPr>
        <p:spPr>
          <a:xfrm>
            <a:off x="2705100" y="2667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96A29CB5-BA15-3A82-A3E9-B211628B810A}"/>
              </a:ext>
            </a:extLst>
          </p:cNvPr>
          <p:cNvSpPr>
            <a:spLocks noChangeAspect="1"/>
          </p:cNvSpPr>
          <p:nvPr/>
        </p:nvSpPr>
        <p:spPr>
          <a:xfrm>
            <a:off x="2705100" y="310615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6263E2C1-A47D-4DEC-9CB9-CAAB8D15C614}"/>
              </a:ext>
            </a:extLst>
          </p:cNvPr>
          <p:cNvSpPr>
            <a:spLocks noChangeAspect="1"/>
          </p:cNvSpPr>
          <p:nvPr/>
        </p:nvSpPr>
        <p:spPr>
          <a:xfrm>
            <a:off x="2705100" y="417094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FF5D19E0-92E1-E874-61EF-3CB21A00E977}"/>
              </a:ext>
            </a:extLst>
          </p:cNvPr>
          <p:cNvSpPr>
            <a:spLocks noChangeAspect="1"/>
          </p:cNvSpPr>
          <p:nvPr/>
        </p:nvSpPr>
        <p:spPr>
          <a:xfrm>
            <a:off x="2705100" y="46101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18">
            <a:extLst>
              <a:ext uri="{FF2B5EF4-FFF2-40B4-BE49-F238E27FC236}">
                <a16:creationId xmlns:a16="http://schemas.microsoft.com/office/drawing/2014/main" id="{0950A745-E176-FABA-7E11-0F7CDFE73F1A}"/>
              </a:ext>
            </a:extLst>
          </p:cNvPr>
          <p:cNvSpPr>
            <a:spLocks noChangeAspect="1"/>
          </p:cNvSpPr>
          <p:nvPr/>
        </p:nvSpPr>
        <p:spPr>
          <a:xfrm>
            <a:off x="3695700" y="3048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BF742173-D01B-4DC2-9BDB-F087EBFADB0F}"/>
              </a:ext>
            </a:extLst>
          </p:cNvPr>
          <p:cNvSpPr>
            <a:spLocks noChangeAspect="1"/>
          </p:cNvSpPr>
          <p:nvPr/>
        </p:nvSpPr>
        <p:spPr>
          <a:xfrm flipV="1">
            <a:off x="1752600" y="3643883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FB60D68F-6377-A62C-FE47-1563D9DA30FB}"/>
              </a:ext>
            </a:extLst>
          </p:cNvPr>
          <p:cNvSpPr>
            <a:spLocks noChangeAspect="1"/>
          </p:cNvSpPr>
          <p:nvPr/>
        </p:nvSpPr>
        <p:spPr>
          <a:xfrm flipV="1">
            <a:off x="1752600" y="386781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847A4EF1-B4A0-639D-454A-9B2736B2DCC8}"/>
              </a:ext>
            </a:extLst>
          </p:cNvPr>
          <p:cNvSpPr>
            <a:spLocks noChangeAspect="1"/>
          </p:cNvSpPr>
          <p:nvPr/>
        </p:nvSpPr>
        <p:spPr>
          <a:xfrm flipV="1">
            <a:off x="1752600" y="375474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Connector 22">
            <a:extLst>
              <a:ext uri="{FF2B5EF4-FFF2-40B4-BE49-F238E27FC236}">
                <a16:creationId xmlns:a16="http://schemas.microsoft.com/office/drawing/2014/main" id="{27EE0F60-8261-DD41-CD8A-05A531653306}"/>
              </a:ext>
            </a:extLst>
          </p:cNvPr>
          <p:cNvSpPr>
            <a:spLocks noChangeAspect="1"/>
          </p:cNvSpPr>
          <p:nvPr/>
        </p:nvSpPr>
        <p:spPr>
          <a:xfrm flipV="1">
            <a:off x="2842259" y="3643883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Connector 23">
            <a:extLst>
              <a:ext uri="{FF2B5EF4-FFF2-40B4-BE49-F238E27FC236}">
                <a16:creationId xmlns:a16="http://schemas.microsoft.com/office/drawing/2014/main" id="{86284FC9-E3A9-9EB0-B461-DDC3BB9646B3}"/>
              </a:ext>
            </a:extLst>
          </p:cNvPr>
          <p:cNvSpPr>
            <a:spLocks noChangeAspect="1"/>
          </p:cNvSpPr>
          <p:nvPr/>
        </p:nvSpPr>
        <p:spPr>
          <a:xfrm flipV="1">
            <a:off x="2842259" y="386781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050EE1D8-4EEB-AD4A-A418-43FA109E1096}"/>
              </a:ext>
            </a:extLst>
          </p:cNvPr>
          <p:cNvSpPr>
            <a:spLocks noChangeAspect="1"/>
          </p:cNvSpPr>
          <p:nvPr/>
        </p:nvSpPr>
        <p:spPr>
          <a:xfrm flipV="1">
            <a:off x="2842259" y="375474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4F7300F-C0EB-ADAD-ED77-D6B88EE3327D}"/>
              </a:ext>
            </a:extLst>
          </p:cNvPr>
          <p:cNvCxnSpPr>
            <a:stCxn id="6" idx="6"/>
            <a:endCxn id="7" idx="2"/>
          </p:cNvCxnSpPr>
          <p:nvPr/>
        </p:nvCxnSpPr>
        <p:spPr>
          <a:xfrm flipV="1">
            <a:off x="1047750" y="1955218"/>
            <a:ext cx="552450" cy="1264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13D96FD-BC43-A889-44C4-F4F25DA4B020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 flipV="1">
            <a:off x="1047750" y="2394373"/>
            <a:ext cx="552450" cy="825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6576188-DEA9-3478-063C-7B8587C85C04}"/>
              </a:ext>
            </a:extLst>
          </p:cNvPr>
          <p:cNvCxnSpPr>
            <a:cxnSpLocks/>
            <a:stCxn id="6" idx="6"/>
            <a:endCxn id="9" idx="2"/>
          </p:cNvCxnSpPr>
          <p:nvPr/>
        </p:nvCxnSpPr>
        <p:spPr>
          <a:xfrm flipV="1">
            <a:off x="1047750" y="2838450"/>
            <a:ext cx="55245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7AF9C7-4CEB-FEF3-9AF5-27628758A59B}"/>
              </a:ext>
            </a:extLst>
          </p:cNvPr>
          <p:cNvCxnSpPr>
            <a:cxnSpLocks/>
            <a:stCxn id="6" idx="6"/>
            <a:endCxn id="10" idx="2"/>
          </p:cNvCxnSpPr>
          <p:nvPr/>
        </p:nvCxnSpPr>
        <p:spPr>
          <a:xfrm>
            <a:off x="1047750" y="3219450"/>
            <a:ext cx="552450" cy="58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21F5A60-381E-80D8-50EE-95779778DB1D}"/>
              </a:ext>
            </a:extLst>
          </p:cNvPr>
          <p:cNvCxnSpPr>
            <a:cxnSpLocks/>
            <a:stCxn id="6" idx="6"/>
            <a:endCxn id="11" idx="2"/>
          </p:cNvCxnSpPr>
          <p:nvPr/>
        </p:nvCxnSpPr>
        <p:spPr>
          <a:xfrm>
            <a:off x="1047750" y="3219450"/>
            <a:ext cx="552450" cy="1122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F9E0FA6-5BE0-DE87-40EB-DEF516907FC8}"/>
              </a:ext>
            </a:extLst>
          </p:cNvPr>
          <p:cNvCxnSpPr>
            <a:cxnSpLocks/>
            <a:stCxn id="6" idx="6"/>
            <a:endCxn id="12" idx="2"/>
          </p:cNvCxnSpPr>
          <p:nvPr/>
        </p:nvCxnSpPr>
        <p:spPr>
          <a:xfrm>
            <a:off x="1047750" y="3219450"/>
            <a:ext cx="552450" cy="1562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0E82DBE-60C1-C7D1-66F4-F3DC305AAEBF}"/>
              </a:ext>
            </a:extLst>
          </p:cNvPr>
          <p:cNvCxnSpPr>
            <a:cxnSpLocks/>
            <a:stCxn id="13" idx="2"/>
            <a:endCxn id="7" idx="6"/>
          </p:cNvCxnSpPr>
          <p:nvPr/>
        </p:nvCxnSpPr>
        <p:spPr>
          <a:xfrm flipH="1">
            <a:off x="1943100" y="1955218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C38B0A3-871D-B397-B638-1D1178DB7A09}"/>
              </a:ext>
            </a:extLst>
          </p:cNvPr>
          <p:cNvCxnSpPr>
            <a:cxnSpLocks/>
            <a:stCxn id="13" idx="2"/>
            <a:endCxn id="8" idx="6"/>
          </p:cNvCxnSpPr>
          <p:nvPr/>
        </p:nvCxnSpPr>
        <p:spPr>
          <a:xfrm flipH="1">
            <a:off x="1943100" y="1955218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7047A52-7F52-EE76-5CE9-913D1AC9C554}"/>
              </a:ext>
            </a:extLst>
          </p:cNvPr>
          <p:cNvCxnSpPr>
            <a:cxnSpLocks/>
            <a:stCxn id="14" idx="2"/>
            <a:endCxn id="9" idx="6"/>
          </p:cNvCxnSpPr>
          <p:nvPr/>
        </p:nvCxnSpPr>
        <p:spPr>
          <a:xfrm flipH="1">
            <a:off x="1943100" y="2394373"/>
            <a:ext cx="762000" cy="444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CA4EC7C-970E-8B03-2153-C374140FBAC1}"/>
              </a:ext>
            </a:extLst>
          </p:cNvPr>
          <p:cNvCxnSpPr>
            <a:cxnSpLocks/>
            <a:stCxn id="17" idx="2"/>
            <a:endCxn id="10" idx="6"/>
          </p:cNvCxnSpPr>
          <p:nvPr/>
        </p:nvCxnSpPr>
        <p:spPr>
          <a:xfrm flipH="1" flipV="1">
            <a:off x="1943100" y="3277605"/>
            <a:ext cx="762000" cy="10647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A3633C2-4D9D-BB7A-E33F-32002C690EAA}"/>
              </a:ext>
            </a:extLst>
          </p:cNvPr>
          <p:cNvCxnSpPr>
            <a:cxnSpLocks/>
            <a:endCxn id="7" idx="6"/>
          </p:cNvCxnSpPr>
          <p:nvPr/>
        </p:nvCxnSpPr>
        <p:spPr>
          <a:xfrm flipH="1" flipV="1">
            <a:off x="1943100" y="1955218"/>
            <a:ext cx="914400" cy="1035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2253BB3-6979-4C6A-93DC-075CF9113A90}"/>
              </a:ext>
            </a:extLst>
          </p:cNvPr>
          <p:cNvCxnSpPr>
            <a:cxnSpLocks/>
            <a:stCxn id="16" idx="2"/>
            <a:endCxn id="8" idx="6"/>
          </p:cNvCxnSpPr>
          <p:nvPr/>
        </p:nvCxnSpPr>
        <p:spPr>
          <a:xfrm flipH="1" flipV="1">
            <a:off x="1943100" y="2394373"/>
            <a:ext cx="762000" cy="883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810F441-28BD-4AE9-4362-999EEF82E64F}"/>
              </a:ext>
            </a:extLst>
          </p:cNvPr>
          <p:cNvCxnSpPr>
            <a:cxnSpLocks/>
            <a:stCxn id="17" idx="2"/>
            <a:endCxn id="9" idx="6"/>
          </p:cNvCxnSpPr>
          <p:nvPr/>
        </p:nvCxnSpPr>
        <p:spPr>
          <a:xfrm flipH="1" flipV="1">
            <a:off x="1943100" y="2838450"/>
            <a:ext cx="762000" cy="1503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649FACD-B1EA-ECAB-A8EC-6FB4F047832A}"/>
              </a:ext>
            </a:extLst>
          </p:cNvPr>
          <p:cNvCxnSpPr>
            <a:cxnSpLocks/>
            <a:stCxn id="11" idx="6"/>
            <a:endCxn id="15" idx="2"/>
          </p:cNvCxnSpPr>
          <p:nvPr/>
        </p:nvCxnSpPr>
        <p:spPr>
          <a:xfrm flipV="1">
            <a:off x="1943100" y="2838450"/>
            <a:ext cx="762000" cy="1503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28FE9C8-A337-9DF9-BA9B-D07B1AB8FAC8}"/>
              </a:ext>
            </a:extLst>
          </p:cNvPr>
          <p:cNvCxnSpPr>
            <a:cxnSpLocks/>
            <a:stCxn id="12" idx="6"/>
            <a:endCxn id="16" idx="2"/>
          </p:cNvCxnSpPr>
          <p:nvPr/>
        </p:nvCxnSpPr>
        <p:spPr>
          <a:xfrm flipV="1">
            <a:off x="1943100" y="3277605"/>
            <a:ext cx="762000" cy="1503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EDA2BF7-1E75-80A2-542A-4AA47EBA43C8}"/>
              </a:ext>
            </a:extLst>
          </p:cNvPr>
          <p:cNvCxnSpPr>
            <a:cxnSpLocks/>
            <a:stCxn id="12" idx="6"/>
            <a:endCxn id="18" idx="2"/>
          </p:cNvCxnSpPr>
          <p:nvPr/>
        </p:nvCxnSpPr>
        <p:spPr>
          <a:xfrm>
            <a:off x="1943100" y="478155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20325DB-548F-0369-C41F-C9AB2022C70C}"/>
              </a:ext>
            </a:extLst>
          </p:cNvPr>
          <p:cNvCxnSpPr>
            <a:cxnSpLocks/>
            <a:stCxn id="11" idx="6"/>
            <a:endCxn id="18" idx="2"/>
          </p:cNvCxnSpPr>
          <p:nvPr/>
        </p:nvCxnSpPr>
        <p:spPr>
          <a:xfrm>
            <a:off x="1943100" y="4342395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611E7AB-134B-040E-E306-C4F32DBEF710}"/>
              </a:ext>
            </a:extLst>
          </p:cNvPr>
          <p:cNvCxnSpPr>
            <a:cxnSpLocks/>
            <a:stCxn id="12" idx="6"/>
            <a:endCxn id="17" idx="2"/>
          </p:cNvCxnSpPr>
          <p:nvPr/>
        </p:nvCxnSpPr>
        <p:spPr>
          <a:xfrm flipV="1">
            <a:off x="1943100" y="4342395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41AD9A5-6803-F6FB-28BA-39234F71251C}"/>
              </a:ext>
            </a:extLst>
          </p:cNvPr>
          <p:cNvCxnSpPr>
            <a:cxnSpLocks/>
            <a:stCxn id="11" idx="6"/>
            <a:endCxn id="13" idx="2"/>
          </p:cNvCxnSpPr>
          <p:nvPr/>
        </p:nvCxnSpPr>
        <p:spPr>
          <a:xfrm flipV="1">
            <a:off x="1943100" y="1955218"/>
            <a:ext cx="762000" cy="23871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2523755-AA49-9269-823B-86927A1283C4}"/>
              </a:ext>
            </a:extLst>
          </p:cNvPr>
          <p:cNvCxnSpPr>
            <a:cxnSpLocks/>
            <a:stCxn id="9" idx="6"/>
            <a:endCxn id="18" idx="2"/>
          </p:cNvCxnSpPr>
          <p:nvPr/>
        </p:nvCxnSpPr>
        <p:spPr>
          <a:xfrm>
            <a:off x="1943100" y="2838450"/>
            <a:ext cx="762000" cy="1943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EFCB53D-10FE-2BE0-77C7-6E3C40410B2B}"/>
              </a:ext>
            </a:extLst>
          </p:cNvPr>
          <p:cNvCxnSpPr>
            <a:cxnSpLocks/>
            <a:stCxn id="8" idx="6"/>
          </p:cNvCxnSpPr>
          <p:nvPr/>
        </p:nvCxnSpPr>
        <p:spPr>
          <a:xfrm>
            <a:off x="1943100" y="2394373"/>
            <a:ext cx="762000" cy="18978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C460B1E-293D-C5F6-13A9-9747AA6113B1}"/>
              </a:ext>
            </a:extLst>
          </p:cNvPr>
          <p:cNvCxnSpPr>
            <a:cxnSpLocks/>
            <a:stCxn id="10" idx="6"/>
            <a:endCxn id="16" idx="2"/>
          </p:cNvCxnSpPr>
          <p:nvPr/>
        </p:nvCxnSpPr>
        <p:spPr>
          <a:xfrm>
            <a:off x="1943100" y="3277605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3FC4962-BE65-9FF8-6747-9ABD41197694}"/>
              </a:ext>
            </a:extLst>
          </p:cNvPr>
          <p:cNvCxnSpPr>
            <a:cxnSpLocks/>
            <a:stCxn id="7" idx="6"/>
            <a:endCxn id="14" idx="2"/>
          </p:cNvCxnSpPr>
          <p:nvPr/>
        </p:nvCxnSpPr>
        <p:spPr>
          <a:xfrm>
            <a:off x="1943100" y="1955218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89ADC9D-5A5A-062D-B822-3E585F5499AB}"/>
              </a:ext>
            </a:extLst>
          </p:cNvPr>
          <p:cNvCxnSpPr>
            <a:cxnSpLocks/>
            <a:stCxn id="19" idx="2"/>
            <a:endCxn id="13" idx="6"/>
          </p:cNvCxnSpPr>
          <p:nvPr/>
        </p:nvCxnSpPr>
        <p:spPr>
          <a:xfrm flipH="1" flipV="1">
            <a:off x="3048000" y="1955218"/>
            <a:ext cx="647700" cy="1264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71CA66-3C46-EE6C-AC87-47ABE8FD9223}"/>
              </a:ext>
            </a:extLst>
          </p:cNvPr>
          <p:cNvCxnSpPr>
            <a:cxnSpLocks/>
            <a:stCxn id="19" idx="2"/>
            <a:endCxn id="14" idx="6"/>
          </p:cNvCxnSpPr>
          <p:nvPr/>
        </p:nvCxnSpPr>
        <p:spPr>
          <a:xfrm flipH="1" flipV="1">
            <a:off x="3048000" y="2394373"/>
            <a:ext cx="647700" cy="825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5A777D5-BEB6-277F-5E4C-03B5888C0D9A}"/>
              </a:ext>
            </a:extLst>
          </p:cNvPr>
          <p:cNvCxnSpPr>
            <a:cxnSpLocks/>
            <a:stCxn id="19" idx="2"/>
            <a:endCxn id="15" idx="6"/>
          </p:cNvCxnSpPr>
          <p:nvPr/>
        </p:nvCxnSpPr>
        <p:spPr>
          <a:xfrm flipH="1" flipV="1">
            <a:off x="3048000" y="2838450"/>
            <a:ext cx="64770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AE1F0BF-6EDF-07F5-7022-4E85EAE1C342}"/>
              </a:ext>
            </a:extLst>
          </p:cNvPr>
          <p:cNvCxnSpPr>
            <a:cxnSpLocks/>
            <a:stCxn id="19" idx="2"/>
            <a:endCxn id="16" idx="6"/>
          </p:cNvCxnSpPr>
          <p:nvPr/>
        </p:nvCxnSpPr>
        <p:spPr>
          <a:xfrm flipH="1">
            <a:off x="3048000" y="3219450"/>
            <a:ext cx="647700" cy="58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2CA1BC5-767F-48C9-A47F-BF67B59A3196}"/>
              </a:ext>
            </a:extLst>
          </p:cNvPr>
          <p:cNvCxnSpPr>
            <a:cxnSpLocks/>
            <a:stCxn id="19" idx="2"/>
            <a:endCxn id="17" idx="6"/>
          </p:cNvCxnSpPr>
          <p:nvPr/>
        </p:nvCxnSpPr>
        <p:spPr>
          <a:xfrm flipH="1">
            <a:off x="3048000" y="3219450"/>
            <a:ext cx="647700" cy="1122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B45FC26-5886-B6E1-DA9D-2639FBE28D0F}"/>
              </a:ext>
            </a:extLst>
          </p:cNvPr>
          <p:cNvCxnSpPr>
            <a:cxnSpLocks/>
            <a:stCxn id="19" idx="2"/>
            <a:endCxn id="18" idx="6"/>
          </p:cNvCxnSpPr>
          <p:nvPr/>
        </p:nvCxnSpPr>
        <p:spPr>
          <a:xfrm flipH="1">
            <a:off x="3048000" y="3219450"/>
            <a:ext cx="647700" cy="1562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D63DBF7-77A2-E5D9-849A-67F17BC2E418}"/>
              </a:ext>
            </a:extLst>
          </p:cNvPr>
          <p:cNvCxnSpPr>
            <a:cxnSpLocks/>
            <a:stCxn id="14" idx="2"/>
            <a:endCxn id="10" idx="6"/>
          </p:cNvCxnSpPr>
          <p:nvPr/>
        </p:nvCxnSpPr>
        <p:spPr>
          <a:xfrm flipH="1">
            <a:off x="1943100" y="2394373"/>
            <a:ext cx="762000" cy="883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2FCA62E2-7F7E-2A1F-1358-6C49B1B336C5}"/>
                  </a:ext>
                </a:extLst>
              </p:cNvPr>
              <p:cNvSpPr txBox="1"/>
              <p:nvPr/>
            </p:nvSpPr>
            <p:spPr>
              <a:xfrm>
                <a:off x="553850" y="3088645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5B1725F2-FACE-C4EC-D5AD-1539882DB8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850" y="3088645"/>
                <a:ext cx="647700" cy="2616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95920C76-948B-7D5F-0357-EC6A60855F2E}"/>
                  </a:ext>
                </a:extLst>
              </p:cNvPr>
              <p:cNvSpPr txBox="1"/>
              <p:nvPr/>
            </p:nvSpPr>
            <p:spPr>
              <a:xfrm>
                <a:off x="1447613" y="1790738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113DF025-0D56-DD9C-8C04-E81C7422B6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613" y="1790738"/>
                <a:ext cx="647700" cy="2616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5619A1C-E1C6-F5F9-7F96-99E26FE6B3EF}"/>
                  </a:ext>
                </a:extLst>
              </p:cNvPr>
              <p:cNvSpPr txBox="1"/>
              <p:nvPr/>
            </p:nvSpPr>
            <p:spPr>
              <a:xfrm>
                <a:off x="1447800" y="22529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675604C-9407-9546-6AE4-EA4FA4FEC0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2252990"/>
                <a:ext cx="647700" cy="2616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F8DDAF21-5AD1-E2FB-219B-8BCCD11F9227}"/>
                  </a:ext>
                </a:extLst>
              </p:cNvPr>
              <p:cNvSpPr txBox="1"/>
              <p:nvPr/>
            </p:nvSpPr>
            <p:spPr>
              <a:xfrm>
                <a:off x="1447800" y="27101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60677D50-0259-1E3A-E9A6-A347E7B72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2710190"/>
                <a:ext cx="647700" cy="2616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C87A7BC8-0C31-BD98-3801-0A0CF46A0604}"/>
                  </a:ext>
                </a:extLst>
              </p:cNvPr>
              <p:cNvSpPr txBox="1"/>
              <p:nvPr/>
            </p:nvSpPr>
            <p:spPr>
              <a:xfrm>
                <a:off x="1447800" y="312420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DFE87BA-9D82-0885-C386-5BCE3C9094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3124200"/>
                <a:ext cx="647700" cy="2616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9D7F0451-410E-6D80-253E-FB45FA7F2F2E}"/>
                  </a:ext>
                </a:extLst>
              </p:cNvPr>
              <p:cNvSpPr txBox="1"/>
              <p:nvPr/>
            </p:nvSpPr>
            <p:spPr>
              <a:xfrm>
                <a:off x="1447800" y="4191000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2,63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211843F7-3D35-99F1-3D18-CC51F79263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4191000"/>
                <a:ext cx="647700" cy="26898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39754DEB-02F9-BAAE-BE65-A768238F8BD7}"/>
                  </a:ext>
                </a:extLst>
              </p:cNvPr>
              <p:cNvSpPr txBox="1"/>
              <p:nvPr/>
            </p:nvSpPr>
            <p:spPr>
              <a:xfrm>
                <a:off x="1447800" y="4648200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2,64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A65CAEA-5929-4144-F47A-6BB900DD63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4648200"/>
                <a:ext cx="647700" cy="26898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7C915D1A-F2B9-F4A5-651F-99FB0F3E48F5}"/>
                  </a:ext>
                </a:extLst>
              </p:cNvPr>
              <p:cNvSpPr txBox="1"/>
              <p:nvPr/>
            </p:nvSpPr>
            <p:spPr>
              <a:xfrm>
                <a:off x="2551860" y="17957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F1197CF-76AD-1F1B-8D4D-1644A2901D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1860" y="1795790"/>
                <a:ext cx="647700" cy="26161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A15DE85A-553E-3B33-13CD-5193E8A5C11A}"/>
                  </a:ext>
                </a:extLst>
              </p:cNvPr>
              <p:cNvSpPr txBox="1"/>
              <p:nvPr/>
            </p:nvSpPr>
            <p:spPr>
              <a:xfrm>
                <a:off x="2552700" y="22529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8302A70E-0F6E-94F5-2BC2-8282390078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2700" y="2252990"/>
                <a:ext cx="647700" cy="26161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22257BCA-FD79-CEC4-F746-A2FDB71246B2}"/>
                  </a:ext>
                </a:extLst>
              </p:cNvPr>
              <p:cNvSpPr txBox="1"/>
              <p:nvPr/>
            </p:nvSpPr>
            <p:spPr>
              <a:xfrm>
                <a:off x="2552700" y="269114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EE3F3F21-779F-2B63-ACC7-DE809DFC33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2700" y="2691140"/>
                <a:ext cx="647700" cy="2616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D17F4905-F66C-DDB6-B25D-B3BCFE110AFA}"/>
                  </a:ext>
                </a:extLst>
              </p:cNvPr>
              <p:cNvSpPr txBox="1"/>
              <p:nvPr/>
            </p:nvSpPr>
            <p:spPr>
              <a:xfrm>
                <a:off x="2551860" y="3123459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6F3FDDFD-1D7C-6CE9-412F-5E1CBB0BC3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1860" y="3123459"/>
                <a:ext cx="647700" cy="26161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9DD6104F-48FF-7F76-D84E-38DBBCC72656}"/>
                  </a:ext>
                </a:extLst>
              </p:cNvPr>
              <p:cNvSpPr txBox="1"/>
              <p:nvPr/>
            </p:nvSpPr>
            <p:spPr>
              <a:xfrm>
                <a:off x="2564128" y="4202115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3,63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DF61E4D-FA26-B417-AE5A-58C9469284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4128" y="4202115"/>
                <a:ext cx="647700" cy="26898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001BA1AF-0790-ED24-2502-8F5B937B09B9}"/>
                  </a:ext>
                </a:extLst>
              </p:cNvPr>
              <p:cNvSpPr txBox="1"/>
              <p:nvPr/>
            </p:nvSpPr>
            <p:spPr>
              <a:xfrm>
                <a:off x="2566894" y="4636761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3,64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47B002FC-EFA0-C684-FB38-F8610EAE79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6894" y="4636761"/>
                <a:ext cx="647700" cy="26898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71537018-7B74-F761-5982-1DB129ED9BF3}"/>
                  </a:ext>
                </a:extLst>
              </p:cNvPr>
              <p:cNvSpPr txBox="1"/>
              <p:nvPr/>
            </p:nvSpPr>
            <p:spPr>
              <a:xfrm>
                <a:off x="3556149" y="3084958"/>
                <a:ext cx="647700" cy="253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4255D91-FFA3-6A6C-1F74-4DC6CBA4F4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6149" y="3084958"/>
                <a:ext cx="647700" cy="253916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Arrow: Right 69">
            <a:extLst>
              <a:ext uri="{FF2B5EF4-FFF2-40B4-BE49-F238E27FC236}">
                <a16:creationId xmlns:a16="http://schemas.microsoft.com/office/drawing/2014/main" id="{E125B51F-01B3-C28F-1C54-F5CBA6796CE6}"/>
              </a:ext>
            </a:extLst>
          </p:cNvPr>
          <p:cNvSpPr/>
          <p:nvPr/>
        </p:nvSpPr>
        <p:spPr>
          <a:xfrm rot="16200000">
            <a:off x="3734044" y="2463138"/>
            <a:ext cx="416500" cy="160774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FF7371EE-68FF-F6D0-4CB7-52EF9E8E9CDB}"/>
                  </a:ext>
                </a:extLst>
              </p:cNvPr>
              <p:cNvSpPr txBox="1"/>
              <p:nvPr/>
            </p:nvSpPr>
            <p:spPr>
              <a:xfrm>
                <a:off x="3320059" y="1706563"/>
                <a:ext cx="1199963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b="1" dirty="0">
                    <a:solidFill>
                      <a:srgbClr val="92D050"/>
                    </a:solidFill>
                  </a:rPr>
                  <a:t>Predicted y </a:t>
                </a:r>
                <a:r>
                  <a:rPr lang="en-US" sz="1100" b="1" dirty="0"/>
                  <a:t>output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sz="1100" b="1" i="1" smtClean="0">
                            <a:latin typeface="Cambria Math" panose="02040503050406030204" pitchFamily="18" charset="0"/>
                          </a:rPr>
                          <m:t>𝟒𝟏</m:t>
                        </m:r>
                      </m:sub>
                    </m:sSub>
                  </m:oMath>
                </a14:m>
                <a:r>
                  <a:rPr lang="en-US" sz="1100" b="1" dirty="0"/>
                  <a:t>  </a:t>
                </a:r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0BBA3F36-6D34-A7AC-7AD8-496C21B4C4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0059" y="1706563"/>
                <a:ext cx="1199963" cy="430887"/>
              </a:xfrm>
              <a:prstGeom prst="rect">
                <a:avLst/>
              </a:prstGeom>
              <a:blipFill>
                <a:blip r:embed="rId17"/>
                <a:stretch>
                  <a:fillRect t="-1408" b="-84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F1F0FE1C-8A12-9311-4DA1-6CE154203797}"/>
              </a:ext>
            </a:extLst>
          </p:cNvPr>
          <p:cNvCxnSpPr>
            <a:cxnSpLocks/>
          </p:cNvCxnSpPr>
          <p:nvPr/>
        </p:nvCxnSpPr>
        <p:spPr>
          <a:xfrm>
            <a:off x="4449996" y="2312964"/>
            <a:ext cx="218310" cy="7563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F1AD1FF-B9BB-B69A-8180-F8B18DA92814}"/>
              </a:ext>
            </a:extLst>
          </p:cNvPr>
          <p:cNvCxnSpPr>
            <a:cxnSpLocks/>
          </p:cNvCxnSpPr>
          <p:nvPr/>
        </p:nvCxnSpPr>
        <p:spPr>
          <a:xfrm flipH="1">
            <a:off x="4589994" y="3653470"/>
            <a:ext cx="172963" cy="638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F144BA22-18DE-EDF0-845B-909BADFF88A4}"/>
              </a:ext>
            </a:extLst>
          </p:cNvPr>
          <p:cNvSpPr txBox="1"/>
          <p:nvPr/>
        </p:nvSpPr>
        <p:spPr>
          <a:xfrm>
            <a:off x="3314700" y="4424195"/>
            <a:ext cx="184284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</a:rPr>
              <a:t>Updating the parameters of all neurons</a:t>
            </a:r>
          </a:p>
        </p:txBody>
      </p:sp>
      <p:sp>
        <p:nvSpPr>
          <p:cNvPr id="76" name="Arrow: Curved Up 75">
            <a:extLst>
              <a:ext uri="{FF2B5EF4-FFF2-40B4-BE49-F238E27FC236}">
                <a16:creationId xmlns:a16="http://schemas.microsoft.com/office/drawing/2014/main" id="{8F614C2D-4B7C-7492-4AFC-516C9DD58051}"/>
              </a:ext>
            </a:extLst>
          </p:cNvPr>
          <p:cNvSpPr/>
          <p:nvPr/>
        </p:nvSpPr>
        <p:spPr>
          <a:xfrm flipH="1">
            <a:off x="2971800" y="4924625"/>
            <a:ext cx="1049094" cy="435740"/>
          </a:xfrm>
          <a:prstGeom prst="curvedUpArrow">
            <a:avLst>
              <a:gd name="adj1" fmla="val 2869"/>
              <a:gd name="adj2" fmla="val 50000"/>
              <a:gd name="adj3" fmla="val 38116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Arrow: Curved Up 76">
            <a:extLst>
              <a:ext uri="{FF2B5EF4-FFF2-40B4-BE49-F238E27FC236}">
                <a16:creationId xmlns:a16="http://schemas.microsoft.com/office/drawing/2014/main" id="{FF659165-3C8A-DC99-4663-BDBF534C88FA}"/>
              </a:ext>
            </a:extLst>
          </p:cNvPr>
          <p:cNvSpPr/>
          <p:nvPr/>
        </p:nvSpPr>
        <p:spPr>
          <a:xfrm rot="438276" flipH="1">
            <a:off x="704850" y="5364709"/>
            <a:ext cx="1555479" cy="655091"/>
          </a:xfrm>
          <a:prstGeom prst="curvedUpArrow">
            <a:avLst>
              <a:gd name="adj1" fmla="val 28146"/>
              <a:gd name="adj2" fmla="val 50000"/>
              <a:gd name="adj3" fmla="val 38116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99005E9-3CA7-E832-21D3-C159C70C3887}"/>
              </a:ext>
            </a:extLst>
          </p:cNvPr>
          <p:cNvSpPr txBox="1"/>
          <p:nvPr/>
        </p:nvSpPr>
        <p:spPr>
          <a:xfrm>
            <a:off x="1878255" y="5598253"/>
            <a:ext cx="184284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chemeClr val="accent5"/>
                </a:solidFill>
              </a:rPr>
              <a:t>End of 1 epoch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E24A753-7E58-A2E3-13F8-FF6EFE8E150B}"/>
              </a:ext>
            </a:extLst>
          </p:cNvPr>
          <p:cNvSpPr txBox="1"/>
          <p:nvPr/>
        </p:nvSpPr>
        <p:spPr>
          <a:xfrm>
            <a:off x="5558219" y="4459984"/>
            <a:ext cx="632459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The above steps are completed </a:t>
            </a:r>
            <a:r>
              <a:rPr lang="en-US" sz="1400" b="1" dirty="0">
                <a:solidFill>
                  <a:schemeClr val="accent5"/>
                </a:solidFill>
              </a:rPr>
              <a:t>once for each epoch.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/>
                </a:solidFill>
                <a:latin typeface="+mn-lt"/>
              </a:rPr>
              <a:t>Every time</a:t>
            </a:r>
            <a:r>
              <a:rPr lang="en-US" sz="1400" b="1" dirty="0">
                <a:latin typeface="+mn-lt"/>
              </a:rPr>
              <a:t>, the data propagate through the network and the </a:t>
            </a:r>
            <a:r>
              <a:rPr lang="en-US" sz="1400" b="1" dirty="0">
                <a:solidFill>
                  <a:schemeClr val="accent5"/>
                </a:solidFill>
                <a:latin typeface="+mn-lt"/>
              </a:rPr>
              <a:t>weights and biases get updated</a:t>
            </a:r>
            <a:r>
              <a:rPr lang="en-US" sz="1400" b="1" dirty="0">
                <a:latin typeface="+mn-lt"/>
              </a:rPr>
              <a:t> by the </a:t>
            </a:r>
            <a:r>
              <a:rPr lang="en-US" sz="1400" b="1" dirty="0">
                <a:solidFill>
                  <a:schemeClr val="accent2"/>
                </a:solidFill>
                <a:latin typeface="+mn-lt"/>
              </a:rPr>
              <a:t>optimizer algorithm.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17C801FB-3FA2-BE89-23E5-31CAC54C0500}"/>
                  </a:ext>
                </a:extLst>
              </p:cNvPr>
              <p:cNvSpPr txBox="1"/>
              <p:nvPr/>
            </p:nvSpPr>
            <p:spPr>
              <a:xfrm>
                <a:off x="5660624" y="1968839"/>
                <a:ext cx="6222194" cy="14226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b="1" dirty="0"/>
                  <a:t>Training Process: </a:t>
                </a:r>
              </a:p>
              <a:p>
                <a:pPr marL="342900" indent="-342900">
                  <a:buAutoNum type="arabicPeriod"/>
                </a:pPr>
                <a:r>
                  <a:rPr lang="en-US" sz="1400" b="1" dirty="0">
                    <a:solidFill>
                      <a:schemeClr val="accent3"/>
                    </a:solidFill>
                  </a:rPr>
                  <a:t>Forward Pass</a:t>
                </a:r>
                <a:r>
                  <a:rPr lang="en-US" sz="1400" b="1" dirty="0"/>
                  <a:t>: input data passes through the network</a:t>
                </a:r>
              </a:p>
              <a:p>
                <a:pPr marL="342900" indent="-342900">
                  <a:buAutoNum type="arabicPeriod"/>
                </a:pPr>
                <a:r>
                  <a:rPr lang="en-US" sz="1400" b="1" dirty="0">
                    <a:solidFill>
                      <a:srgbClr val="92D050"/>
                    </a:solidFill>
                  </a:rPr>
                  <a:t>Loss Calculation</a:t>
                </a:r>
                <a:r>
                  <a:rPr lang="en-US" sz="1400" b="1" dirty="0"/>
                  <a:t>: error between predicted and real values</a:t>
                </a:r>
              </a:p>
              <a:p>
                <a:pPr marL="342900" indent="-342900">
                  <a:buAutoNum type="arabicPeriod"/>
                </a:pPr>
                <a:r>
                  <a:rPr lang="en-US" sz="1400" b="1" dirty="0">
                    <a:solidFill>
                      <a:srgbClr val="00B050"/>
                    </a:solidFill>
                  </a:rPr>
                  <a:t>Backward Pass (Backpropagation)</a:t>
                </a:r>
                <a:r>
                  <a:rPr lang="en-US" sz="1400" b="1" dirty="0"/>
                  <a:t>: gradients of the loss with respect to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latin typeface="Cambria Math" panose="02040503050406030204" pitchFamily="18" charset="0"/>
                          </a:rPr>
                          <m:t>𝐰</m:t>
                        </m:r>
                      </m:e>
                      <m:sub>
                        <m:r>
                          <a:rPr lang="en-US" sz="1400" b="1" i="0" smtClean="0">
                            <a:latin typeface="Cambria Math" panose="02040503050406030204" pitchFamily="18" charset="0"/>
                          </a:rPr>
                          <m:t>𝐢𝐣</m:t>
                        </m:r>
                      </m:sub>
                    </m:sSub>
                  </m:oMath>
                </a14:m>
                <a:r>
                  <a:rPr lang="en-US" sz="1400" b="1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latin typeface="Cambria Math" panose="02040503050406030204" pitchFamily="18" charset="0"/>
                          </a:rPr>
                          <m:t>𝐛</m:t>
                        </m:r>
                      </m:e>
                      <m:sub>
                        <m:r>
                          <a:rPr lang="en-US" sz="1400" b="1" i="0" smtClean="0">
                            <a:latin typeface="Cambria Math" panose="02040503050406030204" pitchFamily="18" charset="0"/>
                          </a:rPr>
                          <m:t>𝐢</m:t>
                        </m:r>
                      </m:sub>
                    </m:sSub>
                  </m:oMath>
                </a14:m>
                <a:endParaRPr lang="en-US" sz="1400" b="1" dirty="0"/>
              </a:p>
              <a:p>
                <a:pPr marL="342900" indent="-342900">
                  <a:buAutoNum type="arabicPeriod"/>
                </a:pPr>
                <a:r>
                  <a:rPr lang="en-US" sz="1400" b="1" dirty="0">
                    <a:solidFill>
                      <a:schemeClr val="accent2"/>
                    </a:solidFill>
                  </a:rPr>
                  <a:t>Optimizer updates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𝐰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𝐢𝐣</m:t>
                        </m:r>
                      </m:sub>
                    </m:sSub>
                  </m:oMath>
                </a14:m>
                <a:r>
                  <a:rPr lang="en-US" sz="1400" b="1" dirty="0">
                    <a:solidFill>
                      <a:schemeClr val="accent2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𝐛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𝐢</m:t>
                        </m:r>
                      </m:sub>
                    </m:sSub>
                  </m:oMath>
                </a14:m>
                <a:endParaRPr lang="en-US" sz="1400" b="1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17C801FB-3FA2-BE89-23E5-31CAC54C05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0624" y="1968839"/>
                <a:ext cx="6222194" cy="1422697"/>
              </a:xfrm>
              <a:prstGeom prst="rect">
                <a:avLst/>
              </a:prstGeom>
              <a:blipFill>
                <a:blip r:embed="rId18"/>
                <a:stretch>
                  <a:fillRect l="-294" t="-858" b="-25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DB81C175-CD16-2E98-266F-3AEE676085DA}"/>
              </a:ext>
            </a:extLst>
          </p:cNvPr>
          <p:cNvSpPr/>
          <p:nvPr/>
        </p:nvSpPr>
        <p:spPr>
          <a:xfrm>
            <a:off x="5660624" y="1927272"/>
            <a:ext cx="6123384" cy="1656345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C1143A4-8B7A-5E86-32C9-F4A6B20B0182}"/>
              </a:ext>
            </a:extLst>
          </p:cNvPr>
          <p:cNvSpPr txBox="1"/>
          <p:nvPr/>
        </p:nvSpPr>
        <p:spPr>
          <a:xfrm>
            <a:off x="135395" y="4718611"/>
            <a:ext cx="12009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</a:rPr>
              <a:t>Repeat for next epoch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BAD281-F425-3EE3-A324-1E67FE7B88B7}"/>
              </a:ext>
            </a:extLst>
          </p:cNvPr>
          <p:cNvSpPr txBox="1"/>
          <p:nvPr/>
        </p:nvSpPr>
        <p:spPr>
          <a:xfrm>
            <a:off x="1490911" y="1266098"/>
            <a:ext cx="170787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</a:rPr>
              <a:t>Forward Pass</a:t>
            </a:r>
          </a:p>
        </p:txBody>
      </p:sp>
      <p:sp>
        <p:nvSpPr>
          <p:cNvPr id="84" name="Arrow: Right 83">
            <a:extLst>
              <a:ext uri="{FF2B5EF4-FFF2-40B4-BE49-F238E27FC236}">
                <a16:creationId xmlns:a16="http://schemas.microsoft.com/office/drawing/2014/main" id="{157B0878-2CC5-94A8-2CB9-41B2827BBD4D}"/>
              </a:ext>
            </a:extLst>
          </p:cNvPr>
          <p:cNvSpPr/>
          <p:nvPr/>
        </p:nvSpPr>
        <p:spPr>
          <a:xfrm>
            <a:off x="2046267" y="2262436"/>
            <a:ext cx="544828" cy="175366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Arrow: Right 84">
            <a:extLst>
              <a:ext uri="{FF2B5EF4-FFF2-40B4-BE49-F238E27FC236}">
                <a16:creationId xmlns:a16="http://schemas.microsoft.com/office/drawing/2014/main" id="{FD496311-9834-B409-DABC-28B4A21926F1}"/>
              </a:ext>
            </a:extLst>
          </p:cNvPr>
          <p:cNvSpPr/>
          <p:nvPr/>
        </p:nvSpPr>
        <p:spPr>
          <a:xfrm rot="18052403">
            <a:off x="999992" y="2753598"/>
            <a:ext cx="544828" cy="175366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BB4413D-912D-7E37-E20B-3808B7FA7E56}"/>
              </a:ext>
            </a:extLst>
          </p:cNvPr>
          <p:cNvSpPr txBox="1"/>
          <p:nvPr/>
        </p:nvSpPr>
        <p:spPr>
          <a:xfrm>
            <a:off x="100012" y="2276073"/>
            <a:ext cx="70008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</a:rPr>
              <a:t>Input x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9E01BE56-E206-EF54-5F00-821735C0A8A0}"/>
              </a:ext>
            </a:extLst>
          </p:cNvPr>
          <p:cNvCxnSpPr>
            <a:cxnSpLocks/>
            <a:stCxn id="86" idx="2"/>
          </p:cNvCxnSpPr>
          <p:nvPr/>
        </p:nvCxnSpPr>
        <p:spPr>
          <a:xfrm>
            <a:off x="450056" y="2460739"/>
            <a:ext cx="291723" cy="549161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Arrow: Right 87">
            <a:extLst>
              <a:ext uri="{FF2B5EF4-FFF2-40B4-BE49-F238E27FC236}">
                <a16:creationId xmlns:a16="http://schemas.microsoft.com/office/drawing/2014/main" id="{F75EF18C-A656-AAE6-686F-34B4C5508B9C}"/>
              </a:ext>
            </a:extLst>
          </p:cNvPr>
          <p:cNvSpPr/>
          <p:nvPr/>
        </p:nvSpPr>
        <p:spPr>
          <a:xfrm rot="2642669">
            <a:off x="3130430" y="2822700"/>
            <a:ext cx="544828" cy="175366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9A59EA9-A912-82BF-3CE9-EB257C2F96F4}"/>
              </a:ext>
            </a:extLst>
          </p:cNvPr>
          <p:cNvSpPr txBox="1"/>
          <p:nvPr/>
        </p:nvSpPr>
        <p:spPr>
          <a:xfrm>
            <a:off x="3999203" y="3172847"/>
            <a:ext cx="16704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rgbClr val="92D050"/>
                </a:solidFill>
              </a:rPr>
              <a:t>Loss &amp; </a:t>
            </a:r>
            <a:r>
              <a:rPr lang="en-US" sz="1100" b="1" dirty="0">
                <a:solidFill>
                  <a:srgbClr val="00B050"/>
                </a:solidFill>
              </a:rPr>
              <a:t>Gradients</a:t>
            </a:r>
            <a:r>
              <a:rPr lang="en-US" sz="1100" b="1" dirty="0">
                <a:solidFill>
                  <a:srgbClr val="92D050"/>
                </a:solidFill>
              </a:rPr>
              <a:t> </a:t>
            </a:r>
            <a:r>
              <a:rPr lang="en-US" sz="1100" b="1" dirty="0"/>
              <a:t>Calculation</a:t>
            </a:r>
          </a:p>
        </p:txBody>
      </p:sp>
      <p:sp>
        <p:nvSpPr>
          <p:cNvPr id="92" name="Arrow: Curved Up 91">
            <a:extLst>
              <a:ext uri="{FF2B5EF4-FFF2-40B4-BE49-F238E27FC236}">
                <a16:creationId xmlns:a16="http://schemas.microsoft.com/office/drawing/2014/main" id="{4DCE61EE-A0C0-CCE7-AD05-F1516B506C2B}"/>
              </a:ext>
            </a:extLst>
          </p:cNvPr>
          <p:cNvSpPr/>
          <p:nvPr/>
        </p:nvSpPr>
        <p:spPr>
          <a:xfrm flipH="1">
            <a:off x="2149696" y="4947212"/>
            <a:ext cx="1871198" cy="435740"/>
          </a:xfrm>
          <a:prstGeom prst="curvedUpArrow">
            <a:avLst>
              <a:gd name="adj1" fmla="val 2869"/>
              <a:gd name="adj2" fmla="val 50000"/>
              <a:gd name="adj3" fmla="val 38116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82366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206562-BD0E-0973-7BFB-9E80BD2D15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F2936C-F2C9-E6A6-5693-62EF77603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Processing the Calibration Data using Neural Networks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5774AD-93B7-69CE-28F3-7638A8D048C5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953361-F589-BECA-1573-9222B0E669CF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63</a:t>
            </a:fld>
            <a:endParaRPr lang="en-US"/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550FC92A-47F0-B386-092E-DF55E7731EA2}"/>
              </a:ext>
            </a:extLst>
          </p:cNvPr>
          <p:cNvSpPr>
            <a:spLocks noChangeAspect="1"/>
          </p:cNvSpPr>
          <p:nvPr/>
        </p:nvSpPr>
        <p:spPr>
          <a:xfrm>
            <a:off x="704850" y="3048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7A37E954-D1A7-2201-23AF-381949F073C6}"/>
              </a:ext>
            </a:extLst>
          </p:cNvPr>
          <p:cNvSpPr>
            <a:spLocks noChangeAspect="1"/>
          </p:cNvSpPr>
          <p:nvPr/>
        </p:nvSpPr>
        <p:spPr>
          <a:xfrm>
            <a:off x="1600200" y="1783768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BD24E95-E11C-9FDA-9CA1-10EA71E493D4}"/>
              </a:ext>
            </a:extLst>
          </p:cNvPr>
          <p:cNvSpPr>
            <a:spLocks noChangeAspect="1"/>
          </p:cNvSpPr>
          <p:nvPr/>
        </p:nvSpPr>
        <p:spPr>
          <a:xfrm>
            <a:off x="1600200" y="2222923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95F8655C-FFAE-58A1-D884-97B9458F5BBF}"/>
              </a:ext>
            </a:extLst>
          </p:cNvPr>
          <p:cNvSpPr>
            <a:spLocks noChangeAspect="1"/>
          </p:cNvSpPr>
          <p:nvPr/>
        </p:nvSpPr>
        <p:spPr>
          <a:xfrm>
            <a:off x="1600200" y="2667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5FA46B87-03E0-40FB-D4E5-3031DB60340D}"/>
              </a:ext>
            </a:extLst>
          </p:cNvPr>
          <p:cNvSpPr>
            <a:spLocks noChangeAspect="1"/>
          </p:cNvSpPr>
          <p:nvPr/>
        </p:nvSpPr>
        <p:spPr>
          <a:xfrm>
            <a:off x="1600200" y="310615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3641BB86-312F-378B-B770-FF2E217420B6}"/>
              </a:ext>
            </a:extLst>
          </p:cNvPr>
          <p:cNvSpPr>
            <a:spLocks noChangeAspect="1"/>
          </p:cNvSpPr>
          <p:nvPr/>
        </p:nvSpPr>
        <p:spPr>
          <a:xfrm>
            <a:off x="1600200" y="417094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5AA5DF30-6BE3-0DBC-EAEA-98BB30689957}"/>
              </a:ext>
            </a:extLst>
          </p:cNvPr>
          <p:cNvSpPr>
            <a:spLocks noChangeAspect="1"/>
          </p:cNvSpPr>
          <p:nvPr/>
        </p:nvSpPr>
        <p:spPr>
          <a:xfrm>
            <a:off x="1600200" y="46101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Connector 12">
            <a:extLst>
              <a:ext uri="{FF2B5EF4-FFF2-40B4-BE49-F238E27FC236}">
                <a16:creationId xmlns:a16="http://schemas.microsoft.com/office/drawing/2014/main" id="{4AB555D7-A2CB-413C-273F-F60C087F5F5E}"/>
              </a:ext>
            </a:extLst>
          </p:cNvPr>
          <p:cNvSpPr>
            <a:spLocks noChangeAspect="1"/>
          </p:cNvSpPr>
          <p:nvPr/>
        </p:nvSpPr>
        <p:spPr>
          <a:xfrm>
            <a:off x="2705100" y="1783768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273AA8D3-41CD-06AF-FA82-7741EE641821}"/>
              </a:ext>
            </a:extLst>
          </p:cNvPr>
          <p:cNvSpPr>
            <a:spLocks noChangeAspect="1"/>
          </p:cNvSpPr>
          <p:nvPr/>
        </p:nvSpPr>
        <p:spPr>
          <a:xfrm>
            <a:off x="2705100" y="2222923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69331E55-7412-E117-EBB5-6F9761210728}"/>
              </a:ext>
            </a:extLst>
          </p:cNvPr>
          <p:cNvSpPr>
            <a:spLocks noChangeAspect="1"/>
          </p:cNvSpPr>
          <p:nvPr/>
        </p:nvSpPr>
        <p:spPr>
          <a:xfrm>
            <a:off x="2705100" y="2667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EFCE4237-1401-6BE2-8E53-2E076402A167}"/>
              </a:ext>
            </a:extLst>
          </p:cNvPr>
          <p:cNvSpPr>
            <a:spLocks noChangeAspect="1"/>
          </p:cNvSpPr>
          <p:nvPr/>
        </p:nvSpPr>
        <p:spPr>
          <a:xfrm>
            <a:off x="2705100" y="310615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AFEB130A-109E-833B-D454-A1463839CE74}"/>
              </a:ext>
            </a:extLst>
          </p:cNvPr>
          <p:cNvSpPr>
            <a:spLocks noChangeAspect="1"/>
          </p:cNvSpPr>
          <p:nvPr/>
        </p:nvSpPr>
        <p:spPr>
          <a:xfrm>
            <a:off x="2705100" y="4170945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D2EAA206-EB44-AF62-3CC4-243FCF7E7408}"/>
              </a:ext>
            </a:extLst>
          </p:cNvPr>
          <p:cNvSpPr>
            <a:spLocks noChangeAspect="1"/>
          </p:cNvSpPr>
          <p:nvPr/>
        </p:nvSpPr>
        <p:spPr>
          <a:xfrm>
            <a:off x="2705100" y="46101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18">
            <a:extLst>
              <a:ext uri="{FF2B5EF4-FFF2-40B4-BE49-F238E27FC236}">
                <a16:creationId xmlns:a16="http://schemas.microsoft.com/office/drawing/2014/main" id="{F49039D7-2C1B-AFE5-7D32-FDB715542E7E}"/>
              </a:ext>
            </a:extLst>
          </p:cNvPr>
          <p:cNvSpPr>
            <a:spLocks noChangeAspect="1"/>
          </p:cNvSpPr>
          <p:nvPr/>
        </p:nvSpPr>
        <p:spPr>
          <a:xfrm>
            <a:off x="3695700" y="3048000"/>
            <a:ext cx="342900" cy="3429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8AFC003F-8031-3BAC-87B3-BDA8E2BA21E1}"/>
              </a:ext>
            </a:extLst>
          </p:cNvPr>
          <p:cNvSpPr>
            <a:spLocks noChangeAspect="1"/>
          </p:cNvSpPr>
          <p:nvPr/>
        </p:nvSpPr>
        <p:spPr>
          <a:xfrm flipV="1">
            <a:off x="1752600" y="3643883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99BF48B8-9E2A-BA61-F0E7-856D83EEE960}"/>
              </a:ext>
            </a:extLst>
          </p:cNvPr>
          <p:cNvSpPr>
            <a:spLocks noChangeAspect="1"/>
          </p:cNvSpPr>
          <p:nvPr/>
        </p:nvSpPr>
        <p:spPr>
          <a:xfrm flipV="1">
            <a:off x="1752600" y="386781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AC20CC04-EFF5-AEAE-D615-2FD77A83F84D}"/>
              </a:ext>
            </a:extLst>
          </p:cNvPr>
          <p:cNvSpPr>
            <a:spLocks noChangeAspect="1"/>
          </p:cNvSpPr>
          <p:nvPr/>
        </p:nvSpPr>
        <p:spPr>
          <a:xfrm flipV="1">
            <a:off x="1752600" y="375474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Connector 22">
            <a:extLst>
              <a:ext uri="{FF2B5EF4-FFF2-40B4-BE49-F238E27FC236}">
                <a16:creationId xmlns:a16="http://schemas.microsoft.com/office/drawing/2014/main" id="{DC94CDC0-96D9-ECB3-CEB3-72B7A630CF74}"/>
              </a:ext>
            </a:extLst>
          </p:cNvPr>
          <p:cNvSpPr>
            <a:spLocks noChangeAspect="1"/>
          </p:cNvSpPr>
          <p:nvPr/>
        </p:nvSpPr>
        <p:spPr>
          <a:xfrm flipV="1">
            <a:off x="2842259" y="3643883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Connector 23">
            <a:extLst>
              <a:ext uri="{FF2B5EF4-FFF2-40B4-BE49-F238E27FC236}">
                <a16:creationId xmlns:a16="http://schemas.microsoft.com/office/drawing/2014/main" id="{5442A64D-147E-0BD2-69E4-37D064ABACFB}"/>
              </a:ext>
            </a:extLst>
          </p:cNvPr>
          <p:cNvSpPr>
            <a:spLocks noChangeAspect="1"/>
          </p:cNvSpPr>
          <p:nvPr/>
        </p:nvSpPr>
        <p:spPr>
          <a:xfrm flipV="1">
            <a:off x="2842259" y="386781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FF063C4F-E6A5-1783-392D-741ECFE00D2D}"/>
              </a:ext>
            </a:extLst>
          </p:cNvPr>
          <p:cNvSpPr>
            <a:spLocks noChangeAspect="1"/>
          </p:cNvSpPr>
          <p:nvPr/>
        </p:nvSpPr>
        <p:spPr>
          <a:xfrm flipV="1">
            <a:off x="2842259" y="375474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BD1873D-7CA2-EA4C-3CEC-C9FDA27143BC}"/>
              </a:ext>
            </a:extLst>
          </p:cNvPr>
          <p:cNvCxnSpPr>
            <a:stCxn id="6" idx="6"/>
            <a:endCxn id="7" idx="2"/>
          </p:cNvCxnSpPr>
          <p:nvPr/>
        </p:nvCxnSpPr>
        <p:spPr>
          <a:xfrm flipV="1">
            <a:off x="1047750" y="1955218"/>
            <a:ext cx="552450" cy="1264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F74EFEB-B3B1-6D47-F15D-FD2E7ACD4772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 flipV="1">
            <a:off x="1047750" y="2394373"/>
            <a:ext cx="552450" cy="825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53E43B2-054B-3A13-B47A-B4B5A4DB0E72}"/>
              </a:ext>
            </a:extLst>
          </p:cNvPr>
          <p:cNvCxnSpPr>
            <a:cxnSpLocks/>
            <a:stCxn id="6" idx="6"/>
            <a:endCxn id="9" idx="2"/>
          </p:cNvCxnSpPr>
          <p:nvPr/>
        </p:nvCxnSpPr>
        <p:spPr>
          <a:xfrm flipV="1">
            <a:off x="1047750" y="2838450"/>
            <a:ext cx="55245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4DE87BD-1459-C27A-4C46-8A10FC39A6EB}"/>
              </a:ext>
            </a:extLst>
          </p:cNvPr>
          <p:cNvCxnSpPr>
            <a:cxnSpLocks/>
            <a:stCxn id="6" idx="6"/>
            <a:endCxn id="10" idx="2"/>
          </p:cNvCxnSpPr>
          <p:nvPr/>
        </p:nvCxnSpPr>
        <p:spPr>
          <a:xfrm>
            <a:off x="1047750" y="3219450"/>
            <a:ext cx="552450" cy="58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E916335-A895-95C6-59D6-0B06F67F59B3}"/>
              </a:ext>
            </a:extLst>
          </p:cNvPr>
          <p:cNvCxnSpPr>
            <a:cxnSpLocks/>
            <a:stCxn id="6" idx="6"/>
            <a:endCxn id="11" idx="2"/>
          </p:cNvCxnSpPr>
          <p:nvPr/>
        </p:nvCxnSpPr>
        <p:spPr>
          <a:xfrm>
            <a:off x="1047750" y="3219450"/>
            <a:ext cx="552450" cy="1122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5C0FF0E-4DBA-B5FB-C9D0-451725E4EC9D}"/>
              </a:ext>
            </a:extLst>
          </p:cNvPr>
          <p:cNvCxnSpPr>
            <a:cxnSpLocks/>
            <a:stCxn id="6" idx="6"/>
            <a:endCxn id="12" idx="2"/>
          </p:cNvCxnSpPr>
          <p:nvPr/>
        </p:nvCxnSpPr>
        <p:spPr>
          <a:xfrm>
            <a:off x="1047750" y="3219450"/>
            <a:ext cx="552450" cy="1562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9919692-A774-6CA4-A4BB-F49ACCF0A0E2}"/>
              </a:ext>
            </a:extLst>
          </p:cNvPr>
          <p:cNvCxnSpPr>
            <a:cxnSpLocks/>
            <a:stCxn id="13" idx="2"/>
            <a:endCxn id="7" idx="6"/>
          </p:cNvCxnSpPr>
          <p:nvPr/>
        </p:nvCxnSpPr>
        <p:spPr>
          <a:xfrm flipH="1">
            <a:off x="1943100" y="1955218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CCE55AC-4552-408C-68AA-80004CFCAB98}"/>
              </a:ext>
            </a:extLst>
          </p:cNvPr>
          <p:cNvCxnSpPr>
            <a:cxnSpLocks/>
            <a:stCxn id="13" idx="2"/>
            <a:endCxn id="8" idx="6"/>
          </p:cNvCxnSpPr>
          <p:nvPr/>
        </p:nvCxnSpPr>
        <p:spPr>
          <a:xfrm flipH="1">
            <a:off x="1943100" y="1955218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87BFA19-DEDE-A832-81DB-8393DD5CED8E}"/>
              </a:ext>
            </a:extLst>
          </p:cNvPr>
          <p:cNvCxnSpPr>
            <a:cxnSpLocks/>
            <a:stCxn id="14" idx="2"/>
            <a:endCxn id="9" idx="6"/>
          </p:cNvCxnSpPr>
          <p:nvPr/>
        </p:nvCxnSpPr>
        <p:spPr>
          <a:xfrm flipH="1">
            <a:off x="1943100" y="2394373"/>
            <a:ext cx="762000" cy="444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0F9BD27-34B8-0040-8D93-EC6F127ED6B3}"/>
              </a:ext>
            </a:extLst>
          </p:cNvPr>
          <p:cNvCxnSpPr>
            <a:cxnSpLocks/>
            <a:stCxn id="17" idx="2"/>
            <a:endCxn id="10" idx="6"/>
          </p:cNvCxnSpPr>
          <p:nvPr/>
        </p:nvCxnSpPr>
        <p:spPr>
          <a:xfrm flipH="1" flipV="1">
            <a:off x="1943100" y="3277605"/>
            <a:ext cx="762000" cy="10647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9192EBE-325B-A546-381A-DB6B96A5F3C5}"/>
              </a:ext>
            </a:extLst>
          </p:cNvPr>
          <p:cNvCxnSpPr>
            <a:cxnSpLocks/>
            <a:endCxn id="7" idx="6"/>
          </p:cNvCxnSpPr>
          <p:nvPr/>
        </p:nvCxnSpPr>
        <p:spPr>
          <a:xfrm flipH="1" flipV="1">
            <a:off x="1943100" y="1955218"/>
            <a:ext cx="914400" cy="1035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21A974B-B1EC-ADFA-8A75-63DCDF161A2D}"/>
              </a:ext>
            </a:extLst>
          </p:cNvPr>
          <p:cNvCxnSpPr>
            <a:cxnSpLocks/>
            <a:stCxn id="16" idx="2"/>
            <a:endCxn id="8" idx="6"/>
          </p:cNvCxnSpPr>
          <p:nvPr/>
        </p:nvCxnSpPr>
        <p:spPr>
          <a:xfrm flipH="1" flipV="1">
            <a:off x="1943100" y="2394373"/>
            <a:ext cx="762000" cy="883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3BFF4FC-FA3C-BCBA-950E-1CBC06A24BDE}"/>
              </a:ext>
            </a:extLst>
          </p:cNvPr>
          <p:cNvCxnSpPr>
            <a:cxnSpLocks/>
            <a:stCxn id="17" idx="2"/>
            <a:endCxn id="9" idx="6"/>
          </p:cNvCxnSpPr>
          <p:nvPr/>
        </p:nvCxnSpPr>
        <p:spPr>
          <a:xfrm flipH="1" flipV="1">
            <a:off x="1943100" y="2838450"/>
            <a:ext cx="762000" cy="1503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E408ED1-EAC0-3FF1-B408-CFEB9F53E6E3}"/>
              </a:ext>
            </a:extLst>
          </p:cNvPr>
          <p:cNvCxnSpPr>
            <a:cxnSpLocks/>
            <a:stCxn id="11" idx="6"/>
            <a:endCxn id="15" idx="2"/>
          </p:cNvCxnSpPr>
          <p:nvPr/>
        </p:nvCxnSpPr>
        <p:spPr>
          <a:xfrm flipV="1">
            <a:off x="1943100" y="2838450"/>
            <a:ext cx="762000" cy="1503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D313DDA-C8AD-D6A1-25F7-9119B40E238F}"/>
              </a:ext>
            </a:extLst>
          </p:cNvPr>
          <p:cNvCxnSpPr>
            <a:cxnSpLocks/>
            <a:stCxn id="12" idx="6"/>
            <a:endCxn id="16" idx="2"/>
          </p:cNvCxnSpPr>
          <p:nvPr/>
        </p:nvCxnSpPr>
        <p:spPr>
          <a:xfrm flipV="1">
            <a:off x="1943100" y="3277605"/>
            <a:ext cx="762000" cy="1503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65BE351-BC40-CD61-6372-64CC63351975}"/>
              </a:ext>
            </a:extLst>
          </p:cNvPr>
          <p:cNvCxnSpPr>
            <a:cxnSpLocks/>
            <a:stCxn id="12" idx="6"/>
            <a:endCxn id="18" idx="2"/>
          </p:cNvCxnSpPr>
          <p:nvPr/>
        </p:nvCxnSpPr>
        <p:spPr>
          <a:xfrm>
            <a:off x="1943100" y="478155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2A586F7-C8C8-1DE5-4CA6-86A1CAA9D647}"/>
              </a:ext>
            </a:extLst>
          </p:cNvPr>
          <p:cNvCxnSpPr>
            <a:cxnSpLocks/>
            <a:stCxn id="11" idx="6"/>
            <a:endCxn id="18" idx="2"/>
          </p:cNvCxnSpPr>
          <p:nvPr/>
        </p:nvCxnSpPr>
        <p:spPr>
          <a:xfrm>
            <a:off x="1943100" y="4342395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62A4E44-A246-70B7-493C-C8384CC46F1A}"/>
              </a:ext>
            </a:extLst>
          </p:cNvPr>
          <p:cNvCxnSpPr>
            <a:cxnSpLocks/>
            <a:stCxn id="12" idx="6"/>
            <a:endCxn id="17" idx="2"/>
          </p:cNvCxnSpPr>
          <p:nvPr/>
        </p:nvCxnSpPr>
        <p:spPr>
          <a:xfrm flipV="1">
            <a:off x="1943100" y="4342395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66E4A12-0984-47DE-B84B-E9493D33F6C4}"/>
              </a:ext>
            </a:extLst>
          </p:cNvPr>
          <p:cNvCxnSpPr>
            <a:cxnSpLocks/>
            <a:stCxn id="11" idx="6"/>
            <a:endCxn id="13" idx="2"/>
          </p:cNvCxnSpPr>
          <p:nvPr/>
        </p:nvCxnSpPr>
        <p:spPr>
          <a:xfrm flipV="1">
            <a:off x="1943100" y="1955218"/>
            <a:ext cx="762000" cy="23871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70D4CBF-815A-3720-17F0-F94B07A406D1}"/>
              </a:ext>
            </a:extLst>
          </p:cNvPr>
          <p:cNvCxnSpPr>
            <a:cxnSpLocks/>
            <a:stCxn id="9" idx="6"/>
            <a:endCxn id="18" idx="2"/>
          </p:cNvCxnSpPr>
          <p:nvPr/>
        </p:nvCxnSpPr>
        <p:spPr>
          <a:xfrm>
            <a:off x="1943100" y="2838450"/>
            <a:ext cx="762000" cy="1943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3D29596-D4AD-F5B4-3090-D15A56E1B7E2}"/>
              </a:ext>
            </a:extLst>
          </p:cNvPr>
          <p:cNvCxnSpPr>
            <a:cxnSpLocks/>
            <a:stCxn id="8" idx="6"/>
          </p:cNvCxnSpPr>
          <p:nvPr/>
        </p:nvCxnSpPr>
        <p:spPr>
          <a:xfrm>
            <a:off x="1943100" y="2394373"/>
            <a:ext cx="762000" cy="18978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53C637D-7B01-5FE2-5189-C84949C75287}"/>
              </a:ext>
            </a:extLst>
          </p:cNvPr>
          <p:cNvCxnSpPr>
            <a:cxnSpLocks/>
            <a:stCxn id="10" idx="6"/>
            <a:endCxn id="16" idx="2"/>
          </p:cNvCxnSpPr>
          <p:nvPr/>
        </p:nvCxnSpPr>
        <p:spPr>
          <a:xfrm>
            <a:off x="1943100" y="3277605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686DB5-1C57-5B99-093D-CE150DA377AC}"/>
              </a:ext>
            </a:extLst>
          </p:cNvPr>
          <p:cNvCxnSpPr>
            <a:cxnSpLocks/>
            <a:stCxn id="7" idx="6"/>
            <a:endCxn id="14" idx="2"/>
          </p:cNvCxnSpPr>
          <p:nvPr/>
        </p:nvCxnSpPr>
        <p:spPr>
          <a:xfrm>
            <a:off x="1943100" y="1955218"/>
            <a:ext cx="762000" cy="439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249EC9B-CA2C-AA34-D036-46E4D2CDFAAB}"/>
              </a:ext>
            </a:extLst>
          </p:cNvPr>
          <p:cNvCxnSpPr>
            <a:cxnSpLocks/>
            <a:stCxn id="19" idx="2"/>
            <a:endCxn id="13" idx="6"/>
          </p:cNvCxnSpPr>
          <p:nvPr/>
        </p:nvCxnSpPr>
        <p:spPr>
          <a:xfrm flipH="1" flipV="1">
            <a:off x="3048000" y="1955218"/>
            <a:ext cx="647700" cy="1264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5A86F8CD-F4E3-270B-2D12-7B745C956613}"/>
              </a:ext>
            </a:extLst>
          </p:cNvPr>
          <p:cNvCxnSpPr>
            <a:cxnSpLocks/>
            <a:stCxn id="19" idx="2"/>
            <a:endCxn id="14" idx="6"/>
          </p:cNvCxnSpPr>
          <p:nvPr/>
        </p:nvCxnSpPr>
        <p:spPr>
          <a:xfrm flipH="1" flipV="1">
            <a:off x="3048000" y="2394373"/>
            <a:ext cx="647700" cy="825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C7A5E5C-C90B-48A2-5B6A-0A715BB6F63C}"/>
              </a:ext>
            </a:extLst>
          </p:cNvPr>
          <p:cNvCxnSpPr>
            <a:cxnSpLocks/>
            <a:stCxn id="19" idx="2"/>
            <a:endCxn id="15" idx="6"/>
          </p:cNvCxnSpPr>
          <p:nvPr/>
        </p:nvCxnSpPr>
        <p:spPr>
          <a:xfrm flipH="1" flipV="1">
            <a:off x="3048000" y="2838450"/>
            <a:ext cx="64770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CB29477-0F0C-1988-E447-8D7788301E8C}"/>
              </a:ext>
            </a:extLst>
          </p:cNvPr>
          <p:cNvCxnSpPr>
            <a:cxnSpLocks/>
            <a:stCxn id="19" idx="2"/>
            <a:endCxn id="16" idx="6"/>
          </p:cNvCxnSpPr>
          <p:nvPr/>
        </p:nvCxnSpPr>
        <p:spPr>
          <a:xfrm flipH="1">
            <a:off x="3048000" y="3219450"/>
            <a:ext cx="647700" cy="58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21C4BB0-0CE2-4E3F-B9FA-A182C2533474}"/>
              </a:ext>
            </a:extLst>
          </p:cNvPr>
          <p:cNvCxnSpPr>
            <a:cxnSpLocks/>
            <a:stCxn id="19" idx="2"/>
            <a:endCxn id="17" idx="6"/>
          </p:cNvCxnSpPr>
          <p:nvPr/>
        </p:nvCxnSpPr>
        <p:spPr>
          <a:xfrm flipH="1">
            <a:off x="3048000" y="3219450"/>
            <a:ext cx="647700" cy="1122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A497C2C-6813-A285-2500-73850D62784D}"/>
              </a:ext>
            </a:extLst>
          </p:cNvPr>
          <p:cNvCxnSpPr>
            <a:cxnSpLocks/>
            <a:stCxn id="19" idx="2"/>
            <a:endCxn id="18" idx="6"/>
          </p:cNvCxnSpPr>
          <p:nvPr/>
        </p:nvCxnSpPr>
        <p:spPr>
          <a:xfrm flipH="1">
            <a:off x="3048000" y="3219450"/>
            <a:ext cx="647700" cy="1562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010A317-5AE4-1F62-C501-4852B0F6F393}"/>
              </a:ext>
            </a:extLst>
          </p:cNvPr>
          <p:cNvCxnSpPr>
            <a:cxnSpLocks/>
            <a:stCxn id="14" idx="2"/>
            <a:endCxn id="10" idx="6"/>
          </p:cNvCxnSpPr>
          <p:nvPr/>
        </p:nvCxnSpPr>
        <p:spPr>
          <a:xfrm flipH="1">
            <a:off x="1943100" y="2394373"/>
            <a:ext cx="762000" cy="883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0012F6CC-B7CA-2CC0-9C12-462475ED8119}"/>
                  </a:ext>
                </a:extLst>
              </p:cNvPr>
              <p:cNvSpPr txBox="1"/>
              <p:nvPr/>
            </p:nvSpPr>
            <p:spPr>
              <a:xfrm>
                <a:off x="553850" y="3088645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5B1725F2-FACE-C4EC-D5AD-1539882DB8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850" y="3088645"/>
                <a:ext cx="647700" cy="2616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6C7B57B-EFFA-5516-84CB-1AD86B0D1FC5}"/>
                  </a:ext>
                </a:extLst>
              </p:cNvPr>
              <p:cNvSpPr txBox="1"/>
              <p:nvPr/>
            </p:nvSpPr>
            <p:spPr>
              <a:xfrm>
                <a:off x="1447613" y="1790738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113DF025-0D56-DD9C-8C04-E81C7422B6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613" y="1790738"/>
                <a:ext cx="647700" cy="2616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56A296D-F83D-566A-804B-B2F3292D9433}"/>
                  </a:ext>
                </a:extLst>
              </p:cNvPr>
              <p:cNvSpPr txBox="1"/>
              <p:nvPr/>
            </p:nvSpPr>
            <p:spPr>
              <a:xfrm>
                <a:off x="1447800" y="22529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675604C-9407-9546-6AE4-EA4FA4FEC0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2252990"/>
                <a:ext cx="647700" cy="2616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61C09BC6-D868-C3C4-EB00-06BB0FF75E6C}"/>
                  </a:ext>
                </a:extLst>
              </p:cNvPr>
              <p:cNvSpPr txBox="1"/>
              <p:nvPr/>
            </p:nvSpPr>
            <p:spPr>
              <a:xfrm>
                <a:off x="1447800" y="27101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60677D50-0259-1E3A-E9A6-A347E7B72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2710190"/>
                <a:ext cx="647700" cy="2616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4D99BE9-0643-4BF7-BDF2-FB875D6451DC}"/>
                  </a:ext>
                </a:extLst>
              </p:cNvPr>
              <p:cNvSpPr txBox="1"/>
              <p:nvPr/>
            </p:nvSpPr>
            <p:spPr>
              <a:xfrm>
                <a:off x="1447800" y="312420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DFE87BA-9D82-0885-C386-5BCE3C9094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3124200"/>
                <a:ext cx="647700" cy="2616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D475DEDD-3999-55D3-9501-9EBC0EC7AD6E}"/>
                  </a:ext>
                </a:extLst>
              </p:cNvPr>
              <p:cNvSpPr txBox="1"/>
              <p:nvPr/>
            </p:nvSpPr>
            <p:spPr>
              <a:xfrm>
                <a:off x="1447800" y="4191000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2,63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211843F7-3D35-99F1-3D18-CC51F79263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4191000"/>
                <a:ext cx="647700" cy="26898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CDFE4FA4-B40B-C5A1-E8BD-DA9147D01AB6}"/>
                  </a:ext>
                </a:extLst>
              </p:cNvPr>
              <p:cNvSpPr txBox="1"/>
              <p:nvPr/>
            </p:nvSpPr>
            <p:spPr>
              <a:xfrm>
                <a:off x="1447800" y="4648200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2,64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A65CAEA-5929-4144-F47A-6BB900DD63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4648200"/>
                <a:ext cx="647700" cy="26898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40A268FD-EE0A-2659-5DC7-F6EC0489E881}"/>
                  </a:ext>
                </a:extLst>
              </p:cNvPr>
              <p:cNvSpPr txBox="1"/>
              <p:nvPr/>
            </p:nvSpPr>
            <p:spPr>
              <a:xfrm>
                <a:off x="2551860" y="17957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F1197CF-76AD-1F1B-8D4D-1644A2901D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1860" y="1795790"/>
                <a:ext cx="647700" cy="26161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4710DC3F-1EB1-0D0F-5AEE-90B120EFEAA5}"/>
                  </a:ext>
                </a:extLst>
              </p:cNvPr>
              <p:cNvSpPr txBox="1"/>
              <p:nvPr/>
            </p:nvSpPr>
            <p:spPr>
              <a:xfrm>
                <a:off x="2552700" y="225299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8302A70E-0F6E-94F5-2BC2-8282390078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2700" y="2252990"/>
                <a:ext cx="647700" cy="26161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D5E74BEA-F67D-4CF9-F49B-6CC872D263B3}"/>
                  </a:ext>
                </a:extLst>
              </p:cNvPr>
              <p:cNvSpPr txBox="1"/>
              <p:nvPr/>
            </p:nvSpPr>
            <p:spPr>
              <a:xfrm>
                <a:off x="2552700" y="2691140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EE3F3F21-779F-2B63-ACC7-DE809DFC33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2700" y="2691140"/>
                <a:ext cx="647700" cy="2616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DA0088BF-0F2A-BC51-FCBB-840412EA3C8F}"/>
                  </a:ext>
                </a:extLst>
              </p:cNvPr>
              <p:cNvSpPr txBox="1"/>
              <p:nvPr/>
            </p:nvSpPr>
            <p:spPr>
              <a:xfrm>
                <a:off x="2551860" y="3123459"/>
                <a:ext cx="6477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6F3FDDFD-1D7C-6CE9-412F-5E1CBB0BC3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1860" y="3123459"/>
                <a:ext cx="647700" cy="26161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D548F071-4A14-4A06-1061-017D830B69D9}"/>
                  </a:ext>
                </a:extLst>
              </p:cNvPr>
              <p:cNvSpPr txBox="1"/>
              <p:nvPr/>
            </p:nvSpPr>
            <p:spPr>
              <a:xfrm>
                <a:off x="2564128" y="4202115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3,63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DF61E4D-FA26-B417-AE5A-58C9469284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4128" y="4202115"/>
                <a:ext cx="647700" cy="26898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F76D3670-A1E0-F979-8772-085ED5367B55}"/>
                  </a:ext>
                </a:extLst>
              </p:cNvPr>
              <p:cNvSpPr txBox="1"/>
              <p:nvPr/>
            </p:nvSpPr>
            <p:spPr>
              <a:xfrm>
                <a:off x="2566894" y="4636761"/>
                <a:ext cx="647700" cy="268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3,64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47B002FC-EFA0-C684-FB38-F8610EAE79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6894" y="4636761"/>
                <a:ext cx="647700" cy="26898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E504E2E8-0703-D98D-AEA4-1218B3C28F73}"/>
                  </a:ext>
                </a:extLst>
              </p:cNvPr>
              <p:cNvSpPr txBox="1"/>
              <p:nvPr/>
            </p:nvSpPr>
            <p:spPr>
              <a:xfrm>
                <a:off x="3556149" y="3084958"/>
                <a:ext cx="647700" cy="253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05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4255D91-FFA3-6A6C-1F74-4DC6CBA4F4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6149" y="3084958"/>
                <a:ext cx="647700" cy="253916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Arrow: Right 69">
            <a:extLst>
              <a:ext uri="{FF2B5EF4-FFF2-40B4-BE49-F238E27FC236}">
                <a16:creationId xmlns:a16="http://schemas.microsoft.com/office/drawing/2014/main" id="{1F791685-CE82-CB40-E548-A86613E0A1D0}"/>
              </a:ext>
            </a:extLst>
          </p:cNvPr>
          <p:cNvSpPr/>
          <p:nvPr/>
        </p:nvSpPr>
        <p:spPr>
          <a:xfrm rot="16200000">
            <a:off x="3734044" y="2463138"/>
            <a:ext cx="416500" cy="160774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55B0694F-5AFE-7FC2-8B73-FFE1AFDDB489}"/>
                  </a:ext>
                </a:extLst>
              </p:cNvPr>
              <p:cNvSpPr txBox="1"/>
              <p:nvPr/>
            </p:nvSpPr>
            <p:spPr>
              <a:xfrm>
                <a:off x="3320059" y="1706563"/>
                <a:ext cx="1199963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b="1" dirty="0">
                    <a:solidFill>
                      <a:srgbClr val="92D050"/>
                    </a:solidFill>
                  </a:rPr>
                  <a:t>Predicted y </a:t>
                </a:r>
                <a:r>
                  <a:rPr lang="en-US" sz="1100" b="1" dirty="0"/>
                  <a:t>output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sz="1100" b="1" i="1" smtClean="0">
                            <a:latin typeface="Cambria Math" panose="02040503050406030204" pitchFamily="18" charset="0"/>
                          </a:rPr>
                          <m:t>𝟒𝟏</m:t>
                        </m:r>
                      </m:sub>
                    </m:sSub>
                  </m:oMath>
                </a14:m>
                <a:r>
                  <a:rPr lang="en-US" sz="1100" b="1" dirty="0"/>
                  <a:t>  </a:t>
                </a:r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0BBA3F36-6D34-A7AC-7AD8-496C21B4C4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0059" y="1706563"/>
                <a:ext cx="1199963" cy="430887"/>
              </a:xfrm>
              <a:prstGeom prst="rect">
                <a:avLst/>
              </a:prstGeom>
              <a:blipFill>
                <a:blip r:embed="rId17"/>
                <a:stretch>
                  <a:fillRect t="-1408" b="-84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E3A45D9D-97B3-C607-55AA-6A7CA2CA7D90}"/>
              </a:ext>
            </a:extLst>
          </p:cNvPr>
          <p:cNvCxnSpPr>
            <a:cxnSpLocks/>
          </p:cNvCxnSpPr>
          <p:nvPr/>
        </p:nvCxnSpPr>
        <p:spPr>
          <a:xfrm>
            <a:off x="4449996" y="2312964"/>
            <a:ext cx="218310" cy="7563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ED7C9E8-6D89-AE40-3A16-D0EA01B87B00}"/>
              </a:ext>
            </a:extLst>
          </p:cNvPr>
          <p:cNvCxnSpPr>
            <a:cxnSpLocks/>
          </p:cNvCxnSpPr>
          <p:nvPr/>
        </p:nvCxnSpPr>
        <p:spPr>
          <a:xfrm flipH="1">
            <a:off x="4589994" y="3653470"/>
            <a:ext cx="172963" cy="638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28791BCD-7300-49B3-891F-8FE97EBF985A}"/>
              </a:ext>
            </a:extLst>
          </p:cNvPr>
          <p:cNvSpPr txBox="1"/>
          <p:nvPr/>
        </p:nvSpPr>
        <p:spPr>
          <a:xfrm>
            <a:off x="3314700" y="4424195"/>
            <a:ext cx="184284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</a:rPr>
              <a:t>Updating the parameters of all neurons</a:t>
            </a:r>
          </a:p>
        </p:txBody>
      </p:sp>
      <p:sp>
        <p:nvSpPr>
          <p:cNvPr id="76" name="Arrow: Curved Up 75">
            <a:extLst>
              <a:ext uri="{FF2B5EF4-FFF2-40B4-BE49-F238E27FC236}">
                <a16:creationId xmlns:a16="http://schemas.microsoft.com/office/drawing/2014/main" id="{EAE973A5-F718-71B8-D312-97594829D32E}"/>
              </a:ext>
            </a:extLst>
          </p:cNvPr>
          <p:cNvSpPr/>
          <p:nvPr/>
        </p:nvSpPr>
        <p:spPr>
          <a:xfrm flipH="1">
            <a:off x="2971800" y="4924625"/>
            <a:ext cx="1049094" cy="435740"/>
          </a:xfrm>
          <a:prstGeom prst="curvedUpArrow">
            <a:avLst>
              <a:gd name="adj1" fmla="val 2869"/>
              <a:gd name="adj2" fmla="val 50000"/>
              <a:gd name="adj3" fmla="val 38116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Arrow: Curved Up 76">
            <a:extLst>
              <a:ext uri="{FF2B5EF4-FFF2-40B4-BE49-F238E27FC236}">
                <a16:creationId xmlns:a16="http://schemas.microsoft.com/office/drawing/2014/main" id="{B8E93465-395D-0298-00D6-6EAF6EE660C3}"/>
              </a:ext>
            </a:extLst>
          </p:cNvPr>
          <p:cNvSpPr/>
          <p:nvPr/>
        </p:nvSpPr>
        <p:spPr>
          <a:xfrm rot="438276" flipH="1">
            <a:off x="704850" y="5364709"/>
            <a:ext cx="1555479" cy="655091"/>
          </a:xfrm>
          <a:prstGeom prst="curvedUpArrow">
            <a:avLst>
              <a:gd name="adj1" fmla="val 28146"/>
              <a:gd name="adj2" fmla="val 50000"/>
              <a:gd name="adj3" fmla="val 38116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B3954D9-713D-FAF2-13A4-5C5D2C417E40}"/>
              </a:ext>
            </a:extLst>
          </p:cNvPr>
          <p:cNvSpPr txBox="1"/>
          <p:nvPr/>
        </p:nvSpPr>
        <p:spPr>
          <a:xfrm>
            <a:off x="1878255" y="5598253"/>
            <a:ext cx="184284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chemeClr val="accent5"/>
                </a:solidFill>
              </a:rPr>
              <a:t>End of 1 epoch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9251BAD-CEC0-1C49-CFDF-142CCF07533C}"/>
              </a:ext>
            </a:extLst>
          </p:cNvPr>
          <p:cNvSpPr txBox="1"/>
          <p:nvPr/>
        </p:nvSpPr>
        <p:spPr>
          <a:xfrm>
            <a:off x="5558219" y="4459984"/>
            <a:ext cx="6324599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The above steps are completed </a:t>
            </a:r>
            <a:r>
              <a:rPr lang="en-US" sz="1400" b="1" dirty="0">
                <a:solidFill>
                  <a:schemeClr val="accent5"/>
                </a:solidFill>
              </a:rPr>
              <a:t>once for each epoch.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/>
                </a:solidFill>
                <a:latin typeface="+mn-lt"/>
              </a:rPr>
              <a:t>Every time</a:t>
            </a:r>
            <a:r>
              <a:rPr lang="en-US" sz="1400" b="1" dirty="0">
                <a:latin typeface="+mn-lt"/>
              </a:rPr>
              <a:t>, the data propagate through the network and the </a:t>
            </a:r>
            <a:r>
              <a:rPr lang="en-US" sz="1400" b="1" dirty="0">
                <a:solidFill>
                  <a:schemeClr val="accent5"/>
                </a:solidFill>
                <a:latin typeface="+mn-lt"/>
              </a:rPr>
              <a:t>weights and biases get updated</a:t>
            </a:r>
            <a:r>
              <a:rPr lang="en-US" sz="1400" b="1" dirty="0">
                <a:latin typeface="+mn-lt"/>
              </a:rPr>
              <a:t> by the </a:t>
            </a:r>
            <a:r>
              <a:rPr lang="en-US" sz="1400" b="1" dirty="0">
                <a:solidFill>
                  <a:schemeClr val="accent2"/>
                </a:solidFill>
                <a:latin typeface="+mn-lt"/>
              </a:rPr>
              <a:t>optimizer algorithm.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Also, before moving to the next epoch, </a:t>
            </a:r>
            <a:r>
              <a:rPr lang="en-US" sz="1400" b="1" dirty="0">
                <a:latin typeface="+mn-lt"/>
              </a:rPr>
              <a:t>the</a:t>
            </a:r>
            <a:r>
              <a:rPr lang="en-US" sz="1400" dirty="0">
                <a:latin typeface="+mn-lt"/>
              </a:rPr>
              <a:t> </a:t>
            </a:r>
            <a:r>
              <a:rPr lang="en-US" sz="1400" b="1" dirty="0">
                <a:latin typeface="+mn-lt"/>
              </a:rPr>
              <a:t>test data set is propagated through the network</a:t>
            </a:r>
            <a:r>
              <a:rPr lang="en-US" sz="1400" dirty="0">
                <a:latin typeface="+mn-lt"/>
              </a:rPr>
              <a:t>, to monitor the performance of the model dealing with data it has not been trained on </a:t>
            </a:r>
            <a:r>
              <a:rPr lang="en-US" sz="1400" b="1" dirty="0">
                <a:latin typeface="+mn-lt"/>
              </a:rPr>
              <a:t>(Testing Process)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2ED0AB1C-3CE0-27C6-A3FB-DEF710F1E7B7}"/>
                  </a:ext>
                </a:extLst>
              </p:cNvPr>
              <p:cNvSpPr txBox="1"/>
              <p:nvPr/>
            </p:nvSpPr>
            <p:spPr>
              <a:xfrm>
                <a:off x="5660624" y="1968839"/>
                <a:ext cx="6222194" cy="14226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b="1" dirty="0"/>
                  <a:t>Training Process: </a:t>
                </a:r>
              </a:p>
              <a:p>
                <a:pPr marL="342900" indent="-342900">
                  <a:buAutoNum type="arabicPeriod"/>
                </a:pPr>
                <a:r>
                  <a:rPr lang="en-US" sz="1400" b="1" dirty="0">
                    <a:solidFill>
                      <a:schemeClr val="accent3"/>
                    </a:solidFill>
                  </a:rPr>
                  <a:t>Forward Pass</a:t>
                </a:r>
                <a:r>
                  <a:rPr lang="en-US" sz="1400" b="1" dirty="0"/>
                  <a:t>: input data passes through the network</a:t>
                </a:r>
              </a:p>
              <a:p>
                <a:pPr marL="342900" indent="-342900">
                  <a:buAutoNum type="arabicPeriod"/>
                </a:pPr>
                <a:r>
                  <a:rPr lang="en-US" sz="1400" b="1" dirty="0">
                    <a:solidFill>
                      <a:srgbClr val="92D050"/>
                    </a:solidFill>
                  </a:rPr>
                  <a:t>Loss Calculation</a:t>
                </a:r>
                <a:r>
                  <a:rPr lang="en-US" sz="1400" b="1" dirty="0"/>
                  <a:t>: error between predicted and real values</a:t>
                </a:r>
              </a:p>
              <a:p>
                <a:pPr marL="342900" indent="-342900">
                  <a:buAutoNum type="arabicPeriod"/>
                </a:pPr>
                <a:r>
                  <a:rPr lang="en-US" sz="1400" b="1" dirty="0">
                    <a:solidFill>
                      <a:srgbClr val="00B050"/>
                    </a:solidFill>
                  </a:rPr>
                  <a:t>Backward Pass (Backpropagation)</a:t>
                </a:r>
                <a:r>
                  <a:rPr lang="en-US" sz="1400" b="1" dirty="0"/>
                  <a:t>: gradients of the loss with respect to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latin typeface="Cambria Math" panose="02040503050406030204" pitchFamily="18" charset="0"/>
                          </a:rPr>
                          <m:t>𝐰</m:t>
                        </m:r>
                      </m:e>
                      <m:sub>
                        <m:r>
                          <a:rPr lang="en-US" sz="1400" b="1" i="0" smtClean="0">
                            <a:latin typeface="Cambria Math" panose="02040503050406030204" pitchFamily="18" charset="0"/>
                          </a:rPr>
                          <m:t>𝐢𝐣</m:t>
                        </m:r>
                      </m:sub>
                    </m:sSub>
                  </m:oMath>
                </a14:m>
                <a:r>
                  <a:rPr lang="en-US" sz="1400" b="1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latin typeface="Cambria Math" panose="02040503050406030204" pitchFamily="18" charset="0"/>
                          </a:rPr>
                          <m:t>𝐛</m:t>
                        </m:r>
                      </m:e>
                      <m:sub>
                        <m:r>
                          <a:rPr lang="en-US" sz="1400" b="1" i="0" smtClean="0">
                            <a:latin typeface="Cambria Math" panose="02040503050406030204" pitchFamily="18" charset="0"/>
                          </a:rPr>
                          <m:t>𝐢</m:t>
                        </m:r>
                      </m:sub>
                    </m:sSub>
                  </m:oMath>
                </a14:m>
                <a:endParaRPr lang="en-US" sz="1400" b="1" dirty="0"/>
              </a:p>
              <a:p>
                <a:pPr marL="342900" indent="-342900">
                  <a:buAutoNum type="arabicPeriod"/>
                </a:pPr>
                <a:r>
                  <a:rPr lang="en-US" sz="1400" b="1" dirty="0">
                    <a:solidFill>
                      <a:schemeClr val="accent2"/>
                    </a:solidFill>
                  </a:rPr>
                  <a:t>Optimizer updates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𝐰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𝐢𝐣</m:t>
                        </m:r>
                      </m:sub>
                    </m:sSub>
                  </m:oMath>
                </a14:m>
                <a:r>
                  <a:rPr lang="en-US" sz="1400" b="1" dirty="0">
                    <a:solidFill>
                      <a:schemeClr val="accent2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𝐛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𝐢</m:t>
                        </m:r>
                      </m:sub>
                    </m:sSub>
                  </m:oMath>
                </a14:m>
                <a:endParaRPr lang="en-US" sz="1400" b="1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2ED0AB1C-3CE0-27C6-A3FB-DEF710F1E7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0624" y="1968839"/>
                <a:ext cx="6222194" cy="1422697"/>
              </a:xfrm>
              <a:prstGeom prst="rect">
                <a:avLst/>
              </a:prstGeom>
              <a:blipFill>
                <a:blip r:embed="rId18"/>
                <a:stretch>
                  <a:fillRect l="-294" t="-858" b="-25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CAE1CA12-77D7-A492-FF9E-9521A53B2DA8}"/>
              </a:ext>
            </a:extLst>
          </p:cNvPr>
          <p:cNvSpPr/>
          <p:nvPr/>
        </p:nvSpPr>
        <p:spPr>
          <a:xfrm>
            <a:off x="5660624" y="1927272"/>
            <a:ext cx="6123384" cy="1656345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BA91270-B38E-7CBF-392B-4B932A57213B}"/>
              </a:ext>
            </a:extLst>
          </p:cNvPr>
          <p:cNvSpPr txBox="1"/>
          <p:nvPr/>
        </p:nvSpPr>
        <p:spPr>
          <a:xfrm>
            <a:off x="135395" y="4718611"/>
            <a:ext cx="12009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</a:rPr>
              <a:t>Repeat for next epoch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E0CAD8F-F8E4-8B2A-DBAC-A7E317A1793F}"/>
              </a:ext>
            </a:extLst>
          </p:cNvPr>
          <p:cNvSpPr txBox="1"/>
          <p:nvPr/>
        </p:nvSpPr>
        <p:spPr>
          <a:xfrm>
            <a:off x="1490911" y="1266098"/>
            <a:ext cx="170787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</a:rPr>
              <a:t>Forward Pass</a:t>
            </a:r>
          </a:p>
        </p:txBody>
      </p:sp>
      <p:sp>
        <p:nvSpPr>
          <p:cNvPr id="84" name="Arrow: Right 83">
            <a:extLst>
              <a:ext uri="{FF2B5EF4-FFF2-40B4-BE49-F238E27FC236}">
                <a16:creationId xmlns:a16="http://schemas.microsoft.com/office/drawing/2014/main" id="{8A741C46-E08E-6E64-6C50-34D099D550A1}"/>
              </a:ext>
            </a:extLst>
          </p:cNvPr>
          <p:cNvSpPr/>
          <p:nvPr/>
        </p:nvSpPr>
        <p:spPr>
          <a:xfrm>
            <a:off x="2046267" y="2262436"/>
            <a:ext cx="544828" cy="175366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Arrow: Right 84">
            <a:extLst>
              <a:ext uri="{FF2B5EF4-FFF2-40B4-BE49-F238E27FC236}">
                <a16:creationId xmlns:a16="http://schemas.microsoft.com/office/drawing/2014/main" id="{689991BB-8159-BCA5-905E-D0C0113B9F94}"/>
              </a:ext>
            </a:extLst>
          </p:cNvPr>
          <p:cNvSpPr/>
          <p:nvPr/>
        </p:nvSpPr>
        <p:spPr>
          <a:xfrm rot="18052403">
            <a:off x="999992" y="2753598"/>
            <a:ext cx="544828" cy="175366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88E10DF-62F9-7962-AE05-C2A27D40D8BC}"/>
              </a:ext>
            </a:extLst>
          </p:cNvPr>
          <p:cNvSpPr txBox="1"/>
          <p:nvPr/>
        </p:nvSpPr>
        <p:spPr>
          <a:xfrm>
            <a:off x="100012" y="2276073"/>
            <a:ext cx="70008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</a:rPr>
              <a:t>Input x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D2DCB1D1-A9B4-408E-7C6C-C0A269EF6633}"/>
              </a:ext>
            </a:extLst>
          </p:cNvPr>
          <p:cNvCxnSpPr>
            <a:cxnSpLocks/>
            <a:stCxn id="86" idx="2"/>
          </p:cNvCxnSpPr>
          <p:nvPr/>
        </p:nvCxnSpPr>
        <p:spPr>
          <a:xfrm>
            <a:off x="450056" y="2460739"/>
            <a:ext cx="291723" cy="549161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Arrow: Right 87">
            <a:extLst>
              <a:ext uri="{FF2B5EF4-FFF2-40B4-BE49-F238E27FC236}">
                <a16:creationId xmlns:a16="http://schemas.microsoft.com/office/drawing/2014/main" id="{EB546FE2-F5EE-F048-AE91-FFA892986079}"/>
              </a:ext>
            </a:extLst>
          </p:cNvPr>
          <p:cNvSpPr/>
          <p:nvPr/>
        </p:nvSpPr>
        <p:spPr>
          <a:xfrm rot="2642669">
            <a:off x="3130430" y="2822700"/>
            <a:ext cx="544828" cy="175366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270635B-24EE-393D-6397-F700F8F90784}"/>
              </a:ext>
            </a:extLst>
          </p:cNvPr>
          <p:cNvSpPr txBox="1"/>
          <p:nvPr/>
        </p:nvSpPr>
        <p:spPr>
          <a:xfrm>
            <a:off x="3999203" y="3172847"/>
            <a:ext cx="16704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rgbClr val="92D050"/>
                </a:solidFill>
              </a:rPr>
              <a:t>Loss &amp; </a:t>
            </a:r>
            <a:r>
              <a:rPr lang="en-US" sz="1100" b="1" dirty="0">
                <a:solidFill>
                  <a:srgbClr val="00B050"/>
                </a:solidFill>
              </a:rPr>
              <a:t>Gradients</a:t>
            </a:r>
            <a:r>
              <a:rPr lang="en-US" sz="1100" b="1" dirty="0">
                <a:solidFill>
                  <a:srgbClr val="92D050"/>
                </a:solidFill>
              </a:rPr>
              <a:t> </a:t>
            </a:r>
            <a:r>
              <a:rPr lang="en-US" sz="1100" b="1" dirty="0"/>
              <a:t>Calculation</a:t>
            </a:r>
          </a:p>
        </p:txBody>
      </p:sp>
      <p:sp>
        <p:nvSpPr>
          <p:cNvPr id="92" name="Arrow: Curved Up 91">
            <a:extLst>
              <a:ext uri="{FF2B5EF4-FFF2-40B4-BE49-F238E27FC236}">
                <a16:creationId xmlns:a16="http://schemas.microsoft.com/office/drawing/2014/main" id="{4E1F3930-2AB9-3B8F-28F1-CFB660F948D3}"/>
              </a:ext>
            </a:extLst>
          </p:cNvPr>
          <p:cNvSpPr/>
          <p:nvPr/>
        </p:nvSpPr>
        <p:spPr>
          <a:xfrm flipH="1">
            <a:off x="2149696" y="4947212"/>
            <a:ext cx="1871198" cy="435740"/>
          </a:xfrm>
          <a:prstGeom prst="curvedUpArrow">
            <a:avLst>
              <a:gd name="adj1" fmla="val 2869"/>
              <a:gd name="adj2" fmla="val 50000"/>
              <a:gd name="adj3" fmla="val 38116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29950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C67C05-1AAE-9B06-517F-C11B6AF4595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33232" y="1078931"/>
            <a:ext cx="11186991" cy="21890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Various parameters to optimize: learning rate, no. layers, no. neurons, initializer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From </a:t>
            </a:r>
            <a:r>
              <a:rPr lang="en-US" sz="2000" dirty="0" err="1"/>
              <a:t>Tensorflow</a:t>
            </a:r>
            <a:r>
              <a:rPr lang="en-US" sz="2000" dirty="0"/>
              <a:t> </a:t>
            </a:r>
            <a:r>
              <a:rPr lang="en-US" sz="2000" dirty="0" err="1"/>
              <a:t>Keras</a:t>
            </a:r>
            <a:r>
              <a:rPr lang="en-US" sz="2000" dirty="0"/>
              <a:t>, switched to </a:t>
            </a:r>
            <a:r>
              <a:rPr lang="en-US" sz="2000" dirty="0" err="1"/>
              <a:t>PyTorch</a:t>
            </a:r>
            <a:r>
              <a:rPr lang="en-US" sz="2000" dirty="0"/>
              <a:t> (more commonly used in accelerator sector) </a:t>
            </a:r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805769-5668-F91C-30C1-36E6EAD4E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373066"/>
            <a:ext cx="11376022" cy="579433"/>
          </a:xfrm>
        </p:spPr>
        <p:txBody>
          <a:bodyPr/>
          <a:lstStyle/>
          <a:p>
            <a:r>
              <a:rPr lang="en-US" dirty="0"/>
              <a:t>Testing different architectures and schemes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587727-D425-2F88-D23E-6E812F419B7A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6FB0F9-F9A7-6213-0E11-6EFE18173DAC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16615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9D43B0-5CEF-6C9E-ADC3-E2572A3997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CE1DC9E8-4BDC-EFB5-DCC3-485D1BF38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999" y="3131865"/>
            <a:ext cx="4847190" cy="3049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1781B9-E56C-2261-2AD9-15FE338B542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33232" y="1078931"/>
            <a:ext cx="11186991" cy="21890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Various parameters to optimize: learning rate, no. layers, no. neurons, initializer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From </a:t>
            </a:r>
            <a:r>
              <a:rPr lang="en-US" sz="2000" dirty="0" err="1"/>
              <a:t>Tensorflow</a:t>
            </a:r>
            <a:r>
              <a:rPr lang="en-US" sz="2000" dirty="0"/>
              <a:t> </a:t>
            </a:r>
            <a:r>
              <a:rPr lang="en-US" sz="2000" dirty="0" err="1"/>
              <a:t>Keras</a:t>
            </a:r>
            <a:r>
              <a:rPr lang="en-US" sz="2000" dirty="0"/>
              <a:t>, switched to </a:t>
            </a:r>
            <a:r>
              <a:rPr lang="en-US" sz="2000" dirty="0" err="1"/>
              <a:t>PyTorch</a:t>
            </a:r>
            <a:r>
              <a:rPr lang="en-US" sz="2000" dirty="0"/>
              <a:t> (more commonly used in accelerator sector)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‘Manual’ initial parameter scan to identify an area of stability, to test ideas and experiment with workflow and optimization aspects – full parameter scan using specialized tools will be the final step 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6F1B49-A385-ED44-DFF2-A8604761E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373066"/>
            <a:ext cx="11376022" cy="579433"/>
          </a:xfrm>
        </p:spPr>
        <p:txBody>
          <a:bodyPr/>
          <a:lstStyle/>
          <a:p>
            <a:r>
              <a:rPr lang="en-US" dirty="0"/>
              <a:t>Testing different architectures and schemes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E55C2E-0A9A-9996-D436-ECE4BD00D3CA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3563C0-2BDA-0299-A9C1-2B63B266AF9E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65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7D5C40-D625-74E8-1272-771514FC2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428" y="3013740"/>
            <a:ext cx="4961375" cy="319163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222A41-D687-CD54-939F-6C5CE72695B1}"/>
              </a:ext>
            </a:extLst>
          </p:cNvPr>
          <p:cNvSpPr/>
          <p:nvPr/>
        </p:nvSpPr>
        <p:spPr>
          <a:xfrm>
            <a:off x="7743678" y="3112410"/>
            <a:ext cx="203820" cy="25424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D7683D-DAD2-7E6E-F277-F4183668EA44}"/>
              </a:ext>
            </a:extLst>
          </p:cNvPr>
          <p:cNvSpPr/>
          <p:nvPr/>
        </p:nvSpPr>
        <p:spPr>
          <a:xfrm>
            <a:off x="2506955" y="3102719"/>
            <a:ext cx="203820" cy="25424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85102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31A357-8F9E-7704-0C95-634899DA0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A073E1-E180-1A5C-A68C-A8E284EA0AC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33232" y="1078931"/>
            <a:ext cx="11186991" cy="21890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Various parameters to optimize: learning rate, no. layers, no. neurons, initializer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From </a:t>
            </a:r>
            <a:r>
              <a:rPr lang="en-US" sz="2000" dirty="0" err="1"/>
              <a:t>Tensorflow</a:t>
            </a:r>
            <a:r>
              <a:rPr lang="en-US" sz="2000" dirty="0"/>
              <a:t> </a:t>
            </a:r>
            <a:r>
              <a:rPr lang="en-US" sz="2000" dirty="0" err="1"/>
              <a:t>Keras</a:t>
            </a:r>
            <a:r>
              <a:rPr lang="en-US" sz="2000" dirty="0"/>
              <a:t>, switched to </a:t>
            </a:r>
            <a:r>
              <a:rPr lang="en-US" sz="2000" dirty="0" err="1"/>
              <a:t>PyTorch</a:t>
            </a:r>
            <a:r>
              <a:rPr lang="en-US" sz="2000" dirty="0"/>
              <a:t> (more commonly used in accelerator sector)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‘Manual’ initial parameter scan to identify an area of stability, to test ideas and experiment with workflow and optimization aspects – full parameter scan using specialized tools will be the final step 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BAC6A6-C2BE-3393-BFFC-6975BDA15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373066"/>
            <a:ext cx="11376022" cy="579433"/>
          </a:xfrm>
        </p:spPr>
        <p:txBody>
          <a:bodyPr/>
          <a:lstStyle/>
          <a:p>
            <a:r>
              <a:rPr lang="en-US" dirty="0"/>
              <a:t>Testing different architectures and schemes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8A20C9-8F42-CCAF-616E-AD98602F7540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890D5E-BCC4-394F-BDC0-0A4A0ED1A177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66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9149ED-D902-48C8-8FF4-93A183EE7A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428" y="3013740"/>
            <a:ext cx="4961375" cy="31916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57F32EF-3318-4D33-070C-79A1251EC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6662" y="3005593"/>
            <a:ext cx="5143445" cy="32003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166C18-C2DC-6DC7-22E6-AABC00A69A4F}"/>
              </a:ext>
            </a:extLst>
          </p:cNvPr>
          <p:cNvSpPr txBox="1"/>
          <p:nvPr/>
        </p:nvSpPr>
        <p:spPr>
          <a:xfrm>
            <a:off x="2495856" y="3590015"/>
            <a:ext cx="16245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Learning rate =1e-3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B13DE5-02C5-2EE0-3D52-147876087A77}"/>
              </a:ext>
            </a:extLst>
          </p:cNvPr>
          <p:cNvSpPr txBox="1"/>
          <p:nvPr/>
        </p:nvSpPr>
        <p:spPr>
          <a:xfrm>
            <a:off x="7743678" y="3590015"/>
            <a:ext cx="16245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Learning rate =1e-5</a:t>
            </a:r>
          </a:p>
        </p:txBody>
      </p:sp>
    </p:spTree>
    <p:extLst>
      <p:ext uri="{BB962C8B-B14F-4D97-AF65-F5344CB8AC3E}">
        <p14:creationId xmlns:p14="http://schemas.microsoft.com/office/powerpoint/2010/main" val="306950145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E9B0D03-9E62-5575-E3F2-B41C744C8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Performance Comparison with Polynomial Approach – Single Electrode of a Single BPM device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501DD0-86DF-9C3F-FA51-A5E54A8DBCB6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1EEA8D-0AA3-E2FC-966A-48E3B9BE4BE3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67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FE320F-4A8E-DB9F-1F2D-B0C1F1197D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615" y="2273204"/>
            <a:ext cx="11224510" cy="338285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D51AFF-006D-E760-C518-EED0AC9FB69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395422"/>
            <a:ext cx="11376022" cy="57705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Train model on data from one electrode of a BPM device, and evaluate the performance on its response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2C4FCD26-4E50-319B-19D9-A23FB1489C6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655244" y="5703684"/>
            <a:ext cx="4954141" cy="506203"/>
          </a:xfrm>
        </p:spPr>
        <p:txBody>
          <a:bodyPr/>
          <a:lstStyle/>
          <a:p>
            <a:pPr algn="ctr"/>
            <a:r>
              <a:rPr lang="en-US" sz="1600" dirty="0">
                <a:solidFill>
                  <a:srgbClr val="00B050"/>
                </a:solidFill>
              </a:rPr>
              <a:t>Neural network appears to outperform the polynomial approach!</a:t>
            </a:r>
          </a:p>
        </p:txBody>
      </p:sp>
    </p:spTree>
    <p:extLst>
      <p:ext uri="{BB962C8B-B14F-4D97-AF65-F5344CB8AC3E}">
        <p14:creationId xmlns:p14="http://schemas.microsoft.com/office/powerpoint/2010/main" val="29393044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3D080DF-0B68-F521-1BC2-35350185CFD7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407986" y="1592263"/>
                <a:ext cx="11376022" cy="1209303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Measured Position ~ K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𝐏𝐨𝐰𝐞𝐫</m:t>
                        </m:r>
                      </m:e>
                      <m:sub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𝐀</m:t>
                        </m:r>
                      </m:sub>
                    </m:sSub>
                  </m:oMath>
                </a14:m>
                <a:r>
                  <a:rPr lang="en-US" dirty="0"/>
                  <a:t>[dB]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>
                            <a:latin typeface="Cambria Math" panose="02040503050406030204" pitchFamily="18" charset="0"/>
                          </a:rPr>
                          <m:t>𝐏𝐨𝐰𝐞𝐫</m:t>
                        </m:r>
                      </m:e>
                      <m:sub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𝐁</m:t>
                        </m:r>
                      </m:sub>
                    </m:sSub>
                  </m:oMath>
                </a14:m>
                <a:r>
                  <a:rPr lang="en-US" dirty="0"/>
                  <a:t>[dB]): depends on both electrodes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3D080DF-0B68-F521-1BC2-35350185CF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07986" y="1592263"/>
                <a:ext cx="11376022" cy="1209303"/>
              </a:xfrm>
              <a:blipFill>
                <a:blip r:embed="rId2"/>
                <a:stretch>
                  <a:fillRect l="-1340" t="-10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2F56E7C3-0E17-3B28-622A-B59D84472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Next Steps Towards Minimizing Errors in Position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443B9C-B7AE-71AB-8D9E-ACD5ABE52E26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42567-1B4B-8CC3-F781-8BA3EDD5EEB7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68</a:t>
            </a:fld>
            <a:endParaRPr lang="en-US"/>
          </a:p>
        </p:txBody>
      </p:sp>
      <p:sp>
        <p:nvSpPr>
          <p:cNvPr id="6" name="AutoShape 2" descr="Work In Progress - Work in Progress Sign - CleanPNG / KissPNG">
            <a:extLst>
              <a:ext uri="{FF2B5EF4-FFF2-40B4-BE49-F238E27FC236}">
                <a16:creationId xmlns:a16="http://schemas.microsoft.com/office/drawing/2014/main" id="{EE55B829-9C5D-7E26-DE53-AEEB11BAA99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83353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DFCB93-5017-DD82-E0CF-90A20F4785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4AE4C27-9E0C-3C68-30D3-E0D988A1B438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407986" y="1592263"/>
                <a:ext cx="11376022" cy="4608511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Measured Position ~ K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𝐏𝐨𝐰𝐞𝐫</m:t>
                        </m:r>
                      </m:e>
                      <m:sub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𝐀</m:t>
                        </m:r>
                      </m:sub>
                    </m:sSub>
                  </m:oMath>
                </a14:m>
                <a:r>
                  <a:rPr lang="en-US" dirty="0"/>
                  <a:t>[dB]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>
                            <a:latin typeface="Cambria Math" panose="02040503050406030204" pitchFamily="18" charset="0"/>
                          </a:rPr>
                          <m:t>𝐏𝐨𝐰𝐞𝐫</m:t>
                        </m:r>
                      </m:e>
                      <m:sub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𝐁</m:t>
                        </m:r>
                      </m:sub>
                    </m:sSub>
                  </m:oMath>
                </a14:m>
                <a:r>
                  <a:rPr lang="en-US" dirty="0"/>
                  <a:t>[dB]): depends on both electrodes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After analyzing single electrode </a:t>
                </a:r>
                <a:r>
                  <a:rPr lang="en-US" dirty="0" err="1"/>
                  <a:t>behaviour</a:t>
                </a:r>
                <a:r>
                  <a:rPr lang="en-US" dirty="0"/>
                  <a:t>, moving to: </a:t>
                </a:r>
              </a:p>
              <a:p>
                <a:pPr marL="666753" lvl="1" indent="-342900">
                  <a:buFont typeface="Arial" panose="020B0604020202020204" pitchFamily="34" charset="0"/>
                  <a:buChar char="•"/>
                </a:pPr>
                <a:r>
                  <a:rPr lang="en-US" sz="2000" b="1" dirty="0"/>
                  <a:t>Both electrodes, all sensitivities (optimization on total position error)</a:t>
                </a:r>
              </a:p>
              <a:p>
                <a:pPr marL="666753" lvl="1" indent="-342900">
                  <a:buFont typeface="Arial" panose="020B0604020202020204" pitchFamily="34" charset="0"/>
                  <a:buChar char="•"/>
                </a:pPr>
                <a:r>
                  <a:rPr lang="en-US" sz="2000" b="1" dirty="0"/>
                  <a:t>Extended hyperparameter scan </a:t>
                </a:r>
              </a:p>
              <a:p>
                <a:pPr marL="666753" lvl="1" indent="-342900">
                  <a:buFont typeface="Arial" panose="020B0604020202020204" pitchFamily="34" charset="0"/>
                  <a:buChar char="•"/>
                </a:pPr>
                <a:r>
                  <a:rPr lang="en-US" sz="2000" b="1" dirty="0"/>
                  <a:t>Optimization of computational power, to define the exact implementation details (FPGA, software level, …)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4AE4C27-9E0C-3C68-30D3-E0D988A1B4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07986" y="1592263"/>
                <a:ext cx="11376022" cy="4608511"/>
              </a:xfrm>
              <a:blipFill>
                <a:blip r:embed="rId2"/>
                <a:stretch>
                  <a:fillRect l="-1340" t="-2646" r="-6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F95213F6-520F-B302-F6C5-6980E79F9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Next Steps Towards Minimizing Errors in Position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D17EFC-4BDB-4491-8526-F65515AF3721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4DC057-20F6-79A4-6D30-93B6710C2CEC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69</a:t>
            </a:fld>
            <a:endParaRPr lang="en-US"/>
          </a:p>
        </p:txBody>
      </p:sp>
      <p:sp>
        <p:nvSpPr>
          <p:cNvPr id="6" name="AutoShape 2" descr="Work In Progress - Work in Progress Sign - CleanPNG / KissPNG">
            <a:extLst>
              <a:ext uri="{FF2B5EF4-FFF2-40B4-BE49-F238E27FC236}">
                <a16:creationId xmlns:a16="http://schemas.microsoft.com/office/drawing/2014/main" id="{9CB48EE8-041C-1A9E-8036-929E280FA9E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" name="Picture 13" descr="A sign with a person at a desk and a warning sign&#10;&#10;AI-generated content may be incorrect.">
            <a:extLst>
              <a:ext uri="{FF2B5EF4-FFF2-40B4-BE49-F238E27FC236}">
                <a16:creationId xmlns:a16="http://schemas.microsoft.com/office/drawing/2014/main" id="{A9258D2C-E91D-F1A3-AD39-3FA297CADD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088" y="4482317"/>
            <a:ext cx="3027824" cy="178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683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F0C588-C543-A503-FBF5-F7E4518BA5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4EE93FE-5D66-ECBF-64E0-88185C30B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– CERN Accelerator Complex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9ED9F9-7A99-B18B-5F1E-239CD0255085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C37274-0EBC-3DDA-5B98-81F2FE8E42D9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C8A12EB6-E3D6-47E1-A1B8-94AC2C6C4BD7}" type="slidenum">
              <a:rPr lang="en-US" smtClean="0"/>
              <a:t>7</a:t>
            </a:fld>
            <a:endParaRPr lang="en-US"/>
          </a:p>
        </p:txBody>
      </p:sp>
      <p:pic>
        <p:nvPicPr>
          <p:cNvPr id="1026" name="Picture 2" descr="Immersive tour of the accelerator complex | CERN">
            <a:extLst>
              <a:ext uri="{FF2B5EF4-FFF2-40B4-BE49-F238E27FC236}">
                <a16:creationId xmlns:a16="http://schemas.microsoft.com/office/drawing/2014/main" id="{C4455B23-F632-1114-DA87-5F7278D8A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842" y="1212983"/>
            <a:ext cx="8210309" cy="4617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80577CC-66A9-A0EB-D929-2E0D220C2F5A}"/>
              </a:ext>
            </a:extLst>
          </p:cNvPr>
          <p:cNvSpPr/>
          <p:nvPr/>
        </p:nvSpPr>
        <p:spPr>
          <a:xfrm>
            <a:off x="2720051" y="3183038"/>
            <a:ext cx="1099595" cy="60188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41BE1A-5AB1-6316-718C-C37E6359D56C}"/>
              </a:ext>
            </a:extLst>
          </p:cNvPr>
          <p:cNvSpPr txBox="1"/>
          <p:nvPr/>
        </p:nvSpPr>
        <p:spPr>
          <a:xfrm>
            <a:off x="78122" y="3854370"/>
            <a:ext cx="21599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Fireball 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Experiments</a:t>
            </a:r>
            <a:endParaRPr lang="el-GR" sz="2000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826E820-2B30-3FDD-79F4-C49E3ADEB9B9}"/>
              </a:ext>
            </a:extLst>
          </p:cNvPr>
          <p:cNvCxnSpPr>
            <a:cxnSpLocks/>
          </p:cNvCxnSpPr>
          <p:nvPr/>
        </p:nvCxnSpPr>
        <p:spPr>
          <a:xfrm flipV="1">
            <a:off x="1863524" y="3784922"/>
            <a:ext cx="749044" cy="27779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CDB2A2E-9932-0524-4991-8EEB38990DDD}"/>
              </a:ext>
            </a:extLst>
          </p:cNvPr>
          <p:cNvCxnSpPr>
            <a:cxnSpLocks/>
          </p:cNvCxnSpPr>
          <p:nvPr/>
        </p:nvCxnSpPr>
        <p:spPr>
          <a:xfrm flipH="1">
            <a:off x="4757195" y="3714244"/>
            <a:ext cx="833378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7D2C63D-961C-E187-3DE0-D87026E5F926}"/>
              </a:ext>
            </a:extLst>
          </p:cNvPr>
          <p:cNvSpPr/>
          <p:nvPr/>
        </p:nvSpPr>
        <p:spPr>
          <a:xfrm>
            <a:off x="5833641" y="2766349"/>
            <a:ext cx="775503" cy="41668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398234-EB5B-9667-4AD8-817D0BFCBF5C}"/>
              </a:ext>
            </a:extLst>
          </p:cNvPr>
          <p:cNvSpPr txBox="1"/>
          <p:nvPr/>
        </p:nvSpPr>
        <p:spPr>
          <a:xfrm>
            <a:off x="5129855" y="3810964"/>
            <a:ext cx="215992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SPS extracted beam</a:t>
            </a:r>
            <a:endParaRPr lang="el-GR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9247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475D1A-9A55-559E-2B92-8864E8400D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CAEF33-3017-8870-7D43-5BBB0EEBC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of this talk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3235A5-98F0-937B-C476-9925491DE694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C71EC7-F342-323C-DC9D-BE40D8C35742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C8A12EB6-E3D6-47E1-A1B8-94AC2C6C4BD7}" type="slidenum">
              <a:rPr lang="en-US" smtClean="0"/>
              <a:t>70</a:t>
            </a:fld>
            <a:endParaRPr lang="en-US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9334857-5EA7-6BCB-CCB3-E84AFA22ED8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592263"/>
            <a:ext cx="11376022" cy="4608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Plasma Astrophysics Experiments at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HiRadMat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Goals &amp; Experimental Layout </a:t>
            </a: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Beam Focusing Quadrupoles – Simulations, Measurements, Image Analysis &amp; Managing Uncertainty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Machine Learning-Driven Calibration of Beam Position Monitors (BPMs)</a:t>
            </a: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BPMs in the SPS &amp; ALPS: Principle of Operation and Role for the Complex </a:t>
            </a:r>
            <a:endParaRPr lang="el-GR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Current Limitations – What if we used Machine Learning</a:t>
            </a: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Neural Networks to Minimize Systematic Errors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Future Plans and Next Steps </a:t>
            </a:r>
            <a:endParaRPr lang="el-GR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00370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129F5A-B7BB-0701-D37D-9EDF2931428E}"/>
              </a:ext>
            </a:extLst>
          </p:cNvPr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Fireball experiments: 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Image analysis to fully study the effect of the quadrupoles and the interplay between divergence and instabilities growth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Installation/setup/data taking campaign of next experiment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BPM Calibration with ML: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Multi-dimensional analysis including both electrodes, all sensitivities 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dirty="0"/>
              <a:t>Longer term implementation: hyperparameter scan &amp; optimization of computational power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6EB1FD-259B-5DD8-F31D-9676CCD49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Plans and Next Steps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F4BF9E-7806-64C2-A389-2C2BCE15B1AF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959BB7-3C77-8FDE-C01A-53A5D2B081FC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7937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1F7275-EAA5-DBEC-1635-820BE066256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254868"/>
            <a:ext cx="11376022" cy="4990289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1200" b="0" dirty="0"/>
              <a:t>C. D. Arrowsmith et al. Phys. Rev. Res. 3 (2 May 2021), p. 023103. </a:t>
            </a:r>
            <a:r>
              <a:rPr lang="en-US" sz="1200" b="0" dirty="0" err="1"/>
              <a:t>doi</a:t>
            </a:r>
            <a:r>
              <a:rPr lang="en-US" sz="1200" b="0" dirty="0"/>
              <a:t>: 10.1103/PhysRevResearch.3.023103.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200" b="0" dirty="0"/>
              <a:t>C.D. Arrowsmith et al. Nat Commun 15 (2024), p. 5029. </a:t>
            </a:r>
            <a:r>
              <a:rPr lang="en-US" sz="1200" b="0" dirty="0" err="1"/>
              <a:t>doi</a:t>
            </a:r>
            <a:r>
              <a:rPr lang="en-US" sz="1200" b="0" dirty="0"/>
              <a:t>: 10.1038/s41467-024-49346-2.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200" b="0" dirty="0"/>
              <a:t>R. D. Blandford and R. L. </a:t>
            </a:r>
            <a:r>
              <a:rPr lang="en-US" sz="1200" b="0" dirty="0" err="1"/>
              <a:t>Znajek</a:t>
            </a:r>
            <a:r>
              <a:rPr lang="en-US" sz="1200" b="0" dirty="0"/>
              <a:t>, Monthly Notices of the Royal Astronomical Society 179.3 (July 1977). </a:t>
            </a:r>
            <a:r>
              <a:rPr lang="en-US" sz="1200" b="0" dirty="0" err="1"/>
              <a:t>doi</a:t>
            </a:r>
            <a:r>
              <a:rPr lang="en-US" sz="1200" b="0" dirty="0"/>
              <a:t>: 10.1093/</a:t>
            </a:r>
            <a:r>
              <a:rPr lang="en-US" sz="1200" b="0" dirty="0" err="1"/>
              <a:t>mnras</a:t>
            </a:r>
            <a:r>
              <a:rPr lang="en-US" sz="1200" b="0" dirty="0"/>
              <a:t>/179.3.433.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200" b="0" dirty="0"/>
              <a:t>Peter </a:t>
            </a:r>
            <a:r>
              <a:rPr lang="en-US" sz="1200" b="0" dirty="0" err="1"/>
              <a:t>Goldreich</a:t>
            </a:r>
            <a:r>
              <a:rPr lang="en-US" sz="1200" b="0" dirty="0"/>
              <a:t> and William H. Julian. “Pulsar Electrodynamics”. In: APJ 157 (Aug. 1969), p. 869. </a:t>
            </a:r>
            <a:r>
              <a:rPr lang="en-US" sz="1200" b="0" dirty="0" err="1"/>
              <a:t>doi</a:t>
            </a:r>
            <a:r>
              <a:rPr lang="en-US" sz="1200" b="0" dirty="0"/>
              <a:t>: 10.1086/150119.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200" b="0" dirty="0"/>
              <a:t>Bing Zhang. The Physics of Gamma-Ray Bursts. Cambridge University Press, 2018.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200" b="0" dirty="0"/>
              <a:t>Manfred Wendt. “A Brief Introduction to Beam Position Monitors for Charged Particle Accelerators”. In: IEEE Instrumentation &amp; Measurement Magazine 24.9 (2021), pp. 21–32. </a:t>
            </a:r>
            <a:r>
              <a:rPr lang="en-GB" sz="1200" b="0" dirty="0" err="1"/>
              <a:t>doi</a:t>
            </a:r>
            <a:r>
              <a:rPr lang="en-GB" sz="1200" b="0" dirty="0"/>
              <a:t>: 10.1109/MIM.2021. 9620043.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200" b="0" dirty="0"/>
              <a:t>Manoel Barros Marin. “Hardware &amp; FPGA firmware development in the frame of the Beam Position Monitoring (BPM) system upgrade for the Super Proton Synchrotron (SPS)”. Presented 04 Oct 2021. UNED, 2021. url: https://cds.cern.ch/record/2783152.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200" b="0" dirty="0"/>
              <a:t>Andrea Boccardi et al. “Commissioning of ALPS, the New Beam Position Monitor System of CERN’s Super Proton Synchrotron.” In: </a:t>
            </a:r>
            <a:r>
              <a:rPr lang="en-US" sz="1200" b="0" dirty="0" err="1"/>
              <a:t>JACoW</a:t>
            </a:r>
            <a:r>
              <a:rPr lang="en-US" sz="1200" b="0" dirty="0"/>
              <a:t> IBIC 2021 (2021), pp. 96–99. </a:t>
            </a:r>
            <a:r>
              <a:rPr lang="en-US" sz="1200" b="0" dirty="0" err="1"/>
              <a:t>doi</a:t>
            </a:r>
            <a:r>
              <a:rPr lang="en-US" sz="1200" b="0" dirty="0"/>
              <a:t>: 10 . 18429 / </a:t>
            </a:r>
            <a:r>
              <a:rPr lang="en-US" sz="1200" b="0" dirty="0" err="1"/>
              <a:t>JACoW</a:t>
            </a:r>
            <a:r>
              <a:rPr lang="en-US" sz="1200" b="0" dirty="0"/>
              <a:t> - IBIC2021-MOPP23. url: https://cds.cern.ch/record/2815318.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200" b="0" dirty="0"/>
              <a:t>Manfred Wendt et al. “Technology and First Beam Tests of the New CERN-SPS Beam Position System”. In: </a:t>
            </a:r>
            <a:r>
              <a:rPr lang="en-US" sz="1200" b="0" dirty="0" err="1"/>
              <a:t>JACoW</a:t>
            </a:r>
            <a:r>
              <a:rPr lang="en-US" sz="1200" b="0" dirty="0"/>
              <a:t> IBIC (2019), WEPP046. </a:t>
            </a:r>
            <a:r>
              <a:rPr lang="en-US" sz="1200" b="0" dirty="0" err="1"/>
              <a:t>doi</a:t>
            </a:r>
            <a:r>
              <a:rPr lang="en-US" sz="1200" b="0" dirty="0"/>
              <a:t>: 10 . 18429 / </a:t>
            </a:r>
            <a:r>
              <a:rPr lang="en-US" sz="1200" b="0" dirty="0" err="1"/>
              <a:t>JACoW</a:t>
            </a:r>
            <a:r>
              <a:rPr lang="en-US" sz="1200" b="0" dirty="0"/>
              <a:t> - IBIC2019 - WEPP046. url: </a:t>
            </a:r>
            <a:r>
              <a:rPr lang="en-US" sz="1200" b="0" dirty="0">
                <a:hlinkClick r:id="rId2"/>
              </a:rPr>
              <a:t>https://cds.cern.ch/record/2750956</a:t>
            </a:r>
            <a:r>
              <a:rPr lang="en-US" sz="1200" b="0" dirty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200" b="0" dirty="0">
                <a:effectLst/>
              </a:rPr>
              <a:t>C.D. Arrowsmith et al. “Suppression of pair beam instabilities in a laboratory analogue of blazar jets”, unpublished (2025).</a:t>
            </a:r>
            <a:endParaRPr lang="en-US" sz="1200" b="0" dirty="0"/>
          </a:p>
          <a:p>
            <a:pPr marL="457200" indent="-457200">
              <a:buFont typeface="+mj-lt"/>
              <a:buAutoNum type="arabicPeriod"/>
            </a:pPr>
            <a:endParaRPr lang="en-US" sz="1200" b="0" dirty="0"/>
          </a:p>
          <a:p>
            <a:pPr marL="457200" indent="-457200">
              <a:buFont typeface="+mj-lt"/>
              <a:buAutoNum type="arabicPeriod"/>
            </a:pPr>
            <a:endParaRPr lang="en-US" sz="12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7C941E8-B5C9-9690-CF0D-719615A87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600CCF-35D4-701B-0B65-7F0E6E2E8631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29204-1C5E-78F8-0C6B-ADFB3ADB4040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C8A12EB6-E3D6-47E1-A1B8-94AC2C6C4BD7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89575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85A442-5343-D4B0-0022-0C250BCBF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5954" y="2058743"/>
            <a:ext cx="7479708" cy="1066803"/>
          </a:xfrm>
        </p:spPr>
        <p:txBody>
          <a:bodyPr/>
          <a:lstStyle/>
          <a:p>
            <a:pPr algn="ctr"/>
            <a:r>
              <a:rPr lang="en-US" dirty="0"/>
              <a:t>Thank you for your attention!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408209-E361-24E0-FD3E-8CCD698F030E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C87222-2FA2-CBDF-8B3D-0C5F898D15A7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C8A12EB6-E3D6-47E1-A1B8-94AC2C6C4BD7}" type="slidenum">
              <a:rPr lang="en-US" smtClean="0"/>
              <a:t>73</a:t>
            </a:fld>
            <a:endParaRPr lang="en-US"/>
          </a:p>
        </p:txBody>
      </p:sp>
      <p:pic>
        <p:nvPicPr>
          <p:cNvPr id="7170" name="Picture 2" descr="Cartoon Facial Expressions Clipart Transparent PNG Hd, Smiling Illustration  Cartoon Expression, Smiley Clipart, Smiling Cartoon, Smile Illustration PNG  Image For Free Download">
            <a:extLst>
              <a:ext uri="{FF2B5EF4-FFF2-40B4-BE49-F238E27FC236}">
                <a16:creationId xmlns:a16="http://schemas.microsoft.com/office/drawing/2014/main" id="{0BF50615-FC4C-75EB-CC07-AF47895A05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3" t="12164" r="12037" b="16204"/>
          <a:stretch/>
        </p:blipFill>
        <p:spPr bwMode="auto">
          <a:xfrm>
            <a:off x="5473429" y="3594371"/>
            <a:ext cx="1245141" cy="128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77142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4FD3B1-3C84-0A43-3E70-4B1C5F083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Fireball at </a:t>
            </a:r>
            <a:r>
              <a:rPr lang="en-US" dirty="0" err="1"/>
              <a:t>HiRadMat</a:t>
            </a:r>
            <a:r>
              <a:rPr lang="en-US" dirty="0"/>
              <a:t> vs Other Experiments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8532E7-A28D-81A5-C931-5F306EA2A9AD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0596AD-D979-0911-9CE8-F264494218A6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75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2314BF-8538-8587-AD3F-508BE6D2CD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0927" y="1439869"/>
            <a:ext cx="5390948" cy="4543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84662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542B2C-4BE6-D217-24D1-BB8FE50D9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Suppression of Plasma Instabilities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190B62-D4C4-5A64-764D-F0FD0F3152EC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4CF064-0993-6EAD-239E-6999EBF3187F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76</a:t>
            </a:fld>
            <a:endParaRPr lang="en-US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78B5BDB1-90D7-B168-ABB8-1921A6B7875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813762"/>
            <a:ext cx="4826166" cy="411160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Previously mentioned requirements: competing with low divergence &amp; momentum spread </a:t>
            </a:r>
            <a:r>
              <a:rPr lang="en-US" b="0" dirty="0">
                <a:sym typeface="Wingdings" panose="05000000000000000000" pitchFamily="2" charset="2"/>
              </a:rPr>
              <a:t> affecting </a:t>
            </a:r>
            <a:r>
              <a:rPr lang="en-US" b="0" dirty="0"/>
              <a:t>growth rate of instabilities</a:t>
            </a:r>
            <a:r>
              <a:rPr lang="en-US" b="0" baseline="30000" dirty="0"/>
              <a:t>10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Focus of my work: 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b="1" dirty="0"/>
              <a:t>To study the interplay between beam divergence, momentum spread and the growth of the instabilities </a:t>
            </a:r>
          </a:p>
          <a:p>
            <a:pPr marL="666753" lvl="1" indent="-342900">
              <a:buFont typeface="Arial" panose="020B0604020202020204" pitchFamily="34" charset="0"/>
              <a:buChar char="•"/>
            </a:pPr>
            <a:r>
              <a:rPr lang="en-US" b="1" dirty="0"/>
              <a:t>How can we control these properties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2129B1-4F75-2517-9649-3246D4A06F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753" y="1351374"/>
            <a:ext cx="5704562" cy="39867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EF1394-6C3F-ABD3-69EA-5C746B76539B}"/>
              </a:ext>
            </a:extLst>
          </p:cNvPr>
          <p:cNvSpPr txBox="1"/>
          <p:nvPr/>
        </p:nvSpPr>
        <p:spPr>
          <a:xfrm>
            <a:off x="5612861" y="6009441"/>
            <a:ext cx="62990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dirty="0">
                <a:effectLst/>
              </a:rPr>
              <a:t>Source: 10. </a:t>
            </a:r>
            <a:r>
              <a:rPr lang="en-US" sz="800" b="0" dirty="0">
                <a:effectLst/>
              </a:rPr>
              <a:t>C.D. Arrowsmith et al. “Suppression of pair beam instabilities in a laboratory analogue of blazar jets”, unpublished (2025).</a:t>
            </a:r>
            <a:endParaRPr lang="en-US" sz="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B17F78-19F8-DD7D-9EEB-60696957E809}"/>
              </a:ext>
            </a:extLst>
          </p:cNvPr>
          <p:cNvSpPr txBox="1"/>
          <p:nvPr/>
        </p:nvSpPr>
        <p:spPr>
          <a:xfrm>
            <a:off x="5431221" y="5363110"/>
            <a:ext cx="6732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Results from PIC simulation. </a:t>
            </a:r>
            <a:r>
              <a:rPr lang="en-US" b="1" dirty="0"/>
              <a:t>A. </a:t>
            </a:r>
            <a:r>
              <a:rPr lang="en-US" dirty="0"/>
              <a:t>Realistic experimental conditions. </a:t>
            </a:r>
            <a:r>
              <a:rPr lang="en-US" b="1" dirty="0"/>
              <a:t>B. </a:t>
            </a:r>
            <a:r>
              <a:rPr lang="en-US" dirty="0"/>
              <a:t>Idealized conditions, collimated and monoenergetic beam.</a:t>
            </a:r>
          </a:p>
        </p:txBody>
      </p:sp>
    </p:spTree>
    <p:extLst>
      <p:ext uri="{BB962C8B-B14F-4D97-AF65-F5344CB8AC3E}">
        <p14:creationId xmlns:p14="http://schemas.microsoft.com/office/powerpoint/2010/main" val="272331624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B84EE5-08EA-839B-326D-9489FA5EE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Quadrupole Studies - COMSOL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EA9BEC-73C6-B9F4-3CF9-DD099678B8BB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957E2B-587A-063A-89CD-E0C7569D391B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77</a:t>
            </a:fld>
            <a:endParaRPr lang="en-US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3ED8F0E-645F-8D38-476E-5AD288AC8C6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30064" y="2723070"/>
            <a:ext cx="4579650" cy="161448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Quadrupole triplet modelled in detail in COMSOL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Study quadrupole arrangement and effect on beam propagation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839F73-DAC2-5ABB-9D05-137BC5A69F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1791" y="1439869"/>
            <a:ext cx="6483460" cy="3828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49081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96C5E1-CE60-5CB7-8AC0-B2D7DD535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Diagnostics</a:t>
            </a:r>
            <a:endParaRPr lang="el-G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38EE00-5982-1627-0E54-9F70151C02E7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C3DDE-0EAF-5FEC-63CC-394B7BE3122F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l-GR" smtClean="0"/>
              <a:t>78</a:t>
            </a:fld>
            <a:endParaRPr lang="el-G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F04E57-A799-67C8-53F2-37972CA244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149" y="1602039"/>
            <a:ext cx="9695695" cy="2323968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972629-AA2C-54E7-FFF6-9949E08489FB}"/>
              </a:ext>
            </a:extLst>
          </p:cNvPr>
          <p:cNvCxnSpPr/>
          <p:nvPr/>
        </p:nvCxnSpPr>
        <p:spPr>
          <a:xfrm>
            <a:off x="5212080" y="1899920"/>
            <a:ext cx="0" cy="107696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A43D819-9C98-D126-A4A4-92F7F267F557}"/>
              </a:ext>
            </a:extLst>
          </p:cNvPr>
          <p:cNvCxnSpPr/>
          <p:nvPr/>
        </p:nvCxnSpPr>
        <p:spPr>
          <a:xfrm>
            <a:off x="8442960" y="1899920"/>
            <a:ext cx="0" cy="107696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EADBD09-5E43-CB8F-F401-CA554DE01E8A}"/>
              </a:ext>
            </a:extLst>
          </p:cNvPr>
          <p:cNvCxnSpPr>
            <a:cxnSpLocks/>
          </p:cNvCxnSpPr>
          <p:nvPr/>
        </p:nvCxnSpPr>
        <p:spPr>
          <a:xfrm>
            <a:off x="10967022" y="1192375"/>
            <a:ext cx="0" cy="839625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A42C08C-2DED-3260-513D-322342D1AEEA}"/>
              </a:ext>
            </a:extLst>
          </p:cNvPr>
          <p:cNvCxnSpPr>
            <a:cxnSpLocks/>
          </p:cNvCxnSpPr>
          <p:nvPr/>
        </p:nvCxnSpPr>
        <p:spPr>
          <a:xfrm>
            <a:off x="10967022" y="2889095"/>
            <a:ext cx="0" cy="839625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A25429E-E859-2AC1-6CF5-F00F48EEABC3}"/>
              </a:ext>
            </a:extLst>
          </p:cNvPr>
          <p:cNvSpPr txBox="1"/>
          <p:nvPr/>
        </p:nvSpPr>
        <p:spPr>
          <a:xfrm>
            <a:off x="5024278" y="3699113"/>
            <a:ext cx="30387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Luminescence screens before and after the plasma cell to monitor beam profile</a:t>
            </a:r>
            <a:endParaRPr lang="el-GR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B1ACC93-8470-033F-1E83-E2E2CB813144}"/>
              </a:ext>
            </a:extLst>
          </p:cNvPr>
          <p:cNvSpPr/>
          <p:nvPr/>
        </p:nvSpPr>
        <p:spPr>
          <a:xfrm>
            <a:off x="5024278" y="3632347"/>
            <a:ext cx="3038780" cy="1064455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F851057-24B4-5E37-8C13-034060D351E6}"/>
              </a:ext>
            </a:extLst>
          </p:cNvPr>
          <p:cNvSpPr txBox="1"/>
          <p:nvPr/>
        </p:nvSpPr>
        <p:spPr>
          <a:xfrm>
            <a:off x="8517411" y="4347366"/>
            <a:ext cx="3169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Luminescence screens after the electromagnet, to get the energy spread of the charges</a:t>
            </a:r>
            <a:endParaRPr lang="el-GR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23C5D5E5-6FEA-6054-FAA5-87A93D213957}"/>
              </a:ext>
            </a:extLst>
          </p:cNvPr>
          <p:cNvSpPr/>
          <p:nvPr/>
        </p:nvSpPr>
        <p:spPr>
          <a:xfrm>
            <a:off x="8517411" y="4266781"/>
            <a:ext cx="3169920" cy="106445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0A536BB-16E6-BFE4-6706-C8F964226C53}"/>
              </a:ext>
            </a:extLst>
          </p:cNvPr>
          <p:cNvSpPr txBox="1"/>
          <p:nvPr/>
        </p:nvSpPr>
        <p:spPr>
          <a:xfrm>
            <a:off x="756074" y="5178321"/>
            <a:ext cx="6852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Other diagnostics</a:t>
            </a:r>
            <a:r>
              <a:rPr lang="en-US"/>
              <a:t>: Optical spectrometer, Faraday rotation probe</a:t>
            </a:r>
            <a:endParaRPr lang="el-GR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12BE41-C295-4B45-14A7-7D827279E620}"/>
              </a:ext>
            </a:extLst>
          </p:cNvPr>
          <p:cNvSpPr txBox="1"/>
          <p:nvPr/>
        </p:nvSpPr>
        <p:spPr>
          <a:xfrm>
            <a:off x="7987130" y="5982748"/>
            <a:ext cx="41090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>
                <a:effectLst/>
              </a:rPr>
              <a:t>Source: 4. C. D. Arrowsmith et al. Phys. </a:t>
            </a:r>
            <a:r>
              <a:rPr lang="en-GB" sz="800" b="0" err="1">
                <a:effectLst/>
              </a:rPr>
              <a:t>Rev.Res</a:t>
            </a:r>
            <a:r>
              <a:rPr lang="en-GB" sz="800" b="0">
                <a:effectLst/>
              </a:rPr>
              <a:t>. </a:t>
            </a:r>
            <a:r>
              <a:rPr lang="en-GB" sz="800" b="0" err="1">
                <a:effectLst/>
              </a:rPr>
              <a:t>doi</a:t>
            </a:r>
            <a:r>
              <a:rPr lang="en-GB" sz="800" b="0">
                <a:effectLst/>
              </a:rPr>
              <a:t>: 10.1103/PhysRevResearch.3.023103</a:t>
            </a:r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1285215438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7B1BDC7-BE6E-FE0B-5502-F08D8FC76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Fireball Experiments – Pair Beam Production  </a:t>
            </a:r>
            <a:endParaRPr lang="el-G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58F5FF-7E40-B9EF-4EF4-0AD3D2F8FD38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5DF4F5-BA05-EDA1-2250-A5068C1AD808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l-GR" smtClean="0"/>
              <a:t>79</a:t>
            </a:fld>
            <a:endParaRPr lang="el-G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1E07FA-9DF3-7FE1-B82E-552CEDBD94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3999" y="1984135"/>
            <a:ext cx="3612386" cy="32151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06C711-85AA-47DB-6978-F1A73B8C16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302" y="1959421"/>
            <a:ext cx="3779701" cy="32151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42C5188-9319-D66A-839F-8D699B0D4F01}"/>
              </a:ext>
            </a:extLst>
          </p:cNvPr>
          <p:cNvSpPr txBox="1"/>
          <p:nvPr/>
        </p:nvSpPr>
        <p:spPr>
          <a:xfrm>
            <a:off x="407986" y="1255203"/>
            <a:ext cx="1137602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dirty="0"/>
              <a:t>First experiment: results in </a:t>
            </a:r>
            <a:r>
              <a:rPr lang="en-US" sz="2100" b="1" dirty="0"/>
              <a:t>excellent agreement </a:t>
            </a:r>
            <a:r>
              <a:rPr lang="en-US" sz="2100" dirty="0"/>
              <a:t>with FLUKA Monte Carlo simulations</a:t>
            </a:r>
            <a:r>
              <a:rPr lang="en-US" sz="2100" baseline="30000" dirty="0"/>
              <a:t>2</a:t>
            </a:r>
            <a:r>
              <a:rPr lang="en-US" sz="2100" dirty="0"/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BA0112-48C7-DE11-81F8-71F466B0FA72}"/>
              </a:ext>
            </a:extLst>
          </p:cNvPr>
          <p:cNvSpPr txBox="1"/>
          <p:nvPr/>
        </p:nvSpPr>
        <p:spPr>
          <a:xfrm>
            <a:off x="1050306" y="5338298"/>
            <a:ext cx="4535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Transverse beam profile post-target.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204B4D-EF8F-A0AC-C9AB-3EF854CC2FA8}"/>
              </a:ext>
            </a:extLst>
          </p:cNvPr>
          <p:cNvSpPr txBox="1"/>
          <p:nvPr/>
        </p:nvSpPr>
        <p:spPr>
          <a:xfrm>
            <a:off x="6191784" y="5338298"/>
            <a:ext cx="5756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Electron/positron spectra after the electromagnet.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993627-8F67-E1F4-AD10-347ED1EBEA2D}"/>
              </a:ext>
            </a:extLst>
          </p:cNvPr>
          <p:cNvSpPr txBox="1"/>
          <p:nvPr/>
        </p:nvSpPr>
        <p:spPr>
          <a:xfrm>
            <a:off x="7267575" y="6028875"/>
            <a:ext cx="49244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dirty="0">
                <a:effectLst/>
              </a:rPr>
              <a:t>Source: 2. </a:t>
            </a:r>
            <a:r>
              <a:rPr lang="en-US" sz="800" b="0" dirty="0">
                <a:effectLst/>
              </a:rPr>
              <a:t>C.D. Arrowsmith et al., Nat Commun15 (2024), </a:t>
            </a:r>
            <a:r>
              <a:rPr lang="en-US" sz="800" b="0" dirty="0" err="1">
                <a:effectLst/>
              </a:rPr>
              <a:t>doi</a:t>
            </a:r>
            <a:r>
              <a:rPr lang="en-US" sz="800" b="0" dirty="0">
                <a:effectLst/>
              </a:rPr>
              <a:t>: https://doi.org/10.1038/s41467-024-49346-2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758105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A1C8C4-6CAF-1510-5089-6DD82CD60C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4FF95B7-95E9-AAD0-AE62-0776601A9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– CERN Accelerator Complex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A2034E-7786-303C-DDFA-72705498FDE4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218110-F854-9CE2-BC20-B71E79F54C08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C8A12EB6-E3D6-47E1-A1B8-94AC2C6C4BD7}" type="slidenum">
              <a:rPr lang="en-US" smtClean="0"/>
              <a:t>8</a:t>
            </a:fld>
            <a:endParaRPr lang="en-US"/>
          </a:p>
        </p:txBody>
      </p:sp>
      <p:pic>
        <p:nvPicPr>
          <p:cNvPr id="1026" name="Picture 2" descr="Immersive tour of the accelerator complex | CERN">
            <a:extLst>
              <a:ext uri="{FF2B5EF4-FFF2-40B4-BE49-F238E27FC236}">
                <a16:creationId xmlns:a16="http://schemas.microsoft.com/office/drawing/2014/main" id="{ADEC7149-E620-7C7B-C400-B7AC34A5C9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842" y="1212983"/>
            <a:ext cx="8210309" cy="4617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D938422-CF56-7EF7-B790-D27607270841}"/>
              </a:ext>
            </a:extLst>
          </p:cNvPr>
          <p:cNvSpPr/>
          <p:nvPr/>
        </p:nvSpPr>
        <p:spPr>
          <a:xfrm>
            <a:off x="2720051" y="3183038"/>
            <a:ext cx="1099595" cy="60188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C7F5CA9-7EE2-855B-7938-E9E7669C955B}"/>
              </a:ext>
            </a:extLst>
          </p:cNvPr>
          <p:cNvCxnSpPr>
            <a:cxnSpLocks/>
          </p:cNvCxnSpPr>
          <p:nvPr/>
        </p:nvCxnSpPr>
        <p:spPr>
          <a:xfrm flipV="1">
            <a:off x="1863524" y="3784922"/>
            <a:ext cx="749044" cy="27779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F10E19A-D484-693F-2E91-D5AED0E752F9}"/>
              </a:ext>
            </a:extLst>
          </p:cNvPr>
          <p:cNvCxnSpPr>
            <a:cxnSpLocks/>
          </p:cNvCxnSpPr>
          <p:nvPr/>
        </p:nvCxnSpPr>
        <p:spPr>
          <a:xfrm flipH="1">
            <a:off x="4757195" y="3714244"/>
            <a:ext cx="833378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B4FB457-F4B4-5725-5A91-3E8D3B233752}"/>
              </a:ext>
            </a:extLst>
          </p:cNvPr>
          <p:cNvSpPr/>
          <p:nvPr/>
        </p:nvSpPr>
        <p:spPr>
          <a:xfrm>
            <a:off x="5833641" y="2766349"/>
            <a:ext cx="775503" cy="41668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CB0667-4C46-B9B9-C743-26D9AB89746E}"/>
              </a:ext>
            </a:extLst>
          </p:cNvPr>
          <p:cNvSpPr txBox="1"/>
          <p:nvPr/>
        </p:nvSpPr>
        <p:spPr>
          <a:xfrm>
            <a:off x="237880" y="5297258"/>
            <a:ext cx="2758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→ My PhD topic!</a:t>
            </a:r>
            <a:endParaRPr lang="el-GR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8FDFE4-C082-A767-3A71-E3E736634592}"/>
              </a:ext>
            </a:extLst>
          </p:cNvPr>
          <p:cNvSpPr txBox="1"/>
          <p:nvPr/>
        </p:nvSpPr>
        <p:spPr>
          <a:xfrm>
            <a:off x="78122" y="3854370"/>
            <a:ext cx="21599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1. Fireball 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Experiments</a:t>
            </a:r>
            <a:endParaRPr lang="el-GR" sz="2000" b="1" dirty="0">
              <a:solidFill>
                <a:srgbClr val="FF0000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BE13FFC-46B6-BA2D-DF08-32E2ED1EBCAA}"/>
              </a:ext>
            </a:extLst>
          </p:cNvPr>
          <p:cNvSpPr/>
          <p:nvPr/>
        </p:nvSpPr>
        <p:spPr>
          <a:xfrm>
            <a:off x="407985" y="5227148"/>
            <a:ext cx="2588186" cy="60188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B7A966-A87A-2A26-5C2C-E08BDF620F39}"/>
              </a:ext>
            </a:extLst>
          </p:cNvPr>
          <p:cNvSpPr txBox="1"/>
          <p:nvPr/>
        </p:nvSpPr>
        <p:spPr>
          <a:xfrm>
            <a:off x="5129855" y="3810964"/>
            <a:ext cx="215992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2. SPS extracted beam</a:t>
            </a:r>
            <a:endParaRPr lang="el-GR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92281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4422B2-3799-7081-DA09-81E84B29B1E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395422"/>
            <a:ext cx="11376022" cy="57705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Train a model on data from multiple devices, instead of training one model for each device, and evaluate performance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8D74D3-94E1-A33C-4D18-5BC7F7FD8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Incorporating Set of Devices to Train a Joint Model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C2CB06-B825-2857-AC7C-36F7D3FB062F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93F3CD-A64F-6D61-F90C-647B73E3296E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1A8F954-E4D2-4B12-8017-C686F13C3224}" type="slidenum">
              <a:rPr lang="en-US" smtClean="0"/>
              <a:t>80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13FCF6D-0068-EF02-2476-F129A86BF6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" t="-348" r="-513" b="66612"/>
          <a:stretch/>
        </p:blipFill>
        <p:spPr bwMode="auto">
          <a:xfrm>
            <a:off x="57922" y="2467524"/>
            <a:ext cx="4001571" cy="203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D2B6B29-42CD-A9E5-0FBA-6AF7F6A9B6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52" b="32912"/>
          <a:stretch/>
        </p:blipFill>
        <p:spPr bwMode="auto">
          <a:xfrm>
            <a:off x="8132507" y="2467524"/>
            <a:ext cx="4001571" cy="203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CE142F8F-221A-0906-E28F-E5DFD58E22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264"/>
          <a:stretch/>
        </p:blipFill>
        <p:spPr bwMode="auto">
          <a:xfrm>
            <a:off x="4083346" y="2467524"/>
            <a:ext cx="4001571" cy="203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565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6CF6E7-35E5-2B2D-D0CA-F9F35D53D2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1E9B622-A869-AABD-ED99-F91B40AF5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of this talk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BF7D50-3BC4-E59A-83CA-7947BA1C1B62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GB"/>
              <a:t>V. Stergiou | Plasma Astrophysics and Machine Learning-Driven BPM Calibration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CFF8C6-A7B6-90B8-81E1-06CD5B8544A6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C8A12EB6-E3D6-47E1-A1B8-94AC2C6C4BD7}" type="slidenum">
              <a:rPr lang="en-US" smtClean="0"/>
              <a:t>9</a:t>
            </a:fld>
            <a:endParaRPr lang="en-US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A106A39A-8B68-84B9-3DB0-8973E29807F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6" y="1592263"/>
            <a:ext cx="11376022" cy="4608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Plasma Astrophysics Experiments at </a:t>
            </a:r>
            <a:r>
              <a:rPr lang="en-US" dirty="0" err="1"/>
              <a:t>HiRadMat</a:t>
            </a:r>
            <a:endParaRPr lang="en-US" dirty="0"/>
          </a:p>
          <a:p>
            <a:pPr lvl="2"/>
            <a:r>
              <a:rPr lang="en-US" sz="1800" dirty="0"/>
              <a:t>Goals &amp; Experimental Layout </a:t>
            </a:r>
          </a:p>
          <a:p>
            <a:pPr lvl="2"/>
            <a:r>
              <a:rPr lang="en-US" sz="1800" dirty="0"/>
              <a:t>Beam Focusing Quadrupoles – Simulations, Measurements, Image Analysis &amp; Managing Uncertainty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Machine Learning-Driven Calibration of Beam Position Monitors (BPMs)</a:t>
            </a: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BPMs in the SPS &amp; ALPS: Principle of Operation and Role for the Complex </a:t>
            </a:r>
            <a:endParaRPr lang="el-GR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Current Limitations – What if we used Machine Learning</a:t>
            </a:r>
          </a:p>
          <a:p>
            <a:pPr lvl="2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Neural Networks to Minimize Systematic Errors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Future Plans and Next Steps </a:t>
            </a:r>
            <a:endParaRPr lang="el-GR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710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5E3CF4696D0A4D88D220E8BFBC34A3" ma:contentTypeVersion="8" ma:contentTypeDescription="Create a new document." ma:contentTypeScope="" ma:versionID="bdc895e3430ebef97c0ce9b28df82f47">
  <xsd:schema xmlns:xsd="http://www.w3.org/2001/XMLSchema" xmlns:xs="http://www.w3.org/2001/XMLSchema" xmlns:p="http://schemas.microsoft.com/office/2006/metadata/properties" xmlns:ns3="b2b77779-cde6-4ab5-ae94-1bd56036ccc7" xmlns:ns4="d3eb1ee6-b502-4813-b3af-7db380907a48" targetNamespace="http://schemas.microsoft.com/office/2006/metadata/properties" ma:root="true" ma:fieldsID="610c5bca46d8849b1effb9fa98f93f0c" ns3:_="" ns4:_="">
    <xsd:import namespace="b2b77779-cde6-4ab5-ae94-1bd56036ccc7"/>
    <xsd:import namespace="d3eb1ee6-b502-4813-b3af-7db380907a4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b77779-cde6-4ab5-ae94-1bd56036cc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eb1ee6-b502-4813-b3af-7db380907a4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2b77779-cde6-4ab5-ae94-1bd56036ccc7" xsi:nil="true"/>
  </documentManagement>
</p:properties>
</file>

<file path=customXml/itemProps1.xml><?xml version="1.0" encoding="utf-8"?>
<ds:datastoreItem xmlns:ds="http://schemas.openxmlformats.org/officeDocument/2006/customXml" ds:itemID="{CFC187D9-5630-40D4-BEE7-F4C8C78ADD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b77779-cde6-4ab5-ae94-1bd56036ccc7"/>
    <ds:schemaRef ds:uri="d3eb1ee6-b502-4813-b3af-7db380907a4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210B780-AF7B-4739-8AF8-BC0BAD6FC8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8D0767-F6E7-4C57-8576-173184F5CB1F}">
  <ds:schemaRefs>
    <ds:schemaRef ds:uri="http://purl.org/dc/dcmitype/"/>
    <ds:schemaRef ds:uri="b2b77779-cde6-4ab5-ae94-1bd56036ccc7"/>
    <ds:schemaRef ds:uri="http://schemas.microsoft.com/office/2006/documentManagement/types"/>
    <ds:schemaRef ds:uri="http://www.w3.org/XML/1998/namespace"/>
    <ds:schemaRef ds:uri="d3eb1ee6-b502-4813-b3af-7db380907a48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OXF_HRMT_BP_template</Template>
  <TotalTime>5380</TotalTime>
  <Words>6425</Words>
  <Application>Microsoft Office PowerPoint</Application>
  <PresentationFormat>Widescreen</PresentationFormat>
  <Paragraphs>815</Paragraphs>
  <Slides>80</Slides>
  <Notes>45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87" baseType="lpstr">
      <vt:lpstr>Aptos</vt:lpstr>
      <vt:lpstr>Arial</vt:lpstr>
      <vt:lpstr>Calibri</vt:lpstr>
      <vt:lpstr>Cambria Math</vt:lpstr>
      <vt:lpstr>Courier New</vt:lpstr>
      <vt:lpstr>Wingdings</vt:lpstr>
      <vt:lpstr>Office Theme</vt:lpstr>
      <vt:lpstr>Plasma Astrophysics Experiments and  Machine Learning-Driven BPM Calibration</vt:lpstr>
      <vt:lpstr>Outline of this talk</vt:lpstr>
      <vt:lpstr>Outline of this talk</vt:lpstr>
      <vt:lpstr>Introduction – CERN Accelerator Complex </vt:lpstr>
      <vt:lpstr>Introduction – CERN Accelerator Complex </vt:lpstr>
      <vt:lpstr>Introduction – CERN Accelerator Complex </vt:lpstr>
      <vt:lpstr>Introduction – CERN Accelerator Complex </vt:lpstr>
      <vt:lpstr>Introduction – CERN Accelerator Complex </vt:lpstr>
      <vt:lpstr>Outline of this talk</vt:lpstr>
      <vt:lpstr>Fireball Experiments at HiRadMat</vt:lpstr>
      <vt:lpstr>Fireball Experiments at HiRadMat</vt:lpstr>
      <vt:lpstr>Fireball Experiments – Layout</vt:lpstr>
      <vt:lpstr>Fireball Experiments – Layout</vt:lpstr>
      <vt:lpstr>Fireball Experiments – Layout</vt:lpstr>
      <vt:lpstr>Fireball Experiments – Layout</vt:lpstr>
      <vt:lpstr>Fireball Experiments – Layout</vt:lpstr>
      <vt:lpstr>Hands-on Involvement</vt:lpstr>
      <vt:lpstr>Fireball Experiments – Layout</vt:lpstr>
      <vt:lpstr>Fireball Experiments – Layout</vt:lpstr>
      <vt:lpstr>Why Are We Doing This</vt:lpstr>
      <vt:lpstr>Why Are We Doing This</vt:lpstr>
      <vt:lpstr>Why Are We Doing This</vt:lpstr>
      <vt:lpstr>Why Are We Doing This</vt:lpstr>
      <vt:lpstr>Why Are We Doing This</vt:lpstr>
      <vt:lpstr>PowerPoint Presentation</vt:lpstr>
      <vt:lpstr>Challenging Beam Requirements</vt:lpstr>
      <vt:lpstr>Challenging Beam Requirements</vt:lpstr>
      <vt:lpstr>Challenging Beam Requirements</vt:lpstr>
      <vt:lpstr>Beam Focusing Using Quadrupoles</vt:lpstr>
      <vt:lpstr>Beam Focusing Using Quadrupoles</vt:lpstr>
      <vt:lpstr>Beam Focusing Using Quadrupoles</vt:lpstr>
      <vt:lpstr>Quadrupoles</vt:lpstr>
      <vt:lpstr>Quadrupole Studies (FLUKA) – Temperature Increase</vt:lpstr>
      <vt:lpstr>Quadrupole Studies (COMSOL)</vt:lpstr>
      <vt:lpstr>Quadrupole Studies – Divergence and p-spread</vt:lpstr>
      <vt:lpstr>Diagnostics – Luminescence Screens &amp; Cameras </vt:lpstr>
      <vt:lpstr>Diagnostics – Luminescence Screens &amp; Cameras </vt:lpstr>
      <vt:lpstr>Diagnostics – Luminescence Screens &amp; Cameras </vt:lpstr>
      <vt:lpstr>Diagnostics – Luminescence Screens &amp; Cameras </vt:lpstr>
      <vt:lpstr>Preliminary Image Analysis</vt:lpstr>
      <vt:lpstr>Estimating the Uncertainty</vt:lpstr>
      <vt:lpstr>Estimating the Uncertainty</vt:lpstr>
      <vt:lpstr>Outline of this talk</vt:lpstr>
      <vt:lpstr>Beam Position Monitors</vt:lpstr>
      <vt:lpstr>Beam Position Monitors</vt:lpstr>
      <vt:lpstr>ALPS – A Logarithmic Position System</vt:lpstr>
      <vt:lpstr>Block Diagram of ALPS Electronics</vt:lpstr>
      <vt:lpstr>Block Diagram of ALPS Electronics</vt:lpstr>
      <vt:lpstr>Block Diagram of ALPS Electronics</vt:lpstr>
      <vt:lpstr>How Beam Position is Measured</vt:lpstr>
      <vt:lpstr>How Beam Position is Measured</vt:lpstr>
      <vt:lpstr>How Beam Position is Measured</vt:lpstr>
      <vt:lpstr>BPM Calibration</vt:lpstr>
      <vt:lpstr>BPM Calibration</vt:lpstr>
      <vt:lpstr>BPM Calibration</vt:lpstr>
      <vt:lpstr>BPM Calibration</vt:lpstr>
      <vt:lpstr>BPM Calibration</vt:lpstr>
      <vt:lpstr>Processing the Calibration Data using Neural Networks</vt:lpstr>
      <vt:lpstr>Processing the Calibration Data using Neural Networks</vt:lpstr>
      <vt:lpstr>Processing the Calibration Data using Neural Networks</vt:lpstr>
      <vt:lpstr>Processing the Calibration Data using Neural Networks</vt:lpstr>
      <vt:lpstr>Processing the Calibration Data using Neural Networks</vt:lpstr>
      <vt:lpstr>Processing the Calibration Data using Neural Networks</vt:lpstr>
      <vt:lpstr>Testing different architectures and schemes</vt:lpstr>
      <vt:lpstr>Testing different architectures and schemes</vt:lpstr>
      <vt:lpstr>Testing different architectures and schemes</vt:lpstr>
      <vt:lpstr>Performance Comparison with Polynomial Approach – Single Electrode of a Single BPM device</vt:lpstr>
      <vt:lpstr>Next Steps Towards Minimizing Errors in Position</vt:lpstr>
      <vt:lpstr>Next Steps Towards Minimizing Errors in Position</vt:lpstr>
      <vt:lpstr>Outline of this talk</vt:lpstr>
      <vt:lpstr>Future Plans and Next Steps</vt:lpstr>
      <vt:lpstr>References</vt:lpstr>
      <vt:lpstr>Thank you for your attention!</vt:lpstr>
      <vt:lpstr>PowerPoint Presentation</vt:lpstr>
      <vt:lpstr>Fireball at HiRadMat vs Other Experiments</vt:lpstr>
      <vt:lpstr>Suppression of Plasma Instabilities</vt:lpstr>
      <vt:lpstr>Quadrupole Studies - COMSOL</vt:lpstr>
      <vt:lpstr>Diagnostics</vt:lpstr>
      <vt:lpstr>Fireball Experiments – Pair Beam Production  </vt:lpstr>
      <vt:lpstr>Incorporating Set of Devices to Train a Joint Model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Vasiliki Stergiou</dc:creator>
  <cp:lastModifiedBy>Vasiliki Stergiou</cp:lastModifiedBy>
  <cp:revision>505</cp:revision>
  <cp:lastPrinted>2020-01-30T13:49:18Z</cp:lastPrinted>
  <dcterms:created xsi:type="dcterms:W3CDTF">2025-03-07T15:19:09Z</dcterms:created>
  <dcterms:modified xsi:type="dcterms:W3CDTF">2025-03-14T14:59:36Z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0x0101001E5E3CF4696D0A4D88D220E8BFBC34A3</vt:lpwstr>
  </property>
</Properties>
</file>