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14"/>
  </p:notesMasterIdLst>
  <p:handoutMasterIdLst>
    <p:handoutMasterId r:id="rId15"/>
  </p:handoutMasterIdLst>
  <p:sldIdLst>
    <p:sldId id="289" r:id="rId2"/>
    <p:sldId id="429" r:id="rId3"/>
    <p:sldId id="436" r:id="rId4"/>
    <p:sldId id="437" r:id="rId5"/>
    <p:sldId id="435" r:id="rId6"/>
    <p:sldId id="434" r:id="rId7"/>
    <p:sldId id="348" r:id="rId8"/>
    <p:sldId id="428" r:id="rId9"/>
    <p:sldId id="430" r:id="rId10"/>
    <p:sldId id="431" r:id="rId11"/>
    <p:sldId id="432" r:id="rId12"/>
    <p:sldId id="433" r:id="rId13"/>
  </p:sldIdLst>
  <p:sldSz cx="9144000" cy="5143500" type="screen16x9"/>
  <p:notesSz cx="6797675" cy="98726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74489"/>
    <a:srgbClr val="F2F2F2"/>
    <a:srgbClr val="A4FEE0"/>
    <a:srgbClr val="33CCCC"/>
    <a:srgbClr val="99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622" autoAdjust="0"/>
  </p:normalViewPr>
  <p:slideViewPr>
    <p:cSldViewPr snapToGrid="0">
      <p:cViewPr>
        <p:scale>
          <a:sx n="125" d="100"/>
          <a:sy n="125" d="100"/>
        </p:scale>
        <p:origin x="-144" y="6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8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3520" y="176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B19EB29-6A7D-49DC-9B18-0B124D2B4A8A}" type="datetimeFigureOut">
              <a:rPr lang="de-DE"/>
              <a:pPr>
                <a:defRPr/>
              </a:pPr>
              <a:t>01.04.2025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B8A0A8C-F7E0-42A9-AC77-1A0818C363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44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1C3178-5228-47D3-BCA4-E34EE3B44871}" type="datetimeFigureOut">
              <a:rPr lang="de-DE"/>
              <a:pPr>
                <a:defRPr/>
              </a:pPr>
              <a:t>01.04.2025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2" y="4751390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3E90E7-9506-457E-A421-086800F6D2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410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3"/>
          <p:cNvGrpSpPr>
            <a:grpSpLocks/>
          </p:cNvGrpSpPr>
          <p:nvPr userDrawn="1"/>
        </p:nvGrpSpPr>
        <p:grpSpPr bwMode="auto">
          <a:xfrm>
            <a:off x="0" y="327025"/>
            <a:ext cx="9144000" cy="3254375"/>
            <a:chOff x="0" y="326369"/>
            <a:chExt cx="9144000" cy="3255791"/>
          </a:xfrm>
        </p:grpSpPr>
        <p:grpSp>
          <p:nvGrpSpPr>
            <p:cNvPr id="6" name="Gruppieren 14"/>
            <p:cNvGrpSpPr>
              <a:grpSpLocks/>
            </p:cNvGrpSpPr>
            <p:nvPr userDrawn="1"/>
          </p:nvGrpSpPr>
          <p:grpSpPr bwMode="auto">
            <a:xfrm>
              <a:off x="0" y="1520749"/>
              <a:ext cx="9144000" cy="2061411"/>
              <a:chOff x="0" y="1868905"/>
              <a:chExt cx="9144000" cy="2061411"/>
            </a:xfrm>
          </p:grpSpPr>
          <p:sp>
            <p:nvSpPr>
              <p:cNvPr id="8" name="Rechteck 7"/>
              <p:cNvSpPr/>
              <p:nvPr userDrawn="1"/>
            </p:nvSpPr>
            <p:spPr>
              <a:xfrm>
                <a:off x="0" y="1868844"/>
                <a:ext cx="9144000" cy="5082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9" name="Rechteck 8"/>
              <p:cNvSpPr/>
              <p:nvPr userDrawn="1"/>
            </p:nvSpPr>
            <p:spPr>
              <a:xfrm>
                <a:off x="0" y="2369125"/>
                <a:ext cx="9144000" cy="15611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pic>
          <p:nvPicPr>
            <p:cNvPr id="7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9214" y="326369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hteck 11"/>
          <p:cNvSpPr/>
          <p:nvPr userDrawn="1"/>
        </p:nvSpPr>
        <p:spPr>
          <a:xfrm>
            <a:off x="377825" y="250825"/>
            <a:ext cx="5491163" cy="3543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13"/>
          </p:nvPr>
        </p:nvSpPr>
        <p:spPr>
          <a:xfrm>
            <a:off x="5868991" y="1626765"/>
            <a:ext cx="3176587" cy="2765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de-DE" sz="14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117" y="3886759"/>
            <a:ext cx="9140883" cy="978729"/>
          </a:xfrm>
          <a:prstGeom prst="rect">
            <a:avLst/>
          </a:prstGeom>
        </p:spPr>
        <p:txBody>
          <a:bodyPr anchor="t">
            <a:noAutofit/>
          </a:bodyPr>
          <a:lstStyle>
            <a:lvl1pPr algn="ctr">
              <a:defRPr sz="28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868785" y="2067159"/>
            <a:ext cx="3275214" cy="1655762"/>
          </a:xfrm>
          <a:prstGeom prst="rect">
            <a:avLst/>
          </a:prstGeom>
        </p:spPr>
        <p:txBody>
          <a:bodyPr lIns="180000"/>
          <a:lstStyle>
            <a:lvl1pPr marL="0" indent="0" algn="l">
              <a:buNone/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99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780691" y="3641426"/>
            <a:ext cx="7582619" cy="914400"/>
          </a:xfrm>
          <a:prstGeom prst="roundRect">
            <a:avLst>
              <a:gd name="adj" fmla="val 23271"/>
            </a:avLst>
          </a:prstGeom>
          <a:solidFill>
            <a:srgbClr val="F2F2F2">
              <a:alpha val="50196"/>
            </a:srgbClr>
          </a:solidFill>
        </p:spPr>
        <p:txBody>
          <a:bodyPr anchor="ctr"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34290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102870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1371600" indent="0" algn="ctr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227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87240"/>
            <a:ext cx="2949178" cy="1001776"/>
          </a:xfrm>
          <a:prstGeom prst="rect">
            <a:avLst/>
          </a:prstGeom>
        </p:spPr>
        <p:txBody>
          <a:bodyPr tIns="288000" anchor="t">
            <a:spAutoFit/>
          </a:bodyPr>
          <a:lstStyle>
            <a:lvl1pPr>
              <a:defRPr sz="2400" b="1"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889016"/>
            <a:ext cx="2949178" cy="25127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3943353" y="986828"/>
            <a:ext cx="4734645" cy="3666816"/>
          </a:xfrm>
          <a:prstGeom prst="rect">
            <a:avLst/>
          </a:prstGeom>
        </p:spPr>
        <p:txBody>
          <a:bodyPr tIns="288000"/>
          <a:lstStyle>
            <a:lvl1pPr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215382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>
            <a:grpSpLocks/>
          </p:cNvGrpSpPr>
          <p:nvPr userDrawn="1"/>
        </p:nvGrpSpPr>
        <p:grpSpPr bwMode="auto">
          <a:xfrm>
            <a:off x="0" y="2825750"/>
            <a:ext cx="9207500" cy="2317750"/>
            <a:chOff x="8021" y="4539916"/>
            <a:chExt cx="9208168" cy="2318084"/>
          </a:xfrm>
        </p:grpSpPr>
        <p:sp>
          <p:nvSpPr>
            <p:cNvPr id="5" name="Rechteck 4"/>
            <p:cNvSpPr/>
            <p:nvPr userDrawn="1"/>
          </p:nvSpPr>
          <p:spPr>
            <a:xfrm>
              <a:off x="8021" y="5189298"/>
              <a:ext cx="9144663" cy="1668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grpSp>
          <p:nvGrpSpPr>
            <p:cNvPr id="6" name="Gruppieren 15"/>
            <p:cNvGrpSpPr>
              <a:grpSpLocks/>
            </p:cNvGrpSpPr>
            <p:nvPr userDrawn="1"/>
          </p:nvGrpSpPr>
          <p:grpSpPr bwMode="auto">
            <a:xfrm>
              <a:off x="425116" y="4539916"/>
              <a:ext cx="2534652" cy="914400"/>
              <a:chOff x="425116" y="4539916"/>
              <a:chExt cx="2534652" cy="914400"/>
            </a:xfrm>
          </p:grpSpPr>
          <p:sp>
            <p:nvSpPr>
              <p:cNvPr id="12" name="Ellipse 11"/>
              <p:cNvSpPr/>
              <p:nvPr userDrawn="1"/>
            </p:nvSpPr>
            <p:spPr>
              <a:xfrm>
                <a:off x="425564" y="4539916"/>
                <a:ext cx="914466" cy="91453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pic>
            <p:nvPicPr>
              <p:cNvPr id="13" name="Grafik 22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547" y="4674265"/>
                <a:ext cx="2403221" cy="671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uppieren 16"/>
            <p:cNvGrpSpPr>
              <a:grpSpLocks/>
            </p:cNvGrpSpPr>
            <p:nvPr userDrawn="1"/>
          </p:nvGrpSpPr>
          <p:grpSpPr bwMode="auto">
            <a:xfrm>
              <a:off x="1347537" y="5378115"/>
              <a:ext cx="7218086" cy="600471"/>
              <a:chOff x="1347537" y="5378115"/>
              <a:chExt cx="7218086" cy="600471"/>
            </a:xfrm>
          </p:grpSpPr>
          <p:sp>
            <p:nvSpPr>
              <p:cNvPr id="9" name="Textfeld 18"/>
              <p:cNvSpPr txBox="1">
                <a:spLocks noChangeArrowheads="1"/>
              </p:cNvSpPr>
              <p:nvPr userDrawn="1"/>
            </p:nvSpPr>
            <p:spPr bwMode="auto">
              <a:xfrm>
                <a:off x="1347537" y="5378115"/>
                <a:ext cx="1625766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de-DE" altLang="de-DE" sz="1100">
                    <a:solidFill>
                      <a:schemeClr val="bg1"/>
                    </a:solidFill>
                  </a:rPr>
                  <a:t>Konrad-Zuse-Str. 14</a:t>
                </a:r>
              </a:p>
              <a:p>
                <a:r>
                  <a:rPr lang="de-DE" altLang="de-DE" sz="1100">
                    <a:solidFill>
                      <a:schemeClr val="bg1"/>
                    </a:solidFill>
                  </a:rPr>
                  <a:t>99099 Erfurt, Germany</a:t>
                </a:r>
              </a:p>
              <a:p>
                <a:r>
                  <a:rPr lang="de-DE" altLang="de-DE" sz="1100">
                    <a:solidFill>
                      <a:schemeClr val="bg1"/>
                    </a:solidFill>
                  </a:rPr>
                  <a:t>www.cismst.de</a:t>
                </a:r>
              </a:p>
            </p:txBody>
          </p:sp>
          <p:sp>
            <p:nvSpPr>
              <p:cNvPr id="10" name="Textfeld 19"/>
              <p:cNvSpPr txBox="1">
                <a:spLocks noChangeArrowheads="1"/>
              </p:cNvSpPr>
              <p:nvPr userDrawn="1"/>
            </p:nvSpPr>
            <p:spPr bwMode="auto">
              <a:xfrm>
                <a:off x="3457073" y="5378115"/>
                <a:ext cx="1883849" cy="60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defTabSz="6477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defTabSz="6477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it-IT" altLang="de-DE" sz="1100">
                    <a:solidFill>
                      <a:schemeClr val="bg1"/>
                    </a:solidFill>
                  </a:rPr>
                  <a:t>Telefon:	+49 361 6631410</a:t>
                </a:r>
              </a:p>
              <a:p>
                <a:r>
                  <a:rPr lang="it-IT" altLang="de-DE" sz="1100">
                    <a:solidFill>
                      <a:schemeClr val="bg1"/>
                    </a:solidFill>
                  </a:rPr>
                  <a:t>Telefax:	+49 361 6631413</a:t>
                </a:r>
              </a:p>
              <a:p>
                <a:r>
                  <a:rPr lang="it-IT" altLang="de-DE" sz="1100">
                    <a:solidFill>
                      <a:schemeClr val="bg1"/>
                    </a:solidFill>
                  </a:rPr>
                  <a:t>E-Mail:	info@cismst.de</a:t>
                </a:r>
                <a:endParaRPr lang="de-DE" altLang="de-DE" sz="110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feld 20"/>
              <p:cNvSpPr txBox="1">
                <a:spLocks noChangeArrowheads="1"/>
              </p:cNvSpPr>
              <p:nvPr userDrawn="1"/>
            </p:nvSpPr>
            <p:spPr bwMode="auto">
              <a:xfrm>
                <a:off x="5783176" y="5393811"/>
                <a:ext cx="2782447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endParaRPr lang="en-US" altLang="de-DE" sz="800" dirty="0">
                  <a:solidFill>
                    <a:schemeClr val="bg1"/>
                  </a:solidFill>
                </a:endParaRPr>
              </a:p>
              <a:p>
                <a:r>
                  <a:rPr lang="en-US" altLang="de-DE" sz="800" dirty="0">
                    <a:solidFill>
                      <a:schemeClr val="bg1"/>
                    </a:solidFill>
                  </a:rPr>
                  <a:t>© 2018 CiS </a:t>
                </a:r>
                <a:r>
                  <a:rPr lang="en-US" altLang="de-DE" sz="800" dirty="0" err="1">
                    <a:solidFill>
                      <a:schemeClr val="bg1"/>
                    </a:solidFill>
                  </a:rPr>
                  <a:t>Forschungsinstitut</a:t>
                </a:r>
                <a:r>
                  <a:rPr lang="en-US" altLang="de-DE" sz="800" dirty="0">
                    <a:solidFill>
                      <a:schemeClr val="bg1"/>
                    </a:solidFill>
                  </a:rPr>
                  <a:t> </a:t>
                </a:r>
                <a:r>
                  <a:rPr lang="en-US" altLang="de-DE" sz="800" dirty="0" err="1">
                    <a:solidFill>
                      <a:schemeClr val="bg1"/>
                    </a:solidFill>
                  </a:rPr>
                  <a:t>für</a:t>
                </a:r>
                <a:r>
                  <a:rPr lang="en-US" altLang="de-DE" sz="800" dirty="0">
                    <a:solidFill>
                      <a:schemeClr val="bg1"/>
                    </a:solidFill>
                  </a:rPr>
                  <a:t> Mikrosensorik GmbH</a:t>
                </a:r>
              </a:p>
              <a:p>
                <a:r>
                  <a:rPr lang="en-US" altLang="de-DE" sz="800" dirty="0">
                    <a:solidFill>
                      <a:schemeClr val="bg1"/>
                    </a:solidFill>
                  </a:rPr>
                  <a:t>Copyright: All rights, especially the right of reproduction and distribution as well as translation, are reserved.</a:t>
                </a:r>
                <a:endParaRPr lang="de-DE" altLang="de-DE" sz="8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8" name="Gerade Verbindung 7"/>
            <p:cNvCxnSpPr/>
            <p:nvPr userDrawn="1"/>
          </p:nvCxnSpPr>
          <p:spPr>
            <a:xfrm>
              <a:off x="506532" y="6356278"/>
              <a:ext cx="87096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331495" y="910351"/>
            <a:ext cx="7181359" cy="165169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buNone/>
              <a:defRPr lang="de-DE" sz="2800" b="1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None/>
              <a:defRPr lang="de-DE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9850" y="4797425"/>
            <a:ext cx="7053263" cy="274638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6116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507076" y="740910"/>
            <a:ext cx="7886700" cy="3954575"/>
          </a:xfrm>
          <a:prstGeom prst="rect">
            <a:avLst/>
          </a:prstGeom>
        </p:spPr>
        <p:txBody>
          <a:bodyPr tIns="288000"/>
          <a:lstStyle>
            <a:lvl1pPr>
              <a:defRPr sz="24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2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507076" y="359876"/>
            <a:ext cx="7886700" cy="43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291530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1428750"/>
            <a:ext cx="9151938" cy="3316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968375"/>
            <a:ext cx="8207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defRPr sz="24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0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418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-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 flipV="1">
            <a:off x="1181100" y="1428750"/>
            <a:ext cx="7970838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4" y="96837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1362974" y="1429481"/>
            <a:ext cx="7030802" cy="3315045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52000" indent="-252000">
              <a:defRPr sz="24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0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solidFill>
                  <a:schemeClr val="accent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362974" y="886557"/>
            <a:ext cx="6593570" cy="5429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algn="r">
              <a:defRPr sz="900" smtClean="0"/>
            </a:lvl1pPr>
          </a:lstStyle>
          <a:p>
            <a:pPr>
              <a:defRPr/>
            </a:pPr>
            <a:r>
              <a:t>Name Veranstaltung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175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13"/>
          <p:cNvGrpSpPr>
            <a:grpSpLocks/>
          </p:cNvGrpSpPr>
          <p:nvPr userDrawn="1"/>
        </p:nvGrpSpPr>
        <p:grpSpPr bwMode="auto">
          <a:xfrm>
            <a:off x="7938" y="334963"/>
            <a:ext cx="9144000" cy="4808537"/>
            <a:chOff x="0" y="334995"/>
            <a:chExt cx="9144000" cy="4808505"/>
          </a:xfrm>
        </p:grpSpPr>
        <p:sp>
          <p:nvSpPr>
            <p:cNvPr id="7" name="Rechteck 6"/>
            <p:cNvSpPr/>
            <p:nvPr userDrawn="1"/>
          </p:nvSpPr>
          <p:spPr>
            <a:xfrm>
              <a:off x="0" y="1377975"/>
              <a:ext cx="9144000" cy="37655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pic>
          <p:nvPicPr>
            <p:cNvPr id="8" name="Grafik 1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0588" y="334995"/>
              <a:ext cx="2457951" cy="68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800" y="1377725"/>
            <a:ext cx="7886700" cy="1927793"/>
          </a:xfrm>
          <a:prstGeom prst="rect">
            <a:avLst/>
          </a:prstGeom>
        </p:spPr>
        <p:txBody>
          <a:bodyPr tIns="180000" anchor="t">
            <a:normAutofit/>
          </a:bodyPr>
          <a:lstStyle>
            <a:lvl1pPr>
              <a:lnSpc>
                <a:spcPct val="100000"/>
              </a:lnSpc>
              <a:defRPr sz="3200" b="1" baseline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639127" y="4283530"/>
            <a:ext cx="2716212" cy="247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sz="1200" kern="1200" baseline="0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2pPr>
            <a:lvl3pPr marL="6858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3pPr>
            <a:lvl4pPr marL="10287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4pPr>
            <a:lvl5pPr marL="1371600" indent="0">
              <a:buNone/>
              <a:defRPr lang="de-DE" sz="12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639127" y="4528258"/>
            <a:ext cx="8072166" cy="2476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665"/>
              </a:lnSpc>
              <a:spcBef>
                <a:spcPts val="0"/>
              </a:spcBef>
              <a:buNone/>
              <a:defRPr lang="de-DE" sz="1200" kern="1200" baseline="0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2pPr>
            <a:lvl3pPr marL="6858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3pPr>
            <a:lvl4pPr marL="10287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4pPr>
            <a:lvl5pPr marL="1371600" indent="0">
              <a:buNone/>
              <a:defRPr lang="de-DE" sz="12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2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639127" y="4776058"/>
            <a:ext cx="8072166" cy="2476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665"/>
              </a:lnSpc>
              <a:spcBef>
                <a:spcPts val="0"/>
              </a:spcBef>
              <a:buNone/>
              <a:defRPr lang="de-DE" sz="1200" kern="1200" baseline="0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2pPr>
            <a:lvl3pPr marL="6858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3pPr>
            <a:lvl4pPr marL="1028700" indent="0">
              <a:buNone/>
              <a:defRPr lang="de-DE" sz="1200" kern="1200" dirty="0" smtClean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4pPr>
            <a:lvl5pPr marL="1371600" indent="0">
              <a:buNone/>
              <a:defRPr lang="de-DE" sz="1200" kern="1200" dirty="0">
                <a:solidFill>
                  <a:schemeClr val="bg1"/>
                </a:solidFill>
                <a:latin typeface="Aller" charset="0"/>
                <a:ea typeface="Aller" charset="0"/>
                <a:cs typeface="Aller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80452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12957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_mit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-96838" y="760413"/>
            <a:ext cx="7739063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6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507076" y="754735"/>
            <a:ext cx="7886700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 marL="288000" indent="-288000">
              <a:lnSpc>
                <a:spcPct val="100000"/>
              </a:lnSpc>
              <a:buClr>
                <a:schemeClr val="accent2"/>
              </a:buClr>
              <a:defRPr sz="24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buClr>
                <a:schemeClr val="accent1"/>
              </a:buClr>
              <a:defRPr sz="20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408674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11"/>
          </p:nvPr>
        </p:nvSpPr>
        <p:spPr>
          <a:xfrm>
            <a:off x="507076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2"/>
          </p:nvPr>
        </p:nvSpPr>
        <p:spPr>
          <a:xfrm>
            <a:off x="4807472" y="754735"/>
            <a:ext cx="4110191" cy="3940752"/>
          </a:xfrm>
          <a:prstGeom prst="rect">
            <a:avLst/>
          </a:prstGeom>
        </p:spPr>
        <p:txBody>
          <a:bodyPr tIns="288000">
            <a:normAutofit/>
          </a:bodyPr>
          <a:lstStyle>
            <a:lvl1pPr>
              <a:defRPr sz="2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24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20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8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8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306683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783174"/>
            <a:ext cx="3868340" cy="586278"/>
          </a:xfrm>
          <a:prstGeom prst="rect">
            <a:avLst/>
          </a:prstGeom>
        </p:spPr>
        <p:txBody>
          <a:bodyPr tIns="288000" anchor="t" anchorCtr="0">
            <a:spAutoFit/>
          </a:bodyPr>
          <a:lstStyle>
            <a:lvl1pPr marL="0" indent="0">
              <a:buNone/>
              <a:defRPr sz="1800" b="1"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369452"/>
            <a:ext cx="3868340" cy="333194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180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 sz="1600"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 sz="1400"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 sz="1400"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783174"/>
            <a:ext cx="3887391" cy="586278"/>
          </a:xfrm>
          <a:prstGeom prst="rect">
            <a:avLst/>
          </a:prstGeom>
        </p:spPr>
        <p:txBody>
          <a:bodyPr tIns="288000" anchor="t" anchorCtr="0">
            <a:spAutoFit/>
          </a:bodyPr>
          <a:lstStyle>
            <a:lvl1pPr marL="0" indent="0">
              <a:buNone/>
              <a:defRPr sz="1800" b="1">
                <a:latin typeface="Trebuchet MS" charset="0"/>
                <a:ea typeface="Trebuchet MS" charset="0"/>
                <a:cs typeface="Trebuchet MS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4648201" y="1369452"/>
            <a:ext cx="3868340" cy="3331943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Trebuchet MS" charset="0"/>
                <a:ea typeface="Trebuchet MS" charset="0"/>
                <a:cs typeface="Trebuchet MS" charset="0"/>
              </a:defRPr>
            </a:lvl1pPr>
            <a:lvl2pPr>
              <a:defRPr sz="1650">
                <a:latin typeface="Trebuchet MS" charset="0"/>
                <a:ea typeface="Trebuchet MS" charset="0"/>
                <a:cs typeface="Trebuchet MS" charset="0"/>
              </a:defRPr>
            </a:lvl2pPr>
            <a:lvl3pPr>
              <a:defRPr>
                <a:latin typeface="Trebuchet MS" charset="0"/>
                <a:ea typeface="Trebuchet MS" charset="0"/>
                <a:cs typeface="Trebuchet MS" charset="0"/>
              </a:defRPr>
            </a:lvl3pPr>
            <a:lvl4pPr>
              <a:defRPr>
                <a:latin typeface="Trebuchet MS" charset="0"/>
                <a:ea typeface="Trebuchet MS" charset="0"/>
                <a:cs typeface="Trebuchet MS" charset="0"/>
              </a:defRPr>
            </a:lvl4pPr>
            <a:lvl5pPr>
              <a:defRPr>
                <a:latin typeface="Trebuchet MS" charset="0"/>
                <a:ea typeface="Trebuchet MS" charset="0"/>
                <a:cs typeface="Trebuchet MS" charset="0"/>
              </a:defRPr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06413" y="211809"/>
            <a:ext cx="6672262" cy="542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  <p:extLst>
      <p:ext uri="{BB962C8B-B14F-4D97-AF65-F5344CB8AC3E}">
        <p14:creationId xmlns:p14="http://schemas.microsoft.com/office/powerpoint/2010/main" val="173194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uppieren 1"/>
          <p:cNvGrpSpPr>
            <a:grpSpLocks/>
          </p:cNvGrpSpPr>
          <p:nvPr/>
        </p:nvGrpSpPr>
        <p:grpSpPr bwMode="auto">
          <a:xfrm>
            <a:off x="506413" y="195263"/>
            <a:ext cx="8709025" cy="4556125"/>
            <a:chOff x="507009" y="195569"/>
            <a:chExt cx="8709179" cy="4556262"/>
          </a:xfrm>
        </p:grpSpPr>
        <p:pic>
          <p:nvPicPr>
            <p:cNvPr id="1030" name="Grafik 7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904" y="195569"/>
              <a:ext cx="858253" cy="677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Gerade Verbindung 12"/>
            <p:cNvCxnSpPr/>
            <p:nvPr userDrawn="1"/>
          </p:nvCxnSpPr>
          <p:spPr>
            <a:xfrm>
              <a:off x="507009" y="4751831"/>
              <a:ext cx="8709179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3"/>
          <p:cNvSpPr txBox="1">
            <a:spLocks/>
          </p:cNvSpPr>
          <p:nvPr/>
        </p:nvSpPr>
        <p:spPr>
          <a:xfrm>
            <a:off x="8143875" y="4781550"/>
            <a:ext cx="750888" cy="273050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8B359C-4E23-4573-8AE6-59BD9846E359}" type="slidenum">
              <a:rPr lang="de-DE" sz="900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9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319088" y="4767263"/>
            <a:ext cx="3036887" cy="274637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/>
              <a:t>© 2025</a:t>
            </a:r>
            <a:r>
              <a:rPr lang="de-DE" sz="900" baseline="0" dirty="0"/>
              <a:t> </a:t>
            </a:r>
            <a:r>
              <a:rPr lang="de-DE" sz="900" dirty="0" err="1"/>
              <a:t>CiS</a:t>
            </a:r>
            <a:r>
              <a:rPr lang="de-DE" sz="900" dirty="0"/>
              <a:t> Forschungsinstitut für Mikrosensorik GmbH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5975" y="4797425"/>
            <a:ext cx="5037138" cy="274638"/>
          </a:xfrm>
          <a:prstGeom prst="rect">
            <a:avLst/>
          </a:prstGeom>
        </p:spPr>
        <p:txBody>
          <a:bodyPr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de-DE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Name Veranstaltung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4" r:id="rId2"/>
    <p:sldLayoutId id="2147483705" r:id="rId3"/>
    <p:sldLayoutId id="2147483701" r:id="rId4"/>
    <p:sldLayoutId id="2147483695" r:id="rId5"/>
    <p:sldLayoutId id="2147483703" r:id="rId6"/>
    <p:sldLayoutId id="2147483692" r:id="rId7"/>
    <p:sldLayoutId id="2147483693" r:id="rId8"/>
    <p:sldLayoutId id="2147483694" r:id="rId9"/>
    <p:sldLayoutId id="2147483696" r:id="rId10"/>
    <p:sldLayoutId id="2147483697" r:id="rId11"/>
    <p:sldLayoutId id="2147483702" r:id="rId12"/>
    <p:sldLayoutId id="2147483698" r:id="rId13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rebuchet MS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868988" y="1627188"/>
            <a:ext cx="3176587" cy="276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altLang="de-DE" i="1" dirty="0">
                <a:latin typeface="Aller"/>
                <a:ea typeface="Aller"/>
                <a:cs typeface="Aller"/>
              </a:rPr>
              <a:t>Competence in Silicon</a:t>
            </a:r>
          </a:p>
        </p:txBody>
      </p:sp>
      <p:sp>
        <p:nvSpPr>
          <p:cNvPr id="6147" name="Titel 5"/>
          <p:cNvSpPr>
            <a:spLocks noGrp="1"/>
          </p:cNvSpPr>
          <p:nvPr>
            <p:ph type="ctrTitle"/>
          </p:nvPr>
        </p:nvSpPr>
        <p:spPr bwMode="auto">
          <a:xfrm>
            <a:off x="361950" y="4027250"/>
            <a:ext cx="8444824" cy="111624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2400" dirty="0"/>
              <a:t>IV Ergebnisse CLT-01, v02</a:t>
            </a:r>
            <a:br>
              <a:rPr lang="de-DE" sz="2400" dirty="0"/>
            </a:br>
            <a:br>
              <a:rPr lang="de-DE" sz="2400" dirty="0"/>
            </a:br>
            <a:endParaRPr lang="de-DE" altLang="de-DE" sz="1800" b="0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6148" name="Untertitel 8"/>
          <p:cNvSpPr>
            <a:spLocks noGrp="1"/>
          </p:cNvSpPr>
          <p:nvPr>
            <p:ph type="subTitle" idx="1"/>
          </p:nvPr>
        </p:nvSpPr>
        <p:spPr bwMode="auto">
          <a:xfrm>
            <a:off x="5868988" y="2066925"/>
            <a:ext cx="3275012" cy="1655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/>
              <a:t>Kevin Lauer</a:t>
            </a:r>
          </a:p>
          <a:p>
            <a:endParaRPr lang="en-GB" dirty="0"/>
          </a:p>
          <a:p>
            <a:r>
              <a:rPr lang="en-GB" dirty="0"/>
              <a:t>01.04.25</a:t>
            </a:r>
          </a:p>
          <a:p>
            <a:endParaRPr lang="en-GB" dirty="0"/>
          </a:p>
          <a:p>
            <a:endParaRPr lang="de-DE" altLang="de-DE" dirty="0"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2" name="AutoShape 2" descr="Bildergebnis für logo tu ilmenau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Bildergebnis für logo tu ilmenau"/>
          <p:cNvSpPr>
            <a:spLocks noChangeAspect="1" noChangeArrowheads="1"/>
          </p:cNvSpPr>
          <p:nvPr/>
        </p:nvSpPr>
        <p:spPr bwMode="auto">
          <a:xfrm>
            <a:off x="307975" y="-16764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6" descr="Bildergebnis für logo tu ilmenau"/>
          <p:cNvSpPr>
            <a:spLocks noChangeAspect="1" noChangeArrowheads="1"/>
          </p:cNvSpPr>
          <p:nvPr/>
        </p:nvSpPr>
        <p:spPr bwMode="auto">
          <a:xfrm>
            <a:off x="460375" y="-1524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90776" y="419100"/>
            <a:ext cx="8014727" cy="4305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Wafer: 16 FZ, p-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Typ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1-3Ohmcm, 9 FZ, p-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Typ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10.2Ohmcm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DOFZ-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Schritt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für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12 Wafer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(J) Oxidation 200nm		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-Implantation (p-Stop) 8e11cm-2 130keV</a:t>
            </a:r>
            <a:endParaRPr lang="en-US" altLang="de-DE" sz="1400" dirty="0">
              <a:solidFill>
                <a:srgbClr val="FF0000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Tempern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1100°C 60min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Oxid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Zielätzen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im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aktiven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Bereich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auf 50nm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Phosphor-Implantation 1.5e15cm-2 100keV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Rückseite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: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ganzflächig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Bor-Impl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. 1e15cm-2 100keV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4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Hochenergie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P-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Implantationen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vollflächig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>
                <a:solidFill>
                  <a:srgbClr val="FF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1000°C 5min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Hochenergie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C-Implantation in 3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Quadranten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des Wafers, 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</a:t>
            </a:r>
            <a:r>
              <a:rPr lang="en-US" altLang="de-DE" sz="1400" dirty="0">
                <a:solidFill>
                  <a:srgbClr val="00B05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I1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Tempern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1000°C 10s, RTP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Unitemp</a:t>
            </a:r>
            <a:endParaRPr lang="en-US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(CV), (CH), (DV), (DH)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bei</a:t>
            </a:r>
            <a:r>
              <a:rPr lang="en-US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en-US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Prozessentwicklung</a:t>
            </a:r>
            <a:endParaRPr lang="en-US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277813" y="122236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Prozessparameter, CLT-01, Update 240903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187A262-4ADA-4F4D-A00F-AD83300F9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291" y="801833"/>
            <a:ext cx="3429721" cy="198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7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IV, Wafer 01, 440603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B0EDFFB-C477-4C16-8A91-F6F3F79D9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279" y="899877"/>
            <a:ext cx="5672438" cy="3582328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426E0BD-E69D-4AA8-AD3D-AD5E7DC969F7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221526" y="1190501"/>
            <a:ext cx="3044189" cy="32917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First IV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curve</a:t>
            </a: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 @ 200V &lt; 2.5nA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</a:t>
            </a:r>
            <a:r>
              <a:rPr lang="de-DE" altLang="de-DE" sz="1400" baseline="-250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Br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~ 200V</a:t>
            </a:r>
          </a:p>
        </p:txBody>
      </p:sp>
    </p:spTree>
    <p:extLst>
      <p:ext uri="{BB962C8B-B14F-4D97-AF65-F5344CB8AC3E}">
        <p14:creationId xmlns:p14="http://schemas.microsoft.com/office/powerpoint/2010/main" val="1470969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IV, Wafer 05, 440603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426E0BD-E69D-4AA8-AD3D-AD5E7DC969F7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208463" y="700643"/>
            <a:ext cx="5088526" cy="11150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First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full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IV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Map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(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duration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ca. 2d)</a:t>
            </a:r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FAF28179-2189-481B-98C0-6285315C17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494265"/>
              </p:ext>
            </p:extLst>
          </p:nvPr>
        </p:nvGraphicFramePr>
        <p:xfrm>
          <a:off x="-166204" y="1700564"/>
          <a:ext cx="3585334" cy="2742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Graph" r:id="rId3" imgW="9612851" imgH="7351889" progId="Origin95.Graph">
                  <p:embed/>
                </p:oleObj>
              </mc:Choice>
              <mc:Fallback>
                <p:oleObj name="Graph" r:id="rId3" imgW="9612851" imgH="7351889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66204" y="1700564"/>
                        <a:ext cx="3585334" cy="2742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7DA2EA5-2503-4B73-8B1C-E2449BD904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374196"/>
              </p:ext>
            </p:extLst>
          </p:nvPr>
        </p:nvGraphicFramePr>
        <p:xfrm>
          <a:off x="2939960" y="1689440"/>
          <a:ext cx="3519624" cy="2692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Graph" r:id="rId5" imgW="9612851" imgH="7351889" progId="Origin95.Graph">
                  <p:embed/>
                </p:oleObj>
              </mc:Choice>
              <mc:Fallback>
                <p:oleObj name="Graph" r:id="rId5" imgW="9612851" imgH="7351889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39960" y="1689440"/>
                        <a:ext cx="3519624" cy="2692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29D52B52-C74D-4F8F-90F7-4BDEF75077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559498"/>
              </p:ext>
            </p:extLst>
          </p:nvPr>
        </p:nvGraphicFramePr>
        <p:xfrm>
          <a:off x="5847735" y="1700564"/>
          <a:ext cx="3464243" cy="2648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Graph" r:id="rId7" imgW="12891797" imgH="9856601" progId="Origin95.Graph">
                  <p:embed/>
                </p:oleObj>
              </mc:Choice>
              <mc:Fallback>
                <p:oleObj name="Graph" r:id="rId7" imgW="12891797" imgH="9856601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47735" y="1700564"/>
                        <a:ext cx="3464243" cy="2648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625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err="1"/>
              <a:t>Waferüberblick</a:t>
            </a:r>
            <a:endParaRPr lang="de-DE" altLang="de-DE" dirty="0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97501FBB-4BE1-458A-B6B0-7908D75AFF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71916"/>
              </p:ext>
            </p:extLst>
          </p:nvPr>
        </p:nvGraphicFramePr>
        <p:xfrm>
          <a:off x="613682" y="941387"/>
          <a:ext cx="4709430" cy="34803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6606">
                  <a:extLst>
                    <a:ext uri="{9D8B030D-6E8A-4147-A177-3AD203B41FA5}">
                      <a16:colId xmlns:a16="http://schemas.microsoft.com/office/drawing/2014/main" val="2621099492"/>
                    </a:ext>
                  </a:extLst>
                </a:gridCol>
                <a:gridCol w="791348">
                  <a:extLst>
                    <a:ext uri="{9D8B030D-6E8A-4147-A177-3AD203B41FA5}">
                      <a16:colId xmlns:a16="http://schemas.microsoft.com/office/drawing/2014/main" val="3746899787"/>
                    </a:ext>
                  </a:extLst>
                </a:gridCol>
                <a:gridCol w="702663">
                  <a:extLst>
                    <a:ext uri="{9D8B030D-6E8A-4147-A177-3AD203B41FA5}">
                      <a16:colId xmlns:a16="http://schemas.microsoft.com/office/drawing/2014/main" val="2755284958"/>
                    </a:ext>
                  </a:extLst>
                </a:gridCol>
                <a:gridCol w="436606">
                  <a:extLst>
                    <a:ext uri="{9D8B030D-6E8A-4147-A177-3AD203B41FA5}">
                      <a16:colId xmlns:a16="http://schemas.microsoft.com/office/drawing/2014/main" val="2278422241"/>
                    </a:ext>
                  </a:extLst>
                </a:gridCol>
                <a:gridCol w="664004">
                  <a:extLst>
                    <a:ext uri="{9D8B030D-6E8A-4147-A177-3AD203B41FA5}">
                      <a16:colId xmlns:a16="http://schemas.microsoft.com/office/drawing/2014/main" val="127716499"/>
                    </a:ext>
                  </a:extLst>
                </a:gridCol>
                <a:gridCol w="436606">
                  <a:extLst>
                    <a:ext uri="{9D8B030D-6E8A-4147-A177-3AD203B41FA5}">
                      <a16:colId xmlns:a16="http://schemas.microsoft.com/office/drawing/2014/main" val="2579558187"/>
                    </a:ext>
                  </a:extLst>
                </a:gridCol>
                <a:gridCol w="511647">
                  <a:extLst>
                    <a:ext uri="{9D8B030D-6E8A-4147-A177-3AD203B41FA5}">
                      <a16:colId xmlns:a16="http://schemas.microsoft.com/office/drawing/2014/main" val="2696560743"/>
                    </a:ext>
                  </a:extLst>
                </a:gridCol>
                <a:gridCol w="729950">
                  <a:extLst>
                    <a:ext uri="{9D8B030D-6E8A-4147-A177-3AD203B41FA5}">
                      <a16:colId xmlns:a16="http://schemas.microsoft.com/office/drawing/2014/main" val="916470073"/>
                    </a:ext>
                  </a:extLst>
                </a:gridCol>
              </a:tblGrid>
              <a:tr h="133861">
                <a:tc>
                  <a:txBody>
                    <a:bodyPr/>
                    <a:lstStyle/>
                    <a:p>
                      <a:pPr algn="l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 Ioanas porposal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Wafernumber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Type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Res [Ohmcm]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DOFZ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P Plateau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C Dose [1/cm²]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2390729368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440598_01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4142322486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440598_02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987218694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440598_03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03647515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440598_04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1174380807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440598_05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461068330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6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440598_06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698792845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440598_07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1253081544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8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440598_08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593475175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9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440598_09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197257245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10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440598_10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2708135812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11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440598_11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342400132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440598_12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617268155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440598_13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593671253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440598_14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4055884215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15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440598_15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225897893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16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440598_16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1552073348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G-DOFZ-A-P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440598_17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1-3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767775279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1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440603_01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877923818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440603_02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26918503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440603_03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1556426800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440603_04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5E+14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3352221556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440603_05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2317325159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6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440603_06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4104438037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7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440603_07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5E+13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2455660828"/>
                  </a:ext>
                </a:extLst>
              </a:tr>
              <a:tr h="133861"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>
                          <a:effectLst/>
                        </a:rPr>
                        <a:t>8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G-DOFZ-B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440603_08</a:t>
                      </a:r>
                      <a:endParaRPr lang="de-DE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FZ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10.2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yes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u="none" strike="noStrike">
                          <a:effectLst/>
                        </a:rPr>
                        <a:t>no</a:t>
                      </a:r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700" u="none" strike="noStrike" dirty="0">
                          <a:effectLst/>
                        </a:rPr>
                        <a:t>5E+14</a:t>
                      </a:r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4" marR="6274" marT="6274" marB="0" anchor="b"/>
                </a:tc>
                <a:extLst>
                  <a:ext uri="{0D108BD9-81ED-4DB2-BD59-A6C34878D82A}">
                    <a16:rowId xmlns:a16="http://schemas.microsoft.com/office/drawing/2014/main" val="2545307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66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IV, Wafer 01-04, 440603, G-FZ-B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426E0BD-E69D-4AA8-AD3D-AD5E7DC969F7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6245132" y="982980"/>
            <a:ext cx="2789161" cy="11150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IV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curve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selected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diodes</a:t>
            </a: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Green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curves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: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quarter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shielded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from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carbon</a:t>
            </a: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0" indent="0">
              <a:lnSpc>
                <a:spcPct val="114000"/>
              </a:lnSpc>
              <a:buNone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3F7DCC8-AA88-4988-8FB0-9DFE4F35C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13" y="765492"/>
            <a:ext cx="2789162" cy="18088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CF6F40F-63C8-44A0-8A83-9ABB61389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028" y="754063"/>
            <a:ext cx="2789162" cy="180884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F9E4BFD-5478-447D-BEFC-39478AD14A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13" y="2764833"/>
            <a:ext cx="2789162" cy="180884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B8E88B0-E1F5-4E88-80CE-5B5174991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028" y="2764833"/>
            <a:ext cx="2790991" cy="1812498"/>
          </a:xfrm>
          <a:prstGeom prst="rect">
            <a:avLst/>
          </a:prstGeom>
        </p:spPr>
      </p:pic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5E5CD0F7-0036-491F-A7D3-9E4158F7E6E1}"/>
              </a:ext>
            </a:extLst>
          </p:cNvPr>
          <p:cNvSpPr txBox="1">
            <a:spLocks/>
          </p:cNvSpPr>
          <p:nvPr/>
        </p:nvSpPr>
        <p:spPr bwMode="auto">
          <a:xfrm>
            <a:off x="735872" y="1821180"/>
            <a:ext cx="2789161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Carbon dose: 5e12cm^-2 </a:t>
            </a:r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73E50951-0E8D-4931-948F-C67FFD69073A}"/>
              </a:ext>
            </a:extLst>
          </p:cNvPr>
          <p:cNvSpPr txBox="1">
            <a:spLocks/>
          </p:cNvSpPr>
          <p:nvPr/>
        </p:nvSpPr>
        <p:spPr bwMode="auto">
          <a:xfrm>
            <a:off x="4157493" y="1758060"/>
            <a:ext cx="2789161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5e13cm^-2 </a:t>
            </a:r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834FF16A-C21C-436B-B661-C977EE33B922}"/>
              </a:ext>
            </a:extLst>
          </p:cNvPr>
          <p:cNvSpPr txBox="1">
            <a:spLocks/>
          </p:cNvSpPr>
          <p:nvPr/>
        </p:nvSpPr>
        <p:spPr bwMode="auto">
          <a:xfrm>
            <a:off x="1600200" y="3831950"/>
            <a:ext cx="2088388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5e13cm^-2 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EF302372-0B17-4510-A3DA-EF179F133850}"/>
              </a:ext>
            </a:extLst>
          </p:cNvPr>
          <p:cNvSpPr txBox="1">
            <a:spLocks/>
          </p:cNvSpPr>
          <p:nvPr/>
        </p:nvSpPr>
        <p:spPr bwMode="auto">
          <a:xfrm>
            <a:off x="4389362" y="3820507"/>
            <a:ext cx="2789161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5e14cm^-2 </a:t>
            </a:r>
          </a:p>
        </p:txBody>
      </p:sp>
    </p:spTree>
    <p:extLst>
      <p:ext uri="{BB962C8B-B14F-4D97-AF65-F5344CB8AC3E}">
        <p14:creationId xmlns:p14="http://schemas.microsoft.com/office/powerpoint/2010/main" val="425697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2D21925-C312-4A1D-9D27-22CA9B267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84" y="761081"/>
            <a:ext cx="2790991" cy="181066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CB9670B-578E-4EBF-8377-687A6F869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13" y="2792730"/>
            <a:ext cx="2789162" cy="180884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22396C2-7D82-4F60-8E57-C6062FEA5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1266" y="754063"/>
            <a:ext cx="2789162" cy="1808840"/>
          </a:xfrm>
          <a:prstGeom prst="rect">
            <a:avLst/>
          </a:prstGeom>
        </p:spPr>
      </p:pic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IV, Wafer 05-08, 440603, G-DOFZ-B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426E0BD-E69D-4AA8-AD3D-AD5E7DC969F7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6245132" y="982980"/>
            <a:ext cx="2789161" cy="11150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IV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curve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,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selected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diodes</a:t>
            </a: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Green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curves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: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quarter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shielded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from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carbon</a:t>
            </a: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0" indent="0">
              <a:lnSpc>
                <a:spcPct val="114000"/>
              </a:lnSpc>
              <a:buNone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5E5CD0F7-0036-491F-A7D3-9E4158F7E6E1}"/>
              </a:ext>
            </a:extLst>
          </p:cNvPr>
          <p:cNvSpPr txBox="1">
            <a:spLocks/>
          </p:cNvSpPr>
          <p:nvPr/>
        </p:nvSpPr>
        <p:spPr bwMode="auto">
          <a:xfrm>
            <a:off x="735872" y="1821180"/>
            <a:ext cx="2789161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Carbon dose: 5e12cm^-2 </a:t>
            </a:r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73E50951-0E8D-4931-948F-C67FFD69073A}"/>
              </a:ext>
            </a:extLst>
          </p:cNvPr>
          <p:cNvSpPr txBox="1">
            <a:spLocks/>
          </p:cNvSpPr>
          <p:nvPr/>
        </p:nvSpPr>
        <p:spPr bwMode="auto">
          <a:xfrm>
            <a:off x="4157493" y="1758060"/>
            <a:ext cx="2789161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5e13cm^-2 </a:t>
            </a:r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834FF16A-C21C-436B-B661-C977EE33B922}"/>
              </a:ext>
            </a:extLst>
          </p:cNvPr>
          <p:cNvSpPr txBox="1">
            <a:spLocks/>
          </p:cNvSpPr>
          <p:nvPr/>
        </p:nvSpPr>
        <p:spPr bwMode="auto">
          <a:xfrm>
            <a:off x="1600200" y="3831950"/>
            <a:ext cx="2088388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5e13cm^-2 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EF302372-0B17-4510-A3DA-EF179F133850}"/>
              </a:ext>
            </a:extLst>
          </p:cNvPr>
          <p:cNvSpPr txBox="1">
            <a:spLocks/>
          </p:cNvSpPr>
          <p:nvPr/>
        </p:nvSpPr>
        <p:spPr bwMode="auto">
          <a:xfrm>
            <a:off x="4389362" y="3820507"/>
            <a:ext cx="2789161" cy="6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8800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000" indent="-288000" algn="l" defTabSz="685800" rtl="0" eaLnBrk="1" fontAlgn="base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5143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8572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2001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543050" indent="-171450" algn="l" defTabSz="685800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itchFamily="34" charset="0"/>
              <a:buNone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5e14cm^-2 </a:t>
            </a:r>
          </a:p>
        </p:txBody>
      </p:sp>
    </p:spTree>
    <p:extLst>
      <p:ext uri="{BB962C8B-B14F-4D97-AF65-F5344CB8AC3E}">
        <p14:creationId xmlns:p14="http://schemas.microsoft.com/office/powerpoint/2010/main" val="431889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IV, Wafer 01-07, 440603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426E0BD-E69D-4AA8-AD3D-AD5E7DC969F7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4441027" y="0"/>
            <a:ext cx="5088526" cy="11150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V_br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&gt;150V: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green</a:t>
            </a: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0" indent="0">
              <a:lnSpc>
                <a:spcPct val="114000"/>
              </a:lnSpc>
              <a:buNone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DEE1B9E-D1BF-467D-AF57-063B45930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84" y="710745"/>
            <a:ext cx="2081213" cy="17192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DAED1AF-6791-4801-867D-8E5FA5448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229" y="710744"/>
            <a:ext cx="2081213" cy="17192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AFB3DCB-F16C-4FA8-8ED9-A4C21C1C4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1536" y="710744"/>
            <a:ext cx="2081213" cy="171926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2B7F6DB-5650-4DC7-AE35-96D395581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5290" y="710743"/>
            <a:ext cx="2081213" cy="171926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152F489-D3BC-4BFF-AC73-A9A7FBF43F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9814" y="2929613"/>
            <a:ext cx="2081213" cy="171926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2CF5538-4753-4C8D-82F5-9EE0519691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2975" y="2929613"/>
            <a:ext cx="2081213" cy="171926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F1665A9-6F87-4856-9374-A0E87ADD2F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184" y="2929612"/>
            <a:ext cx="2081213" cy="171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5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err="1"/>
              <a:t>Remarks</a:t>
            </a:r>
            <a:endParaRPr lang="de-DE" altLang="de-DE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426E0BD-E69D-4AA8-AD3D-AD5E7DC969F7}"/>
              </a:ext>
            </a:extLst>
          </p:cNvPr>
          <p:cNvSpPr>
            <a:spLocks noGrp="1"/>
          </p:cNvSpPr>
          <p:nvPr>
            <p:ph sz="half" idx="11"/>
          </p:nvPr>
        </p:nvSpPr>
        <p:spPr bwMode="auto">
          <a:xfrm>
            <a:off x="208463" y="700643"/>
            <a:ext cx="8328114" cy="30288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More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to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come</a:t>
            </a:r>
            <a:endParaRPr lang="de-DE" altLang="de-DE" sz="18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Impact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of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carbon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dose visible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DO-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step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reduces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breakdown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voltage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and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increases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dark</a:t>
            </a:r>
            <a:r>
              <a:rPr lang="de-DE" altLang="de-DE" sz="18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</a:t>
            </a:r>
            <a:r>
              <a:rPr lang="de-DE" altLang="de-DE" sz="18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current</a:t>
            </a:r>
            <a:endParaRPr lang="de-DE" altLang="de-DE" sz="18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8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8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8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059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1331913" y="909638"/>
            <a:ext cx="7180262" cy="1652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de-DE" dirty="0"/>
              <a:t>Thank you </a:t>
            </a:r>
            <a:r>
              <a:rPr altLang="de-DE" dirty="0" err="1"/>
              <a:t>for</a:t>
            </a:r>
            <a:r>
              <a:rPr altLang="de-DE" dirty="0"/>
              <a:t> </a:t>
            </a:r>
            <a:r>
              <a:rPr altLang="de-DE" dirty="0" err="1"/>
              <a:t>your</a:t>
            </a:r>
            <a:r>
              <a:rPr altLang="de-DE" dirty="0"/>
              <a:t> </a:t>
            </a:r>
            <a:r>
              <a:rPr altLang="de-DE" dirty="0" err="1"/>
              <a:t>kind</a:t>
            </a:r>
            <a:r>
              <a:rPr altLang="de-DE" dirty="0"/>
              <a:t> attention!</a:t>
            </a:r>
          </a:p>
          <a:p>
            <a:pPr lvl="1"/>
            <a:endParaRPr altLang="de-DE" dirty="0"/>
          </a:p>
          <a:p>
            <a:pPr lvl="1"/>
            <a:r>
              <a:rPr altLang="de-DE" dirty="0"/>
              <a:t>Dr. Kevin Lauer</a:t>
            </a:r>
          </a:p>
          <a:p>
            <a:pPr lvl="1"/>
            <a:r>
              <a:rPr altLang="de-DE" dirty="0"/>
              <a:t>klauer@cismst.de</a:t>
            </a:r>
          </a:p>
        </p:txBody>
      </p:sp>
    </p:spTree>
    <p:extLst>
      <p:ext uri="{BB962C8B-B14F-4D97-AF65-F5344CB8AC3E}">
        <p14:creationId xmlns:p14="http://schemas.microsoft.com/office/powerpoint/2010/main" val="188605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169274" y="509587"/>
            <a:ext cx="4272098" cy="329823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Oxidschichtdicke in aktiver Region (I) =50nm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Sonst 200nm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P Implantation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 Implantation</a:t>
            </a: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/>
              <a:t>Simulationen P und C Implantation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D082EB-2FEA-490E-9052-06750F2D7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79024D-5745-4420-839E-5F0FC50B8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6C8D899C-C828-4578-BD91-E024707506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588159" y="806450"/>
          <a:ext cx="531018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6C8D899C-C828-4578-BD91-E024707506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8159" y="806450"/>
                        <a:ext cx="5310187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33FEC15C-756B-4336-811F-041B5E6359A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14623" y="1680470"/>
          <a:ext cx="1790700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9000">
                  <a:extLst>
                    <a:ext uri="{9D8B030D-6E8A-4147-A177-3AD203B41FA5}">
                      <a16:colId xmlns:a16="http://schemas.microsoft.com/office/drawing/2014/main" val="62917148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170522633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Dosis [cm^2]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Energie [keV]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88288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1.48E+15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1285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1.19E+11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560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7287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1.58E+11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948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8500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1.61E+11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1282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29121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1.60E+11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1531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61895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1.70E+11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1929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35083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>
                          <a:effectLst/>
                        </a:rPr>
                        <a:t>1.72E+11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2325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1985865"/>
                  </a:ext>
                </a:extLst>
              </a:tr>
            </a:tbl>
          </a:graphicData>
        </a:graphic>
      </p:graphicFrame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DAE82865-88C4-473D-A328-82B1EE8BA9D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14623" y="3717584"/>
          <a:ext cx="2260600" cy="91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6900">
                  <a:extLst>
                    <a:ext uri="{9D8B030D-6E8A-4147-A177-3AD203B41FA5}">
                      <a16:colId xmlns:a16="http://schemas.microsoft.com/office/drawing/2014/main" val="319028367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17567825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98927053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Wafer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Energie [keV]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Dosis [1/cm²]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7062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1E+12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4249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1E+13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1398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1E+14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1126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68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Inhaltsplatzhalter 1"/>
          <p:cNvSpPr>
            <a:spLocks noGrp="1"/>
          </p:cNvSpPr>
          <p:nvPr>
            <p:ph sz="half" idx="11"/>
          </p:nvPr>
        </p:nvSpPr>
        <p:spPr bwMode="auto">
          <a:xfrm>
            <a:off x="169274" y="509587"/>
            <a:ext cx="4272098" cy="329823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P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implantations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(8 Wafer)</a:t>
            </a: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endParaRPr lang="de-DE" altLang="de-DE" sz="1400" dirty="0">
              <a:solidFill>
                <a:schemeClr val="tx2"/>
              </a:solidFill>
              <a:latin typeface="Trebuchet MS" pitchFamily="34" charset="0"/>
              <a:ea typeface="Trebuchet MS" pitchFamily="34" charset="0"/>
              <a:cs typeface="Trebuchet MS" pitchFamily="34" charset="0"/>
            </a:endParaRPr>
          </a:p>
          <a:p>
            <a:pPr marL="287338" indent="-287338">
              <a:lnSpc>
                <a:spcPct val="114000"/>
              </a:lnSpc>
              <a:buFont typeface="Trebuchet MS" pitchFamily="34" charset="0"/>
              <a:buChar char="●"/>
            </a:pP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C </a:t>
            </a:r>
            <a:r>
              <a:rPr lang="de-DE" altLang="de-DE" sz="1400" dirty="0" err="1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implantations</a:t>
            </a:r>
            <a:r>
              <a:rPr lang="de-DE" altLang="de-DE" sz="1400" dirty="0">
                <a:solidFill>
                  <a:schemeClr val="tx2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</a:rPr>
              <a:t> (18 Wafer)</a:t>
            </a:r>
          </a:p>
        </p:txBody>
      </p:sp>
      <p:sp>
        <p:nvSpPr>
          <p:cNvPr id="12292" name="Textplatzhalter 2"/>
          <p:cNvSpPr>
            <a:spLocks noGrp="1"/>
          </p:cNvSpPr>
          <p:nvPr>
            <p:ph type="body" sz="quarter" idx="12"/>
          </p:nvPr>
        </p:nvSpPr>
        <p:spPr bwMode="auto">
          <a:xfrm>
            <a:off x="506413" y="211138"/>
            <a:ext cx="6672262" cy="54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err="1"/>
              <a:t>Planned</a:t>
            </a:r>
            <a:r>
              <a:rPr lang="de-DE" altLang="de-DE" dirty="0"/>
              <a:t> high </a:t>
            </a:r>
            <a:r>
              <a:rPr lang="de-DE" altLang="de-DE" dirty="0" err="1"/>
              <a:t>energy</a:t>
            </a:r>
            <a:r>
              <a:rPr lang="de-DE" altLang="de-DE" dirty="0"/>
              <a:t> P and C </a:t>
            </a:r>
            <a:r>
              <a:rPr lang="de-DE" altLang="de-DE" dirty="0" err="1"/>
              <a:t>implantations</a:t>
            </a:r>
            <a:endParaRPr lang="de-DE" altLang="de-DE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D082EB-2FEA-490E-9052-06750F2D7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79024D-5745-4420-839E-5F0FC50B8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6C8D899C-C828-4578-BD91-E024707506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588159" y="806450"/>
          <a:ext cx="531018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6C8D899C-C828-4578-BD91-E024707506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8159" y="806450"/>
                        <a:ext cx="5310187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33FEC15C-756B-4336-811F-041B5E6359A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14623" y="1130955"/>
          <a:ext cx="1790971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9000">
                  <a:extLst>
                    <a:ext uri="{9D8B030D-6E8A-4147-A177-3AD203B41FA5}">
                      <a16:colId xmlns:a16="http://schemas.microsoft.com/office/drawing/2014/main" val="629171482"/>
                    </a:ext>
                  </a:extLst>
                </a:gridCol>
                <a:gridCol w="901971">
                  <a:extLst>
                    <a:ext uri="{9D8B030D-6E8A-4147-A177-3AD203B41FA5}">
                      <a16:colId xmlns:a16="http://schemas.microsoft.com/office/drawing/2014/main" val="170522633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Dosis [cm^2]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Energie [keV]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88288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1.2E+11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500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7287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1.6E+11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8500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1.6E+11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1250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29121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1.6E+11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100" u="none" strike="noStrike" dirty="0">
                          <a:effectLst/>
                        </a:rPr>
                        <a:t>1500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6189555"/>
                  </a:ext>
                </a:extLst>
              </a:tr>
            </a:tbl>
          </a:graphicData>
        </a:graphic>
      </p:graphicFrame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DAE82865-88C4-473D-A328-82B1EE8BA9D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06413" y="2891516"/>
          <a:ext cx="2260600" cy="91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6900">
                  <a:extLst>
                    <a:ext uri="{9D8B030D-6E8A-4147-A177-3AD203B41FA5}">
                      <a16:colId xmlns:a16="http://schemas.microsoft.com/office/drawing/2014/main" val="319028367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17567825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98927053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Wafer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Energie [keV]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Dosis [1/cm²]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7062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5E+12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4249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500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5E+13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1398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5E+14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1126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223281"/>
      </p:ext>
    </p:extLst>
  </p:cSld>
  <p:clrMapOvr>
    <a:masterClrMapping/>
  </p:clrMapOvr>
</p:sld>
</file>

<file path=ppt/theme/theme1.xml><?xml version="1.0" encoding="utf-8"?>
<a:theme xmlns:a="http://schemas.openxmlformats.org/drawingml/2006/main" name="Beispielfolien">
  <a:themeElements>
    <a:clrScheme name="Cis Corporates">
      <a:dk1>
        <a:srgbClr val="164389"/>
      </a:dk1>
      <a:lt1>
        <a:srgbClr val="FFFFFF"/>
      </a:lt1>
      <a:dk2>
        <a:srgbClr val="403E41"/>
      </a:dk2>
      <a:lt2>
        <a:srgbClr val="D1D2D3"/>
      </a:lt2>
      <a:accent1>
        <a:srgbClr val="164389"/>
      </a:accent1>
      <a:accent2>
        <a:srgbClr val="98305B"/>
      </a:accent2>
      <a:accent3>
        <a:srgbClr val="535353"/>
      </a:accent3>
      <a:accent4>
        <a:srgbClr val="1F2221"/>
      </a:accent4>
      <a:accent5>
        <a:srgbClr val="164389"/>
      </a:accent5>
      <a:accent6>
        <a:srgbClr val="838FC7"/>
      </a:accent6>
      <a:hlink>
        <a:srgbClr val="164389"/>
      </a:hlink>
      <a:folHlink>
        <a:srgbClr val="B55A7C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743EC5C-999F-E54D-B67C-45DBED9D9FCA}" vid="{8A28BB21-A6BC-E541-8480-F19E0A08EA37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Beispielfolien</Template>
  <TotalTime>0</TotalTime>
  <Words>714</Words>
  <Application>Microsoft Office PowerPoint</Application>
  <PresentationFormat>Bildschirmpräsentation (16:9)</PresentationFormat>
  <Paragraphs>325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Aller</vt:lpstr>
      <vt:lpstr>Arial</vt:lpstr>
      <vt:lpstr>Calibri</vt:lpstr>
      <vt:lpstr>Trebuchet MS</vt:lpstr>
      <vt:lpstr>Beispielfolien</vt:lpstr>
      <vt:lpstr>Graph</vt:lpstr>
      <vt:lpstr>IV Ergebnisse CLT-01, v02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 Forschungsinstitut  Vom Silizium-Chip zum Sensor-Mikrosystem  - Überblick -</dc:title>
  <dc:creator>Winkler</dc:creator>
  <cp:lastModifiedBy>Lauer, Kevin</cp:lastModifiedBy>
  <cp:revision>249</cp:revision>
  <cp:lastPrinted>2019-09-17T09:01:58Z</cp:lastPrinted>
  <dcterms:created xsi:type="dcterms:W3CDTF">2018-02-22T07:39:07Z</dcterms:created>
  <dcterms:modified xsi:type="dcterms:W3CDTF">2025-04-01T07:18:48Z</dcterms:modified>
</cp:coreProperties>
</file>