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450" r:id="rId2"/>
    <p:sldId id="306" r:id="rId3"/>
    <p:sldId id="485" r:id="rId4"/>
    <p:sldId id="487" r:id="rId5"/>
    <p:sldId id="489" r:id="rId6"/>
    <p:sldId id="490" r:id="rId7"/>
    <p:sldId id="491" r:id="rId8"/>
    <p:sldId id="492" r:id="rId9"/>
    <p:sldId id="493" r:id="rId10"/>
    <p:sldId id="494" r:id="rId11"/>
    <p:sldId id="495" r:id="rId12"/>
    <p:sldId id="357" r:id="rId13"/>
    <p:sldId id="496" r:id="rId14"/>
    <p:sldId id="374" r:id="rId15"/>
    <p:sldId id="381" r:id="rId16"/>
    <p:sldId id="439" r:id="rId17"/>
    <p:sldId id="498" r:id="rId18"/>
    <p:sldId id="497" r:id="rId19"/>
    <p:sldId id="499" r:id="rId20"/>
    <p:sldId id="500" r:id="rId21"/>
    <p:sldId id="393" r:id="rId22"/>
    <p:sldId id="453" r:id="rId23"/>
    <p:sldId id="454" r:id="rId24"/>
    <p:sldId id="463" r:id="rId25"/>
    <p:sldId id="477" r:id="rId26"/>
    <p:sldId id="470" r:id="rId27"/>
    <p:sldId id="459" r:id="rId28"/>
    <p:sldId id="474" r:id="rId29"/>
    <p:sldId id="475" r:id="rId30"/>
    <p:sldId id="370" r:id="rId31"/>
    <p:sldId id="331" r:id="rId32"/>
    <p:sldId id="461" r:id="rId33"/>
    <p:sldId id="460" r:id="rId34"/>
    <p:sldId id="455" r:id="rId35"/>
  </p:sldIdLst>
  <p:sldSz cx="12192000" cy="6858000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843C"/>
    <a:srgbClr val="849056"/>
    <a:srgbClr val="DBDB8D"/>
    <a:srgbClr val="278243"/>
    <a:srgbClr val="000000"/>
    <a:srgbClr val="33A4B7"/>
    <a:srgbClr val="FFC000"/>
    <a:srgbClr val="AC8300"/>
    <a:srgbClr val="FFFFFF"/>
    <a:srgbClr val="D2A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41" autoAdjust="0"/>
    <p:restoredTop sz="88257" autoAdjust="0"/>
  </p:normalViewPr>
  <p:slideViewPr>
    <p:cSldViewPr snapToGrid="0">
      <p:cViewPr varScale="1">
        <p:scale>
          <a:sx n="94" d="100"/>
          <a:sy n="94" d="100"/>
        </p:scale>
        <p:origin x="164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3425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44861"/>
            <a:ext cx="5608320" cy="3636705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Warum</a:t>
            </a:r>
            <a:r>
              <a:rPr lang="en-US" dirty="0"/>
              <a:t> das </a:t>
            </a:r>
            <a:r>
              <a:rPr lang="en-US" dirty="0" err="1"/>
              <a:t>unter</a:t>
            </a:r>
            <a:r>
              <a:rPr lang="en-US" dirty="0"/>
              <a:t> </a:t>
            </a:r>
            <a:r>
              <a:rPr lang="en-US" dirty="0" err="1"/>
              <a:t>anderem</a:t>
            </a:r>
            <a:r>
              <a:rPr lang="en-US" dirty="0"/>
              <a:t> </a:t>
            </a:r>
            <a:r>
              <a:rPr lang="en-US" dirty="0" err="1"/>
              <a:t>wichtig</a:t>
            </a:r>
            <a:r>
              <a:rPr lang="en-US" dirty="0"/>
              <a:t>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spaeter</a:t>
            </a:r>
            <a:r>
              <a:rPr lang="en-US" dirty="0"/>
              <a:t> </a:t>
            </a:r>
            <a:r>
              <a:rPr lang="en-US" dirty="0" err="1"/>
              <a:t>klar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9287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626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Polarization</a:t>
            </a:r>
            <a:r>
              <a:rPr lang="de-DE" dirty="0"/>
              <a:t> erklären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2958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Availsim4 logo, </a:t>
            </a:r>
            <a:r>
              <a:rPr lang="en-US" dirty="0" err="1"/>
              <a:t>gitlab</a:t>
            </a:r>
            <a:r>
              <a:rPr lang="en-US" dirty="0"/>
              <a:t> link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3887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B2FE29-18D2-9C24-8571-E1A675D73D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03C369-93D4-6658-CA69-54E751C189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112A84D-C168-825F-94D8-3428F8D915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4F586B-D20B-F95D-6805-F1DFF7C80B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1091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E260EF-BC29-2ED8-6EE3-45AEEE8627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A9CC433-0A16-8CC3-2764-AB7C397085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AA5851D-CF18-D0BC-9694-960BE8BA07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B9C36E-C2EB-BADE-8349-9A2F2096C9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329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72CDE5-1E10-DEDD-5C71-FB3AEF4451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711E23-09BD-1BF4-B77A-DA7BF3B180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5608B8D-79C4-351D-ADD2-A09A12C7CA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A6198E-DD73-AC8B-8535-58BF2E5690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4250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D90A76-E048-6805-12C6-3B149F5B4C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3CB2E8B-4633-633E-41E3-E20D70743A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D3D86D-D4A6-D0FA-3FBD-B48A03EBF6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91120F-4029-1B1E-4B11-D293936AE4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0941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0566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196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23 January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Jack Heron | FCC-ee Availability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23 January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Jack Heron | FCC-ee Availability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23 January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Jack Heron | FCC-ee Availability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23 January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Jack Heron | FCC-ee Availability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23 January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Jack Heron | FCC-ee Availability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23 January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Jack Heron | FCC-ee Availability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23 January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Jack Heron | FCC-ee Availability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23 January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Jack Heron | FCC-ee Availability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January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Jack Heron | FCC-ee Availability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January 2025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Jack Heron | FCC-ee Availability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January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Jack Heron | FCC-ee Availability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January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Jack Heron | FCC-ee Availability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January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Jack Heron | FCC-ee Availability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917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January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Jack Heron | FCC-ee Availability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January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Jack Heron | FCC-ee Availability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January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Jack Heron | FCC-ee Availability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January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Jack Heron | FCC-ee Availability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January 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Jack Heron | FCC-ee Availability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January 2025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Jack Heron | FCC-ee Availability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23 January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Jack Heron | FCC-ee Availability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6" Type="http://schemas.openxmlformats.org/officeDocument/2006/relationships/image" Target="../media/image12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microsoft.com/office/2007/relationships/hdphoto" Target="../media/hdphoto1.wdp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0.xml"/><Relationship Id="rId6" Type="http://schemas.openxmlformats.org/officeDocument/2006/relationships/image" Target="../media/image20.png"/><Relationship Id="rId5" Type="http://schemas.openxmlformats.org/officeDocument/2006/relationships/image" Target="../media/image12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Relationship Id="rId6" Type="http://schemas.openxmlformats.org/officeDocument/2006/relationships/image" Target="../media/image25.png"/><Relationship Id="rId5" Type="http://schemas.openxmlformats.org/officeDocument/2006/relationships/image" Target="../media/image170.png"/><Relationship Id="rId4" Type="http://schemas.openxmlformats.org/officeDocument/2006/relationships/image" Target="../media/image16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6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8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69279/contributions/6188403/attachments/2971794/5230168/2024_11_21_ATDC_FCC_Polarimeter.pdf" TargetMode="Externa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indico.cern.ch/event/1392548/" TargetMode="External"/><Relationship Id="rId5" Type="http://schemas.openxmlformats.org/officeDocument/2006/relationships/hyperlink" Target="https://cds.cern.ch/record/2880188" TargetMode="External"/><Relationship Id="rId4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hyperlink" Target="https://hep.hamamatsu.com/eu/en/behind-the-science/cern.html" TargetMode="External"/><Relationship Id="rId4" Type="http://schemas.openxmlformats.org/officeDocument/2006/relationships/image" Target="../media/image11.png"/><Relationship Id="rId9" Type="http://schemas.openxmlformats.org/officeDocument/2006/relationships/hyperlink" Target="https://home.cern/science/accelerators/large-hadron-collider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jpeg"/><Relationship Id="rId7" Type="http://schemas.openxmlformats.org/officeDocument/2006/relationships/hyperlink" Target="https://hep.hamamatsu.com/eu/en/behind-the-science/cern.html" TargetMode="Externa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6" Type="http://schemas.openxmlformats.org/officeDocument/2006/relationships/hyperlink" Target="https://home.cern/science/accelerators/large-hadron-collider" TargetMode="External"/><Relationship Id="rId5" Type="http://schemas.openxmlformats.org/officeDocument/2006/relationships/image" Target="../media/image12.png"/><Relationship Id="rId10" Type="http://schemas.openxmlformats.org/officeDocument/2006/relationships/image" Target="../media/image15.jpeg"/><Relationship Id="rId4" Type="http://schemas.openxmlformats.org/officeDocument/2006/relationships/image" Target="../media/image11.png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: The Availability Challenge</a:t>
            </a:r>
            <a:br>
              <a:rPr lang="en-US" dirty="0"/>
            </a:br>
            <a:endParaRPr lang="en-GB" sz="2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Hannah Dostmann</a:t>
            </a:r>
            <a:r>
              <a:rPr lang="en-GB" b="0" dirty="0"/>
              <a:t>, Jack Heron, Lukas Felsberger, Daniel Wollmann, Jan Uythoven</a:t>
            </a:r>
          </a:p>
          <a:p>
            <a:r>
              <a:rPr lang="en-GB" dirty="0"/>
              <a:t>17</a:t>
            </a:r>
            <a:r>
              <a:rPr lang="en-GB" baseline="30000" dirty="0"/>
              <a:t>th</a:t>
            </a:r>
            <a:r>
              <a:rPr lang="en-GB" dirty="0"/>
              <a:t> March 2025</a:t>
            </a:r>
          </a:p>
        </p:txBody>
      </p:sp>
    </p:spTree>
    <p:extLst>
      <p:ext uri="{BB962C8B-B14F-4D97-AF65-F5344CB8AC3E}">
        <p14:creationId xmlns:p14="http://schemas.microsoft.com/office/powerpoint/2010/main" val="27630214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467118-9FCA-C518-371C-023656D9D4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0E257AD-92B2-8026-FF2F-DCDF42761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791" y="274320"/>
            <a:ext cx="11376025" cy="1376592"/>
          </a:xfrm>
        </p:spPr>
        <p:txBody>
          <a:bodyPr/>
          <a:lstStyle/>
          <a:p>
            <a:r>
              <a:rPr lang="en-US" dirty="0"/>
              <a:t>From Subsystems to Luminosity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F7F825-7EEB-E6B9-8645-78FD68C79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4" name="Content Placeholder 7" descr="A screenshot of a computer&#10;&#10;Description automatically generated">
            <a:extLst>
              <a:ext uri="{FF2B5EF4-FFF2-40B4-BE49-F238E27FC236}">
                <a16:creationId xmlns:a16="http://schemas.microsoft.com/office/drawing/2014/main" id="{B0667F76-4651-D56A-1E59-8618E674420F}"/>
              </a:ext>
            </a:extLst>
          </p:cNvPr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1668" y="1200878"/>
            <a:ext cx="1779383" cy="5010242"/>
          </a:xfrm>
          <a:prstGeom prst="rect">
            <a:avLst/>
          </a:prstGeom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AB81C8CB-2EC5-6106-8890-12573E7C81CA}"/>
              </a:ext>
            </a:extLst>
          </p:cNvPr>
          <p:cNvSpPr txBox="1"/>
          <p:nvPr/>
        </p:nvSpPr>
        <p:spPr>
          <a:xfrm>
            <a:off x="578266" y="3481967"/>
            <a:ext cx="992579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91440" rIns="91440" bIns="91440" rtlCol="0">
            <a:spAutoFit/>
          </a:bodyPr>
          <a:lstStyle/>
          <a:p>
            <a:pPr algn="l"/>
            <a:r>
              <a:rPr lang="en-US" dirty="0"/>
              <a:t>FCC-</a:t>
            </a:r>
            <a:r>
              <a:rPr lang="en-US" dirty="0" err="1"/>
              <a:t>ee</a:t>
            </a:r>
            <a:endParaRPr lang="en-GB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93DD155-8041-08A7-DB4D-13E9C81FD983}"/>
              </a:ext>
            </a:extLst>
          </p:cNvPr>
          <p:cNvSpPr txBox="1"/>
          <p:nvPr/>
        </p:nvSpPr>
        <p:spPr>
          <a:xfrm>
            <a:off x="5215368" y="2378885"/>
            <a:ext cx="1524000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91440" rIns="91440" bIns="91440" rtlCol="0">
            <a:spAutoFit/>
          </a:bodyPr>
          <a:lstStyle/>
          <a:p>
            <a:pPr algn="ctr"/>
            <a:r>
              <a:rPr lang="en-US" dirty="0"/>
              <a:t>Failure Distribution</a:t>
            </a:r>
            <a:endParaRPr lang="en-GB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539EB84-FD6E-6849-9C8B-CAE0B869A75D}"/>
              </a:ext>
            </a:extLst>
          </p:cNvPr>
          <p:cNvSpPr txBox="1"/>
          <p:nvPr/>
        </p:nvSpPr>
        <p:spPr>
          <a:xfrm>
            <a:off x="5215368" y="4401939"/>
            <a:ext cx="1524000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91440" rIns="91440" bIns="91440" rtlCol="0">
            <a:spAutoFit/>
          </a:bodyPr>
          <a:lstStyle/>
          <a:p>
            <a:pPr algn="ctr"/>
            <a:r>
              <a:rPr lang="en-US" dirty="0"/>
              <a:t>Repair Distribution</a:t>
            </a:r>
            <a:endParaRPr lang="en-GB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838C6C7-A89E-8DF6-72D6-59B6612CDCEB}"/>
              </a:ext>
            </a:extLst>
          </p:cNvPr>
          <p:cNvSpPr txBox="1"/>
          <p:nvPr/>
        </p:nvSpPr>
        <p:spPr>
          <a:xfrm>
            <a:off x="7627436" y="3483954"/>
            <a:ext cx="152400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91440" rIns="91440" bIns="91440" rtlCol="0">
            <a:spAutoFit/>
          </a:bodyPr>
          <a:lstStyle/>
          <a:p>
            <a:pPr algn="ctr"/>
            <a:r>
              <a:rPr lang="en-US" dirty="0"/>
              <a:t>Availability</a:t>
            </a:r>
            <a:endParaRPr lang="en-GB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CC1405A3-0F4A-631F-52C0-E440FF35490F}"/>
              </a:ext>
            </a:extLst>
          </p:cNvPr>
          <p:cNvSpPr txBox="1"/>
          <p:nvPr/>
        </p:nvSpPr>
        <p:spPr>
          <a:xfrm>
            <a:off x="9906318" y="3483954"/>
            <a:ext cx="152400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91440" rIns="91440" bIns="91440" rtlCol="0">
            <a:spAutoFit/>
          </a:bodyPr>
          <a:lstStyle/>
          <a:p>
            <a:pPr algn="ctr"/>
            <a:r>
              <a:rPr lang="en-US" dirty="0"/>
              <a:t>Luminosity</a:t>
            </a:r>
            <a:endParaRPr lang="en-GB" dirty="0"/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C8A17A7F-054D-20FE-7F3F-7BC16F2905FD}"/>
              </a:ext>
            </a:extLst>
          </p:cNvPr>
          <p:cNvCxnSpPr/>
          <p:nvPr/>
        </p:nvCxnSpPr>
        <p:spPr>
          <a:xfrm flipV="1">
            <a:off x="1686560" y="3190240"/>
            <a:ext cx="518160" cy="291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5168E6A0-3C47-AE3E-1976-89FC7372D8AA}"/>
              </a:ext>
            </a:extLst>
          </p:cNvPr>
          <p:cNvCxnSpPr>
            <a:cxnSpLocks/>
          </p:cNvCxnSpPr>
          <p:nvPr/>
        </p:nvCxnSpPr>
        <p:spPr>
          <a:xfrm>
            <a:off x="1686560" y="3879420"/>
            <a:ext cx="518160" cy="2760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8FD9BCA5-CC0B-E219-A837-04DFAC4374D3}"/>
              </a:ext>
            </a:extLst>
          </p:cNvPr>
          <p:cNvCxnSpPr>
            <a:cxnSpLocks/>
          </p:cNvCxnSpPr>
          <p:nvPr/>
        </p:nvCxnSpPr>
        <p:spPr>
          <a:xfrm flipV="1">
            <a:off x="4360087" y="2780790"/>
            <a:ext cx="723415" cy="1688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B0879CF3-7180-69C9-A948-0688CCBBD69B}"/>
              </a:ext>
            </a:extLst>
          </p:cNvPr>
          <p:cNvCxnSpPr>
            <a:cxnSpLocks/>
          </p:cNvCxnSpPr>
          <p:nvPr/>
        </p:nvCxnSpPr>
        <p:spPr>
          <a:xfrm>
            <a:off x="4288028" y="4459368"/>
            <a:ext cx="804356" cy="2373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7637CD10-1752-8C4A-A7FA-7F7BBAC3277A}"/>
              </a:ext>
            </a:extLst>
          </p:cNvPr>
          <p:cNvCxnSpPr>
            <a:cxnSpLocks/>
          </p:cNvCxnSpPr>
          <p:nvPr/>
        </p:nvCxnSpPr>
        <p:spPr>
          <a:xfrm>
            <a:off x="6899204" y="2913575"/>
            <a:ext cx="728232" cy="4225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E711CE00-B053-B27D-CA95-B50933261904}"/>
              </a:ext>
            </a:extLst>
          </p:cNvPr>
          <p:cNvCxnSpPr>
            <a:cxnSpLocks/>
          </p:cNvCxnSpPr>
          <p:nvPr/>
        </p:nvCxnSpPr>
        <p:spPr>
          <a:xfrm flipV="1">
            <a:off x="6904869" y="4074618"/>
            <a:ext cx="728232" cy="4494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CBA41A69-83BE-35AE-63E4-35BC80DD3B40}"/>
              </a:ext>
            </a:extLst>
          </p:cNvPr>
          <p:cNvCxnSpPr>
            <a:cxnSpLocks/>
          </p:cNvCxnSpPr>
          <p:nvPr/>
        </p:nvCxnSpPr>
        <p:spPr>
          <a:xfrm>
            <a:off x="9265920" y="3712799"/>
            <a:ext cx="5283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174435E2-5BCB-AF3C-BF1C-46CDF5FD9399}"/>
              </a:ext>
            </a:extLst>
          </p:cNvPr>
          <p:cNvSpPr/>
          <p:nvPr/>
        </p:nvSpPr>
        <p:spPr>
          <a:xfrm>
            <a:off x="5092384" y="4299328"/>
            <a:ext cx="1779383" cy="960071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5">
            <a:extLst>
              <a:ext uri="{FF2B5EF4-FFF2-40B4-BE49-F238E27FC236}">
                <a16:creationId xmlns:a16="http://schemas.microsoft.com/office/drawing/2014/main" id="{986A131C-BEE2-8CF1-35C2-95A1779B6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Hannah Dostmann | FCC-</a:t>
            </a:r>
            <a:r>
              <a:rPr lang="en-GB" dirty="0" err="1"/>
              <a:t>ee</a:t>
            </a:r>
            <a:r>
              <a:rPr lang="en-GB" dirty="0"/>
              <a:t>: The Availability Challenge</a:t>
            </a:r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2F99374C-E676-FC3F-2FA2-9BB7B5A9F9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17 March 2025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58633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1E6AA6-3CE2-F06C-9554-88B9B8662A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1B82D53-BEA1-1E01-00B4-1D59E3D6A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791" y="274320"/>
            <a:ext cx="11376025" cy="1376592"/>
          </a:xfrm>
        </p:spPr>
        <p:txBody>
          <a:bodyPr/>
          <a:lstStyle/>
          <a:p>
            <a:r>
              <a:rPr lang="en-US" dirty="0"/>
              <a:t>Repair Distribution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4D18CF-4AED-6EBC-AA87-11F3C81B4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C60B15-5814-65F1-A0A3-70CEC2BFF9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791" y="1171546"/>
            <a:ext cx="9990570" cy="519704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Fitting Distribution</a:t>
            </a:r>
          </a:p>
          <a:p>
            <a:pPr marL="781200" lvl="1" indent="-457200"/>
            <a:r>
              <a:rPr lang="en-US" sz="1600" dirty="0"/>
              <a:t>to downtime durations caused by the faults</a:t>
            </a:r>
          </a:p>
          <a:p>
            <a:pPr lvl="1" indent="0">
              <a:buNone/>
            </a:pPr>
            <a:endParaRPr lang="en-US" dirty="0"/>
          </a:p>
          <a:p>
            <a:pPr lvl="1" indent="0">
              <a:buNone/>
            </a:pPr>
            <a:endParaRPr lang="en-US" dirty="0"/>
          </a:p>
          <a:p>
            <a:pPr lvl="1" indent="0">
              <a:buNone/>
            </a:pPr>
            <a:endParaRPr lang="en-US" dirty="0"/>
          </a:p>
          <a:p>
            <a:pPr lvl="1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Shifting Distribution Function</a:t>
            </a:r>
          </a:p>
          <a:p>
            <a:pPr marL="781200" lvl="1" indent="-457200"/>
            <a:r>
              <a:rPr lang="en-US" sz="1600" dirty="0"/>
              <a:t>Only for human fault type (long faults)</a:t>
            </a:r>
          </a:p>
          <a:p>
            <a:pPr marL="781200" lvl="1" indent="-457200"/>
            <a:r>
              <a:rPr lang="en-US" sz="1600" dirty="0">
                <a:solidFill>
                  <a:schemeClr val="tx1"/>
                </a:solidFill>
              </a:rPr>
              <a:t>Drive Time: 0.3-2 h (with traffic)</a:t>
            </a:r>
          </a:p>
          <a:p>
            <a:pPr marL="781200" lvl="1" indent="-457200"/>
            <a:r>
              <a:rPr lang="en-US" sz="1600" dirty="0">
                <a:solidFill>
                  <a:srgbClr val="278243"/>
                </a:solidFill>
              </a:rPr>
              <a:t>Cool Down Time: 0.7-24h</a:t>
            </a:r>
            <a:endParaRPr lang="en-GB" sz="1600" dirty="0">
              <a:solidFill>
                <a:srgbClr val="278243"/>
              </a:solidFill>
            </a:endParaRPr>
          </a:p>
          <a:p>
            <a:pPr marL="0" lvl="1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80962" indent="0">
              <a:buNone/>
            </a:pPr>
            <a:endParaRPr lang="en-GB" dirty="0"/>
          </a:p>
        </p:txBody>
      </p:sp>
      <p:pic>
        <p:nvPicPr>
          <p:cNvPr id="8" name="Picture 7" descr="A group of people working on computers&#10;&#10;Description automatically generated">
            <a:extLst>
              <a:ext uri="{FF2B5EF4-FFF2-40B4-BE49-F238E27FC236}">
                <a16:creationId xmlns:a16="http://schemas.microsoft.com/office/drawing/2014/main" id="{4A1CA2A4-D37D-DA50-65B2-E1E97EED61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7075" y="2143309"/>
            <a:ext cx="1261976" cy="855752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6F572740-26D4-6AD4-F9DB-F8FD7F9906F1}"/>
              </a:ext>
            </a:extLst>
          </p:cNvPr>
          <p:cNvGrpSpPr/>
          <p:nvPr/>
        </p:nvGrpSpPr>
        <p:grpSpPr>
          <a:xfrm>
            <a:off x="3608666" y="4438525"/>
            <a:ext cx="2318780" cy="1378997"/>
            <a:chOff x="9279036" y="2071511"/>
            <a:chExt cx="2791253" cy="2105378"/>
          </a:xfrm>
        </p:grpSpPr>
        <p:pic>
          <p:nvPicPr>
            <p:cNvPr id="20" name="Picture 19" descr="Chart, histogram&#10;&#10;Description automatically generated">
              <a:extLst>
                <a:ext uri="{FF2B5EF4-FFF2-40B4-BE49-F238E27FC236}">
                  <a16:creationId xmlns:a16="http://schemas.microsoft.com/office/drawing/2014/main" id="{2C7B872B-1870-A314-A613-CB06AB298E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279036" y="2071511"/>
              <a:ext cx="2791253" cy="2105378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751976B-D3B9-004F-32E4-23CC8ABC3DC7}"/>
                </a:ext>
              </a:extLst>
            </p:cNvPr>
            <p:cNvSpPr/>
            <p:nvPr/>
          </p:nvSpPr>
          <p:spPr>
            <a:xfrm>
              <a:off x="9622489" y="2108343"/>
              <a:ext cx="2432756" cy="1298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5FA001F-4367-CEE1-7404-15987DCAD96E}"/>
                </a:ext>
              </a:extLst>
            </p:cNvPr>
            <p:cNvSpPr txBox="1"/>
            <p:nvPr/>
          </p:nvSpPr>
          <p:spPr>
            <a:xfrm>
              <a:off x="9854792" y="2080478"/>
              <a:ext cx="1919113" cy="2349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de-DE" sz="1000" dirty="0">
                  <a:solidFill>
                    <a:srgbClr val="000000"/>
                  </a:solidFill>
                </a:rPr>
                <a:t>Human </a:t>
              </a:r>
              <a:r>
                <a:rPr lang="de-DE" sz="1000" dirty="0" err="1">
                  <a:solidFill>
                    <a:srgbClr val="000000"/>
                  </a:solidFill>
                </a:rPr>
                <a:t>Repair</a:t>
              </a:r>
              <a:r>
                <a:rPr lang="de-DE" sz="1000" dirty="0">
                  <a:solidFill>
                    <a:srgbClr val="000000"/>
                  </a:solidFill>
                </a:rPr>
                <a:t> Distribution</a:t>
              </a:r>
              <a:endParaRPr lang="en-CH" sz="1000" dirty="0">
                <a:solidFill>
                  <a:srgbClr val="000000"/>
                </a:solidFill>
              </a:endParaRPr>
            </a:p>
          </p:txBody>
        </p:sp>
      </p:grpSp>
      <p:pic>
        <p:nvPicPr>
          <p:cNvPr id="2069" name="Picture 2068">
            <a:extLst>
              <a:ext uri="{FF2B5EF4-FFF2-40B4-BE49-F238E27FC236}">
                <a16:creationId xmlns:a16="http://schemas.microsoft.com/office/drawing/2014/main" id="{9BB2F66C-B5B4-9DC3-09A6-CB436FDB0DA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8852"/>
          <a:stretch/>
        </p:blipFill>
        <p:spPr>
          <a:xfrm>
            <a:off x="6478791" y="944451"/>
            <a:ext cx="5333925" cy="4969098"/>
          </a:xfrm>
          <a:prstGeom prst="rect">
            <a:avLst/>
          </a:prstGeom>
        </p:spPr>
      </p:pic>
      <p:sp>
        <p:nvSpPr>
          <p:cNvPr id="2070" name="Oval 2069">
            <a:extLst>
              <a:ext uri="{FF2B5EF4-FFF2-40B4-BE49-F238E27FC236}">
                <a16:creationId xmlns:a16="http://schemas.microsoft.com/office/drawing/2014/main" id="{9590C9D6-4193-BA9F-07A9-067137236B85}"/>
              </a:ext>
            </a:extLst>
          </p:cNvPr>
          <p:cNvSpPr/>
          <p:nvPr/>
        </p:nvSpPr>
        <p:spPr>
          <a:xfrm rot="20680728">
            <a:off x="7156521" y="1838085"/>
            <a:ext cx="3444010" cy="3526788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071" name="Oval 2070">
            <a:extLst>
              <a:ext uri="{FF2B5EF4-FFF2-40B4-BE49-F238E27FC236}">
                <a16:creationId xmlns:a16="http://schemas.microsoft.com/office/drawing/2014/main" id="{EF5E1597-E569-0598-C4F0-7844E7E75A65}"/>
              </a:ext>
            </a:extLst>
          </p:cNvPr>
          <p:cNvSpPr/>
          <p:nvPr/>
        </p:nvSpPr>
        <p:spPr>
          <a:xfrm rot="400300">
            <a:off x="7760872" y="1255317"/>
            <a:ext cx="929883" cy="952233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072" name="Oval 2071">
            <a:extLst>
              <a:ext uri="{FF2B5EF4-FFF2-40B4-BE49-F238E27FC236}">
                <a16:creationId xmlns:a16="http://schemas.microsoft.com/office/drawing/2014/main" id="{CB8A9E10-DE17-23D2-057F-8EC544019201}"/>
              </a:ext>
            </a:extLst>
          </p:cNvPr>
          <p:cNvSpPr/>
          <p:nvPr/>
        </p:nvSpPr>
        <p:spPr>
          <a:xfrm rot="400300">
            <a:off x="8473785" y="1761224"/>
            <a:ext cx="180000" cy="18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073" name="Oval 2072">
            <a:extLst>
              <a:ext uri="{FF2B5EF4-FFF2-40B4-BE49-F238E27FC236}">
                <a16:creationId xmlns:a16="http://schemas.microsoft.com/office/drawing/2014/main" id="{50DCAEDF-654A-4841-4243-A6587A504F59}"/>
              </a:ext>
            </a:extLst>
          </p:cNvPr>
          <p:cNvSpPr/>
          <p:nvPr/>
        </p:nvSpPr>
        <p:spPr>
          <a:xfrm rot="400300">
            <a:off x="9793136" y="2087933"/>
            <a:ext cx="180000" cy="18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074" name="Oval 2073">
            <a:extLst>
              <a:ext uri="{FF2B5EF4-FFF2-40B4-BE49-F238E27FC236}">
                <a16:creationId xmlns:a16="http://schemas.microsoft.com/office/drawing/2014/main" id="{735943B1-CDD5-3FC9-AF76-3C68501436C4}"/>
              </a:ext>
            </a:extLst>
          </p:cNvPr>
          <p:cNvSpPr/>
          <p:nvPr/>
        </p:nvSpPr>
        <p:spPr>
          <a:xfrm rot="400300">
            <a:off x="10464706" y="3270347"/>
            <a:ext cx="180000" cy="18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075" name="Oval 2074">
            <a:extLst>
              <a:ext uri="{FF2B5EF4-FFF2-40B4-BE49-F238E27FC236}">
                <a16:creationId xmlns:a16="http://schemas.microsoft.com/office/drawing/2014/main" id="{B356A8BF-C8A7-CA19-43E8-2436C26BADC4}"/>
              </a:ext>
            </a:extLst>
          </p:cNvPr>
          <p:cNvSpPr/>
          <p:nvPr/>
        </p:nvSpPr>
        <p:spPr>
          <a:xfrm rot="400300">
            <a:off x="9027040" y="5222069"/>
            <a:ext cx="180000" cy="18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076" name="Oval 2075">
            <a:extLst>
              <a:ext uri="{FF2B5EF4-FFF2-40B4-BE49-F238E27FC236}">
                <a16:creationId xmlns:a16="http://schemas.microsoft.com/office/drawing/2014/main" id="{255E99E7-9F36-9044-8F56-58711CEFB0A3}"/>
              </a:ext>
            </a:extLst>
          </p:cNvPr>
          <p:cNvSpPr/>
          <p:nvPr/>
        </p:nvSpPr>
        <p:spPr>
          <a:xfrm rot="400300">
            <a:off x="10157674" y="4526641"/>
            <a:ext cx="180000" cy="18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077" name="Oval 2076">
            <a:extLst>
              <a:ext uri="{FF2B5EF4-FFF2-40B4-BE49-F238E27FC236}">
                <a16:creationId xmlns:a16="http://schemas.microsoft.com/office/drawing/2014/main" id="{C63647AE-7243-C334-C314-4266CA8BD170}"/>
              </a:ext>
            </a:extLst>
          </p:cNvPr>
          <p:cNvSpPr/>
          <p:nvPr/>
        </p:nvSpPr>
        <p:spPr>
          <a:xfrm rot="400300">
            <a:off x="7057526" y="3765776"/>
            <a:ext cx="180000" cy="18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2078" name="Oval 2077">
            <a:extLst>
              <a:ext uri="{FF2B5EF4-FFF2-40B4-BE49-F238E27FC236}">
                <a16:creationId xmlns:a16="http://schemas.microsoft.com/office/drawing/2014/main" id="{BBF181EB-02B1-45ED-EB6A-1756139C508F}"/>
              </a:ext>
            </a:extLst>
          </p:cNvPr>
          <p:cNvSpPr/>
          <p:nvPr/>
        </p:nvSpPr>
        <p:spPr>
          <a:xfrm rot="400300">
            <a:off x="7703300" y="4886002"/>
            <a:ext cx="180000" cy="18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2079" name="Oval 2078">
            <a:extLst>
              <a:ext uri="{FF2B5EF4-FFF2-40B4-BE49-F238E27FC236}">
                <a16:creationId xmlns:a16="http://schemas.microsoft.com/office/drawing/2014/main" id="{A6421EE6-14B8-3DE4-CBA6-C0432E036A09}"/>
              </a:ext>
            </a:extLst>
          </p:cNvPr>
          <p:cNvSpPr/>
          <p:nvPr/>
        </p:nvSpPr>
        <p:spPr>
          <a:xfrm rot="400300">
            <a:off x="7365171" y="2454349"/>
            <a:ext cx="180000" cy="18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2080" name="TextBox 31">
            <a:extLst>
              <a:ext uri="{FF2B5EF4-FFF2-40B4-BE49-F238E27FC236}">
                <a16:creationId xmlns:a16="http://schemas.microsoft.com/office/drawing/2014/main" id="{13CA544D-47EE-4D1C-EC23-A53E94317755}"/>
              </a:ext>
            </a:extLst>
          </p:cNvPr>
          <p:cNvSpPr txBox="1"/>
          <p:nvPr/>
        </p:nvSpPr>
        <p:spPr>
          <a:xfrm>
            <a:off x="8623716" y="926046"/>
            <a:ext cx="597060" cy="830997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tx2"/>
                </a:solidFill>
              </a:rPr>
              <a:t>PA</a:t>
            </a:r>
          </a:p>
          <a:p>
            <a:pPr algn="l"/>
            <a:endParaRPr lang="en-US" b="1" dirty="0">
              <a:solidFill>
                <a:srgbClr val="C00000"/>
              </a:solidFill>
            </a:endParaRPr>
          </a:p>
          <a:p>
            <a:pPr algn="l"/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081" name="TextBox 32">
            <a:extLst>
              <a:ext uri="{FF2B5EF4-FFF2-40B4-BE49-F238E27FC236}">
                <a16:creationId xmlns:a16="http://schemas.microsoft.com/office/drawing/2014/main" id="{0B210EF5-82D7-1997-04C2-069743D3D8D8}"/>
              </a:ext>
            </a:extLst>
          </p:cNvPr>
          <p:cNvSpPr txBox="1"/>
          <p:nvPr/>
        </p:nvSpPr>
        <p:spPr>
          <a:xfrm>
            <a:off x="8625110" y="1460037"/>
            <a:ext cx="59706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rgbClr val="278243"/>
                </a:solidFill>
              </a:rPr>
              <a:t>1.5 h</a:t>
            </a:r>
            <a:endParaRPr lang="en-GB" b="1" dirty="0">
              <a:solidFill>
                <a:srgbClr val="278243"/>
              </a:solidFill>
            </a:endParaRPr>
          </a:p>
        </p:txBody>
      </p:sp>
      <p:sp>
        <p:nvSpPr>
          <p:cNvPr id="2082" name="TextBox 33">
            <a:extLst>
              <a:ext uri="{FF2B5EF4-FFF2-40B4-BE49-F238E27FC236}">
                <a16:creationId xmlns:a16="http://schemas.microsoft.com/office/drawing/2014/main" id="{6E6CAD23-0475-2FF7-6BB6-A903F233086E}"/>
              </a:ext>
            </a:extLst>
          </p:cNvPr>
          <p:cNvSpPr txBox="1"/>
          <p:nvPr/>
        </p:nvSpPr>
        <p:spPr>
          <a:xfrm>
            <a:off x="8623783" y="1185256"/>
            <a:ext cx="59706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/>
              <a:t>0.3 h</a:t>
            </a:r>
            <a:endParaRPr lang="en-GB" b="1" dirty="0"/>
          </a:p>
        </p:txBody>
      </p:sp>
      <p:sp>
        <p:nvSpPr>
          <p:cNvPr id="2083" name="TextBox 37">
            <a:extLst>
              <a:ext uri="{FF2B5EF4-FFF2-40B4-BE49-F238E27FC236}">
                <a16:creationId xmlns:a16="http://schemas.microsoft.com/office/drawing/2014/main" id="{2268B74D-60D9-027C-11A9-AF129EE8F2A7}"/>
              </a:ext>
            </a:extLst>
          </p:cNvPr>
          <p:cNvSpPr txBox="1"/>
          <p:nvPr/>
        </p:nvSpPr>
        <p:spPr>
          <a:xfrm>
            <a:off x="9940035" y="1234054"/>
            <a:ext cx="727952" cy="830997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tx2"/>
                </a:solidFill>
              </a:rPr>
              <a:t>PB</a:t>
            </a:r>
          </a:p>
          <a:p>
            <a:pPr algn="l"/>
            <a:endParaRPr lang="en-US" b="1" dirty="0">
              <a:solidFill>
                <a:schemeClr val="tx2"/>
              </a:solidFill>
            </a:endParaRPr>
          </a:p>
          <a:p>
            <a:pPr algn="l"/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084" name="TextBox 38">
            <a:extLst>
              <a:ext uri="{FF2B5EF4-FFF2-40B4-BE49-F238E27FC236}">
                <a16:creationId xmlns:a16="http://schemas.microsoft.com/office/drawing/2014/main" id="{29F1A251-9DD0-87AC-6EF7-DF6226299864}"/>
              </a:ext>
            </a:extLst>
          </p:cNvPr>
          <p:cNvSpPr txBox="1"/>
          <p:nvPr/>
        </p:nvSpPr>
        <p:spPr>
          <a:xfrm>
            <a:off x="9953128" y="1777466"/>
            <a:ext cx="583967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rgbClr val="278243"/>
                </a:solidFill>
              </a:rPr>
              <a:t>1.7 h</a:t>
            </a:r>
            <a:endParaRPr lang="en-GB" b="1" dirty="0">
              <a:solidFill>
                <a:srgbClr val="278243"/>
              </a:solidFill>
            </a:endParaRPr>
          </a:p>
        </p:txBody>
      </p:sp>
      <p:sp>
        <p:nvSpPr>
          <p:cNvPr id="2085" name="TextBox 39">
            <a:extLst>
              <a:ext uri="{FF2B5EF4-FFF2-40B4-BE49-F238E27FC236}">
                <a16:creationId xmlns:a16="http://schemas.microsoft.com/office/drawing/2014/main" id="{A326B2E7-C7C8-B7A6-7E4A-FC0CD40B9A9D}"/>
              </a:ext>
            </a:extLst>
          </p:cNvPr>
          <p:cNvSpPr txBox="1"/>
          <p:nvPr/>
        </p:nvSpPr>
        <p:spPr>
          <a:xfrm>
            <a:off x="9964006" y="1489881"/>
            <a:ext cx="68706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/>
              <a:t>0.75 h</a:t>
            </a:r>
            <a:endParaRPr lang="en-GB" b="1" dirty="0"/>
          </a:p>
        </p:txBody>
      </p:sp>
      <p:sp>
        <p:nvSpPr>
          <p:cNvPr id="2086" name="TextBox 42">
            <a:extLst>
              <a:ext uri="{FF2B5EF4-FFF2-40B4-BE49-F238E27FC236}">
                <a16:creationId xmlns:a16="http://schemas.microsoft.com/office/drawing/2014/main" id="{54E04141-DF0A-7EBA-52FD-EFADE228F90C}"/>
              </a:ext>
            </a:extLst>
          </p:cNvPr>
          <p:cNvSpPr txBox="1"/>
          <p:nvPr/>
        </p:nvSpPr>
        <p:spPr>
          <a:xfrm>
            <a:off x="10683898" y="2489442"/>
            <a:ext cx="727952" cy="830997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tx2"/>
                </a:solidFill>
              </a:rPr>
              <a:t>PD</a:t>
            </a:r>
          </a:p>
          <a:p>
            <a:pPr algn="l"/>
            <a:endParaRPr lang="en-US" b="1" dirty="0">
              <a:solidFill>
                <a:schemeClr val="tx2"/>
              </a:solidFill>
            </a:endParaRPr>
          </a:p>
          <a:p>
            <a:pPr algn="l"/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087" name="TextBox 43">
            <a:extLst>
              <a:ext uri="{FF2B5EF4-FFF2-40B4-BE49-F238E27FC236}">
                <a16:creationId xmlns:a16="http://schemas.microsoft.com/office/drawing/2014/main" id="{51CE070E-3B2E-852A-B00F-1BBF6BB62852}"/>
              </a:ext>
            </a:extLst>
          </p:cNvPr>
          <p:cNvSpPr txBox="1"/>
          <p:nvPr/>
        </p:nvSpPr>
        <p:spPr>
          <a:xfrm>
            <a:off x="10696991" y="3032854"/>
            <a:ext cx="583967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rgbClr val="278243"/>
                </a:solidFill>
              </a:rPr>
              <a:t>1.5 h</a:t>
            </a:r>
            <a:endParaRPr lang="en-GB" b="1" dirty="0">
              <a:solidFill>
                <a:srgbClr val="278243"/>
              </a:solidFill>
            </a:endParaRPr>
          </a:p>
        </p:txBody>
      </p:sp>
      <p:sp>
        <p:nvSpPr>
          <p:cNvPr id="2088" name="TextBox 44">
            <a:extLst>
              <a:ext uri="{FF2B5EF4-FFF2-40B4-BE49-F238E27FC236}">
                <a16:creationId xmlns:a16="http://schemas.microsoft.com/office/drawing/2014/main" id="{35E4AFF3-6B25-61A5-AF88-E7AD5ED61DC5}"/>
              </a:ext>
            </a:extLst>
          </p:cNvPr>
          <p:cNvSpPr txBox="1"/>
          <p:nvPr/>
        </p:nvSpPr>
        <p:spPr>
          <a:xfrm>
            <a:off x="10707869" y="2745269"/>
            <a:ext cx="68706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/>
              <a:t>0.55 h</a:t>
            </a:r>
            <a:endParaRPr lang="en-GB" b="1" dirty="0"/>
          </a:p>
        </p:txBody>
      </p:sp>
      <p:sp>
        <p:nvSpPr>
          <p:cNvPr id="2089" name="TextBox 47">
            <a:extLst>
              <a:ext uri="{FF2B5EF4-FFF2-40B4-BE49-F238E27FC236}">
                <a16:creationId xmlns:a16="http://schemas.microsoft.com/office/drawing/2014/main" id="{E2964F68-EF30-49C9-2994-DE777A59C56D}"/>
              </a:ext>
            </a:extLst>
          </p:cNvPr>
          <p:cNvSpPr txBox="1"/>
          <p:nvPr/>
        </p:nvSpPr>
        <p:spPr>
          <a:xfrm>
            <a:off x="10415163" y="4712153"/>
            <a:ext cx="727952" cy="830997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tx2"/>
                </a:solidFill>
              </a:rPr>
              <a:t>PF</a:t>
            </a:r>
          </a:p>
          <a:p>
            <a:pPr algn="l"/>
            <a:endParaRPr lang="en-US" b="1" dirty="0">
              <a:solidFill>
                <a:schemeClr val="tx2"/>
              </a:solidFill>
            </a:endParaRPr>
          </a:p>
          <a:p>
            <a:pPr algn="l"/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090" name="TextBox 48">
            <a:extLst>
              <a:ext uri="{FF2B5EF4-FFF2-40B4-BE49-F238E27FC236}">
                <a16:creationId xmlns:a16="http://schemas.microsoft.com/office/drawing/2014/main" id="{A4A0F8ED-E59D-605B-6FAB-F1C620D42FAF}"/>
              </a:ext>
            </a:extLst>
          </p:cNvPr>
          <p:cNvSpPr txBox="1"/>
          <p:nvPr/>
        </p:nvSpPr>
        <p:spPr>
          <a:xfrm>
            <a:off x="10428256" y="5255565"/>
            <a:ext cx="583967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rgbClr val="278243"/>
                </a:solidFill>
              </a:rPr>
              <a:t>24 h</a:t>
            </a:r>
            <a:endParaRPr lang="en-GB" b="1" dirty="0">
              <a:solidFill>
                <a:srgbClr val="278243"/>
              </a:solidFill>
            </a:endParaRPr>
          </a:p>
        </p:txBody>
      </p:sp>
      <p:sp>
        <p:nvSpPr>
          <p:cNvPr id="2091" name="TextBox 49">
            <a:extLst>
              <a:ext uri="{FF2B5EF4-FFF2-40B4-BE49-F238E27FC236}">
                <a16:creationId xmlns:a16="http://schemas.microsoft.com/office/drawing/2014/main" id="{6C9F05F0-E3BB-EE7B-1AB3-4DB9371FF3B2}"/>
              </a:ext>
            </a:extLst>
          </p:cNvPr>
          <p:cNvSpPr txBox="1"/>
          <p:nvPr/>
        </p:nvSpPr>
        <p:spPr>
          <a:xfrm>
            <a:off x="10439134" y="4967980"/>
            <a:ext cx="68706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/>
              <a:t>0.8 h</a:t>
            </a:r>
            <a:endParaRPr lang="en-GB" b="1" dirty="0"/>
          </a:p>
        </p:txBody>
      </p:sp>
      <p:sp>
        <p:nvSpPr>
          <p:cNvPr id="2092" name="TextBox 50">
            <a:extLst>
              <a:ext uri="{FF2B5EF4-FFF2-40B4-BE49-F238E27FC236}">
                <a16:creationId xmlns:a16="http://schemas.microsoft.com/office/drawing/2014/main" id="{9A829495-615F-15F4-8551-CA88154B0FF9}"/>
              </a:ext>
            </a:extLst>
          </p:cNvPr>
          <p:cNvSpPr txBox="1"/>
          <p:nvPr/>
        </p:nvSpPr>
        <p:spPr>
          <a:xfrm>
            <a:off x="8786427" y="5455622"/>
            <a:ext cx="727952" cy="830997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tx2"/>
                </a:solidFill>
              </a:rPr>
              <a:t>PG</a:t>
            </a:r>
          </a:p>
          <a:p>
            <a:pPr algn="l"/>
            <a:endParaRPr lang="en-US" b="1" dirty="0">
              <a:solidFill>
                <a:schemeClr val="tx2"/>
              </a:solidFill>
            </a:endParaRPr>
          </a:p>
          <a:p>
            <a:pPr algn="l"/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093" name="TextBox 51">
            <a:extLst>
              <a:ext uri="{FF2B5EF4-FFF2-40B4-BE49-F238E27FC236}">
                <a16:creationId xmlns:a16="http://schemas.microsoft.com/office/drawing/2014/main" id="{4C59C7FD-AF2C-8B73-7112-84A61187CBB6}"/>
              </a:ext>
            </a:extLst>
          </p:cNvPr>
          <p:cNvSpPr txBox="1"/>
          <p:nvPr/>
        </p:nvSpPr>
        <p:spPr>
          <a:xfrm>
            <a:off x="8799520" y="5999034"/>
            <a:ext cx="583967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rgbClr val="278243"/>
                </a:solidFill>
              </a:rPr>
              <a:t>1.5 h</a:t>
            </a:r>
            <a:endParaRPr lang="en-GB" b="1" dirty="0">
              <a:solidFill>
                <a:srgbClr val="278243"/>
              </a:solidFill>
            </a:endParaRPr>
          </a:p>
        </p:txBody>
      </p:sp>
      <p:sp>
        <p:nvSpPr>
          <p:cNvPr id="2094" name="TextBox 52">
            <a:extLst>
              <a:ext uri="{FF2B5EF4-FFF2-40B4-BE49-F238E27FC236}">
                <a16:creationId xmlns:a16="http://schemas.microsoft.com/office/drawing/2014/main" id="{53480560-89A7-C3F7-A2C0-030731BD4B4B}"/>
              </a:ext>
            </a:extLst>
          </p:cNvPr>
          <p:cNvSpPr txBox="1"/>
          <p:nvPr/>
        </p:nvSpPr>
        <p:spPr>
          <a:xfrm>
            <a:off x="8810398" y="5711449"/>
            <a:ext cx="68706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/>
              <a:t>0.6 h</a:t>
            </a:r>
            <a:endParaRPr lang="en-GB" b="1" dirty="0"/>
          </a:p>
        </p:txBody>
      </p:sp>
      <p:sp>
        <p:nvSpPr>
          <p:cNvPr id="2095" name="TextBox 53">
            <a:extLst>
              <a:ext uri="{FF2B5EF4-FFF2-40B4-BE49-F238E27FC236}">
                <a16:creationId xmlns:a16="http://schemas.microsoft.com/office/drawing/2014/main" id="{EED91774-420D-BE5D-B066-113E6EBFA2B7}"/>
              </a:ext>
            </a:extLst>
          </p:cNvPr>
          <p:cNvSpPr txBox="1"/>
          <p:nvPr/>
        </p:nvSpPr>
        <p:spPr>
          <a:xfrm>
            <a:off x="6991348" y="5082552"/>
            <a:ext cx="727952" cy="830997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tx2"/>
                </a:solidFill>
              </a:rPr>
              <a:t>PH</a:t>
            </a:r>
          </a:p>
          <a:p>
            <a:pPr algn="l"/>
            <a:endParaRPr lang="en-US" b="1" dirty="0">
              <a:solidFill>
                <a:schemeClr val="tx2"/>
              </a:solidFill>
            </a:endParaRPr>
          </a:p>
          <a:p>
            <a:pPr algn="l"/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096" name="TextBox 54">
            <a:extLst>
              <a:ext uri="{FF2B5EF4-FFF2-40B4-BE49-F238E27FC236}">
                <a16:creationId xmlns:a16="http://schemas.microsoft.com/office/drawing/2014/main" id="{1A48EC47-4438-16FA-8606-6D1A09B58D0A}"/>
              </a:ext>
            </a:extLst>
          </p:cNvPr>
          <p:cNvSpPr txBox="1"/>
          <p:nvPr/>
        </p:nvSpPr>
        <p:spPr>
          <a:xfrm>
            <a:off x="7004441" y="5625964"/>
            <a:ext cx="583967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rgbClr val="278243"/>
                </a:solidFill>
              </a:rPr>
              <a:t>0.7 h</a:t>
            </a:r>
            <a:endParaRPr lang="en-GB" b="1" dirty="0">
              <a:solidFill>
                <a:srgbClr val="278243"/>
              </a:solidFill>
            </a:endParaRPr>
          </a:p>
        </p:txBody>
      </p:sp>
      <p:sp>
        <p:nvSpPr>
          <p:cNvPr id="2097" name="TextBox 55">
            <a:extLst>
              <a:ext uri="{FF2B5EF4-FFF2-40B4-BE49-F238E27FC236}">
                <a16:creationId xmlns:a16="http://schemas.microsoft.com/office/drawing/2014/main" id="{60A8EE54-4331-6FD9-1943-0212E97AF28D}"/>
              </a:ext>
            </a:extLst>
          </p:cNvPr>
          <p:cNvSpPr txBox="1"/>
          <p:nvPr/>
        </p:nvSpPr>
        <p:spPr>
          <a:xfrm>
            <a:off x="7015319" y="5338379"/>
            <a:ext cx="68706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/>
              <a:t>0.6 h</a:t>
            </a:r>
            <a:endParaRPr lang="en-GB" b="1" dirty="0"/>
          </a:p>
        </p:txBody>
      </p:sp>
      <p:sp>
        <p:nvSpPr>
          <p:cNvPr id="2098" name="TextBox 56">
            <a:extLst>
              <a:ext uri="{FF2B5EF4-FFF2-40B4-BE49-F238E27FC236}">
                <a16:creationId xmlns:a16="http://schemas.microsoft.com/office/drawing/2014/main" id="{F81C80B6-B50C-786A-E123-29BA9F13C858}"/>
              </a:ext>
            </a:extLst>
          </p:cNvPr>
          <p:cNvSpPr txBox="1"/>
          <p:nvPr/>
        </p:nvSpPr>
        <p:spPr>
          <a:xfrm>
            <a:off x="6287367" y="3468995"/>
            <a:ext cx="727952" cy="830997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tx2"/>
                </a:solidFill>
              </a:rPr>
              <a:t>PJ</a:t>
            </a:r>
          </a:p>
          <a:p>
            <a:pPr algn="l"/>
            <a:endParaRPr lang="en-US" b="1" dirty="0">
              <a:solidFill>
                <a:schemeClr val="tx2"/>
              </a:solidFill>
            </a:endParaRPr>
          </a:p>
          <a:p>
            <a:pPr algn="l"/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099" name="TextBox 57">
            <a:extLst>
              <a:ext uri="{FF2B5EF4-FFF2-40B4-BE49-F238E27FC236}">
                <a16:creationId xmlns:a16="http://schemas.microsoft.com/office/drawing/2014/main" id="{1D39374C-FA19-54E7-20CE-8BD2E27F2DCF}"/>
              </a:ext>
            </a:extLst>
          </p:cNvPr>
          <p:cNvSpPr txBox="1"/>
          <p:nvPr/>
        </p:nvSpPr>
        <p:spPr>
          <a:xfrm>
            <a:off x="6300460" y="4012407"/>
            <a:ext cx="583967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rgbClr val="278243"/>
                </a:solidFill>
              </a:rPr>
              <a:t>1.5 h</a:t>
            </a:r>
            <a:endParaRPr lang="en-GB" b="1" dirty="0">
              <a:solidFill>
                <a:srgbClr val="278243"/>
              </a:solidFill>
            </a:endParaRPr>
          </a:p>
        </p:txBody>
      </p:sp>
      <p:sp>
        <p:nvSpPr>
          <p:cNvPr id="2100" name="TextBox 58">
            <a:extLst>
              <a:ext uri="{FF2B5EF4-FFF2-40B4-BE49-F238E27FC236}">
                <a16:creationId xmlns:a16="http://schemas.microsoft.com/office/drawing/2014/main" id="{5D07EE8C-2962-15B2-72CF-840B0E9E275E}"/>
              </a:ext>
            </a:extLst>
          </p:cNvPr>
          <p:cNvSpPr txBox="1"/>
          <p:nvPr/>
        </p:nvSpPr>
        <p:spPr>
          <a:xfrm>
            <a:off x="6311338" y="3724822"/>
            <a:ext cx="68706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/>
              <a:t>0.4 h</a:t>
            </a:r>
            <a:endParaRPr lang="en-GB" b="1" dirty="0"/>
          </a:p>
        </p:txBody>
      </p:sp>
      <p:sp>
        <p:nvSpPr>
          <p:cNvPr id="2101" name="TextBox 59">
            <a:extLst>
              <a:ext uri="{FF2B5EF4-FFF2-40B4-BE49-F238E27FC236}">
                <a16:creationId xmlns:a16="http://schemas.microsoft.com/office/drawing/2014/main" id="{3B08BD7B-1A28-F235-87B6-2B686581B6FE}"/>
              </a:ext>
            </a:extLst>
          </p:cNvPr>
          <p:cNvSpPr txBox="1"/>
          <p:nvPr/>
        </p:nvSpPr>
        <p:spPr>
          <a:xfrm>
            <a:off x="6561749" y="1587141"/>
            <a:ext cx="727952" cy="830997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tx2"/>
                </a:solidFill>
              </a:rPr>
              <a:t>PL</a:t>
            </a:r>
          </a:p>
          <a:p>
            <a:pPr algn="l"/>
            <a:endParaRPr lang="en-US" b="1" dirty="0">
              <a:solidFill>
                <a:schemeClr val="tx2"/>
              </a:solidFill>
            </a:endParaRPr>
          </a:p>
          <a:p>
            <a:pPr algn="l"/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102" name="TextBox 60">
            <a:extLst>
              <a:ext uri="{FF2B5EF4-FFF2-40B4-BE49-F238E27FC236}">
                <a16:creationId xmlns:a16="http://schemas.microsoft.com/office/drawing/2014/main" id="{7E82E79D-9C42-06F4-B80D-25B3A2EAB6AB}"/>
              </a:ext>
            </a:extLst>
          </p:cNvPr>
          <p:cNvSpPr txBox="1"/>
          <p:nvPr/>
        </p:nvSpPr>
        <p:spPr>
          <a:xfrm>
            <a:off x="6574842" y="2130553"/>
            <a:ext cx="583967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rgbClr val="278243"/>
                </a:solidFill>
              </a:rPr>
              <a:t>0.7 h</a:t>
            </a:r>
            <a:endParaRPr lang="en-GB" b="1" dirty="0">
              <a:solidFill>
                <a:srgbClr val="278243"/>
              </a:solidFill>
            </a:endParaRPr>
          </a:p>
        </p:txBody>
      </p:sp>
      <p:sp>
        <p:nvSpPr>
          <p:cNvPr id="2103" name="TextBox 61">
            <a:extLst>
              <a:ext uri="{FF2B5EF4-FFF2-40B4-BE49-F238E27FC236}">
                <a16:creationId xmlns:a16="http://schemas.microsoft.com/office/drawing/2014/main" id="{B14AC77C-9647-C46B-A92E-83207E574C1D}"/>
              </a:ext>
            </a:extLst>
          </p:cNvPr>
          <p:cNvSpPr txBox="1"/>
          <p:nvPr/>
        </p:nvSpPr>
        <p:spPr>
          <a:xfrm>
            <a:off x="6585720" y="1842968"/>
            <a:ext cx="68706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/>
              <a:t>0.3 h</a:t>
            </a:r>
            <a:endParaRPr lang="en-GB" b="1" dirty="0"/>
          </a:p>
        </p:txBody>
      </p:sp>
      <p:sp>
        <p:nvSpPr>
          <p:cNvPr id="2104" name="TextBox 65">
            <a:extLst>
              <a:ext uri="{FF2B5EF4-FFF2-40B4-BE49-F238E27FC236}">
                <a16:creationId xmlns:a16="http://schemas.microsoft.com/office/drawing/2014/main" id="{C7DCC074-AD21-481B-539A-B08922A8E525}"/>
              </a:ext>
            </a:extLst>
          </p:cNvPr>
          <p:cNvSpPr txBox="1"/>
          <p:nvPr/>
        </p:nvSpPr>
        <p:spPr>
          <a:xfrm>
            <a:off x="8544840" y="3131577"/>
            <a:ext cx="593095" cy="553998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tx2"/>
                </a:solidFill>
              </a:rPr>
              <a:t>arc</a:t>
            </a:r>
          </a:p>
          <a:p>
            <a:pPr algn="l"/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105" name="TextBox 66">
            <a:extLst>
              <a:ext uri="{FF2B5EF4-FFF2-40B4-BE49-F238E27FC236}">
                <a16:creationId xmlns:a16="http://schemas.microsoft.com/office/drawing/2014/main" id="{4A5E19B1-3755-CA7F-D350-15808965261C}"/>
              </a:ext>
            </a:extLst>
          </p:cNvPr>
          <p:cNvSpPr txBox="1"/>
          <p:nvPr/>
        </p:nvSpPr>
        <p:spPr>
          <a:xfrm>
            <a:off x="8540875" y="3388625"/>
            <a:ext cx="583967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rgbClr val="278243"/>
                </a:solidFill>
              </a:rPr>
              <a:t>1.7 h</a:t>
            </a:r>
            <a:endParaRPr lang="en-GB" b="1" dirty="0">
              <a:solidFill>
                <a:srgbClr val="278243"/>
              </a:solidFill>
            </a:endParaRPr>
          </a:p>
        </p:txBody>
      </p:sp>
      <p:cxnSp>
        <p:nvCxnSpPr>
          <p:cNvPr id="2106" name="Straight Arrow Connector 2105">
            <a:extLst>
              <a:ext uri="{FF2B5EF4-FFF2-40B4-BE49-F238E27FC236}">
                <a16:creationId xmlns:a16="http://schemas.microsoft.com/office/drawing/2014/main" id="{496DD65B-1715-6C32-D1E1-0E98EDFCA716}"/>
              </a:ext>
            </a:extLst>
          </p:cNvPr>
          <p:cNvCxnSpPr/>
          <p:nvPr/>
        </p:nvCxnSpPr>
        <p:spPr>
          <a:xfrm flipH="1" flipV="1">
            <a:off x="7272780" y="3171353"/>
            <a:ext cx="1191158" cy="237223"/>
          </a:xfrm>
          <a:prstGeom prst="straightConnector1">
            <a:avLst/>
          </a:prstGeom>
          <a:ln w="571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7" name="Straight Arrow Connector 2106">
            <a:extLst>
              <a:ext uri="{FF2B5EF4-FFF2-40B4-BE49-F238E27FC236}">
                <a16:creationId xmlns:a16="http://schemas.microsoft.com/office/drawing/2014/main" id="{2449C81E-4380-3D81-9470-5BC22C93C388}"/>
              </a:ext>
            </a:extLst>
          </p:cNvPr>
          <p:cNvCxnSpPr>
            <a:cxnSpLocks/>
          </p:cNvCxnSpPr>
          <p:nvPr/>
        </p:nvCxnSpPr>
        <p:spPr>
          <a:xfrm flipH="1" flipV="1">
            <a:off x="8025838" y="2130553"/>
            <a:ext cx="537947" cy="934951"/>
          </a:xfrm>
          <a:prstGeom prst="straightConnector1">
            <a:avLst/>
          </a:prstGeom>
          <a:ln w="571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8" name="Straight Arrow Connector 2107">
            <a:extLst>
              <a:ext uri="{FF2B5EF4-FFF2-40B4-BE49-F238E27FC236}">
                <a16:creationId xmlns:a16="http://schemas.microsoft.com/office/drawing/2014/main" id="{CE8DECC0-2427-3B48-8608-BDCAF64442D4}"/>
              </a:ext>
            </a:extLst>
          </p:cNvPr>
          <p:cNvCxnSpPr>
            <a:cxnSpLocks/>
          </p:cNvCxnSpPr>
          <p:nvPr/>
        </p:nvCxnSpPr>
        <p:spPr>
          <a:xfrm flipV="1">
            <a:off x="9036048" y="2002639"/>
            <a:ext cx="318820" cy="1073032"/>
          </a:xfrm>
          <a:prstGeom prst="straightConnector1">
            <a:avLst/>
          </a:prstGeom>
          <a:ln w="571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9" name="Straight Arrow Connector 2108">
            <a:extLst>
              <a:ext uri="{FF2B5EF4-FFF2-40B4-BE49-F238E27FC236}">
                <a16:creationId xmlns:a16="http://schemas.microsoft.com/office/drawing/2014/main" id="{87F0BB99-5FA1-3215-0161-C3A81EBEF2FB}"/>
              </a:ext>
            </a:extLst>
          </p:cNvPr>
          <p:cNvCxnSpPr>
            <a:cxnSpLocks/>
          </p:cNvCxnSpPr>
          <p:nvPr/>
        </p:nvCxnSpPr>
        <p:spPr>
          <a:xfrm flipV="1">
            <a:off x="9188668" y="2740597"/>
            <a:ext cx="1145269" cy="613043"/>
          </a:xfrm>
          <a:prstGeom prst="straightConnector1">
            <a:avLst/>
          </a:prstGeom>
          <a:ln w="571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0" name="Straight Arrow Connector 2109">
            <a:extLst>
              <a:ext uri="{FF2B5EF4-FFF2-40B4-BE49-F238E27FC236}">
                <a16:creationId xmlns:a16="http://schemas.microsoft.com/office/drawing/2014/main" id="{9D312C72-4A55-2871-7404-03B098BC88B9}"/>
              </a:ext>
            </a:extLst>
          </p:cNvPr>
          <p:cNvCxnSpPr>
            <a:cxnSpLocks/>
          </p:cNvCxnSpPr>
          <p:nvPr/>
        </p:nvCxnSpPr>
        <p:spPr>
          <a:xfrm>
            <a:off x="9207378" y="3674769"/>
            <a:ext cx="1314828" cy="296164"/>
          </a:xfrm>
          <a:prstGeom prst="straightConnector1">
            <a:avLst/>
          </a:prstGeom>
          <a:ln w="571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1" name="Straight Arrow Connector 2110">
            <a:extLst>
              <a:ext uri="{FF2B5EF4-FFF2-40B4-BE49-F238E27FC236}">
                <a16:creationId xmlns:a16="http://schemas.microsoft.com/office/drawing/2014/main" id="{E63062CF-0725-F162-0045-3D365B5DC8F4}"/>
              </a:ext>
            </a:extLst>
          </p:cNvPr>
          <p:cNvCxnSpPr>
            <a:cxnSpLocks/>
          </p:cNvCxnSpPr>
          <p:nvPr/>
        </p:nvCxnSpPr>
        <p:spPr>
          <a:xfrm>
            <a:off x="8975324" y="3804427"/>
            <a:ext cx="807965" cy="1216971"/>
          </a:xfrm>
          <a:prstGeom prst="straightConnector1">
            <a:avLst/>
          </a:prstGeom>
          <a:ln w="571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2" name="Straight Arrow Connector 3071">
            <a:extLst>
              <a:ext uri="{FF2B5EF4-FFF2-40B4-BE49-F238E27FC236}">
                <a16:creationId xmlns:a16="http://schemas.microsoft.com/office/drawing/2014/main" id="{812CEC06-BDB2-6E6B-992C-462640614497}"/>
              </a:ext>
            </a:extLst>
          </p:cNvPr>
          <p:cNvCxnSpPr>
            <a:cxnSpLocks/>
          </p:cNvCxnSpPr>
          <p:nvPr/>
        </p:nvCxnSpPr>
        <p:spPr>
          <a:xfrm flipH="1">
            <a:off x="8403006" y="3818719"/>
            <a:ext cx="360764" cy="1353875"/>
          </a:xfrm>
          <a:prstGeom prst="straightConnector1">
            <a:avLst/>
          </a:prstGeom>
          <a:ln w="571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3" name="Straight Arrow Connector 3072">
            <a:extLst>
              <a:ext uri="{FF2B5EF4-FFF2-40B4-BE49-F238E27FC236}">
                <a16:creationId xmlns:a16="http://schemas.microsoft.com/office/drawing/2014/main" id="{BFD22340-0010-6CF5-8128-D5F8E4C7EF53}"/>
              </a:ext>
            </a:extLst>
          </p:cNvPr>
          <p:cNvCxnSpPr>
            <a:cxnSpLocks/>
          </p:cNvCxnSpPr>
          <p:nvPr/>
        </p:nvCxnSpPr>
        <p:spPr>
          <a:xfrm flipH="1">
            <a:off x="7436449" y="3705227"/>
            <a:ext cx="1014432" cy="705565"/>
          </a:xfrm>
          <a:prstGeom prst="straightConnector1">
            <a:avLst/>
          </a:prstGeom>
          <a:ln w="571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43068286-9A26-F06A-81B9-0073AEAB50B3}"/>
              </a:ext>
            </a:extLst>
          </p:cNvPr>
          <p:cNvGrpSpPr/>
          <p:nvPr/>
        </p:nvGrpSpPr>
        <p:grpSpPr>
          <a:xfrm>
            <a:off x="1356538" y="5174791"/>
            <a:ext cx="1098310" cy="715546"/>
            <a:chOff x="5724720" y="755471"/>
            <a:chExt cx="1122991" cy="565316"/>
          </a:xfrm>
        </p:grpSpPr>
        <p:pic>
          <p:nvPicPr>
            <p:cNvPr id="10" name="Picture 9" descr="A cartoon of a person holding a wrench&#10;&#10;Description automatically generated">
              <a:extLst>
                <a:ext uri="{FF2B5EF4-FFF2-40B4-BE49-F238E27FC236}">
                  <a16:creationId xmlns:a16="http://schemas.microsoft.com/office/drawing/2014/main" id="{5C47E770-6E68-3F00-5E9E-E2DD0E652A9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82396" y="755471"/>
              <a:ext cx="565315" cy="565315"/>
            </a:xfrm>
            <a:prstGeom prst="rect">
              <a:avLst/>
            </a:prstGeom>
          </p:spPr>
        </p:pic>
        <p:pic>
          <p:nvPicPr>
            <p:cNvPr id="11" name="Picture 10" descr="A cartoon of a person holding a wrench&#10;&#10;Description automatically generated">
              <a:extLst>
                <a:ext uri="{FF2B5EF4-FFF2-40B4-BE49-F238E27FC236}">
                  <a16:creationId xmlns:a16="http://schemas.microsoft.com/office/drawing/2014/main" id="{BCB7A15E-FB58-83CB-ABE6-A2BE34408B5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24720" y="755472"/>
              <a:ext cx="565315" cy="565315"/>
            </a:xfrm>
            <a:prstGeom prst="rect">
              <a:avLst/>
            </a:prstGeom>
          </p:spPr>
        </p:pic>
        <p:pic>
          <p:nvPicPr>
            <p:cNvPr id="12" name="Picture 11" descr="A cartoon of a person holding a wrench&#10;&#10;Description automatically generated">
              <a:extLst>
                <a:ext uri="{FF2B5EF4-FFF2-40B4-BE49-F238E27FC236}">
                  <a16:creationId xmlns:a16="http://schemas.microsoft.com/office/drawing/2014/main" id="{3AA1E007-CDD9-9381-06C1-64240880925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07377" y="755472"/>
              <a:ext cx="565315" cy="565315"/>
            </a:xfrm>
            <a:prstGeom prst="rect">
              <a:avLst/>
            </a:prstGeom>
          </p:spPr>
        </p:pic>
      </p:grpSp>
      <p:sp>
        <p:nvSpPr>
          <p:cNvPr id="3079" name="TextBox 3078">
            <a:extLst>
              <a:ext uri="{FF2B5EF4-FFF2-40B4-BE49-F238E27FC236}">
                <a16:creationId xmlns:a16="http://schemas.microsoft.com/office/drawing/2014/main" id="{C8C66BD1-B088-E800-B623-83C6069AC39B}"/>
              </a:ext>
            </a:extLst>
          </p:cNvPr>
          <p:cNvSpPr txBox="1"/>
          <p:nvPr/>
        </p:nvSpPr>
        <p:spPr>
          <a:xfrm>
            <a:off x="9686263" y="6137533"/>
            <a:ext cx="260542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https://www.istockphoto.com/vector/isometric-control-center-gm164401684-15526568</a:t>
            </a:r>
            <a:endParaRPr lang="en-GB" sz="5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https://www.flaticon.com/free-icon/technician_6342684</a:t>
            </a:r>
          </a:p>
        </p:txBody>
      </p:sp>
      <p:cxnSp>
        <p:nvCxnSpPr>
          <p:cNvPr id="3081" name="Straight Arrow Connector 3080">
            <a:extLst>
              <a:ext uri="{FF2B5EF4-FFF2-40B4-BE49-F238E27FC236}">
                <a16:creationId xmlns:a16="http://schemas.microsoft.com/office/drawing/2014/main" id="{61DE6CC6-2897-C518-67DC-80AE42E4F29C}"/>
              </a:ext>
            </a:extLst>
          </p:cNvPr>
          <p:cNvCxnSpPr>
            <a:cxnSpLocks/>
          </p:cNvCxnSpPr>
          <p:nvPr/>
        </p:nvCxnSpPr>
        <p:spPr>
          <a:xfrm>
            <a:off x="3828465" y="5764463"/>
            <a:ext cx="41148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084" name="TextBox 3083">
            <a:extLst>
              <a:ext uri="{FF2B5EF4-FFF2-40B4-BE49-F238E27FC236}">
                <a16:creationId xmlns:a16="http://schemas.microsoft.com/office/drawing/2014/main" id="{F811E3DD-266A-9DE2-AFC0-767AE4AC8BBC}"/>
              </a:ext>
            </a:extLst>
          </p:cNvPr>
          <p:cNvSpPr txBox="1"/>
          <p:nvPr/>
        </p:nvSpPr>
        <p:spPr>
          <a:xfrm>
            <a:off x="3457124" y="5841534"/>
            <a:ext cx="11541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3"/>
                </a:solidFill>
              </a:rPr>
              <a:t>Approach time</a:t>
            </a:r>
            <a:endParaRPr lang="en-GB" sz="1400" dirty="0">
              <a:solidFill>
                <a:schemeClr val="accent3"/>
              </a:solidFill>
            </a:endParaRPr>
          </a:p>
        </p:txBody>
      </p:sp>
      <p:sp>
        <p:nvSpPr>
          <p:cNvPr id="3086" name="Footer Placeholder 5">
            <a:extLst>
              <a:ext uri="{FF2B5EF4-FFF2-40B4-BE49-F238E27FC236}">
                <a16:creationId xmlns:a16="http://schemas.microsoft.com/office/drawing/2014/main" id="{39131989-C28A-F0F2-5DD4-8B6F8BF2A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Hannah Dostmann | FCC-</a:t>
            </a:r>
            <a:r>
              <a:rPr lang="en-GB" dirty="0" err="1"/>
              <a:t>ee</a:t>
            </a:r>
            <a:r>
              <a:rPr lang="en-GB" dirty="0"/>
              <a:t>: The Availability Challenge</a:t>
            </a:r>
            <a:endParaRPr lang="en-US" dirty="0"/>
          </a:p>
        </p:txBody>
      </p:sp>
      <p:sp>
        <p:nvSpPr>
          <p:cNvPr id="3087" name="Date Placeholder 4">
            <a:extLst>
              <a:ext uri="{FF2B5EF4-FFF2-40B4-BE49-F238E27FC236}">
                <a16:creationId xmlns:a16="http://schemas.microsoft.com/office/drawing/2014/main" id="{873653A0-B577-8C8E-E6CE-E25F524794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17 March 2025</a:t>
            </a:r>
          </a:p>
        </p:txBody>
      </p:sp>
      <p:pic>
        <p:nvPicPr>
          <p:cNvPr id="3089" name="Picture 3088">
            <a:extLst>
              <a:ext uri="{FF2B5EF4-FFF2-40B4-BE49-F238E27FC236}">
                <a16:creationId xmlns:a16="http://schemas.microsoft.com/office/drawing/2014/main" id="{3BEA5ED0-5AD7-76A2-A8B3-48B362D955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69631" y="2061693"/>
            <a:ext cx="1987194" cy="1323574"/>
          </a:xfrm>
          <a:prstGeom prst="rect">
            <a:avLst/>
          </a:prstGeom>
        </p:spPr>
      </p:pic>
      <p:sp>
        <p:nvSpPr>
          <p:cNvPr id="3090" name="TextBox 3089">
            <a:extLst>
              <a:ext uri="{FF2B5EF4-FFF2-40B4-BE49-F238E27FC236}">
                <a16:creationId xmlns:a16="http://schemas.microsoft.com/office/drawing/2014/main" id="{1FF9AC21-0C40-98C4-5CB6-1BEA8009762D}"/>
              </a:ext>
            </a:extLst>
          </p:cNvPr>
          <p:cNvSpPr txBox="1"/>
          <p:nvPr/>
        </p:nvSpPr>
        <p:spPr>
          <a:xfrm>
            <a:off x="3442812" y="1915965"/>
            <a:ext cx="159426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1000" dirty="0">
                <a:solidFill>
                  <a:srgbClr val="000000"/>
                </a:solidFill>
              </a:rPr>
              <a:t>Remote </a:t>
            </a:r>
            <a:r>
              <a:rPr lang="de-DE" sz="1000" dirty="0" err="1">
                <a:solidFill>
                  <a:srgbClr val="000000"/>
                </a:solidFill>
              </a:rPr>
              <a:t>Repair</a:t>
            </a:r>
            <a:r>
              <a:rPr lang="de-DE" sz="1000" dirty="0">
                <a:solidFill>
                  <a:srgbClr val="000000"/>
                </a:solidFill>
              </a:rPr>
              <a:t> Distribution</a:t>
            </a:r>
            <a:endParaRPr lang="en-CH" sz="10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51039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0" grpId="0" animBg="1"/>
      <p:bldP spid="2071" grpId="0" animBg="1"/>
      <p:bldP spid="2072" grpId="0" animBg="1"/>
      <p:bldP spid="2073" grpId="0" animBg="1"/>
      <p:bldP spid="2074" grpId="0" animBg="1"/>
      <p:bldP spid="2075" grpId="0" animBg="1"/>
      <p:bldP spid="2076" grpId="0" animBg="1"/>
      <p:bldP spid="2077" grpId="0" animBg="1"/>
      <p:bldP spid="2078" grpId="0" animBg="1"/>
      <p:bldP spid="2079" grpId="0" animBg="1"/>
      <p:bldP spid="2080" grpId="0" animBg="1"/>
      <p:bldP spid="2081" grpId="0" animBg="1"/>
      <p:bldP spid="2082" grpId="0" animBg="1"/>
      <p:bldP spid="2083" grpId="0" animBg="1"/>
      <p:bldP spid="2084" grpId="0" animBg="1"/>
      <p:bldP spid="2085" grpId="0" animBg="1"/>
      <p:bldP spid="2086" grpId="0" animBg="1"/>
      <p:bldP spid="2087" grpId="0" animBg="1"/>
      <p:bldP spid="2088" grpId="0" animBg="1"/>
      <p:bldP spid="2089" grpId="0" animBg="1"/>
      <p:bldP spid="2090" grpId="0" animBg="1"/>
      <p:bldP spid="2091" grpId="0" animBg="1"/>
      <p:bldP spid="2092" grpId="0" animBg="1"/>
      <p:bldP spid="2093" grpId="0" animBg="1"/>
      <p:bldP spid="2094" grpId="0" animBg="1"/>
      <p:bldP spid="2095" grpId="0" animBg="1"/>
      <p:bldP spid="2096" grpId="0" animBg="1"/>
      <p:bldP spid="2097" grpId="0" animBg="1"/>
      <p:bldP spid="2098" grpId="0" animBg="1"/>
      <p:bldP spid="2099" grpId="0" animBg="1"/>
      <p:bldP spid="2100" grpId="0" animBg="1"/>
      <p:bldP spid="2101" grpId="0" animBg="1"/>
      <p:bldP spid="2102" grpId="0" animBg="1"/>
      <p:bldP spid="2103" grpId="0" animBg="1"/>
      <p:bldP spid="2104" grpId="0" animBg="1"/>
      <p:bldP spid="2105" grpId="0" animBg="1"/>
      <p:bldP spid="3084" grpId="0"/>
      <p:bldP spid="309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224A9-C0DC-56FC-D8DC-B40678840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107" y="230340"/>
            <a:ext cx="11376025" cy="1065742"/>
          </a:xfrm>
        </p:spPr>
        <p:txBody>
          <a:bodyPr/>
          <a:lstStyle/>
          <a:p>
            <a:r>
              <a:rPr lang="en-US" u="sng" dirty="0"/>
              <a:t>“Realistic”</a:t>
            </a:r>
            <a:r>
              <a:rPr lang="en-US" dirty="0"/>
              <a:t> Repair Timeline: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21A7A0-7F7C-3249-9E40-F9CE7D33F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6938F7-F9E6-052B-7CEA-9BCD9E8836A6}"/>
              </a:ext>
            </a:extLst>
          </p:cNvPr>
          <p:cNvSpPr txBox="1"/>
          <p:nvPr/>
        </p:nvSpPr>
        <p:spPr>
          <a:xfrm>
            <a:off x="2097260" y="1688393"/>
            <a:ext cx="588305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000000"/>
                </a:solidFill>
              </a:rPr>
              <a:t>Remote repairs begin immediately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6" name="Explosion: 8 Points 5">
            <a:extLst>
              <a:ext uri="{FF2B5EF4-FFF2-40B4-BE49-F238E27FC236}">
                <a16:creationId xmlns:a16="http://schemas.microsoft.com/office/drawing/2014/main" id="{743821A9-A11E-F6BA-F9BC-4E0ABC7D51BB}"/>
              </a:ext>
            </a:extLst>
          </p:cNvPr>
          <p:cNvSpPr/>
          <p:nvPr/>
        </p:nvSpPr>
        <p:spPr>
          <a:xfrm>
            <a:off x="1638937" y="1857982"/>
            <a:ext cx="226646" cy="265724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6EBC736-B828-E2C1-8842-8CE485477D92}"/>
              </a:ext>
            </a:extLst>
          </p:cNvPr>
          <p:cNvCxnSpPr>
            <a:cxnSpLocks/>
          </p:cNvCxnSpPr>
          <p:nvPr/>
        </p:nvCxnSpPr>
        <p:spPr>
          <a:xfrm>
            <a:off x="1865583" y="1982893"/>
            <a:ext cx="9206487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group of people working on computers&#10;&#10;Description automatically generated">
            <a:extLst>
              <a:ext uri="{FF2B5EF4-FFF2-40B4-BE49-F238E27FC236}">
                <a16:creationId xmlns:a16="http://schemas.microsoft.com/office/drawing/2014/main" id="{BA0D6B4E-CB30-E495-5C00-C8F9A9881C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3997" y="2719553"/>
            <a:ext cx="1844370" cy="125067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0352AA0-D65F-E0B9-A0B9-AF1B5C374258}"/>
              </a:ext>
            </a:extLst>
          </p:cNvPr>
          <p:cNvSpPr txBox="1"/>
          <p:nvPr/>
        </p:nvSpPr>
        <p:spPr>
          <a:xfrm>
            <a:off x="2290055" y="2392509"/>
            <a:ext cx="163756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dirty="0">
                <a:solidFill>
                  <a:schemeClr val="accent5"/>
                </a:solidFill>
              </a:rPr>
              <a:t>Diagnosis + attempts to reset from control room</a:t>
            </a:r>
            <a:endParaRPr lang="en-GB" sz="1000" dirty="0">
              <a:solidFill>
                <a:schemeClr val="accent5"/>
              </a:solidFill>
            </a:endParaRPr>
          </a:p>
        </p:txBody>
      </p:sp>
      <p:pic>
        <p:nvPicPr>
          <p:cNvPr id="13" name="Picture 12" descr="A blue car with a person in the driver's seat&#10;&#10;Description automatically generated">
            <a:extLst>
              <a:ext uri="{FF2B5EF4-FFF2-40B4-BE49-F238E27FC236}">
                <a16:creationId xmlns:a16="http://schemas.microsoft.com/office/drawing/2014/main" id="{7C7DC6F5-3B18-F8FD-FE7F-30C970A35E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8548" y="4643548"/>
            <a:ext cx="947039" cy="94703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FD6C9B0-69BB-BFA0-6BCD-2EB4FE794FE5}"/>
              </a:ext>
            </a:extLst>
          </p:cNvPr>
          <p:cNvSpPr txBox="1"/>
          <p:nvPr/>
        </p:nvSpPr>
        <p:spPr>
          <a:xfrm>
            <a:off x="5855939" y="4439598"/>
            <a:ext cx="92738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dirty="0">
                <a:solidFill>
                  <a:schemeClr val="accent6"/>
                </a:solidFill>
              </a:rPr>
              <a:t>Approach time</a:t>
            </a:r>
            <a:endParaRPr lang="en-GB" sz="1000" dirty="0">
              <a:solidFill>
                <a:schemeClr val="accent6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085C7CD-8AC2-8B99-627E-FE2E4149FCB6}"/>
              </a:ext>
            </a:extLst>
          </p:cNvPr>
          <p:cNvCxnSpPr>
            <a:cxnSpLocks/>
          </p:cNvCxnSpPr>
          <p:nvPr/>
        </p:nvCxnSpPr>
        <p:spPr>
          <a:xfrm>
            <a:off x="1981421" y="1819299"/>
            <a:ext cx="0" cy="409489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2C01FAD-B15F-52F3-8F33-57BE4E33C6EA}"/>
              </a:ext>
            </a:extLst>
          </p:cNvPr>
          <p:cNvSpPr txBox="1"/>
          <p:nvPr/>
        </p:nvSpPr>
        <p:spPr>
          <a:xfrm>
            <a:off x="273042" y="2905714"/>
            <a:ext cx="184935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Remote repairs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20BFC9D-613F-BF3B-4EC4-C5C3B5C7D29C}"/>
              </a:ext>
            </a:extLst>
          </p:cNvPr>
          <p:cNvSpPr txBox="1"/>
          <p:nvPr/>
        </p:nvSpPr>
        <p:spPr>
          <a:xfrm>
            <a:off x="273042" y="4420740"/>
            <a:ext cx="170837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Human repairs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39E2135-CAFC-829B-2997-0C2ACC0679BE}"/>
              </a:ext>
            </a:extLst>
          </p:cNvPr>
          <p:cNvCxnSpPr>
            <a:cxnSpLocks/>
          </p:cNvCxnSpPr>
          <p:nvPr/>
        </p:nvCxnSpPr>
        <p:spPr>
          <a:xfrm flipH="1">
            <a:off x="7161376" y="944273"/>
            <a:ext cx="30078" cy="4909596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cartoon of a person holding a wrench&#10;&#10;Description automatically generated">
            <a:extLst>
              <a:ext uri="{FF2B5EF4-FFF2-40B4-BE49-F238E27FC236}">
                <a16:creationId xmlns:a16="http://schemas.microsoft.com/office/drawing/2014/main" id="{A66CF35B-BAF5-FCF3-2578-8E5A06A24F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1103" y="4737749"/>
            <a:ext cx="565315" cy="565315"/>
          </a:xfrm>
          <a:prstGeom prst="rect">
            <a:avLst/>
          </a:prstGeom>
        </p:spPr>
      </p:pic>
      <p:pic>
        <p:nvPicPr>
          <p:cNvPr id="23" name="Picture 22" descr="A cartoon of a person holding a wrench&#10;&#10;Description automatically generated">
            <a:extLst>
              <a:ext uri="{FF2B5EF4-FFF2-40B4-BE49-F238E27FC236}">
                <a16:creationId xmlns:a16="http://schemas.microsoft.com/office/drawing/2014/main" id="{0A81F475-9303-8448-CE0E-631C63DE8E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3427" y="4737750"/>
            <a:ext cx="565315" cy="565315"/>
          </a:xfrm>
          <a:prstGeom prst="rect">
            <a:avLst/>
          </a:prstGeom>
        </p:spPr>
      </p:pic>
      <p:pic>
        <p:nvPicPr>
          <p:cNvPr id="24" name="Picture 23" descr="A cartoon of a person holding a wrench&#10;&#10;Description automatically generated">
            <a:extLst>
              <a:ext uri="{FF2B5EF4-FFF2-40B4-BE49-F238E27FC236}">
                <a16:creationId xmlns:a16="http://schemas.microsoft.com/office/drawing/2014/main" id="{BD8BE27A-13C9-2EEA-22D7-D6C5F54F8C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6084" y="4737750"/>
            <a:ext cx="565315" cy="56531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0ABB296-B7E5-A989-8BA1-0B7888FA75B1}"/>
              </a:ext>
            </a:extLst>
          </p:cNvPr>
          <p:cNvSpPr txBox="1"/>
          <p:nvPr/>
        </p:nvSpPr>
        <p:spPr>
          <a:xfrm>
            <a:off x="7573833" y="4420740"/>
            <a:ext cx="141504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6"/>
                </a:solidFill>
              </a:rPr>
              <a:t>Humans in tunnel</a:t>
            </a:r>
            <a:endParaRPr lang="en-GB" sz="1000" dirty="0">
              <a:solidFill>
                <a:schemeClr val="accent6"/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D00F0EF-1C56-78C0-62BC-05B5E6BD74B2}"/>
              </a:ext>
            </a:extLst>
          </p:cNvPr>
          <p:cNvCxnSpPr>
            <a:cxnSpLocks/>
          </p:cNvCxnSpPr>
          <p:nvPr/>
        </p:nvCxnSpPr>
        <p:spPr>
          <a:xfrm>
            <a:off x="5296229" y="1742355"/>
            <a:ext cx="0" cy="3560709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peech Bubble: Oval 28">
            <a:extLst>
              <a:ext uri="{FF2B5EF4-FFF2-40B4-BE49-F238E27FC236}">
                <a16:creationId xmlns:a16="http://schemas.microsoft.com/office/drawing/2014/main" id="{1D1A2C49-E559-D90B-1196-826F7366995F}"/>
              </a:ext>
            </a:extLst>
          </p:cNvPr>
          <p:cNvSpPr/>
          <p:nvPr/>
        </p:nvSpPr>
        <p:spPr>
          <a:xfrm>
            <a:off x="3782843" y="2560743"/>
            <a:ext cx="1494920" cy="689942"/>
          </a:xfrm>
          <a:prstGeom prst="wedgeEllipseCallout">
            <a:avLst>
              <a:gd name="adj1" fmla="val -42790"/>
              <a:gd name="adj2" fmla="val 46641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We can’t fix it from here. Get someone out there!</a:t>
            </a:r>
            <a:endParaRPr lang="en-GB" sz="1000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8ED06EC-6FF9-F86C-621C-9F9142C24D53}"/>
              </a:ext>
            </a:extLst>
          </p:cNvPr>
          <p:cNvCxnSpPr>
            <a:cxnSpLocks/>
          </p:cNvCxnSpPr>
          <p:nvPr/>
        </p:nvCxnSpPr>
        <p:spPr>
          <a:xfrm>
            <a:off x="5390984" y="4378315"/>
            <a:ext cx="1747895" cy="0"/>
          </a:xfrm>
          <a:prstGeom prst="straightConnector1">
            <a:avLst/>
          </a:prstGeom>
          <a:ln>
            <a:solidFill>
              <a:schemeClr val="accent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615043C-419F-B71B-4D7D-4F7F16A88F9C}"/>
              </a:ext>
            </a:extLst>
          </p:cNvPr>
          <p:cNvCxnSpPr>
            <a:cxnSpLocks/>
          </p:cNvCxnSpPr>
          <p:nvPr/>
        </p:nvCxnSpPr>
        <p:spPr>
          <a:xfrm>
            <a:off x="7206327" y="4378315"/>
            <a:ext cx="2613534" cy="0"/>
          </a:xfrm>
          <a:prstGeom prst="straightConnector1">
            <a:avLst/>
          </a:prstGeom>
          <a:ln>
            <a:solidFill>
              <a:schemeClr val="accent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2667F71-AD36-B857-F417-267B48162C8E}"/>
              </a:ext>
            </a:extLst>
          </p:cNvPr>
          <p:cNvCxnSpPr>
            <a:cxnSpLocks/>
          </p:cNvCxnSpPr>
          <p:nvPr/>
        </p:nvCxnSpPr>
        <p:spPr>
          <a:xfrm>
            <a:off x="2022824" y="2344106"/>
            <a:ext cx="3209539" cy="5737"/>
          </a:xfrm>
          <a:prstGeom prst="straightConnector1">
            <a:avLst/>
          </a:prstGeom>
          <a:ln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45A92C9-9284-282C-210E-1A2A1F8D3BD7}"/>
              </a:ext>
            </a:extLst>
          </p:cNvPr>
          <p:cNvCxnSpPr>
            <a:cxnSpLocks/>
          </p:cNvCxnSpPr>
          <p:nvPr/>
        </p:nvCxnSpPr>
        <p:spPr>
          <a:xfrm>
            <a:off x="9875838" y="1576914"/>
            <a:ext cx="0" cy="3663273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3060C592-1AC6-5E4D-25A2-1F8AE6E70344}"/>
              </a:ext>
            </a:extLst>
          </p:cNvPr>
          <p:cNvSpPr txBox="1"/>
          <p:nvPr/>
        </p:nvSpPr>
        <p:spPr>
          <a:xfrm>
            <a:off x="7283821" y="959603"/>
            <a:ext cx="234530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6"/>
                </a:solidFill>
              </a:rPr>
              <a:t>Once human repairs start, they will finish.</a:t>
            </a:r>
            <a:endParaRPr lang="en-GB" sz="1400" dirty="0">
              <a:solidFill>
                <a:schemeClr val="accent6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605E08-B054-0B35-378D-291BC70AB107}"/>
              </a:ext>
            </a:extLst>
          </p:cNvPr>
          <p:cNvSpPr txBox="1"/>
          <p:nvPr/>
        </p:nvSpPr>
        <p:spPr>
          <a:xfrm>
            <a:off x="3854741" y="2054639"/>
            <a:ext cx="4899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accent5"/>
                </a:solidFill>
              </a:rPr>
              <a:t>1 h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6162501-559E-1D97-9576-2D9D46EA8185}"/>
              </a:ext>
            </a:extLst>
          </p:cNvPr>
          <p:cNvSpPr txBox="1"/>
          <p:nvPr/>
        </p:nvSpPr>
        <p:spPr>
          <a:xfrm>
            <a:off x="4635397" y="973611"/>
            <a:ext cx="269744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5"/>
                </a:solidFill>
              </a:rPr>
              <a:t>Operation resumes if possible before humans are in the tunnel</a:t>
            </a: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7990DB9-1E45-621A-D545-DD9D1D8CF16A}"/>
              </a:ext>
            </a:extLst>
          </p:cNvPr>
          <p:cNvSpPr txBox="1"/>
          <p:nvPr/>
        </p:nvSpPr>
        <p:spPr>
          <a:xfrm>
            <a:off x="5586557" y="4031898"/>
            <a:ext cx="127818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accent6"/>
                </a:solidFill>
              </a:rPr>
              <a:t>20 min - 1 h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DF399C-76B3-A29B-9720-C5FA6F547CF6}"/>
              </a:ext>
            </a:extLst>
          </p:cNvPr>
          <p:cNvSpPr txBox="1"/>
          <p:nvPr/>
        </p:nvSpPr>
        <p:spPr>
          <a:xfrm>
            <a:off x="8139300" y="4043576"/>
            <a:ext cx="11059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accent6"/>
                </a:solidFill>
              </a:rPr>
              <a:t>Repair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012250A-6FF8-3515-EAA5-171D0B7BE311}"/>
              </a:ext>
            </a:extLst>
          </p:cNvPr>
          <p:cNvSpPr txBox="1"/>
          <p:nvPr/>
        </p:nvSpPr>
        <p:spPr>
          <a:xfrm>
            <a:off x="9997446" y="1390490"/>
            <a:ext cx="1773921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>
                <a:solidFill>
                  <a:schemeClr val="accent3"/>
                </a:solidFill>
              </a:rPr>
              <a:t>Operation</a:t>
            </a:r>
          </a:p>
          <a:p>
            <a:pPr algn="l"/>
            <a:r>
              <a:rPr lang="en-US" sz="1600" b="1" dirty="0">
                <a:solidFill>
                  <a:schemeClr val="accent3"/>
                </a:solidFill>
              </a:rPr>
              <a:t>resumes here</a:t>
            </a:r>
            <a:endParaRPr lang="en-GB" sz="1600" b="1" dirty="0">
              <a:solidFill>
                <a:schemeClr val="accent3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26008B5-0F33-D5F0-7A92-286C63ECB58D}"/>
              </a:ext>
            </a:extLst>
          </p:cNvPr>
          <p:cNvSpPr txBox="1"/>
          <p:nvPr/>
        </p:nvSpPr>
        <p:spPr>
          <a:xfrm>
            <a:off x="1252289" y="1557682"/>
            <a:ext cx="57052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>
                <a:solidFill>
                  <a:schemeClr val="accent3"/>
                </a:solidFill>
              </a:rPr>
              <a:t>Fault</a:t>
            </a:r>
            <a:endParaRPr lang="en-GB" sz="1600" b="1" dirty="0">
              <a:solidFill>
                <a:schemeClr val="accent3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BA40F0F-46AC-149E-28F2-D93D91C75A7E}"/>
              </a:ext>
            </a:extLst>
          </p:cNvPr>
          <p:cNvGrpSpPr/>
          <p:nvPr/>
        </p:nvGrpSpPr>
        <p:grpSpPr>
          <a:xfrm>
            <a:off x="8719674" y="37858"/>
            <a:ext cx="3366298" cy="387698"/>
            <a:chOff x="6587290" y="1435040"/>
            <a:chExt cx="5579454" cy="1027134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1BD6C4F-F902-4263-F433-029B3B0EE30A}"/>
                </a:ext>
              </a:extLst>
            </p:cNvPr>
            <p:cNvSpPr/>
            <p:nvPr/>
          </p:nvSpPr>
          <p:spPr>
            <a:xfrm>
              <a:off x="6587290" y="1435040"/>
              <a:ext cx="5579454" cy="102713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Content Placeholder 1">
              <a:extLst>
                <a:ext uri="{FF2B5EF4-FFF2-40B4-BE49-F238E27FC236}">
                  <a16:creationId xmlns:a16="http://schemas.microsoft.com/office/drawing/2014/main" id="{5E154523-F639-B073-2DC9-FA1A1AE88071}"/>
                </a:ext>
              </a:extLst>
            </p:cNvPr>
            <p:cNvSpPr txBox="1">
              <a:spLocks/>
            </p:cNvSpPr>
            <p:nvPr/>
          </p:nvSpPr>
          <p:spPr>
            <a:xfrm>
              <a:off x="6917912" y="1798391"/>
              <a:ext cx="4742225" cy="381190"/>
            </a:xfrm>
            <a:prstGeom prst="rect">
              <a:avLst/>
            </a:prstGeom>
          </p:spPr>
          <p:txBody>
            <a:bodyPr vert="horz" lIns="0" tIns="0" rIns="0" bIns="0" rtlCol="0">
              <a:normAutofit fontScale="77500" lnSpcReduction="20000"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Font typeface="Arial"/>
                <a:buNone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en-US" sz="1600" dirty="0">
                  <a:solidFill>
                    <a:schemeClr val="bg1"/>
                  </a:solidFill>
                </a:rPr>
                <a:t>2.  Forecasts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C8FFCC66-C417-CB96-6B67-D21973F824FB}"/>
              </a:ext>
            </a:extLst>
          </p:cNvPr>
          <p:cNvSpPr txBox="1"/>
          <p:nvPr/>
        </p:nvSpPr>
        <p:spPr>
          <a:xfrm>
            <a:off x="3782843" y="5760305"/>
            <a:ext cx="92738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dirty="0">
                <a:solidFill>
                  <a:srgbClr val="278243"/>
                </a:solidFill>
              </a:rPr>
              <a:t>Cool-Down time</a:t>
            </a:r>
            <a:endParaRPr lang="en-GB" sz="1000" dirty="0">
              <a:solidFill>
                <a:srgbClr val="278243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8755551-CF64-A63D-C107-9DDC6F89C11E}"/>
              </a:ext>
            </a:extLst>
          </p:cNvPr>
          <p:cNvCxnSpPr>
            <a:cxnSpLocks/>
          </p:cNvCxnSpPr>
          <p:nvPr/>
        </p:nvCxnSpPr>
        <p:spPr>
          <a:xfrm>
            <a:off x="2031063" y="5682367"/>
            <a:ext cx="5044855" cy="0"/>
          </a:xfrm>
          <a:prstGeom prst="straightConnector1">
            <a:avLst/>
          </a:prstGeom>
          <a:ln>
            <a:solidFill>
              <a:srgbClr val="27824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 descr="A black and white clock&#10;&#10;Description automatically generated">
            <a:extLst>
              <a:ext uri="{FF2B5EF4-FFF2-40B4-BE49-F238E27FC236}">
                <a16:creationId xmlns:a16="http://schemas.microsoft.com/office/drawing/2014/main" id="{8F7E22F3-563A-9290-A91E-0597FEAE28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35496" y="5287896"/>
            <a:ext cx="1252593" cy="1252593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58D99735-7D59-2AFE-B750-C6392E858607}"/>
              </a:ext>
            </a:extLst>
          </p:cNvPr>
          <p:cNvSpPr txBox="1"/>
          <p:nvPr/>
        </p:nvSpPr>
        <p:spPr>
          <a:xfrm>
            <a:off x="3553334" y="5918191"/>
            <a:ext cx="167902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278243"/>
                </a:solidFill>
              </a:rPr>
              <a:t>45 min - 24 h</a:t>
            </a:r>
            <a:endParaRPr lang="en-GB" b="1" dirty="0">
              <a:solidFill>
                <a:srgbClr val="278243"/>
              </a:solidFill>
            </a:endParaRPr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4E636B8C-5B79-6335-A595-15BB3FD8D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Hannah Dostmann | FCC-</a:t>
            </a:r>
            <a:r>
              <a:rPr lang="en-GB" dirty="0" err="1"/>
              <a:t>ee</a:t>
            </a:r>
            <a:r>
              <a:rPr lang="en-GB" dirty="0"/>
              <a:t>: The Availability Challenge</a:t>
            </a:r>
            <a:endParaRPr lang="en-US" dirty="0"/>
          </a:p>
        </p:txBody>
      </p:sp>
      <p:sp>
        <p:nvSpPr>
          <p:cNvPr id="21" name="Date Placeholder 4">
            <a:extLst>
              <a:ext uri="{FF2B5EF4-FFF2-40B4-BE49-F238E27FC236}">
                <a16:creationId xmlns:a16="http://schemas.microsoft.com/office/drawing/2014/main" id="{F8B6D619-3072-6CAB-5644-676E8BCC1E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17 March 2025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64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4" grpId="0"/>
      <p:bldP spid="25" grpId="0"/>
      <p:bldP spid="29" grpId="0" animBg="1"/>
      <p:bldP spid="55" grpId="0"/>
      <p:bldP spid="8" grpId="0"/>
      <p:bldP spid="33" grpId="0"/>
      <p:bldP spid="45" grpId="0"/>
      <p:bldP spid="46" grpId="0"/>
      <p:bldP spid="16" grpId="0"/>
      <p:bldP spid="28" grpId="0"/>
      <p:bldP spid="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D54EB5-8E9F-B290-6157-3EBB7DADF5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5E0F76B-3077-706D-D7B2-963510B95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791" y="274320"/>
            <a:ext cx="11376025" cy="1376592"/>
          </a:xfrm>
        </p:spPr>
        <p:txBody>
          <a:bodyPr/>
          <a:lstStyle/>
          <a:p>
            <a:r>
              <a:rPr lang="en-US" dirty="0"/>
              <a:t>From Subsystems to Luminosity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BEDBC-9BB9-CFBD-9F28-76FE5B9CA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4" name="Content Placeholder 7" descr="A screenshot of a computer&#10;&#10;Description automatically generated">
            <a:extLst>
              <a:ext uri="{FF2B5EF4-FFF2-40B4-BE49-F238E27FC236}">
                <a16:creationId xmlns:a16="http://schemas.microsoft.com/office/drawing/2014/main" id="{925162D3-A165-E0EF-FE13-AA569C9EDE36}"/>
              </a:ext>
            </a:extLst>
          </p:cNvPr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1668" y="1200878"/>
            <a:ext cx="1779383" cy="5010242"/>
          </a:xfrm>
          <a:prstGeom prst="rect">
            <a:avLst/>
          </a:prstGeom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B09C2DEA-6F67-41EC-11D5-9E0386E2CCA5}"/>
              </a:ext>
            </a:extLst>
          </p:cNvPr>
          <p:cNvSpPr txBox="1"/>
          <p:nvPr/>
        </p:nvSpPr>
        <p:spPr>
          <a:xfrm>
            <a:off x="578266" y="3481967"/>
            <a:ext cx="992579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91440" rIns="91440" bIns="91440" rtlCol="0">
            <a:spAutoFit/>
          </a:bodyPr>
          <a:lstStyle/>
          <a:p>
            <a:pPr algn="l"/>
            <a:r>
              <a:rPr lang="en-US" dirty="0"/>
              <a:t>FCC-</a:t>
            </a:r>
            <a:r>
              <a:rPr lang="en-US" dirty="0" err="1"/>
              <a:t>ee</a:t>
            </a:r>
            <a:endParaRPr lang="en-GB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BB33B1A-D67E-904C-1B1C-FC71533889BD}"/>
              </a:ext>
            </a:extLst>
          </p:cNvPr>
          <p:cNvSpPr txBox="1"/>
          <p:nvPr/>
        </p:nvSpPr>
        <p:spPr>
          <a:xfrm>
            <a:off x="5215368" y="2378885"/>
            <a:ext cx="1524000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91440" rIns="91440" bIns="91440" rtlCol="0">
            <a:spAutoFit/>
          </a:bodyPr>
          <a:lstStyle/>
          <a:p>
            <a:pPr algn="ctr"/>
            <a:r>
              <a:rPr lang="en-US" dirty="0"/>
              <a:t>Failure Distribution</a:t>
            </a:r>
            <a:endParaRPr lang="en-GB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475480E-5281-3884-40DE-5266B27276B1}"/>
              </a:ext>
            </a:extLst>
          </p:cNvPr>
          <p:cNvSpPr txBox="1"/>
          <p:nvPr/>
        </p:nvSpPr>
        <p:spPr>
          <a:xfrm>
            <a:off x="5215368" y="4401939"/>
            <a:ext cx="1524000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91440" rIns="91440" bIns="91440" rtlCol="0">
            <a:spAutoFit/>
          </a:bodyPr>
          <a:lstStyle/>
          <a:p>
            <a:pPr algn="ctr"/>
            <a:r>
              <a:rPr lang="en-US" dirty="0"/>
              <a:t>Repair Distribution</a:t>
            </a:r>
            <a:endParaRPr lang="en-GB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51451C0-645D-604A-83A4-61B27183A73A}"/>
              </a:ext>
            </a:extLst>
          </p:cNvPr>
          <p:cNvSpPr txBox="1"/>
          <p:nvPr/>
        </p:nvSpPr>
        <p:spPr>
          <a:xfrm>
            <a:off x="7627436" y="3483954"/>
            <a:ext cx="152400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91440" rIns="91440" bIns="91440" rtlCol="0">
            <a:spAutoFit/>
          </a:bodyPr>
          <a:lstStyle/>
          <a:p>
            <a:pPr algn="ctr"/>
            <a:r>
              <a:rPr lang="en-US" dirty="0"/>
              <a:t>Availability</a:t>
            </a:r>
            <a:endParaRPr lang="en-GB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CC2180A-B92C-D05C-751F-0B255B656990}"/>
              </a:ext>
            </a:extLst>
          </p:cNvPr>
          <p:cNvSpPr txBox="1"/>
          <p:nvPr/>
        </p:nvSpPr>
        <p:spPr>
          <a:xfrm>
            <a:off x="9906318" y="3483954"/>
            <a:ext cx="152400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91440" rIns="91440" bIns="91440" rtlCol="0">
            <a:spAutoFit/>
          </a:bodyPr>
          <a:lstStyle/>
          <a:p>
            <a:pPr algn="ctr"/>
            <a:r>
              <a:rPr lang="en-US" dirty="0"/>
              <a:t>Luminosity</a:t>
            </a:r>
            <a:endParaRPr lang="en-GB" dirty="0"/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8D401406-7CCB-CA84-59A2-6A22BAD03D2B}"/>
              </a:ext>
            </a:extLst>
          </p:cNvPr>
          <p:cNvCxnSpPr/>
          <p:nvPr/>
        </p:nvCxnSpPr>
        <p:spPr>
          <a:xfrm flipV="1">
            <a:off x="1686560" y="3190240"/>
            <a:ext cx="518160" cy="29172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62520025-7443-2945-C0EF-188D842B3FC5}"/>
              </a:ext>
            </a:extLst>
          </p:cNvPr>
          <p:cNvCxnSpPr>
            <a:cxnSpLocks/>
          </p:cNvCxnSpPr>
          <p:nvPr/>
        </p:nvCxnSpPr>
        <p:spPr>
          <a:xfrm>
            <a:off x="1686560" y="3879420"/>
            <a:ext cx="518160" cy="27602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FC6D8E89-A104-F9AE-D1A9-5FDC406C9380}"/>
              </a:ext>
            </a:extLst>
          </p:cNvPr>
          <p:cNvCxnSpPr>
            <a:cxnSpLocks/>
          </p:cNvCxnSpPr>
          <p:nvPr/>
        </p:nvCxnSpPr>
        <p:spPr>
          <a:xfrm flipV="1">
            <a:off x="4360087" y="2780790"/>
            <a:ext cx="723415" cy="16886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37E8C0F0-A758-A6C8-FA48-2228DD97150E}"/>
              </a:ext>
            </a:extLst>
          </p:cNvPr>
          <p:cNvCxnSpPr>
            <a:cxnSpLocks/>
          </p:cNvCxnSpPr>
          <p:nvPr/>
        </p:nvCxnSpPr>
        <p:spPr>
          <a:xfrm>
            <a:off x="4288028" y="4459368"/>
            <a:ext cx="804356" cy="2373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4B8A4D7F-DBC6-51CA-F812-F251F60BFF29}"/>
              </a:ext>
            </a:extLst>
          </p:cNvPr>
          <p:cNvCxnSpPr>
            <a:cxnSpLocks/>
          </p:cNvCxnSpPr>
          <p:nvPr/>
        </p:nvCxnSpPr>
        <p:spPr>
          <a:xfrm>
            <a:off x="6899204" y="2913575"/>
            <a:ext cx="728232" cy="42252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4D2C0F04-0921-DAA7-3C5D-AE8521C57023}"/>
              </a:ext>
            </a:extLst>
          </p:cNvPr>
          <p:cNvCxnSpPr>
            <a:cxnSpLocks/>
          </p:cNvCxnSpPr>
          <p:nvPr/>
        </p:nvCxnSpPr>
        <p:spPr>
          <a:xfrm flipV="1">
            <a:off x="6904869" y="4074618"/>
            <a:ext cx="728232" cy="44942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F817DD5F-3BE5-E636-FD2D-FEB900DB3D99}"/>
              </a:ext>
            </a:extLst>
          </p:cNvPr>
          <p:cNvCxnSpPr>
            <a:cxnSpLocks/>
          </p:cNvCxnSpPr>
          <p:nvPr/>
        </p:nvCxnSpPr>
        <p:spPr>
          <a:xfrm>
            <a:off x="9265920" y="3712799"/>
            <a:ext cx="5283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CB11D557-F5E5-1A13-E229-525F43E81F3A}"/>
              </a:ext>
            </a:extLst>
          </p:cNvPr>
          <p:cNvSpPr/>
          <p:nvPr/>
        </p:nvSpPr>
        <p:spPr>
          <a:xfrm>
            <a:off x="7499744" y="3318370"/>
            <a:ext cx="4113990" cy="788857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5">
            <a:extLst>
              <a:ext uri="{FF2B5EF4-FFF2-40B4-BE49-F238E27FC236}">
                <a16:creationId xmlns:a16="http://schemas.microsoft.com/office/drawing/2014/main" id="{693373AB-2BF8-07CD-1533-E794FCE99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Hannah Dostmann | FCC-</a:t>
            </a:r>
            <a:r>
              <a:rPr lang="en-GB" dirty="0" err="1"/>
              <a:t>ee</a:t>
            </a:r>
            <a:r>
              <a:rPr lang="en-GB" dirty="0"/>
              <a:t>: The Availability Challenge</a:t>
            </a:r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320AA752-CCA6-1F42-BAA4-EB8C483E59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17 March 2025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985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CAA5FA74-CE25-53F9-C1E8-146D23B4A4B1}"/>
              </a:ext>
            </a:extLst>
          </p:cNvPr>
          <p:cNvSpPr/>
          <p:nvPr/>
        </p:nvSpPr>
        <p:spPr>
          <a:xfrm>
            <a:off x="9224864" y="1833535"/>
            <a:ext cx="184769" cy="367029"/>
          </a:xfrm>
          <a:prstGeom prst="rect">
            <a:avLst/>
          </a:prstGeom>
          <a:solidFill>
            <a:srgbClr val="00B0F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65BC1C-ECAE-5CAC-BF54-3F9431D28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4D4A01A-5EE2-CC1E-118B-87B117E1484E}"/>
              </a:ext>
            </a:extLst>
          </p:cNvPr>
          <p:cNvSpPr/>
          <p:nvPr/>
        </p:nvSpPr>
        <p:spPr>
          <a:xfrm>
            <a:off x="6987922" y="2426026"/>
            <a:ext cx="1329932" cy="836734"/>
          </a:xfrm>
          <a:prstGeom prst="roundRect">
            <a:avLst/>
          </a:prstGeom>
          <a:solidFill>
            <a:schemeClr val="accent6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/>
              <a:t>Adjust</a:t>
            </a: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1D56A0B8-63F9-576F-E9A6-CDA76C695997}"/>
              </a:ext>
            </a:extLst>
          </p:cNvPr>
          <p:cNvSpPr/>
          <p:nvPr/>
        </p:nvSpPr>
        <p:spPr>
          <a:xfrm rot="16200000">
            <a:off x="1488341" y="2761357"/>
            <a:ext cx="302150" cy="240031"/>
          </a:xfrm>
          <a:prstGeom prst="downArrow">
            <a:avLst/>
          </a:prstGeom>
          <a:solidFill>
            <a:srgbClr val="00B0F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588E1068-208D-75FD-B8A4-42E67839AA4F}"/>
              </a:ext>
            </a:extLst>
          </p:cNvPr>
          <p:cNvSpPr/>
          <p:nvPr/>
        </p:nvSpPr>
        <p:spPr>
          <a:xfrm rot="16200000">
            <a:off x="8332176" y="2709617"/>
            <a:ext cx="302150" cy="240031"/>
          </a:xfrm>
          <a:prstGeom prst="downArrow">
            <a:avLst/>
          </a:prstGeom>
          <a:solidFill>
            <a:srgbClr val="00B0F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9021190-B837-9C0E-14CC-2539FCD07BCD}"/>
              </a:ext>
            </a:extLst>
          </p:cNvPr>
          <p:cNvGrpSpPr/>
          <p:nvPr/>
        </p:nvGrpSpPr>
        <p:grpSpPr>
          <a:xfrm>
            <a:off x="510921" y="2264036"/>
            <a:ext cx="950682" cy="1038115"/>
            <a:chOff x="621830" y="2165748"/>
            <a:chExt cx="950682" cy="1038115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6973F55A-39A6-63FA-64BC-F56464A3A4DD}"/>
                </a:ext>
              </a:extLst>
            </p:cNvPr>
            <p:cNvSpPr/>
            <p:nvPr/>
          </p:nvSpPr>
          <p:spPr>
            <a:xfrm>
              <a:off x="621830" y="2165748"/>
              <a:ext cx="950682" cy="1038115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/>
                <a:t>Set Up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14AD9CC-A1CA-5C98-C764-231F2EF7CF5E}"/>
                </a:ext>
              </a:extLst>
            </p:cNvPr>
            <p:cNvSpPr/>
            <p:nvPr/>
          </p:nvSpPr>
          <p:spPr>
            <a:xfrm>
              <a:off x="696355" y="2834907"/>
              <a:ext cx="778492" cy="303407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</a:rPr>
                <a:t>10 min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F10A64B9-FC72-0284-BACB-227225C4929D}"/>
              </a:ext>
            </a:extLst>
          </p:cNvPr>
          <p:cNvSpPr/>
          <p:nvPr/>
        </p:nvSpPr>
        <p:spPr>
          <a:xfrm>
            <a:off x="7237248" y="2871094"/>
            <a:ext cx="869953" cy="326622"/>
          </a:xfrm>
          <a:prstGeom prst="rect">
            <a:avLst/>
          </a:prstGeom>
          <a:solidFill>
            <a:srgbClr val="00B0F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10 min</a:t>
            </a:r>
            <a:endParaRPr lang="en-GB" sz="1400" dirty="0">
              <a:solidFill>
                <a:srgbClr val="000000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AF347EE-36E0-AC56-4B84-7AAD9CC5574C}"/>
              </a:ext>
            </a:extLst>
          </p:cNvPr>
          <p:cNvGrpSpPr/>
          <p:nvPr/>
        </p:nvGrpSpPr>
        <p:grpSpPr>
          <a:xfrm>
            <a:off x="1783013" y="2010205"/>
            <a:ext cx="1261933" cy="1340854"/>
            <a:chOff x="1865540" y="2092949"/>
            <a:chExt cx="1261933" cy="1340854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7AF2E3F1-0837-9403-0E39-699B8F471F64}"/>
                </a:ext>
              </a:extLst>
            </p:cNvPr>
            <p:cNvSpPr/>
            <p:nvPr/>
          </p:nvSpPr>
          <p:spPr>
            <a:xfrm>
              <a:off x="1865540" y="2092949"/>
              <a:ext cx="1261933" cy="1340854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/>
                <a:t>Pilot bunch injection</a:t>
              </a:r>
            </a:p>
            <a:p>
              <a:pPr algn="ctr"/>
              <a:endParaRPr lang="en-US" b="1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AC3919B-816B-4EFF-B32A-2F290626AA5C}"/>
                </a:ext>
              </a:extLst>
            </p:cNvPr>
            <p:cNvSpPr/>
            <p:nvPr/>
          </p:nvSpPr>
          <p:spPr>
            <a:xfrm>
              <a:off x="2076933" y="3052273"/>
              <a:ext cx="869953" cy="326622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</a:rPr>
                <a:t>10 min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770B4BE-D2F5-2188-2CE3-A4794D13196C}"/>
              </a:ext>
            </a:extLst>
          </p:cNvPr>
          <p:cNvGrpSpPr/>
          <p:nvPr/>
        </p:nvGrpSpPr>
        <p:grpSpPr>
          <a:xfrm>
            <a:off x="3374812" y="2417556"/>
            <a:ext cx="1794698" cy="883918"/>
            <a:chOff x="3439803" y="2235379"/>
            <a:chExt cx="1794698" cy="883918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9C7D9A7A-153D-A8C4-A6E3-355F370491F8}"/>
                </a:ext>
              </a:extLst>
            </p:cNvPr>
            <p:cNvSpPr/>
            <p:nvPr/>
          </p:nvSpPr>
          <p:spPr>
            <a:xfrm>
              <a:off x="3439803" y="2235379"/>
              <a:ext cx="1794698" cy="883918"/>
            </a:xfrm>
            <a:prstGeom prst="roundRect">
              <a:avLst/>
            </a:prstGeom>
            <a:solidFill>
              <a:schemeClr val="accent6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/>
                <a:t>Polarisation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34546D7-A940-47D1-0448-122CFC02FFD0}"/>
                </a:ext>
              </a:extLst>
            </p:cNvPr>
            <p:cNvSpPr/>
            <p:nvPr/>
          </p:nvSpPr>
          <p:spPr>
            <a:xfrm>
              <a:off x="3902175" y="2682932"/>
              <a:ext cx="869953" cy="326622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</a:rPr>
                <a:t>1.5 h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D8603F2F-276B-5D46-7F6D-A1B9D31D0289}"/>
              </a:ext>
            </a:extLst>
          </p:cNvPr>
          <p:cNvSpPr/>
          <p:nvPr/>
        </p:nvSpPr>
        <p:spPr>
          <a:xfrm>
            <a:off x="5481595" y="2424767"/>
            <a:ext cx="1148815" cy="883918"/>
          </a:xfrm>
          <a:prstGeom prst="roundRect">
            <a:avLst/>
          </a:prstGeom>
          <a:solidFill>
            <a:schemeClr val="accent6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/>
              <a:t>Fill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4DA4BAAA-934C-2504-8633-3AE225BF7FDE}"/>
                  </a:ext>
                </a:extLst>
              </p:cNvPr>
              <p:cNvSpPr/>
              <p:nvPr/>
            </p:nvSpPr>
            <p:spPr>
              <a:xfrm>
                <a:off x="5597190" y="2912003"/>
                <a:ext cx="888786" cy="302151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4DA4BAAA-934C-2504-8633-3AE225BF7F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7190" y="2912003"/>
                <a:ext cx="888786" cy="302151"/>
              </a:xfrm>
              <a:prstGeom prst="rect">
                <a:avLst/>
              </a:prstGeom>
              <a:blipFill>
                <a:blip r:embed="rId4"/>
                <a:stretch>
                  <a:fillRect b="-25490"/>
                </a:stretch>
              </a:blipFill>
              <a:ln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Arrow: Down 21">
            <a:extLst>
              <a:ext uri="{FF2B5EF4-FFF2-40B4-BE49-F238E27FC236}">
                <a16:creationId xmlns:a16="http://schemas.microsoft.com/office/drawing/2014/main" id="{307E8670-C1F2-37EB-F286-9CCFC36C8350}"/>
              </a:ext>
            </a:extLst>
          </p:cNvPr>
          <p:cNvSpPr/>
          <p:nvPr/>
        </p:nvSpPr>
        <p:spPr>
          <a:xfrm rot="16200000">
            <a:off x="5183832" y="2743851"/>
            <a:ext cx="302150" cy="240031"/>
          </a:xfrm>
          <a:prstGeom prst="downArrow">
            <a:avLst/>
          </a:prstGeom>
          <a:solidFill>
            <a:srgbClr val="00B0F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EC7860D-8895-7589-9842-B1C45BF3B9C0}"/>
              </a:ext>
            </a:extLst>
          </p:cNvPr>
          <p:cNvGrpSpPr/>
          <p:nvPr/>
        </p:nvGrpSpPr>
        <p:grpSpPr>
          <a:xfrm>
            <a:off x="8670039" y="2232479"/>
            <a:ext cx="1329932" cy="1076206"/>
            <a:chOff x="8736249" y="2096879"/>
            <a:chExt cx="1329932" cy="1076206"/>
          </a:xfrm>
          <a:solidFill>
            <a:srgbClr val="006600"/>
          </a:solidFill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84603C2-26CB-3252-6C47-805A1B6350B1}"/>
                </a:ext>
              </a:extLst>
            </p:cNvPr>
            <p:cNvSpPr/>
            <p:nvPr/>
          </p:nvSpPr>
          <p:spPr>
            <a:xfrm>
              <a:off x="8736249" y="2096879"/>
              <a:ext cx="1329932" cy="1076206"/>
            </a:xfrm>
            <a:prstGeom prst="round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Physics</a:t>
              </a:r>
            </a:p>
            <a:p>
              <a:pPr algn="ctr"/>
              <a:endParaRPr lang="en-US" b="1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7B487CF-F1BD-1867-E35B-88C25B92150F}"/>
                </a:ext>
              </a:extLst>
            </p:cNvPr>
            <p:cNvSpPr/>
            <p:nvPr/>
          </p:nvSpPr>
          <p:spPr>
            <a:xfrm>
              <a:off x="8995438" y="2701271"/>
              <a:ext cx="902061" cy="326622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</a:rPr>
                <a:t>20 h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26" name="Arrow: Down 25">
            <a:extLst>
              <a:ext uri="{FF2B5EF4-FFF2-40B4-BE49-F238E27FC236}">
                <a16:creationId xmlns:a16="http://schemas.microsoft.com/office/drawing/2014/main" id="{933591CD-6161-4E38-1E68-DAFCBE4468D6}"/>
              </a:ext>
            </a:extLst>
          </p:cNvPr>
          <p:cNvSpPr/>
          <p:nvPr/>
        </p:nvSpPr>
        <p:spPr>
          <a:xfrm rot="16200000">
            <a:off x="6658091" y="2688311"/>
            <a:ext cx="302150" cy="240031"/>
          </a:xfrm>
          <a:prstGeom prst="downArrow">
            <a:avLst/>
          </a:prstGeom>
          <a:solidFill>
            <a:srgbClr val="00B0F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9B89F29E-7BC0-EFC3-E746-41E149BF50C7}"/>
              </a:ext>
            </a:extLst>
          </p:cNvPr>
          <p:cNvSpPr/>
          <p:nvPr/>
        </p:nvSpPr>
        <p:spPr>
          <a:xfrm rot="16200000">
            <a:off x="10038137" y="2932837"/>
            <a:ext cx="302150" cy="240031"/>
          </a:xfrm>
          <a:prstGeom prst="downArrow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4F50E164-1D2E-A746-F70B-2E13A2DAB5AF}"/>
              </a:ext>
            </a:extLst>
          </p:cNvPr>
          <p:cNvSpPr/>
          <p:nvPr/>
        </p:nvSpPr>
        <p:spPr>
          <a:xfrm rot="5400000">
            <a:off x="10036910" y="2535177"/>
            <a:ext cx="302150" cy="240031"/>
          </a:xfrm>
          <a:prstGeom prst="downArrow">
            <a:avLst/>
          </a:prstGeom>
          <a:solidFill>
            <a:srgbClr val="92D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722DD92-5BAF-DC1B-1F5C-F224582B6263}"/>
              </a:ext>
            </a:extLst>
          </p:cNvPr>
          <p:cNvGrpSpPr/>
          <p:nvPr/>
        </p:nvGrpSpPr>
        <p:grpSpPr>
          <a:xfrm>
            <a:off x="10402823" y="2436168"/>
            <a:ext cx="1329932" cy="855395"/>
            <a:chOff x="10467814" y="2184602"/>
            <a:chExt cx="1329932" cy="855395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04CCE9E-5001-1C3B-5BF8-C2DF2A5E524A}"/>
                </a:ext>
              </a:extLst>
            </p:cNvPr>
            <p:cNvGrpSpPr/>
            <p:nvPr/>
          </p:nvGrpSpPr>
          <p:grpSpPr>
            <a:xfrm>
              <a:off x="10467814" y="2184602"/>
              <a:ext cx="1329932" cy="855395"/>
              <a:chOff x="8787668" y="3518718"/>
              <a:chExt cx="1329932" cy="855395"/>
            </a:xfrm>
          </p:grpSpPr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20C37DF8-0480-16A8-C816-8B51FE0D4B6B}"/>
                  </a:ext>
                </a:extLst>
              </p:cNvPr>
              <p:cNvSpPr/>
              <p:nvPr/>
            </p:nvSpPr>
            <p:spPr>
              <a:xfrm>
                <a:off x="8787668" y="3518718"/>
                <a:ext cx="1329932" cy="855395"/>
              </a:xfrm>
              <a:prstGeom prst="roundRect">
                <a:avLst/>
              </a:prstGeom>
              <a:solidFill>
                <a:srgbClr val="00660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/>
                  <a:t>Burn Off</a:t>
                </a:r>
              </a:p>
              <a:p>
                <a:pPr algn="ctr"/>
                <a:endParaRPr lang="en-US" b="1" dirty="0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87B0E079-8C07-DDE0-09B0-E45FF05BE812}"/>
                  </a:ext>
                </a:extLst>
              </p:cNvPr>
              <p:cNvSpPr/>
              <p:nvPr/>
            </p:nvSpPr>
            <p:spPr>
              <a:xfrm>
                <a:off x="8957360" y="3992530"/>
                <a:ext cx="997925" cy="326622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06D17CCD-7EC7-4404-CDF8-05561E819CFE}"/>
                    </a:ext>
                  </a:extLst>
                </p:cNvPr>
                <p:cNvSpPr/>
                <p:nvPr/>
              </p:nvSpPr>
              <p:spPr>
                <a:xfrm>
                  <a:off x="10646044" y="2658891"/>
                  <a:ext cx="997925" cy="28725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oMath>
                    </m:oMathPara>
                  </a14:m>
                  <a:endParaRPr lang="en-GB" sz="2400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06D17CCD-7EC7-4404-CDF8-05561E819CF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46044" y="2658891"/>
                  <a:ext cx="997925" cy="287259"/>
                </a:xfrm>
                <a:prstGeom prst="rect">
                  <a:avLst/>
                </a:prstGeom>
                <a:blipFill>
                  <a:blip r:embed="rId5"/>
                  <a:stretch>
                    <a:fillRect b="-14583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4" name="Arrow: Down 3">
            <a:extLst>
              <a:ext uri="{FF2B5EF4-FFF2-40B4-BE49-F238E27FC236}">
                <a16:creationId xmlns:a16="http://schemas.microsoft.com/office/drawing/2014/main" id="{B06082B0-F9F0-3F23-71EE-5E7402BE8E3A}"/>
              </a:ext>
            </a:extLst>
          </p:cNvPr>
          <p:cNvSpPr/>
          <p:nvPr/>
        </p:nvSpPr>
        <p:spPr>
          <a:xfrm rot="16200000">
            <a:off x="3061298" y="2735535"/>
            <a:ext cx="302150" cy="240031"/>
          </a:xfrm>
          <a:prstGeom prst="downArrow">
            <a:avLst/>
          </a:prstGeom>
          <a:solidFill>
            <a:srgbClr val="00B0F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Bent Up Arrow 10">
            <a:extLst>
              <a:ext uri="{FF2B5EF4-FFF2-40B4-BE49-F238E27FC236}">
                <a16:creationId xmlns:a16="http://schemas.microsoft.com/office/drawing/2014/main" id="{7597B99A-C545-BB97-DB77-9B66718C5AF2}"/>
              </a:ext>
            </a:extLst>
          </p:cNvPr>
          <p:cNvSpPr/>
          <p:nvPr/>
        </p:nvSpPr>
        <p:spPr>
          <a:xfrm rot="10800000">
            <a:off x="821360" y="1770551"/>
            <a:ext cx="8588273" cy="410610"/>
          </a:xfrm>
          <a:prstGeom prst="bentUpArrow">
            <a:avLst>
              <a:gd name="adj1" fmla="val 44876"/>
              <a:gd name="adj2" fmla="val 41956"/>
              <a:gd name="adj3" fmla="val 29847"/>
            </a:avLst>
          </a:prstGeom>
          <a:solidFill>
            <a:srgbClr val="00B0F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7" name="Rectangle: Rounded Corners 22">
            <a:extLst>
              <a:ext uri="{FF2B5EF4-FFF2-40B4-BE49-F238E27FC236}">
                <a16:creationId xmlns:a16="http://schemas.microsoft.com/office/drawing/2014/main" id="{F7D1BCFD-B39F-255E-8CE9-86EE56E18845}"/>
              </a:ext>
            </a:extLst>
          </p:cNvPr>
          <p:cNvSpPr/>
          <p:nvPr/>
        </p:nvSpPr>
        <p:spPr>
          <a:xfrm>
            <a:off x="510921" y="3645026"/>
            <a:ext cx="11212888" cy="377016"/>
          </a:xfrm>
          <a:prstGeom prst="roundRect">
            <a:avLst/>
          </a:prstGeom>
          <a:solidFill>
            <a:srgbClr val="990033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/>
              <a:t>Down for Repair</a:t>
            </a:r>
          </a:p>
        </p:txBody>
      </p:sp>
      <p:sp>
        <p:nvSpPr>
          <p:cNvPr id="38" name="Arrow: Down 14">
            <a:extLst>
              <a:ext uri="{FF2B5EF4-FFF2-40B4-BE49-F238E27FC236}">
                <a16:creationId xmlns:a16="http://schemas.microsoft.com/office/drawing/2014/main" id="{51037AC9-04CA-06B4-B956-8934A8BF4496}"/>
              </a:ext>
            </a:extLst>
          </p:cNvPr>
          <p:cNvSpPr/>
          <p:nvPr/>
        </p:nvSpPr>
        <p:spPr>
          <a:xfrm>
            <a:off x="11042555" y="3349134"/>
            <a:ext cx="302150" cy="240031"/>
          </a:xfrm>
          <a:prstGeom prst="downArrow">
            <a:avLst/>
          </a:prstGeom>
          <a:solidFill>
            <a:srgbClr val="00B0F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Arrow: Down 34">
            <a:extLst>
              <a:ext uri="{FF2B5EF4-FFF2-40B4-BE49-F238E27FC236}">
                <a16:creationId xmlns:a16="http://schemas.microsoft.com/office/drawing/2014/main" id="{E3BDB862-24C1-9E25-86EF-7B8366AD865F}"/>
              </a:ext>
            </a:extLst>
          </p:cNvPr>
          <p:cNvSpPr/>
          <p:nvPr/>
        </p:nvSpPr>
        <p:spPr>
          <a:xfrm>
            <a:off x="809783" y="3340241"/>
            <a:ext cx="302150" cy="240031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0" name="Arrow: Down 34">
            <a:extLst>
              <a:ext uri="{FF2B5EF4-FFF2-40B4-BE49-F238E27FC236}">
                <a16:creationId xmlns:a16="http://schemas.microsoft.com/office/drawing/2014/main" id="{AC642864-C5E6-F2EB-2641-BB2CEC0FCA3D}"/>
              </a:ext>
            </a:extLst>
          </p:cNvPr>
          <p:cNvSpPr/>
          <p:nvPr/>
        </p:nvSpPr>
        <p:spPr>
          <a:xfrm>
            <a:off x="2010667" y="3372618"/>
            <a:ext cx="302150" cy="240031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1" name="Arrow: Down 34">
            <a:extLst>
              <a:ext uri="{FF2B5EF4-FFF2-40B4-BE49-F238E27FC236}">
                <a16:creationId xmlns:a16="http://schemas.microsoft.com/office/drawing/2014/main" id="{10E31E18-D8F4-F495-BC18-9C10BF66D18F}"/>
              </a:ext>
            </a:extLst>
          </p:cNvPr>
          <p:cNvSpPr/>
          <p:nvPr/>
        </p:nvSpPr>
        <p:spPr>
          <a:xfrm>
            <a:off x="3855524" y="3349134"/>
            <a:ext cx="302150" cy="240031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2" name="Arrow: Down 34">
            <a:extLst>
              <a:ext uri="{FF2B5EF4-FFF2-40B4-BE49-F238E27FC236}">
                <a16:creationId xmlns:a16="http://schemas.microsoft.com/office/drawing/2014/main" id="{71E951C1-E97D-5A60-7606-9A9B0D19A088}"/>
              </a:ext>
            </a:extLst>
          </p:cNvPr>
          <p:cNvSpPr/>
          <p:nvPr/>
        </p:nvSpPr>
        <p:spPr>
          <a:xfrm>
            <a:off x="5699991" y="3349134"/>
            <a:ext cx="302150" cy="240031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3" name="Arrow: Down 34">
            <a:extLst>
              <a:ext uri="{FF2B5EF4-FFF2-40B4-BE49-F238E27FC236}">
                <a16:creationId xmlns:a16="http://schemas.microsoft.com/office/drawing/2014/main" id="{20F9A891-26D1-A552-EB05-45878D818B08}"/>
              </a:ext>
            </a:extLst>
          </p:cNvPr>
          <p:cNvSpPr/>
          <p:nvPr/>
        </p:nvSpPr>
        <p:spPr>
          <a:xfrm>
            <a:off x="7258740" y="3348889"/>
            <a:ext cx="302150" cy="240031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4" name="Arrow: Down 34">
            <a:extLst>
              <a:ext uri="{FF2B5EF4-FFF2-40B4-BE49-F238E27FC236}">
                <a16:creationId xmlns:a16="http://schemas.microsoft.com/office/drawing/2014/main" id="{80178434-264D-26A0-4068-93452B9DEB50}"/>
              </a:ext>
            </a:extLst>
          </p:cNvPr>
          <p:cNvSpPr/>
          <p:nvPr/>
        </p:nvSpPr>
        <p:spPr>
          <a:xfrm>
            <a:off x="9229184" y="3342477"/>
            <a:ext cx="302150" cy="240031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5" name="Arrow: Down 34">
            <a:extLst>
              <a:ext uri="{FF2B5EF4-FFF2-40B4-BE49-F238E27FC236}">
                <a16:creationId xmlns:a16="http://schemas.microsoft.com/office/drawing/2014/main" id="{E5B7A4DF-22C7-BA2A-E33D-83557763B76B}"/>
              </a:ext>
            </a:extLst>
          </p:cNvPr>
          <p:cNvSpPr/>
          <p:nvPr/>
        </p:nvSpPr>
        <p:spPr>
          <a:xfrm>
            <a:off x="1149256" y="3336388"/>
            <a:ext cx="302150" cy="240031"/>
          </a:xfrm>
          <a:prstGeom prst="downArrow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6" name="Arrow: Down 34">
            <a:extLst>
              <a:ext uri="{FF2B5EF4-FFF2-40B4-BE49-F238E27FC236}">
                <a16:creationId xmlns:a16="http://schemas.microsoft.com/office/drawing/2014/main" id="{B202AC1D-AC1E-86D8-37D7-12B8C39EAC14}"/>
              </a:ext>
            </a:extLst>
          </p:cNvPr>
          <p:cNvSpPr/>
          <p:nvPr/>
        </p:nvSpPr>
        <p:spPr>
          <a:xfrm>
            <a:off x="2474167" y="3369690"/>
            <a:ext cx="302150" cy="240031"/>
          </a:xfrm>
          <a:prstGeom prst="downArrow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7" name="Arrow: Down 34">
            <a:extLst>
              <a:ext uri="{FF2B5EF4-FFF2-40B4-BE49-F238E27FC236}">
                <a16:creationId xmlns:a16="http://schemas.microsoft.com/office/drawing/2014/main" id="{A4B4836E-A82A-2406-CEDD-919F0D9F4E10}"/>
              </a:ext>
            </a:extLst>
          </p:cNvPr>
          <p:cNvSpPr/>
          <p:nvPr/>
        </p:nvSpPr>
        <p:spPr>
          <a:xfrm>
            <a:off x="4318217" y="3357350"/>
            <a:ext cx="302150" cy="240031"/>
          </a:xfrm>
          <a:prstGeom prst="downArrow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8" name="Arrow: Down 34">
            <a:extLst>
              <a:ext uri="{FF2B5EF4-FFF2-40B4-BE49-F238E27FC236}">
                <a16:creationId xmlns:a16="http://schemas.microsoft.com/office/drawing/2014/main" id="{2A7CD645-4F08-E0F7-DB47-4A84AA6D55EC}"/>
              </a:ext>
            </a:extLst>
          </p:cNvPr>
          <p:cNvSpPr/>
          <p:nvPr/>
        </p:nvSpPr>
        <p:spPr>
          <a:xfrm>
            <a:off x="6113941" y="3345947"/>
            <a:ext cx="302150" cy="240031"/>
          </a:xfrm>
          <a:prstGeom prst="downArrow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9" name="Arrow: Down 34">
            <a:extLst>
              <a:ext uri="{FF2B5EF4-FFF2-40B4-BE49-F238E27FC236}">
                <a16:creationId xmlns:a16="http://schemas.microsoft.com/office/drawing/2014/main" id="{2BCE611B-87F5-320E-A0DB-F456FDD9CAD0}"/>
              </a:ext>
            </a:extLst>
          </p:cNvPr>
          <p:cNvSpPr/>
          <p:nvPr/>
        </p:nvSpPr>
        <p:spPr>
          <a:xfrm>
            <a:off x="7756778" y="3340242"/>
            <a:ext cx="302150" cy="240031"/>
          </a:xfrm>
          <a:prstGeom prst="downArrow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50" name="Arrow: Down 35">
            <a:extLst>
              <a:ext uri="{FF2B5EF4-FFF2-40B4-BE49-F238E27FC236}">
                <a16:creationId xmlns:a16="http://schemas.microsoft.com/office/drawing/2014/main" id="{3A29452A-3572-04AD-7B98-4AA718BBA277}"/>
              </a:ext>
            </a:extLst>
          </p:cNvPr>
          <p:cNvSpPr/>
          <p:nvPr/>
        </p:nvSpPr>
        <p:spPr>
          <a:xfrm rot="10800000">
            <a:off x="475787" y="3346904"/>
            <a:ext cx="302150" cy="240031"/>
          </a:xfrm>
          <a:prstGeom prst="downArrow">
            <a:avLst/>
          </a:prstGeom>
          <a:solidFill>
            <a:srgbClr val="92D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35D2D2A-5249-EC92-F7A0-DD3D3C1995DC}"/>
              </a:ext>
            </a:extLst>
          </p:cNvPr>
          <p:cNvSpPr txBox="1"/>
          <p:nvPr/>
        </p:nvSpPr>
        <p:spPr>
          <a:xfrm>
            <a:off x="9440867" y="1753712"/>
            <a:ext cx="111820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Dump</a:t>
            </a:r>
            <a:endParaRPr lang="en-GB" sz="1400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3D5EF62-E445-A1A8-5679-416D18B85A39}"/>
              </a:ext>
            </a:extLst>
          </p:cNvPr>
          <p:cNvGrpSpPr/>
          <p:nvPr/>
        </p:nvGrpSpPr>
        <p:grpSpPr>
          <a:xfrm>
            <a:off x="382791" y="4518306"/>
            <a:ext cx="1896813" cy="1485648"/>
            <a:chOff x="782304" y="1729747"/>
            <a:chExt cx="1896813" cy="1485648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B426CEBB-46AD-6B23-4A72-E437B885C8FD}"/>
                </a:ext>
              </a:extLst>
            </p:cNvPr>
            <p:cNvSpPr/>
            <p:nvPr/>
          </p:nvSpPr>
          <p:spPr>
            <a:xfrm>
              <a:off x="782304" y="1729747"/>
              <a:ext cx="1813371" cy="1485648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8" name="Arrow: Down 13">
              <a:extLst>
                <a:ext uri="{FF2B5EF4-FFF2-40B4-BE49-F238E27FC236}">
                  <a16:creationId xmlns:a16="http://schemas.microsoft.com/office/drawing/2014/main" id="{7122CA9C-E74D-D6A3-EC11-98D2C11402A9}"/>
                </a:ext>
              </a:extLst>
            </p:cNvPr>
            <p:cNvSpPr/>
            <p:nvPr/>
          </p:nvSpPr>
          <p:spPr>
            <a:xfrm rot="16200000">
              <a:off x="912594" y="1781962"/>
              <a:ext cx="215445" cy="220625"/>
            </a:xfrm>
            <a:prstGeom prst="downArrow">
              <a:avLst/>
            </a:prstGeom>
            <a:solidFill>
              <a:srgbClr val="00B0F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Arrow: Down 35">
              <a:extLst>
                <a:ext uri="{FF2B5EF4-FFF2-40B4-BE49-F238E27FC236}">
                  <a16:creationId xmlns:a16="http://schemas.microsoft.com/office/drawing/2014/main" id="{8D9988E4-184E-F2E4-7A70-B449812397A4}"/>
                </a:ext>
              </a:extLst>
            </p:cNvPr>
            <p:cNvSpPr/>
            <p:nvPr/>
          </p:nvSpPr>
          <p:spPr>
            <a:xfrm rot="16200000">
              <a:off x="900907" y="2083967"/>
              <a:ext cx="238820" cy="220626"/>
            </a:xfrm>
            <a:prstGeom prst="downArrow">
              <a:avLst/>
            </a:prstGeom>
            <a:solidFill>
              <a:srgbClr val="92D05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Arrow: Down 34">
              <a:extLst>
                <a:ext uri="{FF2B5EF4-FFF2-40B4-BE49-F238E27FC236}">
                  <a16:creationId xmlns:a16="http://schemas.microsoft.com/office/drawing/2014/main" id="{B5BC173A-E754-4BDD-7C3E-7B1BDDD06803}"/>
                </a:ext>
              </a:extLst>
            </p:cNvPr>
            <p:cNvSpPr/>
            <p:nvPr/>
          </p:nvSpPr>
          <p:spPr>
            <a:xfrm rot="16200000">
              <a:off x="891214" y="2400795"/>
              <a:ext cx="244911" cy="219736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61" name="Arrow: Down 34">
              <a:extLst>
                <a:ext uri="{FF2B5EF4-FFF2-40B4-BE49-F238E27FC236}">
                  <a16:creationId xmlns:a16="http://schemas.microsoft.com/office/drawing/2014/main" id="{90147A9B-5B80-D32C-1B0B-61F0BC4F1893}"/>
                </a:ext>
              </a:extLst>
            </p:cNvPr>
            <p:cNvSpPr/>
            <p:nvPr/>
          </p:nvSpPr>
          <p:spPr>
            <a:xfrm rot="16200000">
              <a:off x="896928" y="2727011"/>
              <a:ext cx="244912" cy="208308"/>
            </a:xfrm>
            <a:prstGeom prst="downArrow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15D647F2-C465-F3DE-1106-EBE151685EDA}"/>
                </a:ext>
              </a:extLst>
            </p:cNvPr>
            <p:cNvSpPr txBox="1"/>
            <p:nvPr/>
          </p:nvSpPr>
          <p:spPr>
            <a:xfrm>
              <a:off x="1183355" y="1780596"/>
              <a:ext cx="1118207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</a:rPr>
                <a:t>Default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83B0584-ABF5-7848-5F03-5AC8F921DDF8}"/>
                </a:ext>
              </a:extLst>
            </p:cNvPr>
            <p:cNvSpPr txBox="1"/>
            <p:nvPr/>
          </p:nvSpPr>
          <p:spPr>
            <a:xfrm>
              <a:off x="1182970" y="2086558"/>
              <a:ext cx="1496147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</a:rPr>
                <a:t>Repair completed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CFF7E94F-B0A8-82B9-FEE7-1EADD3C029C1}"/>
                </a:ext>
              </a:extLst>
            </p:cNvPr>
            <p:cNvSpPr txBox="1"/>
            <p:nvPr/>
          </p:nvSpPr>
          <p:spPr>
            <a:xfrm>
              <a:off x="1190325" y="2402594"/>
              <a:ext cx="130580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</a:rPr>
                <a:t>Main ring failure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0757FAF-4E12-1A33-319F-66EBA2735061}"/>
                </a:ext>
              </a:extLst>
            </p:cNvPr>
            <p:cNvSpPr txBox="1"/>
            <p:nvPr/>
          </p:nvSpPr>
          <p:spPr>
            <a:xfrm>
              <a:off x="1196849" y="2722164"/>
              <a:ext cx="133934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</a:rPr>
                <a:t>Injector Complex failure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80" name="Rectangle 79">
            <a:extLst>
              <a:ext uri="{FF2B5EF4-FFF2-40B4-BE49-F238E27FC236}">
                <a16:creationId xmlns:a16="http://schemas.microsoft.com/office/drawing/2014/main" id="{19270BAF-A93C-8565-CCA0-F5987AD5E82E}"/>
              </a:ext>
            </a:extLst>
          </p:cNvPr>
          <p:cNvSpPr/>
          <p:nvPr/>
        </p:nvSpPr>
        <p:spPr>
          <a:xfrm>
            <a:off x="9231341" y="1824191"/>
            <a:ext cx="171104" cy="36702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EE782C95-9F6C-9325-931B-43EF59C695DF}"/>
                  </a:ext>
                </a:extLst>
              </p:cNvPr>
              <p:cNvSpPr/>
              <p:nvPr/>
            </p:nvSpPr>
            <p:spPr>
              <a:xfrm>
                <a:off x="7116497" y="3675049"/>
                <a:ext cx="888786" cy="315223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𝑟𝑒𝑝𝑎𝑖𝑟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EE782C95-9F6C-9325-931B-43EF59C695D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6497" y="3675049"/>
                <a:ext cx="888786" cy="315223"/>
              </a:xfrm>
              <a:prstGeom prst="rect">
                <a:avLst/>
              </a:prstGeom>
              <a:blipFill>
                <a:blip r:embed="rId6"/>
                <a:stretch>
                  <a:fillRect l="-2055" b="-3076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4B91E2-B000-03C2-C40F-2A427F4DEF95}"/>
              </a:ext>
            </a:extLst>
          </p:cNvPr>
          <p:cNvSpPr txBox="1">
            <a:spLocks/>
          </p:cNvSpPr>
          <p:nvPr/>
        </p:nvSpPr>
        <p:spPr>
          <a:xfrm>
            <a:off x="382791" y="1154580"/>
            <a:ext cx="1754806" cy="45507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sz="2800" b="1" i="1" u="sng" dirty="0">
                <a:solidFill>
                  <a:schemeClr val="accent3"/>
                </a:solidFill>
              </a:rPr>
              <a:t>Z,W</a:t>
            </a:r>
            <a:endParaRPr lang="en-US" sz="2800" dirty="0">
              <a:solidFill>
                <a:schemeClr val="accent3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1" name="Table 50">
                <a:extLst>
                  <a:ext uri="{FF2B5EF4-FFF2-40B4-BE49-F238E27FC236}">
                    <a16:creationId xmlns:a16="http://schemas.microsoft.com/office/drawing/2014/main" id="{BF4F29DF-B1EA-0AF3-985A-4F230485438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60243036"/>
                  </p:ext>
                </p:extLst>
              </p:nvPr>
            </p:nvGraphicFramePr>
            <p:xfrm>
              <a:off x="2894218" y="4727501"/>
              <a:ext cx="3641662" cy="1142747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532192">
                      <a:extLst>
                        <a:ext uri="{9D8B030D-6E8A-4147-A177-3AD203B41FA5}">
                          <a16:colId xmlns:a16="http://schemas.microsoft.com/office/drawing/2014/main" val="2961197662"/>
                        </a:ext>
                      </a:extLst>
                    </a:gridCol>
                    <a:gridCol w="478155">
                      <a:extLst>
                        <a:ext uri="{9D8B030D-6E8A-4147-A177-3AD203B41FA5}">
                          <a16:colId xmlns:a16="http://schemas.microsoft.com/office/drawing/2014/main" val="4043367493"/>
                        </a:ext>
                      </a:extLst>
                    </a:gridCol>
                    <a:gridCol w="478155">
                      <a:extLst>
                        <a:ext uri="{9D8B030D-6E8A-4147-A177-3AD203B41FA5}">
                          <a16:colId xmlns:a16="http://schemas.microsoft.com/office/drawing/2014/main" val="1996892260"/>
                        </a:ext>
                      </a:extLst>
                    </a:gridCol>
                    <a:gridCol w="576580">
                      <a:extLst>
                        <a:ext uri="{9D8B030D-6E8A-4147-A177-3AD203B41FA5}">
                          <a16:colId xmlns:a16="http://schemas.microsoft.com/office/drawing/2014/main" val="2116402890"/>
                        </a:ext>
                      </a:extLst>
                    </a:gridCol>
                    <a:gridCol w="576580">
                      <a:extLst>
                        <a:ext uri="{9D8B030D-6E8A-4147-A177-3AD203B41FA5}">
                          <a16:colId xmlns:a16="http://schemas.microsoft.com/office/drawing/2014/main" val="109630094"/>
                        </a:ext>
                      </a:extLst>
                    </a:gridCol>
                  </a:tblGrid>
                  <a:tr h="255712">
                    <a:tc>
                      <a:txBody>
                        <a:bodyPr/>
                        <a:lstStyle/>
                        <a:p>
                          <a:endParaRPr lang="en-GB" dirty="0">
                            <a:solidFill>
                              <a:srgbClr val="00000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accent3"/>
                              </a:solidFill>
                            </a:rPr>
                            <a:t>Z</a:t>
                          </a:r>
                          <a:endParaRPr lang="en-GB" i="1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accent3"/>
                              </a:solidFill>
                            </a:rPr>
                            <a:t>W</a:t>
                          </a:r>
                          <a:endParaRPr lang="en-GB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solidFill>
                                <a:srgbClr val="C95ABD"/>
                              </a:solidFill>
                            </a:rPr>
                            <a:t>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>
                              <a:solidFill>
                                <a:srgbClr val="C95ABD"/>
                              </a:solidFill>
                            </a:rPr>
                            <a:t>tt</a:t>
                          </a:r>
                          <a:endParaRPr lang="en-GB" dirty="0">
                            <a:solidFill>
                              <a:srgbClr val="C95ABD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40430235"/>
                      </a:ext>
                    </a:extLst>
                  </a:tr>
                  <a:tr h="255712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rgbClr val="00000F"/>
                              </a:solidFill>
                            </a:rPr>
                            <a:t>Fill time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b="0" i="1" smtClean="0">
                                      <a:solidFill>
                                        <a:srgbClr val="00000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smtClean="0">
                                      <a:solidFill>
                                        <a:srgbClr val="00000F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b="0" smtClean="0">
                                      <a:solidFill>
                                        <a:srgbClr val="00000F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400" dirty="0">
                              <a:solidFill>
                                <a:srgbClr val="00000F"/>
                              </a:solidFill>
                            </a:rPr>
                            <a:t> (min)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accent3"/>
                              </a:solidFill>
                            </a:rPr>
                            <a:t>7.7</a:t>
                          </a:r>
                          <a:endParaRPr lang="en-GB" sz="1400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accent3"/>
                              </a:solidFill>
                            </a:rPr>
                            <a:t>2.5</a:t>
                          </a:r>
                          <a:endParaRPr lang="en-GB" sz="1400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C95ABD"/>
                              </a:solidFill>
                            </a:rPr>
                            <a:t>1.52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C95ABD"/>
                              </a:solidFill>
                            </a:rPr>
                            <a:t>1.45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10869247"/>
                      </a:ext>
                    </a:extLst>
                  </a:tr>
                  <a:tr h="255712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rgbClr val="00000F"/>
                              </a:solidFill>
                            </a:rPr>
                            <a:t>Lifetime 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0" smtClean="0">
                                  <a:solidFill>
                                    <a:srgbClr val="00000F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oMath>
                          </a14:m>
                          <a:r>
                            <a:rPr lang="en-GB" sz="1400" dirty="0">
                              <a:solidFill>
                                <a:srgbClr val="00000F"/>
                              </a:solidFill>
                            </a:rPr>
                            <a:t> (min)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accent3"/>
                              </a:solidFill>
                            </a:rPr>
                            <a:t>15</a:t>
                          </a:r>
                          <a:endParaRPr lang="en-GB" sz="1400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accent3"/>
                              </a:solidFill>
                            </a:rPr>
                            <a:t>12</a:t>
                          </a:r>
                          <a:endParaRPr lang="en-GB" sz="1400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C95ABD"/>
                              </a:solidFill>
                            </a:rPr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C95ABD"/>
                              </a:solidFill>
                            </a:rPr>
                            <a:t>11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6292933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1" name="Table 50">
                <a:extLst>
                  <a:ext uri="{FF2B5EF4-FFF2-40B4-BE49-F238E27FC236}">
                    <a16:creationId xmlns:a16="http://schemas.microsoft.com/office/drawing/2014/main" id="{BF4F29DF-B1EA-0AF3-985A-4F230485438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60243036"/>
                  </p:ext>
                </p:extLst>
              </p:nvPr>
            </p:nvGraphicFramePr>
            <p:xfrm>
              <a:off x="2894218" y="4727501"/>
              <a:ext cx="3641662" cy="1142747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532192">
                      <a:extLst>
                        <a:ext uri="{9D8B030D-6E8A-4147-A177-3AD203B41FA5}">
                          <a16:colId xmlns:a16="http://schemas.microsoft.com/office/drawing/2014/main" val="2961197662"/>
                        </a:ext>
                      </a:extLst>
                    </a:gridCol>
                    <a:gridCol w="478155">
                      <a:extLst>
                        <a:ext uri="{9D8B030D-6E8A-4147-A177-3AD203B41FA5}">
                          <a16:colId xmlns:a16="http://schemas.microsoft.com/office/drawing/2014/main" val="4043367493"/>
                        </a:ext>
                      </a:extLst>
                    </a:gridCol>
                    <a:gridCol w="478155">
                      <a:extLst>
                        <a:ext uri="{9D8B030D-6E8A-4147-A177-3AD203B41FA5}">
                          <a16:colId xmlns:a16="http://schemas.microsoft.com/office/drawing/2014/main" val="1996892260"/>
                        </a:ext>
                      </a:extLst>
                    </a:gridCol>
                    <a:gridCol w="576580">
                      <a:extLst>
                        <a:ext uri="{9D8B030D-6E8A-4147-A177-3AD203B41FA5}">
                          <a16:colId xmlns:a16="http://schemas.microsoft.com/office/drawing/2014/main" val="2116402890"/>
                        </a:ext>
                      </a:extLst>
                    </a:gridCol>
                    <a:gridCol w="576580">
                      <a:extLst>
                        <a:ext uri="{9D8B030D-6E8A-4147-A177-3AD203B41FA5}">
                          <a16:colId xmlns:a16="http://schemas.microsoft.com/office/drawing/2014/main" val="109630094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GB" dirty="0">
                            <a:solidFill>
                              <a:srgbClr val="00000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accent3"/>
                              </a:solidFill>
                            </a:rPr>
                            <a:t>Z</a:t>
                          </a:r>
                          <a:endParaRPr lang="en-GB" i="1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accent3"/>
                              </a:solidFill>
                            </a:rPr>
                            <a:t>W</a:t>
                          </a:r>
                          <a:endParaRPr lang="en-GB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solidFill>
                                <a:srgbClr val="C95ABD"/>
                              </a:solidFill>
                            </a:rPr>
                            <a:t>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>
                              <a:solidFill>
                                <a:srgbClr val="C95ABD"/>
                              </a:solidFill>
                            </a:rPr>
                            <a:t>tt</a:t>
                          </a:r>
                          <a:endParaRPr lang="en-GB" dirty="0">
                            <a:solidFill>
                              <a:srgbClr val="C95ABD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40430235"/>
                      </a:ext>
                    </a:extLst>
                  </a:tr>
                  <a:tr h="38779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397" t="-101563" r="-138492" b="-1140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accent3"/>
                              </a:solidFill>
                            </a:rPr>
                            <a:t>7.7</a:t>
                          </a:r>
                          <a:endParaRPr lang="en-GB" sz="1400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accent3"/>
                              </a:solidFill>
                            </a:rPr>
                            <a:t>2.5</a:t>
                          </a:r>
                          <a:endParaRPr lang="en-GB" sz="1400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C95ABD"/>
                              </a:solidFill>
                            </a:rPr>
                            <a:t>1.52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C95ABD"/>
                              </a:solidFill>
                            </a:rPr>
                            <a:t>1.45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10869247"/>
                      </a:ext>
                    </a:extLst>
                  </a:tr>
                  <a:tr h="38919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397" t="-201563" r="-138492" b="-140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accent3"/>
                              </a:solidFill>
                            </a:rPr>
                            <a:t>15</a:t>
                          </a:r>
                          <a:endParaRPr lang="en-GB" sz="1400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accent3"/>
                              </a:solidFill>
                            </a:rPr>
                            <a:t>12</a:t>
                          </a:r>
                          <a:endParaRPr lang="en-GB" sz="1400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C95ABD"/>
                              </a:solidFill>
                            </a:rPr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C95ABD"/>
                              </a:solidFill>
                            </a:rPr>
                            <a:t>11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6292933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ontent Placeholder 1">
                <a:extLst>
                  <a:ext uri="{FF2B5EF4-FFF2-40B4-BE49-F238E27FC236}">
                    <a16:creationId xmlns:a16="http://schemas.microsoft.com/office/drawing/2014/main" id="{EFF419F3-ED22-6F98-D25B-91912A4D026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64563" y="1163294"/>
                <a:ext cx="1754806" cy="455077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>
                  <a:buFont typeface="Arial" charset="0"/>
                  <a:buNone/>
                </a:pPr>
                <a14:m>
                  <m:oMath xmlns:m="http://schemas.openxmlformats.org/officeDocument/2006/math">
                    <m:r>
                      <a:rPr lang="en-US" sz="2800" b="1" i="1" u="sng" smtClean="0">
                        <a:solidFill>
                          <a:srgbClr val="C95ABD"/>
                        </a:solidFill>
                        <a:latin typeface="Cambria Math" panose="02040503050406030204" pitchFamily="18" charset="0"/>
                      </a:rPr>
                      <m:t>𝑯</m:t>
                    </m:r>
                  </m:oMath>
                </a14:m>
                <a:r>
                  <a:rPr lang="en-US" sz="2800" b="1" i="1" u="sng" dirty="0">
                    <a:solidFill>
                      <a:srgbClr val="C95ABD"/>
                    </a:solidFill>
                  </a:rPr>
                  <a:t>,</a:t>
                </a:r>
                <a14:m>
                  <m:oMath xmlns:m="http://schemas.openxmlformats.org/officeDocument/2006/math">
                    <m:r>
                      <a:rPr lang="en-US" sz="2800" b="1" i="1" u="sng" smtClean="0">
                        <a:solidFill>
                          <a:srgbClr val="C95ABD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US" sz="2800" b="1" i="1" u="sng" smtClean="0">
                            <a:solidFill>
                              <a:srgbClr val="C95ABD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1" i="1" u="sng" smtClean="0">
                            <a:solidFill>
                              <a:srgbClr val="C95ABD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endParaRPr lang="en-US" sz="2800" dirty="0">
                  <a:solidFill>
                    <a:srgbClr val="C95ABD"/>
                  </a:solidFill>
                </a:endParaRPr>
              </a:p>
            </p:txBody>
          </p:sp>
        </mc:Choice>
        <mc:Fallback xmlns="">
          <p:sp>
            <p:nvSpPr>
              <p:cNvPr id="53" name="Content Placeholder 1">
                <a:extLst>
                  <a:ext uri="{FF2B5EF4-FFF2-40B4-BE49-F238E27FC236}">
                    <a16:creationId xmlns:a16="http://schemas.microsoft.com/office/drawing/2014/main" id="{EFF419F3-ED22-6F98-D25B-91912A4D02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563" y="1163294"/>
                <a:ext cx="1754806" cy="455077"/>
              </a:xfrm>
              <a:prstGeom prst="rect">
                <a:avLst/>
              </a:prstGeom>
              <a:blipFill>
                <a:blip r:embed="rId8"/>
                <a:stretch>
                  <a:fillRect l="-347" t="-24324" b="-418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>
            <a:extLst>
              <a:ext uri="{FF2B5EF4-FFF2-40B4-BE49-F238E27FC236}">
                <a16:creationId xmlns:a16="http://schemas.microsoft.com/office/drawing/2014/main" id="{AEA39F17-244B-BFD8-87BB-A6927B00AB27}"/>
              </a:ext>
            </a:extLst>
          </p:cNvPr>
          <p:cNvSpPr txBox="1"/>
          <p:nvPr/>
        </p:nvSpPr>
        <p:spPr>
          <a:xfrm>
            <a:off x="3761829" y="1115621"/>
            <a:ext cx="6094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Resonant depolarization is impossible</a:t>
            </a:r>
            <a:endParaRPr lang="en-GB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" name="Multiplication Sign 68">
            <a:extLst>
              <a:ext uri="{FF2B5EF4-FFF2-40B4-BE49-F238E27FC236}">
                <a16:creationId xmlns:a16="http://schemas.microsoft.com/office/drawing/2014/main" id="{92E14E9C-3124-205A-778B-E3A033BA75DF}"/>
              </a:ext>
            </a:extLst>
          </p:cNvPr>
          <p:cNvSpPr/>
          <p:nvPr/>
        </p:nvSpPr>
        <p:spPr>
          <a:xfrm>
            <a:off x="3316183" y="1861434"/>
            <a:ext cx="1924913" cy="2026470"/>
          </a:xfrm>
          <a:prstGeom prst="mathMultiply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E66C60BA-01DA-AC71-9858-5E0360B2F1B9}"/>
              </a:ext>
            </a:extLst>
          </p:cNvPr>
          <p:cNvCxnSpPr>
            <a:cxnSpLocks/>
          </p:cNvCxnSpPr>
          <p:nvPr/>
        </p:nvCxnSpPr>
        <p:spPr>
          <a:xfrm flipH="1">
            <a:off x="4797986" y="1494800"/>
            <a:ext cx="441827" cy="737679"/>
          </a:xfrm>
          <a:prstGeom prst="straightConnector1">
            <a:avLst/>
          </a:prstGeom>
          <a:ln w="38100">
            <a:solidFill>
              <a:srgbClr val="C95AB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D2451080-97A6-B1E1-DC84-1DD02AC6BFB9}"/>
              </a:ext>
            </a:extLst>
          </p:cNvPr>
          <p:cNvCxnSpPr>
            <a:cxnSpLocks/>
          </p:cNvCxnSpPr>
          <p:nvPr/>
        </p:nvCxnSpPr>
        <p:spPr>
          <a:xfrm>
            <a:off x="7670729" y="1526357"/>
            <a:ext cx="1188828" cy="1256736"/>
          </a:xfrm>
          <a:prstGeom prst="straightConnector1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Multiplication Sign 81">
            <a:extLst>
              <a:ext uri="{FF2B5EF4-FFF2-40B4-BE49-F238E27FC236}">
                <a16:creationId xmlns:a16="http://schemas.microsoft.com/office/drawing/2014/main" id="{D99DCFB0-C595-1405-7082-5F4939F5A4C2}"/>
              </a:ext>
            </a:extLst>
          </p:cNvPr>
          <p:cNvSpPr/>
          <p:nvPr/>
        </p:nvSpPr>
        <p:spPr>
          <a:xfrm>
            <a:off x="8696862" y="2759832"/>
            <a:ext cx="1295321" cy="510219"/>
          </a:xfrm>
          <a:prstGeom prst="mathMultiply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Multiplication Sign 54">
            <a:extLst>
              <a:ext uri="{FF2B5EF4-FFF2-40B4-BE49-F238E27FC236}">
                <a16:creationId xmlns:a16="http://schemas.microsoft.com/office/drawing/2014/main" id="{BF32D02C-E57B-D417-8324-007DB7F004AF}"/>
              </a:ext>
            </a:extLst>
          </p:cNvPr>
          <p:cNvSpPr/>
          <p:nvPr/>
        </p:nvSpPr>
        <p:spPr>
          <a:xfrm>
            <a:off x="5888220" y="1600731"/>
            <a:ext cx="1295321" cy="510219"/>
          </a:xfrm>
          <a:prstGeom prst="mathMultiply">
            <a:avLst/>
          </a:prstGeom>
          <a:solidFill>
            <a:srgbClr val="C95A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Multiplication Sign 53">
            <a:extLst>
              <a:ext uri="{FF2B5EF4-FFF2-40B4-BE49-F238E27FC236}">
                <a16:creationId xmlns:a16="http://schemas.microsoft.com/office/drawing/2014/main" id="{B36904D1-5010-686E-3FE9-2E5348FF55A2}"/>
              </a:ext>
            </a:extLst>
          </p:cNvPr>
          <p:cNvSpPr/>
          <p:nvPr/>
        </p:nvSpPr>
        <p:spPr>
          <a:xfrm>
            <a:off x="3485822" y="1610468"/>
            <a:ext cx="1295321" cy="510219"/>
          </a:xfrm>
          <a:prstGeom prst="mathMultiply">
            <a:avLst/>
          </a:prstGeom>
          <a:solidFill>
            <a:srgbClr val="C95A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Multiplication Sign 53">
            <a:extLst>
              <a:ext uri="{FF2B5EF4-FFF2-40B4-BE49-F238E27FC236}">
                <a16:creationId xmlns:a16="http://schemas.microsoft.com/office/drawing/2014/main" id="{FF22CBCE-E186-72C8-C044-6B57AAE1C723}"/>
              </a:ext>
            </a:extLst>
          </p:cNvPr>
          <p:cNvSpPr/>
          <p:nvPr/>
        </p:nvSpPr>
        <p:spPr>
          <a:xfrm>
            <a:off x="1382039" y="1582018"/>
            <a:ext cx="1295321" cy="510219"/>
          </a:xfrm>
          <a:prstGeom prst="mathMultiply">
            <a:avLst/>
          </a:prstGeom>
          <a:solidFill>
            <a:srgbClr val="C95A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Footer Placeholder 5">
            <a:extLst>
              <a:ext uri="{FF2B5EF4-FFF2-40B4-BE49-F238E27FC236}">
                <a16:creationId xmlns:a16="http://schemas.microsoft.com/office/drawing/2014/main" id="{5F7565A3-8ED3-06EB-3E03-061D0822D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Hannah Dostmann | FCC-</a:t>
            </a:r>
            <a:r>
              <a:rPr lang="en-GB" dirty="0" err="1"/>
              <a:t>ee</a:t>
            </a:r>
            <a:r>
              <a:rPr lang="en-GB" dirty="0"/>
              <a:t>: The Availability Challenge</a:t>
            </a:r>
            <a:endParaRPr lang="en-US" dirty="0"/>
          </a:p>
        </p:txBody>
      </p:sp>
      <p:sp>
        <p:nvSpPr>
          <p:cNvPr id="89" name="Date Placeholder 4">
            <a:extLst>
              <a:ext uri="{FF2B5EF4-FFF2-40B4-BE49-F238E27FC236}">
                <a16:creationId xmlns:a16="http://schemas.microsoft.com/office/drawing/2014/main" id="{B1FD8A0C-2D85-385B-C69C-0C564E6924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17 March 2025</a:t>
            </a:r>
          </a:p>
        </p:txBody>
      </p:sp>
      <p:sp>
        <p:nvSpPr>
          <p:cNvPr id="90" name="Title 2">
            <a:extLst>
              <a:ext uri="{FF2B5EF4-FFF2-40B4-BE49-F238E27FC236}">
                <a16:creationId xmlns:a16="http://schemas.microsoft.com/office/drawing/2014/main" id="{55BD3BAE-161F-A52A-AB09-D46BC3DF0C83}"/>
              </a:ext>
            </a:extLst>
          </p:cNvPr>
          <p:cNvSpPr txBox="1">
            <a:spLocks/>
          </p:cNvSpPr>
          <p:nvPr/>
        </p:nvSpPr>
        <p:spPr>
          <a:xfrm>
            <a:off x="382791" y="274320"/>
            <a:ext cx="11376025" cy="13765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Operation Cycle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9344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3" grpId="0"/>
      <p:bldP spid="54" grpId="0"/>
      <p:bldP spid="66" grpId="0" animBg="1"/>
      <p:bldP spid="69" grpId="0" animBg="1"/>
      <p:bldP spid="73" grpId="0" animBg="1"/>
      <p:bldP spid="82" grpId="0" animBg="1"/>
      <p:bldP spid="8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278A54-BAD9-2129-40D4-66D87D9CA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D2CCC7-4085-157C-E24B-6B75A64A1094}"/>
              </a:ext>
            </a:extLst>
          </p:cNvPr>
          <p:cNvSpPr txBox="1"/>
          <p:nvPr/>
        </p:nvSpPr>
        <p:spPr>
          <a:xfrm>
            <a:off x="4072213" y="2813447"/>
            <a:ext cx="4047583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4000" b="1" dirty="0"/>
              <a:t>Results</a:t>
            </a:r>
          </a:p>
          <a:p>
            <a:pPr algn="ctr"/>
            <a:r>
              <a:rPr lang="en-US" sz="4000" b="1" dirty="0"/>
              <a:t>FCC-</a:t>
            </a:r>
            <a:r>
              <a:rPr lang="en-US" sz="4000" b="1" dirty="0" err="1"/>
              <a:t>ee</a:t>
            </a:r>
            <a:r>
              <a:rPr lang="en-US" sz="4000" b="1" dirty="0"/>
              <a:t> Baseline</a:t>
            </a:r>
          </a:p>
        </p:txBody>
      </p:sp>
      <p:sp>
        <p:nvSpPr>
          <p:cNvPr id="2" name="Footer Placeholder 5">
            <a:extLst>
              <a:ext uri="{FF2B5EF4-FFF2-40B4-BE49-F238E27FC236}">
                <a16:creationId xmlns:a16="http://schemas.microsoft.com/office/drawing/2014/main" id="{62A3FC4A-BE47-3129-59DB-CEEE1C930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Hannah Dostmann | FCC-</a:t>
            </a:r>
            <a:r>
              <a:rPr lang="en-GB" dirty="0" err="1"/>
              <a:t>ee</a:t>
            </a:r>
            <a:r>
              <a:rPr lang="en-GB" dirty="0"/>
              <a:t>: The Availability Challenge</a:t>
            </a:r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005D04F8-FBD7-E1D2-1022-FE6261580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17 March 2025</a:t>
            </a:r>
          </a:p>
        </p:txBody>
      </p:sp>
    </p:spTree>
    <p:extLst>
      <p:ext uri="{BB962C8B-B14F-4D97-AF65-F5344CB8AC3E}">
        <p14:creationId xmlns:p14="http://schemas.microsoft.com/office/powerpoint/2010/main" val="15035842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graph with numbers and a line&#10;&#10;AI-generated content may be incorrect.">
            <a:extLst>
              <a:ext uri="{FF2B5EF4-FFF2-40B4-BE49-F238E27FC236}">
                <a16:creationId xmlns:a16="http://schemas.microsoft.com/office/drawing/2014/main" id="{625CBFD1-60E4-2081-FD78-7912FDB52D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9994" y="2539301"/>
            <a:ext cx="7763840" cy="382928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F92A18-2442-FE65-03B8-86C4CCB21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02FAECF0-5249-275A-0E59-92F42EE933AE}"/>
              </a:ext>
            </a:extLst>
          </p:cNvPr>
          <p:cNvSpPr txBox="1">
            <a:spLocks/>
          </p:cNvSpPr>
          <p:nvPr/>
        </p:nvSpPr>
        <p:spPr>
          <a:xfrm>
            <a:off x="382791" y="1747170"/>
            <a:ext cx="4528843" cy="462141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/>
              <a:t>Low availability in all energy modes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GB" sz="2100" dirty="0">
                <a:sym typeface="Wingdings" panose="05000000000000000000" pitchFamily="2" charset="2"/>
              </a:rPr>
              <a:t>low i</a:t>
            </a:r>
            <a:r>
              <a:rPr lang="en-GB" sz="2100" dirty="0"/>
              <a:t>ntegrated luminosity </a:t>
            </a:r>
          </a:p>
          <a:p>
            <a:pPr lvl="1" indent="0">
              <a:buFont typeface="Arial" charset="0"/>
              <a:buNone/>
            </a:pPr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/>
              <a:t>Particularly in </a:t>
            </a:r>
            <a:r>
              <a:rPr lang="en-GB" b="0" i="1" dirty="0"/>
              <a:t>Z</a:t>
            </a:r>
            <a:r>
              <a:rPr lang="en-GB" b="0" dirty="0"/>
              <a:t> and </a:t>
            </a:r>
            <a:r>
              <a:rPr lang="en-GB" b="0" i="1" dirty="0"/>
              <a:t>W</a:t>
            </a:r>
            <a:r>
              <a:rPr lang="en-GB" b="0" dirty="0"/>
              <a:t> due to additional polarisation phase</a:t>
            </a:r>
            <a:endParaRPr lang="en-US" b="0" dirty="0"/>
          </a:p>
          <a:p>
            <a:pPr lvl="1"/>
            <a:endParaRPr lang="en-US" dirty="0"/>
          </a:p>
          <a:p>
            <a:endParaRPr lang="en-US" dirty="0"/>
          </a:p>
          <a:p>
            <a:pPr marL="80962"/>
            <a:endParaRPr lang="en-GB" dirty="0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29AEFAFB-437B-700D-6B1F-81F52344E8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055226"/>
              </p:ext>
            </p:extLst>
          </p:nvPr>
        </p:nvGraphicFramePr>
        <p:xfrm>
          <a:off x="6908344" y="1747171"/>
          <a:ext cx="4880456" cy="548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70499">
                  <a:extLst>
                    <a:ext uri="{9D8B030D-6E8A-4147-A177-3AD203B41FA5}">
                      <a16:colId xmlns:a16="http://schemas.microsoft.com/office/drawing/2014/main" val="2209682058"/>
                    </a:ext>
                  </a:extLst>
                </a:gridCol>
                <a:gridCol w="689491">
                  <a:extLst>
                    <a:ext uri="{9D8B030D-6E8A-4147-A177-3AD203B41FA5}">
                      <a16:colId xmlns:a16="http://schemas.microsoft.com/office/drawing/2014/main" val="1459986422"/>
                    </a:ext>
                  </a:extLst>
                </a:gridCol>
                <a:gridCol w="546144">
                  <a:extLst>
                    <a:ext uri="{9D8B030D-6E8A-4147-A177-3AD203B41FA5}">
                      <a16:colId xmlns:a16="http://schemas.microsoft.com/office/drawing/2014/main" val="644682694"/>
                    </a:ext>
                  </a:extLst>
                </a:gridCol>
                <a:gridCol w="554576">
                  <a:extLst>
                    <a:ext uri="{9D8B030D-6E8A-4147-A177-3AD203B41FA5}">
                      <a16:colId xmlns:a16="http://schemas.microsoft.com/office/drawing/2014/main" val="2955530131"/>
                    </a:ext>
                  </a:extLst>
                </a:gridCol>
                <a:gridCol w="619746">
                  <a:extLst>
                    <a:ext uri="{9D8B030D-6E8A-4147-A177-3AD203B41FA5}">
                      <a16:colId xmlns:a16="http://schemas.microsoft.com/office/drawing/2014/main" val="4206636376"/>
                    </a:ext>
                  </a:extLst>
                </a:gridCol>
              </a:tblGrid>
              <a:tr h="235225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W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H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err="1"/>
                        <a:t>tt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863130"/>
                  </a:ext>
                </a:extLst>
              </a:tr>
              <a:tr h="235225">
                <a:tc>
                  <a:txBody>
                    <a:bodyPr/>
                    <a:lstStyle/>
                    <a:p>
                      <a:r>
                        <a:rPr lang="en-US" sz="1200" dirty="0"/>
                        <a:t>Integrated luminosity target [ab-1]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205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/>
                        <a:t>19.5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/>
                        <a:t>10.8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3.12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308560"/>
                  </a:ext>
                </a:extLst>
              </a:tr>
            </a:tbl>
          </a:graphicData>
        </a:graphic>
      </p:graphicFrame>
      <p:sp>
        <p:nvSpPr>
          <p:cNvPr id="17" name="Footer Placeholder 5">
            <a:extLst>
              <a:ext uri="{FF2B5EF4-FFF2-40B4-BE49-F238E27FC236}">
                <a16:creationId xmlns:a16="http://schemas.microsoft.com/office/drawing/2014/main" id="{28FF85F9-AE43-52D3-BC89-383F1A531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Hannah Dostmann | FCC-</a:t>
            </a:r>
            <a:r>
              <a:rPr lang="en-GB" dirty="0" err="1"/>
              <a:t>ee</a:t>
            </a:r>
            <a:r>
              <a:rPr lang="en-GB" dirty="0"/>
              <a:t>: The Availability Challenge</a:t>
            </a:r>
            <a:endParaRPr lang="en-US" dirty="0"/>
          </a:p>
        </p:txBody>
      </p:sp>
      <p:sp>
        <p:nvSpPr>
          <p:cNvPr id="18" name="Date Placeholder 4">
            <a:extLst>
              <a:ext uri="{FF2B5EF4-FFF2-40B4-BE49-F238E27FC236}">
                <a16:creationId xmlns:a16="http://schemas.microsoft.com/office/drawing/2014/main" id="{C440A3F9-7502-0E4A-60FA-80AFB4B9AA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17 March 2025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327935D-9071-7116-DDB1-0978653C60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10640" y="0"/>
            <a:ext cx="2581360" cy="722781"/>
          </a:xfrm>
          <a:prstGeom prst="rect">
            <a:avLst/>
          </a:prstGeom>
        </p:spPr>
      </p:pic>
      <p:sp>
        <p:nvSpPr>
          <p:cNvPr id="20" name="Title 2">
            <a:extLst>
              <a:ext uri="{FF2B5EF4-FFF2-40B4-BE49-F238E27FC236}">
                <a16:creationId xmlns:a16="http://schemas.microsoft.com/office/drawing/2014/main" id="{C2CEC370-63AE-84A0-1E34-EB4686994024}"/>
              </a:ext>
            </a:extLst>
          </p:cNvPr>
          <p:cNvSpPr txBox="1">
            <a:spLocks/>
          </p:cNvSpPr>
          <p:nvPr/>
        </p:nvSpPr>
        <p:spPr>
          <a:xfrm>
            <a:off x="382791" y="274320"/>
            <a:ext cx="11376025" cy="137659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Forecast of Overall Performance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3064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09E9A5-F93F-783E-9708-E75C2830F0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A screenshot of a graph&#10;&#10;AI-generated content may be incorrect.">
            <a:extLst>
              <a:ext uri="{FF2B5EF4-FFF2-40B4-BE49-F238E27FC236}">
                <a16:creationId xmlns:a16="http://schemas.microsoft.com/office/drawing/2014/main" id="{14C4C4A0-C5CA-080D-DC9F-4823155437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96" y="785005"/>
            <a:ext cx="11170405" cy="5556169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F46BA9A-3A93-2C13-D3AA-C6DA918F5228}"/>
              </a:ext>
            </a:extLst>
          </p:cNvPr>
          <p:cNvSpPr txBox="1"/>
          <p:nvPr/>
        </p:nvSpPr>
        <p:spPr>
          <a:xfrm>
            <a:off x="418480" y="831782"/>
            <a:ext cx="9294480" cy="54750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F6ED9397-597D-7880-9246-E54ABB955C0C}"/>
              </a:ext>
            </a:extLst>
          </p:cNvPr>
          <p:cNvSpPr txBox="1">
            <a:spLocks/>
          </p:cNvSpPr>
          <p:nvPr/>
        </p:nvSpPr>
        <p:spPr>
          <a:xfrm>
            <a:off x="382791" y="831782"/>
            <a:ext cx="9330169" cy="5536805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de-DE" dirty="0"/>
          </a:p>
          <a:p>
            <a:pPr algn="l"/>
            <a:r>
              <a:rPr lang="de-DE" dirty="0">
                <a:solidFill>
                  <a:srgbClr val="DBDB8D"/>
                </a:solidFill>
              </a:rPr>
              <a:t>Radio </a:t>
            </a:r>
            <a:r>
              <a:rPr lang="de-DE" dirty="0" err="1">
                <a:solidFill>
                  <a:srgbClr val="DBDB8D"/>
                </a:solidFill>
              </a:rPr>
              <a:t>Frequency</a:t>
            </a:r>
            <a:r>
              <a:rPr lang="de-DE" dirty="0">
                <a:solidFill>
                  <a:srgbClr val="DBDB8D"/>
                </a:solidFill>
              </a:rPr>
              <a:t> (RF):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b="0" dirty="0" err="1">
                <a:solidFill>
                  <a:schemeClr val="tx2"/>
                </a:solidFill>
              </a:rPr>
              <a:t>Highest</a:t>
            </a:r>
            <a:r>
              <a:rPr lang="de-DE" b="0" dirty="0">
                <a:solidFill>
                  <a:schemeClr val="tx2"/>
                </a:solidFill>
              </a:rPr>
              <a:t> </a:t>
            </a:r>
            <a:r>
              <a:rPr lang="de-DE" b="0" dirty="0" err="1">
                <a:solidFill>
                  <a:schemeClr val="tx2"/>
                </a:solidFill>
              </a:rPr>
              <a:t>contribution</a:t>
            </a:r>
            <a:r>
              <a:rPr lang="de-DE" b="0" dirty="0">
                <a:solidFill>
                  <a:schemeClr val="tx2"/>
                </a:solidFill>
              </a:rPr>
              <a:t> in </a:t>
            </a:r>
            <a:r>
              <a:rPr lang="de-DE" b="0" i="1" dirty="0">
                <a:solidFill>
                  <a:schemeClr val="tx2"/>
                </a:solidFill>
              </a:rPr>
              <a:t>Z</a:t>
            </a:r>
            <a:r>
              <a:rPr lang="de-DE" b="0" dirty="0">
                <a:solidFill>
                  <a:schemeClr val="tx2"/>
                </a:solidFill>
              </a:rPr>
              <a:t> and </a:t>
            </a:r>
            <a:r>
              <a:rPr lang="de-DE" b="0" i="1" dirty="0">
                <a:solidFill>
                  <a:schemeClr val="tx2"/>
                </a:solidFill>
              </a:rPr>
              <a:t>W</a:t>
            </a:r>
            <a:r>
              <a:rPr lang="de-DE" b="0" dirty="0">
                <a:solidFill>
                  <a:schemeClr val="tx2"/>
                </a:solidFill>
              </a:rPr>
              <a:t> </a:t>
            </a:r>
            <a:r>
              <a:rPr lang="de-DE" b="0" dirty="0" err="1">
                <a:solidFill>
                  <a:schemeClr val="tx2"/>
                </a:solidFill>
              </a:rPr>
              <a:t>mode</a:t>
            </a:r>
            <a:r>
              <a:rPr lang="en-GB" b="0" dirty="0">
                <a:solidFill>
                  <a:schemeClr val="tx2"/>
                </a:solidFill>
              </a:rPr>
              <a:t> due to high number of cavities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2"/>
                </a:solidFill>
              </a:rPr>
              <a:t>Already 4.5% redundancy eliminates downtime due to RF system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2"/>
                </a:solidFill>
              </a:rPr>
              <a:t>High </a:t>
            </a:r>
            <a:r>
              <a:rPr lang="de-DE" b="0" dirty="0" err="1">
                <a:solidFill>
                  <a:schemeClr val="tx2"/>
                </a:solidFill>
              </a:rPr>
              <a:t>repair</a:t>
            </a:r>
            <a:r>
              <a:rPr lang="de-DE" b="0" dirty="0">
                <a:solidFill>
                  <a:schemeClr val="tx2"/>
                </a:solidFill>
              </a:rPr>
              <a:t> rate</a:t>
            </a:r>
          </a:p>
          <a:p>
            <a:pPr lvl="1"/>
            <a:endParaRPr lang="en-US" dirty="0"/>
          </a:p>
          <a:p>
            <a:endParaRPr lang="en-US" dirty="0"/>
          </a:p>
          <a:p>
            <a:pPr marL="80962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2BEE82-8EA2-0971-6B06-BC14058B9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36084C2D-2EAC-9EDD-AE10-36851260F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Hannah Dostmann | FCC-</a:t>
            </a:r>
            <a:r>
              <a:rPr lang="en-GB" dirty="0" err="1"/>
              <a:t>ee</a:t>
            </a:r>
            <a:r>
              <a:rPr lang="en-GB" dirty="0"/>
              <a:t>: The Availability Challenge</a:t>
            </a:r>
            <a:endParaRPr lang="en-US" dirty="0"/>
          </a:p>
        </p:txBody>
      </p:sp>
      <p:sp>
        <p:nvSpPr>
          <p:cNvPr id="13" name="Date Placeholder 4">
            <a:extLst>
              <a:ext uri="{FF2B5EF4-FFF2-40B4-BE49-F238E27FC236}">
                <a16:creationId xmlns:a16="http://schemas.microsoft.com/office/drawing/2014/main" id="{80ECDDA3-6DB0-A24A-21BB-7D8F9F1534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17 March 2025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5BB7190-9ABB-CA18-B39F-A23748E2D7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10640" y="0"/>
            <a:ext cx="2581360" cy="722781"/>
          </a:xfrm>
          <a:prstGeom prst="rect">
            <a:avLst/>
          </a:prstGeom>
        </p:spPr>
      </p:pic>
      <p:sp>
        <p:nvSpPr>
          <p:cNvPr id="20" name="Title 2">
            <a:extLst>
              <a:ext uri="{FF2B5EF4-FFF2-40B4-BE49-F238E27FC236}">
                <a16:creationId xmlns:a16="http://schemas.microsoft.com/office/drawing/2014/main" id="{5F7630F3-3CDD-7F8C-C717-CA2BA384E1A4}"/>
              </a:ext>
            </a:extLst>
          </p:cNvPr>
          <p:cNvSpPr txBox="1">
            <a:spLocks/>
          </p:cNvSpPr>
          <p:nvPr/>
        </p:nvSpPr>
        <p:spPr>
          <a:xfrm>
            <a:off x="382791" y="274320"/>
            <a:ext cx="11376025" cy="137659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Unavailability &amp; Lost Luminosity</a:t>
            </a:r>
            <a:endParaRPr lang="en-GB" dirty="0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C8618482-ABB7-2E7B-4B9F-247EBAA017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118643"/>
              </p:ext>
            </p:extLst>
          </p:nvPr>
        </p:nvGraphicFramePr>
        <p:xfrm>
          <a:off x="814127" y="3122731"/>
          <a:ext cx="3370264" cy="8229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340168">
                  <a:extLst>
                    <a:ext uri="{9D8B030D-6E8A-4147-A177-3AD203B41FA5}">
                      <a16:colId xmlns:a16="http://schemas.microsoft.com/office/drawing/2014/main" val="3920784352"/>
                    </a:ext>
                  </a:extLst>
                </a:gridCol>
                <a:gridCol w="536893">
                  <a:extLst>
                    <a:ext uri="{9D8B030D-6E8A-4147-A177-3AD203B41FA5}">
                      <a16:colId xmlns:a16="http://schemas.microsoft.com/office/drawing/2014/main" val="2957450398"/>
                    </a:ext>
                  </a:extLst>
                </a:gridCol>
                <a:gridCol w="536893">
                  <a:extLst>
                    <a:ext uri="{9D8B030D-6E8A-4147-A177-3AD203B41FA5}">
                      <a16:colId xmlns:a16="http://schemas.microsoft.com/office/drawing/2014/main" val="3354755497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val="876876503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val="3858169257"/>
                    </a:ext>
                  </a:extLst>
                </a:gridCol>
              </a:tblGrid>
              <a:tr h="24116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Collider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Z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W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ZH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tt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075749"/>
                  </a:ext>
                </a:extLst>
              </a:tr>
              <a:tr h="24116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cavities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132*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132*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264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752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7941781"/>
                  </a:ext>
                </a:extLst>
              </a:tr>
              <a:tr h="24116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Redundancy [%]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0.75</a:t>
                      </a:r>
                      <a:endParaRPr lang="en-GB" sz="12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>
                          <a:solidFill>
                            <a:srgbClr val="278243"/>
                          </a:solidFill>
                        </a:rPr>
                        <a:t>4.5</a:t>
                      </a:r>
                      <a:endParaRPr lang="en-GB" sz="1200" b="1" dirty="0">
                        <a:solidFill>
                          <a:srgbClr val="27824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>
                          <a:solidFill>
                            <a:srgbClr val="278243"/>
                          </a:solidFill>
                        </a:rPr>
                        <a:t>10</a:t>
                      </a:r>
                      <a:endParaRPr lang="en-GB" sz="1200" b="1" dirty="0">
                        <a:solidFill>
                          <a:srgbClr val="27824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>
                          <a:solidFill>
                            <a:srgbClr val="278243"/>
                          </a:solidFill>
                        </a:rPr>
                        <a:t>10</a:t>
                      </a:r>
                      <a:endParaRPr lang="en-GB" sz="1200" b="1" dirty="0">
                        <a:solidFill>
                          <a:srgbClr val="27824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267508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E3A4912F-AE4B-EAF0-C542-837373DF9E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430026"/>
              </p:ext>
            </p:extLst>
          </p:nvPr>
        </p:nvGraphicFramePr>
        <p:xfrm>
          <a:off x="4776168" y="3119215"/>
          <a:ext cx="3388859" cy="8229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340168">
                  <a:extLst>
                    <a:ext uri="{9D8B030D-6E8A-4147-A177-3AD203B41FA5}">
                      <a16:colId xmlns:a16="http://schemas.microsoft.com/office/drawing/2014/main" val="3920784352"/>
                    </a:ext>
                  </a:extLst>
                </a:gridCol>
                <a:gridCol w="524691">
                  <a:extLst>
                    <a:ext uri="{9D8B030D-6E8A-4147-A177-3AD203B41FA5}">
                      <a16:colId xmlns:a16="http://schemas.microsoft.com/office/drawing/2014/main" val="2957450398"/>
                    </a:ext>
                  </a:extLst>
                </a:gridCol>
                <a:gridCol w="528320">
                  <a:extLst>
                    <a:ext uri="{9D8B030D-6E8A-4147-A177-3AD203B41FA5}">
                      <a16:colId xmlns:a16="http://schemas.microsoft.com/office/drawing/2014/main" val="335475549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876876503"/>
                    </a:ext>
                  </a:extLst>
                </a:gridCol>
                <a:gridCol w="487680">
                  <a:extLst>
                    <a:ext uri="{9D8B030D-6E8A-4147-A177-3AD203B41FA5}">
                      <a16:colId xmlns:a16="http://schemas.microsoft.com/office/drawing/2014/main" val="3858169257"/>
                    </a:ext>
                  </a:extLst>
                </a:gridCol>
              </a:tblGrid>
              <a:tr h="24116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Booster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Z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W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ZH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tt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075749"/>
                  </a:ext>
                </a:extLst>
              </a:tr>
              <a:tr h="24116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cavities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112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112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112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600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7941781"/>
                  </a:ext>
                </a:extLst>
              </a:tr>
              <a:tr h="24116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Redundancy [%]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en-GB" sz="12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en-GB" sz="12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>
                          <a:solidFill>
                            <a:srgbClr val="278243"/>
                          </a:solidFill>
                        </a:rPr>
                        <a:t>10</a:t>
                      </a:r>
                      <a:endParaRPr lang="en-GB" sz="1200" b="1" dirty="0">
                        <a:solidFill>
                          <a:srgbClr val="27824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>
                          <a:solidFill>
                            <a:srgbClr val="278243"/>
                          </a:solidFill>
                        </a:rPr>
                        <a:t>10</a:t>
                      </a:r>
                      <a:endParaRPr lang="en-GB" sz="1200" b="1" dirty="0">
                        <a:solidFill>
                          <a:srgbClr val="27824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26750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BF46585-5FB2-0C93-143C-F21F391E8A06}"/>
              </a:ext>
            </a:extLst>
          </p:cNvPr>
          <p:cNvSpPr txBox="1"/>
          <p:nvPr/>
        </p:nvSpPr>
        <p:spPr>
          <a:xfrm>
            <a:off x="814127" y="4002097"/>
            <a:ext cx="57868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1200" dirty="0">
                <a:solidFill>
                  <a:srgbClr val="000000"/>
                </a:solidFill>
              </a:rPr>
              <a:t>*per ring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B0772C0-321B-CBA4-38FC-9097503D8844}"/>
              </a:ext>
            </a:extLst>
          </p:cNvPr>
          <p:cNvSpPr/>
          <p:nvPr/>
        </p:nvSpPr>
        <p:spPr>
          <a:xfrm>
            <a:off x="10698480" y="831782"/>
            <a:ext cx="457200" cy="4238058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1B8E5-B26D-B888-1053-C6A9304A9F30}"/>
              </a:ext>
            </a:extLst>
          </p:cNvPr>
          <p:cNvSpPr txBox="1"/>
          <p:nvPr/>
        </p:nvSpPr>
        <p:spPr>
          <a:xfrm>
            <a:off x="7444277" y="4422100"/>
            <a:ext cx="198363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C00000"/>
                </a:solidFill>
              </a:rPr>
              <a:t>Number of RF cavities failing each week </a:t>
            </a:r>
            <a:endParaRPr lang="en-GB" sz="1400" dirty="0">
              <a:solidFill>
                <a:srgbClr val="C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59B88FA-11BA-D7FD-A98C-DAA4B782827D}"/>
              </a:ext>
            </a:extLst>
          </p:cNvPr>
          <p:cNvSpPr txBox="1"/>
          <p:nvPr/>
        </p:nvSpPr>
        <p:spPr>
          <a:xfrm>
            <a:off x="7444277" y="5493978"/>
            <a:ext cx="240019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C00000"/>
                </a:solidFill>
              </a:rPr>
              <a:t>Of which require human access to the tunnel</a:t>
            </a:r>
            <a:endParaRPr lang="en-GB" sz="1400" dirty="0">
              <a:solidFill>
                <a:srgbClr val="C00000"/>
              </a:solidFill>
            </a:endParaRPr>
          </a:p>
        </p:txBody>
      </p:sp>
      <p:pic>
        <p:nvPicPr>
          <p:cNvPr id="19" name="Picture 18" descr="A graph with lines and numbers&#10;&#10;AI-generated content may be incorrect.">
            <a:extLst>
              <a:ext uri="{FF2B5EF4-FFF2-40B4-BE49-F238E27FC236}">
                <a16:creationId xmlns:a16="http://schemas.microsoft.com/office/drawing/2014/main" id="{10B4797F-5421-D1B6-D42F-8B81673301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511" y="4423343"/>
            <a:ext cx="5868106" cy="1845244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FD27441-2973-D4D9-7183-A1F46757C3D8}"/>
              </a:ext>
            </a:extLst>
          </p:cNvPr>
          <p:cNvCxnSpPr>
            <a:cxnSpLocks/>
          </p:cNvCxnSpPr>
          <p:nvPr/>
        </p:nvCxnSpPr>
        <p:spPr>
          <a:xfrm flipH="1">
            <a:off x="6677617" y="5597661"/>
            <a:ext cx="639510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63D1DB0-C5A0-42E0-5CA7-948A91FD5D9D}"/>
              </a:ext>
            </a:extLst>
          </p:cNvPr>
          <p:cNvCxnSpPr>
            <a:cxnSpLocks/>
          </p:cNvCxnSpPr>
          <p:nvPr/>
        </p:nvCxnSpPr>
        <p:spPr>
          <a:xfrm flipH="1">
            <a:off x="6070803" y="4499637"/>
            <a:ext cx="1246324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486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" grpId="0"/>
      <p:bldP spid="14" grpId="0" animBg="1"/>
      <p:bldP spid="15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435C51-1479-C766-BC9C-2DEBA5B7AA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screenshot of a graph&#10;&#10;AI-generated content may be incorrect.">
            <a:extLst>
              <a:ext uri="{FF2B5EF4-FFF2-40B4-BE49-F238E27FC236}">
                <a16:creationId xmlns:a16="http://schemas.microsoft.com/office/drawing/2014/main" id="{23FA2A7C-07AF-66CB-5F27-0D00088E67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96" y="785005"/>
            <a:ext cx="11170405" cy="555616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59DE2EC-FB01-8E0E-B621-CF9626C8885A}"/>
              </a:ext>
            </a:extLst>
          </p:cNvPr>
          <p:cNvSpPr txBox="1"/>
          <p:nvPr/>
        </p:nvSpPr>
        <p:spPr>
          <a:xfrm>
            <a:off x="243840" y="846442"/>
            <a:ext cx="7688898" cy="539179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AE2A5D-7514-4FA2-202D-43957B12A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3F3C9943-5222-FD4F-1FCF-E46E9A426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Hannah Dostmann | FCC-</a:t>
            </a:r>
            <a:r>
              <a:rPr lang="en-GB" dirty="0" err="1"/>
              <a:t>ee</a:t>
            </a:r>
            <a:r>
              <a:rPr lang="en-GB" dirty="0"/>
              <a:t>: The Availability Challenge</a:t>
            </a:r>
            <a:endParaRPr lang="en-US" dirty="0"/>
          </a:p>
        </p:txBody>
      </p:sp>
      <p:sp>
        <p:nvSpPr>
          <p:cNvPr id="13" name="Date Placeholder 4">
            <a:extLst>
              <a:ext uri="{FF2B5EF4-FFF2-40B4-BE49-F238E27FC236}">
                <a16:creationId xmlns:a16="http://schemas.microsoft.com/office/drawing/2014/main" id="{FA26F792-83AB-3073-5551-886D10A507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17 March 2025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73BF6CB7-8FE0-2949-7804-37280BDB554E}"/>
              </a:ext>
            </a:extLst>
          </p:cNvPr>
          <p:cNvSpPr txBox="1">
            <a:spLocks/>
          </p:cNvSpPr>
          <p:nvPr/>
        </p:nvSpPr>
        <p:spPr>
          <a:xfrm>
            <a:off x="382791" y="274320"/>
            <a:ext cx="11376025" cy="137659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Unavailability &amp; Lost Luminosity</a:t>
            </a:r>
            <a:endParaRPr lang="en-GB" dirty="0"/>
          </a:p>
          <a:p>
            <a:endParaRPr lang="en-GB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F7C095E-629B-9669-FE07-D8768805EE21}"/>
              </a:ext>
            </a:extLst>
          </p:cNvPr>
          <p:cNvSpPr/>
          <p:nvPr/>
        </p:nvSpPr>
        <p:spPr>
          <a:xfrm>
            <a:off x="10292080" y="831782"/>
            <a:ext cx="457200" cy="4238058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FC399D55-D122-4245-831C-A24396CEAF4B}"/>
              </a:ext>
            </a:extLst>
          </p:cNvPr>
          <p:cNvSpPr txBox="1">
            <a:spLocks/>
          </p:cNvSpPr>
          <p:nvPr/>
        </p:nvSpPr>
        <p:spPr>
          <a:xfrm>
            <a:off x="382791" y="831782"/>
            <a:ext cx="7549947" cy="5536805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de-DE" dirty="0"/>
          </a:p>
          <a:p>
            <a:pPr algn="l"/>
            <a:r>
              <a:rPr lang="de-DE" dirty="0">
                <a:solidFill>
                  <a:srgbClr val="81843C"/>
                </a:solidFill>
              </a:rPr>
              <a:t>Power Converters: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b="0" dirty="0" err="1"/>
              <a:t>Highest</a:t>
            </a:r>
            <a:r>
              <a:rPr lang="de-DE" b="0" dirty="0"/>
              <a:t> </a:t>
            </a:r>
            <a:r>
              <a:rPr lang="de-DE" b="0" dirty="0" err="1"/>
              <a:t>contribution</a:t>
            </a:r>
            <a:r>
              <a:rPr lang="de-DE" b="0" dirty="0"/>
              <a:t> in </a:t>
            </a:r>
            <a:r>
              <a:rPr lang="de-DE" b="0" i="1" dirty="0"/>
              <a:t>ZH</a:t>
            </a:r>
            <a:r>
              <a:rPr lang="de-DE" b="0" dirty="0"/>
              <a:t> and </a:t>
            </a:r>
            <a:r>
              <a:rPr lang="de-DE" b="0" i="1" dirty="0" err="1"/>
              <a:t>tt</a:t>
            </a:r>
            <a:endParaRPr lang="de-DE" b="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dirty="0"/>
              <a:t>Some converter groups are expected to fail every</a:t>
            </a:r>
          </a:p>
          <a:p>
            <a:pPr marL="324150" lvl="2" indent="0">
              <a:buNone/>
            </a:pPr>
            <a:r>
              <a:rPr lang="en-US" sz="2100" dirty="0"/>
              <a:t>3-5 days</a:t>
            </a:r>
          </a:p>
          <a:p>
            <a:endParaRPr lang="en-US" dirty="0"/>
          </a:p>
          <a:p>
            <a:pPr marL="80962"/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D94DD19-1439-C3E1-D622-47287273945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4488" b="44860"/>
          <a:stretch/>
        </p:blipFill>
        <p:spPr>
          <a:xfrm>
            <a:off x="382791" y="3351942"/>
            <a:ext cx="6912089" cy="25117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8005A4C-7891-8B7F-883B-0AD14DC2138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8973" b="44860"/>
          <a:stretch/>
        </p:blipFill>
        <p:spPr>
          <a:xfrm>
            <a:off x="3976292" y="3351941"/>
            <a:ext cx="3755468" cy="2511713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2A4E3B7D-5946-2871-131D-0C07BEB30402}"/>
              </a:ext>
            </a:extLst>
          </p:cNvPr>
          <p:cNvSpPr/>
          <p:nvPr/>
        </p:nvSpPr>
        <p:spPr>
          <a:xfrm>
            <a:off x="7366000" y="4754880"/>
            <a:ext cx="365760" cy="18288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E149695-5921-D986-1A4F-E347F7DACD73}"/>
              </a:ext>
            </a:extLst>
          </p:cNvPr>
          <p:cNvSpPr/>
          <p:nvPr/>
        </p:nvSpPr>
        <p:spPr>
          <a:xfrm>
            <a:off x="7366000" y="5303911"/>
            <a:ext cx="365760" cy="58715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780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0" grpId="0" animBg="1"/>
      <p:bldP spid="18" grpId="0" animBg="1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05C4F5-FECF-9FF2-EB76-1A2EE4B885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94" descr="A screenshot of a graph&#10;&#10;AI-generated content may be incorrect.">
            <a:extLst>
              <a:ext uri="{FF2B5EF4-FFF2-40B4-BE49-F238E27FC236}">
                <a16:creationId xmlns:a16="http://schemas.microsoft.com/office/drawing/2014/main" id="{62A0D6ED-AC7D-BEB9-4E1F-754A91270B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96" y="785005"/>
            <a:ext cx="11170405" cy="5556169"/>
          </a:xfrm>
          <a:prstGeom prst="rect">
            <a:avLst/>
          </a:prstGeom>
        </p:spPr>
      </p:pic>
      <p:sp>
        <p:nvSpPr>
          <p:cNvPr id="90" name="TextBox 89">
            <a:extLst>
              <a:ext uri="{FF2B5EF4-FFF2-40B4-BE49-F238E27FC236}">
                <a16:creationId xmlns:a16="http://schemas.microsoft.com/office/drawing/2014/main" id="{C758DA9C-A5AE-E61F-98D8-6ACBFA32DB65}"/>
              </a:ext>
            </a:extLst>
          </p:cNvPr>
          <p:cNvSpPr txBox="1"/>
          <p:nvPr/>
        </p:nvSpPr>
        <p:spPr>
          <a:xfrm>
            <a:off x="-8921" y="857518"/>
            <a:ext cx="7688898" cy="539179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en-GB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FD699804-838A-B91A-8A45-5E9CA6F5975B}"/>
              </a:ext>
            </a:extLst>
          </p:cNvPr>
          <p:cNvSpPr txBox="1">
            <a:spLocks/>
          </p:cNvSpPr>
          <p:nvPr/>
        </p:nvSpPr>
        <p:spPr>
          <a:xfrm>
            <a:off x="382791" y="831782"/>
            <a:ext cx="7308329" cy="5536805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de-DE" dirty="0"/>
          </a:p>
          <a:p>
            <a:pPr algn="l"/>
            <a:r>
              <a:rPr lang="de-DE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Injector</a:t>
            </a:r>
            <a:r>
              <a:rPr lang="de-DE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Complex</a:t>
            </a:r>
            <a:r>
              <a:rPr lang="de-DE" dirty="0">
                <a:solidFill>
                  <a:schemeClr val="tx2">
                    <a:lumMod val="50000"/>
                    <a:lumOff val="50000"/>
                  </a:schemeClr>
                </a:solidFill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b="0" dirty="0"/>
              <a:t>sums </a:t>
            </a:r>
            <a:r>
              <a:rPr lang="de-DE" b="0" dirty="0" err="1"/>
              <a:t>up</a:t>
            </a:r>
            <a:r>
              <a:rPr lang="de-DE" b="0" dirty="0"/>
              <a:t> </a:t>
            </a:r>
            <a:r>
              <a:rPr lang="de-DE" b="0" dirty="0" err="1"/>
              <a:t>to</a:t>
            </a:r>
            <a:r>
              <a:rPr lang="de-DE" b="0" dirty="0"/>
              <a:t> </a:t>
            </a:r>
            <a:r>
              <a:rPr lang="de-DE" b="0" dirty="0" err="1"/>
              <a:t>very</a:t>
            </a:r>
            <a:r>
              <a:rPr lang="de-DE" b="0" dirty="0"/>
              <a:t> high </a:t>
            </a:r>
            <a:r>
              <a:rPr lang="de-DE" b="0" dirty="0" err="1"/>
              <a:t>contribution</a:t>
            </a:r>
            <a:endParaRPr lang="de-DE" b="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b="0" dirty="0"/>
              <a:t>Low Energy </a:t>
            </a:r>
            <a:r>
              <a:rPr lang="de-DE" b="0" dirty="0" err="1"/>
              <a:t>Injectors</a:t>
            </a:r>
            <a:r>
              <a:rPr lang="de-DE" b="0" dirty="0"/>
              <a:t> </a:t>
            </a:r>
            <a:r>
              <a:rPr lang="de-DE" b="0" dirty="0" err="1"/>
              <a:t>have</a:t>
            </a:r>
            <a:r>
              <a:rPr lang="de-DE" b="0" dirty="0"/>
              <a:t> </a:t>
            </a:r>
            <a:r>
              <a:rPr lang="de-DE" b="0" dirty="0" err="1"/>
              <a:t>very</a:t>
            </a:r>
            <a:r>
              <a:rPr lang="de-DE" b="0" dirty="0"/>
              <a:t> </a:t>
            </a:r>
            <a:r>
              <a:rPr lang="de-DE" b="0" dirty="0" err="1"/>
              <a:t>short</a:t>
            </a:r>
            <a:r>
              <a:rPr lang="de-DE" b="0" dirty="0"/>
              <a:t> </a:t>
            </a:r>
            <a:r>
              <a:rPr lang="de-DE" b="0" dirty="0" err="1"/>
              <a:t>downtime</a:t>
            </a:r>
            <a:r>
              <a:rPr lang="de-DE" b="0" dirty="0"/>
              <a:t> but high fault rate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b="0" dirty="0"/>
              <a:t>Due </a:t>
            </a:r>
            <a:r>
              <a:rPr lang="de-DE" b="0" dirty="0" err="1"/>
              <a:t>to</a:t>
            </a:r>
            <a:r>
              <a:rPr lang="de-DE" b="0" dirty="0"/>
              <a:t> Turnaround Penalty high lost </a:t>
            </a:r>
            <a:r>
              <a:rPr lang="de-DE" b="0" dirty="0" err="1"/>
              <a:t>luminosity</a:t>
            </a:r>
            <a:endParaRPr lang="de-DE" b="0" dirty="0"/>
          </a:p>
          <a:p>
            <a:pPr marL="324150" lvl="2" indent="0">
              <a:buNone/>
            </a:pPr>
            <a:r>
              <a:rPr lang="de-DE" sz="1800" b="0" dirty="0"/>
              <a:t>(Beam </a:t>
            </a:r>
            <a:r>
              <a:rPr lang="de-DE" sz="1800" b="0" dirty="0" err="1"/>
              <a:t>Losses</a:t>
            </a:r>
            <a:r>
              <a:rPr lang="de-DE" sz="1800" b="0" dirty="0"/>
              <a:t> </a:t>
            </a:r>
            <a:r>
              <a:rPr lang="de-DE" sz="1800" b="0" dirty="0" err="1"/>
              <a:t>shows</a:t>
            </a:r>
            <a:r>
              <a:rPr lang="de-DE" sz="1800" b="0" dirty="0"/>
              <a:t> same </a:t>
            </a:r>
            <a:r>
              <a:rPr lang="de-DE" sz="1800" b="0" dirty="0" err="1"/>
              <a:t>effect</a:t>
            </a:r>
            <a:r>
              <a:rPr lang="de-DE" sz="1800" b="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1" dirty="0"/>
              <a:t>ZH</a:t>
            </a:r>
            <a:r>
              <a:rPr lang="en-US" b="0" dirty="0"/>
              <a:t> and </a:t>
            </a:r>
            <a:r>
              <a:rPr lang="en-US" b="0" i="1" dirty="0" err="1"/>
              <a:t>tt</a:t>
            </a:r>
            <a:r>
              <a:rPr lang="en-US" b="0" dirty="0"/>
              <a:t> can profit of the Burn Off phase more often</a:t>
            </a:r>
            <a:endParaRPr lang="en-US" sz="2100" b="0" dirty="0"/>
          </a:p>
          <a:p>
            <a:endParaRPr lang="en-US" dirty="0"/>
          </a:p>
          <a:p>
            <a:pPr marL="80962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0CEB09-62EF-6BE5-7277-8B73EB37E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B167070A-EBB9-6EE8-7DCB-F1B1CA5BC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Hannah Dostmann | FCC-</a:t>
            </a:r>
            <a:r>
              <a:rPr lang="en-GB" dirty="0" err="1"/>
              <a:t>ee</a:t>
            </a:r>
            <a:r>
              <a:rPr lang="en-GB" dirty="0"/>
              <a:t>: The Availability Challenge</a:t>
            </a:r>
            <a:endParaRPr lang="en-US" dirty="0"/>
          </a:p>
        </p:txBody>
      </p:sp>
      <p:sp>
        <p:nvSpPr>
          <p:cNvPr id="13" name="Date Placeholder 4">
            <a:extLst>
              <a:ext uri="{FF2B5EF4-FFF2-40B4-BE49-F238E27FC236}">
                <a16:creationId xmlns:a16="http://schemas.microsoft.com/office/drawing/2014/main" id="{7B9AFD6C-B70B-28E7-748D-D1407E9AB2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17 March 2025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C0D5B43-721F-D8FE-F10A-7A20ED2C83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10640" y="0"/>
            <a:ext cx="2581360" cy="722781"/>
          </a:xfrm>
          <a:prstGeom prst="rect">
            <a:avLst/>
          </a:prstGeom>
        </p:spPr>
      </p:pic>
      <p:sp>
        <p:nvSpPr>
          <p:cNvPr id="20" name="Title 2">
            <a:extLst>
              <a:ext uri="{FF2B5EF4-FFF2-40B4-BE49-F238E27FC236}">
                <a16:creationId xmlns:a16="http://schemas.microsoft.com/office/drawing/2014/main" id="{D60A3F1E-AF4D-4276-2B4D-7645B6082D73}"/>
              </a:ext>
            </a:extLst>
          </p:cNvPr>
          <p:cNvSpPr txBox="1">
            <a:spLocks/>
          </p:cNvSpPr>
          <p:nvPr/>
        </p:nvSpPr>
        <p:spPr>
          <a:xfrm>
            <a:off x="382791" y="274320"/>
            <a:ext cx="11376025" cy="137659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Unavailability &amp; Lost Luminosity</a:t>
            </a:r>
            <a:endParaRPr lang="en-GB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591ABD8-7752-6C1B-6521-FAD5739314B1}"/>
              </a:ext>
            </a:extLst>
          </p:cNvPr>
          <p:cNvSpPr/>
          <p:nvPr/>
        </p:nvSpPr>
        <p:spPr>
          <a:xfrm>
            <a:off x="9894707" y="4084320"/>
            <a:ext cx="457200" cy="936490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1F3B711-ECAC-A520-2985-F14C0244D7BB}"/>
              </a:ext>
            </a:extLst>
          </p:cNvPr>
          <p:cNvSpPr/>
          <p:nvPr/>
        </p:nvSpPr>
        <p:spPr>
          <a:xfrm>
            <a:off x="9885998" y="2170801"/>
            <a:ext cx="457200" cy="767209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4C6D764-5210-8A76-CB9B-0E86F63BDB49}"/>
              </a:ext>
            </a:extLst>
          </p:cNvPr>
          <p:cNvSpPr/>
          <p:nvPr/>
        </p:nvSpPr>
        <p:spPr>
          <a:xfrm>
            <a:off x="8638578" y="2336800"/>
            <a:ext cx="457200" cy="601210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1932A2B-58AF-B4F8-9636-876AE1F63847}"/>
              </a:ext>
            </a:extLst>
          </p:cNvPr>
          <p:cNvSpPr/>
          <p:nvPr/>
        </p:nvSpPr>
        <p:spPr>
          <a:xfrm>
            <a:off x="8630996" y="4419600"/>
            <a:ext cx="457200" cy="601210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id="{07D769E8-D612-33CC-2F42-E59D64D610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13" y="4684427"/>
            <a:ext cx="6793840" cy="1524671"/>
          </a:xfrm>
          <a:prstGeom prst="rect">
            <a:avLst/>
          </a:prstGeom>
        </p:spPr>
      </p:pic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DA36BBCA-C774-D0BE-B7D2-90B0B1EEA97A}"/>
              </a:ext>
            </a:extLst>
          </p:cNvPr>
          <p:cNvSpPr/>
          <p:nvPr/>
        </p:nvSpPr>
        <p:spPr>
          <a:xfrm>
            <a:off x="5918479" y="4984482"/>
            <a:ext cx="1298792" cy="924560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19A8183E-E8A5-166A-AEB4-26FABFD672A8}"/>
              </a:ext>
            </a:extLst>
          </p:cNvPr>
          <p:cNvCxnSpPr>
            <a:cxnSpLocks/>
          </p:cNvCxnSpPr>
          <p:nvPr/>
        </p:nvCxnSpPr>
        <p:spPr>
          <a:xfrm flipV="1">
            <a:off x="7072670" y="2938010"/>
            <a:ext cx="1165437" cy="33197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CF7F7353-8E00-0447-C6A5-1DE749D351D6}"/>
              </a:ext>
            </a:extLst>
          </p:cNvPr>
          <p:cNvCxnSpPr>
            <a:cxnSpLocks/>
          </p:cNvCxnSpPr>
          <p:nvPr/>
        </p:nvCxnSpPr>
        <p:spPr>
          <a:xfrm>
            <a:off x="7072670" y="3270400"/>
            <a:ext cx="1248372" cy="117474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Left Brace 87">
            <a:extLst>
              <a:ext uri="{FF2B5EF4-FFF2-40B4-BE49-F238E27FC236}">
                <a16:creationId xmlns:a16="http://schemas.microsoft.com/office/drawing/2014/main" id="{489E769C-9C91-8277-3102-DEFFC20B7182}"/>
              </a:ext>
            </a:extLst>
          </p:cNvPr>
          <p:cNvSpPr/>
          <p:nvPr/>
        </p:nvSpPr>
        <p:spPr>
          <a:xfrm rot="5400000">
            <a:off x="2637448" y="2274712"/>
            <a:ext cx="292999" cy="4679267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F8CEE8B-B5DE-4B3C-5396-808D5F8C280C}"/>
              </a:ext>
            </a:extLst>
          </p:cNvPr>
          <p:cNvSpPr txBox="1"/>
          <p:nvPr/>
        </p:nvSpPr>
        <p:spPr>
          <a:xfrm>
            <a:off x="1879282" y="4190427"/>
            <a:ext cx="201760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dirty="0"/>
              <a:t>Turnaround Penalty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2798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2" grpId="0" animBg="1"/>
      <p:bldP spid="6" grpId="0" animBg="1"/>
      <p:bldP spid="7" grpId="0" animBg="1"/>
      <p:bldP spid="8" grpId="0" animBg="1"/>
      <p:bldP spid="80" grpId="0" animBg="1"/>
      <p:bldP spid="88" grpId="0" animBg="1"/>
      <p:bldP spid="8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57DF3EB-9EB7-BB69-A98B-81FA5A1EBC9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600764" y="2504099"/>
                <a:ext cx="4550148" cy="744443"/>
              </a:xfrm>
            </p:spPr>
            <p:txBody>
              <a:bodyPr/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D2A000"/>
                          </a:solidFill>
                          <a:latin typeface="Cambria Math" panose="02040503050406030204" pitchFamily="18" charset="0"/>
                        </a:rPr>
                        <m:t>Availability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D2A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solidFill>
                            <a:srgbClr val="D2A000"/>
                          </a:solidFill>
                          <a:latin typeface="Cambria Math" panose="02040503050406030204" pitchFamily="18" charset="0"/>
                        </a:rPr>
                        <m:t>𝑨</m:t>
                      </m:r>
                      <m:r>
                        <a:rPr lang="en-US" b="1" i="1" smtClean="0">
                          <a:solidFill>
                            <a:srgbClr val="D2A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b="1" i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Up</m:t>
                          </m:r>
                          <m:r>
                            <m:rPr>
                              <m:nor/>
                            </m:rPr>
                            <a:rPr lang="en-US" b="1" i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1" i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time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b="1" i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Total</m:t>
                          </m:r>
                          <m:r>
                            <m:rPr>
                              <m:nor/>
                            </m:rPr>
                            <a:rPr lang="en-US" b="1" i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1" i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physics</m:t>
                          </m:r>
                          <m:r>
                            <m:rPr>
                              <m:nor/>
                            </m:rPr>
                            <a:rPr lang="en-US" b="1" i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1" i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time</m:t>
                          </m:r>
                        </m:den>
                      </m:f>
                    </m:oMath>
                  </m:oMathPara>
                </a14:m>
                <a:endParaRPr lang="en-GB" dirty="0">
                  <a:solidFill>
                    <a:srgbClr val="FFC000"/>
                  </a:solidFill>
                </a:endParaRPr>
              </a:p>
              <a:p>
                <a:pPr marL="0" indent="0" algn="ctr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57DF3EB-9EB7-BB69-A98B-81FA5A1EBC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00764" y="2504099"/>
                <a:ext cx="4550148" cy="744443"/>
              </a:xfrm>
              <a:blipFill>
                <a:blip r:embed="rId3"/>
                <a:stretch>
                  <a:fillRect t="-16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11CBB-B256-00C6-A91F-8A0A5499D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9" name="Partial Circle 18">
            <a:extLst>
              <a:ext uri="{FF2B5EF4-FFF2-40B4-BE49-F238E27FC236}">
                <a16:creationId xmlns:a16="http://schemas.microsoft.com/office/drawing/2014/main" id="{DA2BBE18-8A4F-899D-F7B6-962F1F2F2550}"/>
              </a:ext>
            </a:extLst>
          </p:cNvPr>
          <p:cNvSpPr/>
          <p:nvPr/>
        </p:nvSpPr>
        <p:spPr>
          <a:xfrm>
            <a:off x="4121001" y="1906809"/>
            <a:ext cx="3685679" cy="3780000"/>
          </a:xfrm>
          <a:prstGeom prst="pie">
            <a:avLst>
              <a:gd name="adj1" fmla="val 6829612"/>
              <a:gd name="adj2" fmla="val 16200000"/>
            </a:avLst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Partial Circle 19">
            <a:extLst>
              <a:ext uri="{FF2B5EF4-FFF2-40B4-BE49-F238E27FC236}">
                <a16:creationId xmlns:a16="http://schemas.microsoft.com/office/drawing/2014/main" id="{9C3FC6D6-341F-9B36-5750-E37B1B862681}"/>
              </a:ext>
            </a:extLst>
          </p:cNvPr>
          <p:cNvSpPr/>
          <p:nvPr/>
        </p:nvSpPr>
        <p:spPr>
          <a:xfrm>
            <a:off x="4121001" y="1906809"/>
            <a:ext cx="3685679" cy="3780000"/>
          </a:xfrm>
          <a:prstGeom prst="pie">
            <a:avLst>
              <a:gd name="adj1" fmla="val 448181"/>
              <a:gd name="adj2" fmla="val 6861192"/>
            </a:avLst>
          </a:prstGeom>
          <a:solidFill>
            <a:srgbClr val="99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1" name="Partial Circle 20">
            <a:extLst>
              <a:ext uri="{FF2B5EF4-FFF2-40B4-BE49-F238E27FC236}">
                <a16:creationId xmlns:a16="http://schemas.microsoft.com/office/drawing/2014/main" id="{C1CC5E3A-D9A9-3E96-5EA6-7C0E90D936CE}"/>
              </a:ext>
            </a:extLst>
          </p:cNvPr>
          <p:cNvSpPr/>
          <p:nvPr/>
        </p:nvSpPr>
        <p:spPr>
          <a:xfrm>
            <a:off x="4121001" y="1906809"/>
            <a:ext cx="3685679" cy="3780000"/>
          </a:xfrm>
          <a:prstGeom prst="pie">
            <a:avLst>
              <a:gd name="adj1" fmla="val 16182445"/>
              <a:gd name="adj2" fmla="val 47318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2431C76-491E-C832-D757-ECD97A6F543E}"/>
              </a:ext>
            </a:extLst>
          </p:cNvPr>
          <p:cNvSpPr txBox="1"/>
          <p:nvPr/>
        </p:nvSpPr>
        <p:spPr>
          <a:xfrm>
            <a:off x="4685578" y="3362249"/>
            <a:ext cx="1278263" cy="7860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Stable Beams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CF1ED75-6982-6090-75FF-60A5DA112E9A}"/>
              </a:ext>
            </a:extLst>
          </p:cNvPr>
          <p:cNvSpPr txBox="1"/>
          <p:nvPr/>
        </p:nvSpPr>
        <p:spPr>
          <a:xfrm>
            <a:off x="6285227" y="2969210"/>
            <a:ext cx="1713135" cy="3930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Operation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0EA4670-CDCA-CACF-FB1F-C11A5B7A2AFB}"/>
              </a:ext>
            </a:extLst>
          </p:cNvPr>
          <p:cNvSpPr txBox="1"/>
          <p:nvPr/>
        </p:nvSpPr>
        <p:spPr>
          <a:xfrm>
            <a:off x="5963839" y="4603243"/>
            <a:ext cx="17131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Down Time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6" name="Partial Circle 25">
            <a:extLst>
              <a:ext uri="{FF2B5EF4-FFF2-40B4-BE49-F238E27FC236}">
                <a16:creationId xmlns:a16="http://schemas.microsoft.com/office/drawing/2014/main" id="{BE3B804E-6F2F-6022-773A-F1A9C8AC04B2}"/>
              </a:ext>
            </a:extLst>
          </p:cNvPr>
          <p:cNvSpPr/>
          <p:nvPr/>
        </p:nvSpPr>
        <p:spPr>
          <a:xfrm>
            <a:off x="4121001" y="1906809"/>
            <a:ext cx="3685679" cy="3780000"/>
          </a:xfrm>
          <a:prstGeom prst="pie">
            <a:avLst>
              <a:gd name="adj1" fmla="val 6829612"/>
              <a:gd name="adj2" fmla="val 472669"/>
            </a:avLst>
          </a:prstGeom>
          <a:noFill/>
          <a:ln w="1174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9A286FE-A6A2-0D19-ACF0-119875838630}"/>
              </a:ext>
            </a:extLst>
          </p:cNvPr>
          <p:cNvSpPr txBox="1"/>
          <p:nvPr/>
        </p:nvSpPr>
        <p:spPr>
          <a:xfrm>
            <a:off x="443622" y="1536274"/>
            <a:ext cx="3137562" cy="23391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sz="2400" b="1" u="sng" dirty="0">
                <a:solidFill>
                  <a:srgbClr val="000000"/>
                </a:solidFill>
              </a:rPr>
              <a:t>FCC-</a:t>
            </a:r>
            <a:r>
              <a:rPr lang="en-US" sz="2400" b="1" u="sng" dirty="0" err="1">
                <a:solidFill>
                  <a:srgbClr val="000000"/>
                </a:solidFill>
              </a:rPr>
              <a:t>ee</a:t>
            </a:r>
            <a:r>
              <a:rPr lang="en-US" sz="2400" b="1" u="sng" dirty="0">
                <a:solidFill>
                  <a:srgbClr val="000000"/>
                </a:solidFill>
              </a:rPr>
              <a:t>:</a:t>
            </a:r>
          </a:p>
          <a:p>
            <a:pPr algn="l"/>
            <a:endParaRPr lang="en-US" b="1" u="sng" dirty="0">
              <a:solidFill>
                <a:srgbClr val="000000"/>
              </a:solidFill>
            </a:endParaRPr>
          </a:p>
          <a:p>
            <a:pPr algn="l"/>
            <a:r>
              <a:rPr lang="en-US" dirty="0"/>
              <a:t>    </a:t>
            </a:r>
            <a:r>
              <a:rPr lang="en-US" dirty="0">
                <a:solidFill>
                  <a:srgbClr val="000000"/>
                </a:solidFill>
              </a:rPr>
              <a:t>365    days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  −120    </a:t>
            </a:r>
            <a:r>
              <a:rPr lang="en-US" sz="1400" dirty="0">
                <a:solidFill>
                  <a:srgbClr val="000000"/>
                </a:solidFill>
              </a:rPr>
              <a:t>(extended shutdowns)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  −  30    </a:t>
            </a:r>
            <a:r>
              <a:rPr lang="en-US" sz="1400" dirty="0">
                <a:solidFill>
                  <a:srgbClr val="000000"/>
                </a:solidFill>
              </a:rPr>
              <a:t>(annual commissioning)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  −  20    </a:t>
            </a:r>
            <a:r>
              <a:rPr lang="en-US" sz="1400" dirty="0">
                <a:solidFill>
                  <a:srgbClr val="000000"/>
                </a:solidFill>
              </a:rPr>
              <a:t>(machine development)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  </a:t>
            </a:r>
            <a:r>
              <a:rPr lang="en-US" u="sng" dirty="0">
                <a:solidFill>
                  <a:srgbClr val="000000"/>
                </a:solidFill>
              </a:rPr>
              <a:t>−  10    </a:t>
            </a:r>
            <a:r>
              <a:rPr lang="en-US" sz="1400" dirty="0">
                <a:solidFill>
                  <a:srgbClr val="000000"/>
                </a:solidFill>
              </a:rPr>
              <a:t>(technical stops)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</a:rPr>
              <a:t>   </a:t>
            </a:r>
            <a:r>
              <a:rPr lang="en-US" sz="2000" b="1" dirty="0">
                <a:solidFill>
                  <a:srgbClr val="000000"/>
                </a:solidFill>
              </a:rPr>
              <a:t>185   days for physics</a:t>
            </a:r>
            <a:endParaRPr lang="en-GB" sz="2000" b="1" dirty="0">
              <a:solidFill>
                <a:srgbClr val="000000"/>
              </a:solidFill>
            </a:endParaRPr>
          </a:p>
        </p:txBody>
      </p:sp>
      <p:sp>
        <p:nvSpPr>
          <p:cNvPr id="35" name="Right Brace 34">
            <a:extLst>
              <a:ext uri="{FF2B5EF4-FFF2-40B4-BE49-F238E27FC236}">
                <a16:creationId xmlns:a16="http://schemas.microsoft.com/office/drawing/2014/main" id="{8B588D10-E0EF-F6FA-6890-D52C47FC33C6}"/>
              </a:ext>
            </a:extLst>
          </p:cNvPr>
          <p:cNvSpPr/>
          <p:nvPr/>
        </p:nvSpPr>
        <p:spPr>
          <a:xfrm rot="10800000">
            <a:off x="3462796" y="1789936"/>
            <a:ext cx="715155" cy="3896872"/>
          </a:xfrm>
          <a:prstGeom prst="rightBrace">
            <a:avLst/>
          </a:prstGeom>
          <a:ln w="571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8BDF766B-26A4-AA1E-7D7B-C505AF6BE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622" y="438041"/>
            <a:ext cx="9432216" cy="744443"/>
          </a:xfrm>
        </p:spPr>
        <p:txBody>
          <a:bodyPr/>
          <a:lstStyle/>
          <a:p>
            <a:r>
              <a:rPr lang="en-US" dirty="0"/>
              <a:t>Availability and Efficiency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54301D32-8D23-4FAF-FEFE-C80813ECED9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33127" y="1263105"/>
                <a:ext cx="4550148" cy="744443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342900" indent="-3429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261938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889000" indent="-26035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209675" indent="-269875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mtClean="0">
                          <a:solidFill>
                            <a:srgbClr val="33A4B7"/>
                          </a:solidFill>
                          <a:latin typeface="Cambria Math" panose="02040503050406030204" pitchFamily="18" charset="0"/>
                        </a:rPr>
                        <m:t>Efficiency</m:t>
                      </m:r>
                      <m:r>
                        <m:rPr>
                          <m:nor/>
                        </m:rPr>
                        <a:rPr lang="en-US" smtClean="0">
                          <a:solidFill>
                            <a:srgbClr val="33A4B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 smtClean="0">
                          <a:solidFill>
                            <a:srgbClr val="33A4B7"/>
                          </a:solidFill>
                          <a:latin typeface="Cambria Math" panose="02040503050406030204" pitchFamily="18" charset="0"/>
                        </a:rPr>
                        <m:t>𝑬</m:t>
                      </m:r>
                      <m:r>
                        <a:rPr lang="en-US" i="1" smtClean="0">
                          <a:solidFill>
                            <a:srgbClr val="33A4B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Stable</m:t>
                          </m:r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Beams</m:t>
                          </m:r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time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Total</m:t>
                          </m:r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physics</m:t>
                          </m:r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time</m:t>
                          </m:r>
                        </m:den>
                      </m:f>
                    </m:oMath>
                  </m:oMathPara>
                </a14:m>
                <a:endParaRPr lang="en-GB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54301D32-8D23-4FAF-FEFE-C80813ECED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127" y="1263105"/>
                <a:ext cx="4550148" cy="744443"/>
              </a:xfrm>
              <a:prstGeom prst="rect">
                <a:avLst/>
              </a:prstGeom>
              <a:blipFill>
                <a:blip r:embed="rId4"/>
                <a:stretch>
                  <a:fillRect t="-16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Partial Circle 25">
            <a:extLst>
              <a:ext uri="{FF2B5EF4-FFF2-40B4-BE49-F238E27FC236}">
                <a16:creationId xmlns:a16="http://schemas.microsoft.com/office/drawing/2014/main" id="{3B9FF476-19C4-4B05-56E0-F4E4F2A6C0D7}"/>
              </a:ext>
            </a:extLst>
          </p:cNvPr>
          <p:cNvSpPr/>
          <p:nvPr/>
        </p:nvSpPr>
        <p:spPr>
          <a:xfrm>
            <a:off x="4128438" y="1903095"/>
            <a:ext cx="3685679" cy="3780000"/>
          </a:xfrm>
          <a:prstGeom prst="pie">
            <a:avLst>
              <a:gd name="adj1" fmla="val 6829612"/>
              <a:gd name="adj2" fmla="val 16203108"/>
            </a:avLst>
          </a:prstGeom>
          <a:noFill/>
          <a:ln w="1174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C8E2AEF1-295F-46EB-77E7-9ADD9C1A4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Hannah Dostmann | FCC-</a:t>
            </a:r>
            <a:r>
              <a:rPr lang="en-GB" dirty="0" err="1"/>
              <a:t>ee</a:t>
            </a:r>
            <a:r>
              <a:rPr lang="en-GB" dirty="0"/>
              <a:t>: The Availability Challenge</a:t>
            </a:r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AFF7BB30-08EA-661B-BCC5-F71C638A46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17 March 2025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60564696-449D-8FFB-163E-02CF6C629A00}"/>
              </a:ext>
            </a:extLst>
          </p:cNvPr>
          <p:cNvSpPr txBox="1">
            <a:spLocks/>
          </p:cNvSpPr>
          <p:nvPr/>
        </p:nvSpPr>
        <p:spPr>
          <a:xfrm>
            <a:off x="8275862" y="1408287"/>
            <a:ext cx="4550148" cy="74444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Char char="è"/>
            </a:pPr>
            <a:r>
              <a:rPr lang="en-GB" sz="2400" dirty="0">
                <a:solidFill>
                  <a:srgbClr val="33A4B7"/>
                </a:solidFill>
              </a:rPr>
              <a:t>min 75% !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6425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build="p"/>
      <p:bldP spid="26" grpId="0" animBg="1"/>
      <p:bldP spid="26" grpId="1" animBg="1"/>
      <p:bldP spid="8" grpId="0"/>
      <p:bldP spid="9" grpId="0" animBg="1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E7434B-3660-FF27-6C01-F5CF50C445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ture 77" descr="A screenshot of a graph&#10;&#10;AI-generated content may be incorrect.">
            <a:extLst>
              <a:ext uri="{FF2B5EF4-FFF2-40B4-BE49-F238E27FC236}">
                <a16:creationId xmlns:a16="http://schemas.microsoft.com/office/drawing/2014/main" id="{EF862E15-0963-9C18-1F82-1D66B140B4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96" y="785005"/>
            <a:ext cx="11170405" cy="5556169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BB0C791-8CA6-DABD-15F7-D45A8218ACFA}"/>
              </a:ext>
            </a:extLst>
          </p:cNvPr>
          <p:cNvSpPr txBox="1"/>
          <p:nvPr/>
        </p:nvSpPr>
        <p:spPr>
          <a:xfrm>
            <a:off x="-8921" y="887998"/>
            <a:ext cx="4001801" cy="539179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en-GB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DDF48F78-442D-1DF3-E344-6D560AD6A6AF}"/>
              </a:ext>
            </a:extLst>
          </p:cNvPr>
          <p:cNvSpPr txBox="1">
            <a:spLocks/>
          </p:cNvSpPr>
          <p:nvPr/>
        </p:nvSpPr>
        <p:spPr>
          <a:xfrm>
            <a:off x="382791" y="831782"/>
            <a:ext cx="3488169" cy="5536805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de-DE" dirty="0"/>
          </a:p>
          <a:p>
            <a:pPr algn="l"/>
            <a:r>
              <a:rPr lang="de-DE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Technical Infrastructure: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b="0" dirty="0"/>
              <a:t>sums </a:t>
            </a:r>
            <a:r>
              <a:rPr lang="de-DE" b="0" dirty="0" err="1"/>
              <a:t>up</a:t>
            </a:r>
            <a:r>
              <a:rPr lang="de-DE" b="0" dirty="0"/>
              <a:t> </a:t>
            </a:r>
            <a:r>
              <a:rPr lang="de-DE" b="0" dirty="0" err="1"/>
              <a:t>to</a:t>
            </a:r>
            <a:r>
              <a:rPr lang="de-DE" b="0" dirty="0"/>
              <a:t> </a:t>
            </a:r>
            <a:r>
              <a:rPr lang="de-DE" b="0" dirty="0" err="1"/>
              <a:t>very</a:t>
            </a:r>
            <a:r>
              <a:rPr lang="de-DE" b="0" dirty="0"/>
              <a:t> high </a:t>
            </a:r>
            <a:r>
              <a:rPr lang="de-DE" b="0" dirty="0" err="1"/>
              <a:t>contribution</a:t>
            </a:r>
            <a:endParaRPr lang="de-DE" b="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b="0" dirty="0" err="1"/>
              <a:t>Cryogenics</a:t>
            </a:r>
            <a:r>
              <a:rPr lang="de-DE" b="0" dirty="0"/>
              <a:t> </a:t>
            </a:r>
            <a:r>
              <a:rPr lang="de-DE" b="0" dirty="0" err="1"/>
              <a:t>especially</a:t>
            </a:r>
            <a:r>
              <a:rPr lang="de-DE" b="0" dirty="0"/>
              <a:t> high in </a:t>
            </a:r>
            <a:r>
              <a:rPr lang="de-DE" b="0" i="1" dirty="0" err="1"/>
              <a:t>tt</a:t>
            </a:r>
            <a:endParaRPr lang="de-DE" b="0" i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b="0" dirty="0"/>
              <a:t>due </a:t>
            </a:r>
            <a:r>
              <a:rPr lang="de-DE" b="0" dirty="0" err="1"/>
              <a:t>to</a:t>
            </a:r>
            <a:r>
              <a:rPr lang="de-DE" b="0" dirty="0"/>
              <a:t> upgrade </a:t>
            </a:r>
            <a:r>
              <a:rPr lang="de-DE" b="0" dirty="0" err="1"/>
              <a:t>of</a:t>
            </a:r>
            <a:r>
              <a:rPr lang="de-DE" b="0" dirty="0"/>
              <a:t> </a:t>
            </a:r>
            <a:r>
              <a:rPr lang="de-DE" b="0" dirty="0" err="1"/>
              <a:t>cryoplants</a:t>
            </a:r>
            <a:r>
              <a:rPr lang="de-DE" b="0" dirty="0"/>
              <a:t> after </a:t>
            </a:r>
            <a:r>
              <a:rPr lang="de-DE" b="0" dirty="0" err="1"/>
              <a:t>between</a:t>
            </a:r>
            <a:r>
              <a:rPr lang="de-DE" b="0" dirty="0"/>
              <a:t> </a:t>
            </a:r>
            <a:r>
              <a:rPr lang="de-DE" b="0" i="1" dirty="0"/>
              <a:t>ZH</a:t>
            </a:r>
            <a:r>
              <a:rPr lang="de-DE" b="0" dirty="0"/>
              <a:t> and </a:t>
            </a:r>
            <a:r>
              <a:rPr lang="de-DE" b="0" i="1" dirty="0" err="1"/>
              <a:t>tt</a:t>
            </a:r>
            <a:endParaRPr lang="en-GB" b="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0CADCA-0F76-9E10-71EA-34A4E53F1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DE67D813-6456-EBA6-151C-05ADF48C5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Hannah Dostmann | FCC-</a:t>
            </a:r>
            <a:r>
              <a:rPr lang="en-GB" dirty="0" err="1"/>
              <a:t>ee</a:t>
            </a:r>
            <a:r>
              <a:rPr lang="en-GB" dirty="0"/>
              <a:t>: The Availability Challenge</a:t>
            </a:r>
            <a:endParaRPr lang="en-US" dirty="0"/>
          </a:p>
        </p:txBody>
      </p:sp>
      <p:sp>
        <p:nvSpPr>
          <p:cNvPr id="13" name="Date Placeholder 4">
            <a:extLst>
              <a:ext uri="{FF2B5EF4-FFF2-40B4-BE49-F238E27FC236}">
                <a16:creationId xmlns:a16="http://schemas.microsoft.com/office/drawing/2014/main" id="{E227C82B-9E4F-A651-A565-AE768755FA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17 March 2025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33867CB-D862-E569-F824-B06DCE6928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10640" y="0"/>
            <a:ext cx="2581360" cy="722781"/>
          </a:xfrm>
          <a:prstGeom prst="rect">
            <a:avLst/>
          </a:prstGeom>
        </p:spPr>
      </p:pic>
      <p:sp>
        <p:nvSpPr>
          <p:cNvPr id="20" name="Title 2">
            <a:extLst>
              <a:ext uri="{FF2B5EF4-FFF2-40B4-BE49-F238E27FC236}">
                <a16:creationId xmlns:a16="http://schemas.microsoft.com/office/drawing/2014/main" id="{967ED211-3A45-9806-5846-C61C825CF732}"/>
              </a:ext>
            </a:extLst>
          </p:cNvPr>
          <p:cNvSpPr txBox="1">
            <a:spLocks/>
          </p:cNvSpPr>
          <p:nvPr/>
        </p:nvSpPr>
        <p:spPr>
          <a:xfrm>
            <a:off x="382791" y="274320"/>
            <a:ext cx="11376025" cy="137659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Unavailability &amp; Lost Luminosity</a:t>
            </a:r>
            <a:endParaRPr lang="en-GB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74D0341-585D-AA37-EFEE-196A73635DBF}"/>
              </a:ext>
            </a:extLst>
          </p:cNvPr>
          <p:cNvSpPr/>
          <p:nvPr/>
        </p:nvSpPr>
        <p:spPr>
          <a:xfrm>
            <a:off x="7033298" y="1640752"/>
            <a:ext cx="457200" cy="1281930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F0D69CB-731C-1302-F583-114B9E072418}"/>
              </a:ext>
            </a:extLst>
          </p:cNvPr>
          <p:cNvSpPr/>
          <p:nvPr/>
        </p:nvSpPr>
        <p:spPr>
          <a:xfrm>
            <a:off x="9073686" y="2252982"/>
            <a:ext cx="457200" cy="679860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8DA4D7F-D398-C1D4-7D76-8F9BFEB708FB}"/>
              </a:ext>
            </a:extLst>
          </p:cNvPr>
          <p:cNvSpPr/>
          <p:nvPr/>
        </p:nvSpPr>
        <p:spPr>
          <a:xfrm>
            <a:off x="9073686" y="4216400"/>
            <a:ext cx="457200" cy="799242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D152FA5-6F1C-95FA-4B8C-1184F6C1313C}"/>
              </a:ext>
            </a:extLst>
          </p:cNvPr>
          <p:cNvSpPr/>
          <p:nvPr/>
        </p:nvSpPr>
        <p:spPr>
          <a:xfrm>
            <a:off x="4170438" y="4714240"/>
            <a:ext cx="457200" cy="301402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BCD1AEC-E626-7491-F0D5-71413349F9D6}"/>
              </a:ext>
            </a:extLst>
          </p:cNvPr>
          <p:cNvSpPr/>
          <p:nvPr/>
        </p:nvSpPr>
        <p:spPr>
          <a:xfrm>
            <a:off x="4180598" y="2621280"/>
            <a:ext cx="457200" cy="301402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4F6DFAFF-CB41-D87D-DF14-4C7744B25B45}"/>
              </a:ext>
            </a:extLst>
          </p:cNvPr>
          <p:cNvSpPr/>
          <p:nvPr/>
        </p:nvSpPr>
        <p:spPr>
          <a:xfrm>
            <a:off x="7033298" y="3972560"/>
            <a:ext cx="457200" cy="1048250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127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3" grpId="0" animBg="1"/>
      <p:bldP spid="10" grpId="0" animBg="1"/>
      <p:bldP spid="11" grpId="0" animBg="1"/>
      <p:bldP spid="14" grpId="0" animBg="1"/>
      <p:bldP spid="15" grpId="0" animBg="1"/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278A54-BAD9-2129-40D4-66D87D9CA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D2CCC7-4085-157C-E24B-6B75A64A1094}"/>
              </a:ext>
            </a:extLst>
          </p:cNvPr>
          <p:cNvSpPr txBox="1"/>
          <p:nvPr/>
        </p:nvSpPr>
        <p:spPr>
          <a:xfrm>
            <a:off x="4929013" y="2813447"/>
            <a:ext cx="233397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4000" b="1" dirty="0"/>
              <a:t>Solutions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9D7F58D6-F0DB-D916-FB18-B6079838B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Hannah Dostmann | FCC-</a:t>
            </a:r>
            <a:r>
              <a:rPr lang="en-GB" dirty="0" err="1"/>
              <a:t>ee</a:t>
            </a:r>
            <a:r>
              <a:rPr lang="en-GB" dirty="0"/>
              <a:t>: The Availability Challenge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C460F960-6DAB-D7C3-9D79-2471F098C2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17 March 2025</a:t>
            </a:r>
          </a:p>
        </p:txBody>
      </p:sp>
    </p:spTree>
    <p:extLst>
      <p:ext uri="{BB962C8B-B14F-4D97-AF65-F5344CB8AC3E}">
        <p14:creationId xmlns:p14="http://schemas.microsoft.com/office/powerpoint/2010/main" val="1684306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A graph with red and blue lines&#10;&#10;AI-generated content may be incorrect.">
            <a:extLst>
              <a:ext uri="{FF2B5EF4-FFF2-40B4-BE49-F238E27FC236}">
                <a16:creationId xmlns:a16="http://schemas.microsoft.com/office/drawing/2014/main" id="{F3F5E4AB-C28B-C2BF-3E82-AF705CF116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7192" y="959328"/>
            <a:ext cx="6936414" cy="375071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278A54-BAD9-2129-40D4-66D87D9CA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F2F8161B-0AC5-6AEF-5742-485475B34115}"/>
              </a:ext>
            </a:extLst>
          </p:cNvPr>
          <p:cNvSpPr txBox="1">
            <a:spLocks/>
          </p:cNvSpPr>
          <p:nvPr/>
        </p:nvSpPr>
        <p:spPr>
          <a:xfrm>
            <a:off x="514261" y="568293"/>
            <a:ext cx="10435447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B2052D18-300A-4C72-3DFD-60713801B10B}"/>
              </a:ext>
            </a:extLst>
          </p:cNvPr>
          <p:cNvSpPr txBox="1">
            <a:spLocks/>
          </p:cNvSpPr>
          <p:nvPr/>
        </p:nvSpPr>
        <p:spPr>
          <a:xfrm>
            <a:off x="264561" y="1774363"/>
            <a:ext cx="4798237" cy="4572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rgbClr val="000000"/>
                </a:solidFill>
              </a:rPr>
              <a:t>Inject already-</a:t>
            </a:r>
            <a:r>
              <a:rPr lang="en-US" b="0" dirty="0" err="1">
                <a:solidFill>
                  <a:srgbClr val="000000"/>
                </a:solidFill>
              </a:rPr>
              <a:t>polarised</a:t>
            </a:r>
            <a:r>
              <a:rPr lang="en-US" b="0" dirty="0">
                <a:solidFill>
                  <a:srgbClr val="000000"/>
                </a:solidFill>
              </a:rPr>
              <a:t> bunches:</a:t>
            </a:r>
          </a:p>
          <a:p>
            <a:pPr marL="584350" lvl="2" indent="0">
              <a:buNone/>
            </a:pPr>
            <a:r>
              <a:rPr lang="en-US" dirty="0">
                <a:solidFill>
                  <a:srgbClr val="000000"/>
                </a:solidFill>
              </a:rPr>
              <a:t>Separate </a:t>
            </a:r>
            <a:r>
              <a:rPr lang="en-US" dirty="0" err="1">
                <a:solidFill>
                  <a:srgbClr val="000000"/>
                </a:solidFill>
              </a:rPr>
              <a:t>polarisation</a:t>
            </a:r>
            <a:r>
              <a:rPr lang="en-US" dirty="0">
                <a:solidFill>
                  <a:srgbClr val="000000"/>
                </a:solidFill>
              </a:rPr>
              <a:t> ring in injector complex</a:t>
            </a:r>
          </a:p>
          <a:p>
            <a:r>
              <a:rPr lang="en-CH" b="0" dirty="0"/>
              <a:t>doubles the achieved integrated luminosity</a:t>
            </a:r>
            <a:endParaRPr lang="de-DE" b="0" dirty="0"/>
          </a:p>
          <a:p>
            <a:endParaRPr lang="de-DE" b="0" dirty="0"/>
          </a:p>
          <a:p>
            <a:r>
              <a:rPr lang="de-DE" b="0" dirty="0" err="1">
                <a:solidFill>
                  <a:schemeClr val="tx2"/>
                </a:solidFill>
              </a:rPr>
              <a:t>Similar</a:t>
            </a:r>
            <a:r>
              <a:rPr lang="de-DE" b="0" dirty="0">
                <a:solidFill>
                  <a:schemeClr val="tx2"/>
                </a:solidFill>
              </a:rPr>
              <a:t> </a:t>
            </a:r>
            <a:r>
              <a:rPr lang="de-DE" b="0" dirty="0" err="1">
                <a:solidFill>
                  <a:schemeClr val="tx2"/>
                </a:solidFill>
              </a:rPr>
              <a:t>results</a:t>
            </a:r>
            <a:r>
              <a:rPr lang="de-DE" b="0" dirty="0">
                <a:solidFill>
                  <a:schemeClr val="tx2"/>
                </a:solidFill>
              </a:rPr>
              <a:t> </a:t>
            </a:r>
            <a:r>
              <a:rPr lang="de-DE" b="0" dirty="0" err="1">
                <a:solidFill>
                  <a:schemeClr val="tx2"/>
                </a:solidFill>
              </a:rPr>
              <a:t>can</a:t>
            </a:r>
            <a:r>
              <a:rPr lang="de-DE" b="0" dirty="0">
                <a:solidFill>
                  <a:schemeClr val="tx2"/>
                </a:solidFill>
              </a:rPr>
              <a:t> </a:t>
            </a:r>
            <a:r>
              <a:rPr lang="de-DE" b="0" dirty="0" err="1">
                <a:solidFill>
                  <a:schemeClr val="tx2"/>
                </a:solidFill>
              </a:rPr>
              <a:t>be</a:t>
            </a:r>
            <a:r>
              <a:rPr lang="de-DE" b="0" dirty="0">
                <a:solidFill>
                  <a:schemeClr val="tx2"/>
                </a:solidFill>
              </a:rPr>
              <a:t> </a:t>
            </a:r>
            <a:r>
              <a:rPr lang="de-DE" b="0" dirty="0" err="1">
                <a:solidFill>
                  <a:schemeClr val="tx2"/>
                </a:solidFill>
              </a:rPr>
              <a:t>achieved</a:t>
            </a:r>
            <a:r>
              <a:rPr lang="de-DE" b="0" dirty="0">
                <a:solidFill>
                  <a:schemeClr val="tx2"/>
                </a:solidFill>
              </a:rPr>
              <a:t> </a:t>
            </a:r>
            <a:r>
              <a:rPr lang="de-DE" b="0" dirty="0" err="1">
                <a:solidFill>
                  <a:schemeClr val="tx2"/>
                </a:solidFill>
              </a:rPr>
              <a:t>with</a:t>
            </a:r>
            <a:r>
              <a:rPr lang="de-DE" b="0" dirty="0">
                <a:solidFill>
                  <a:schemeClr val="tx2"/>
                </a:solidFill>
              </a:rPr>
              <a:t> a </a:t>
            </a:r>
            <a:r>
              <a:rPr lang="de-DE" dirty="0" err="1">
                <a:solidFill>
                  <a:schemeClr val="tx2"/>
                </a:solidFill>
              </a:rPr>
              <a:t>reliability</a:t>
            </a:r>
            <a:r>
              <a:rPr lang="de-DE" dirty="0">
                <a:solidFill>
                  <a:schemeClr val="tx2"/>
                </a:solidFill>
              </a:rPr>
              <a:t> </a:t>
            </a:r>
            <a:r>
              <a:rPr lang="de-DE" dirty="0" err="1">
                <a:solidFill>
                  <a:schemeClr val="tx2"/>
                </a:solidFill>
              </a:rPr>
              <a:t>improvement</a:t>
            </a:r>
            <a:r>
              <a:rPr lang="de-DE" dirty="0">
                <a:solidFill>
                  <a:schemeClr val="tx2"/>
                </a:solidFill>
              </a:rPr>
              <a:t> </a:t>
            </a:r>
            <a:r>
              <a:rPr lang="de-DE" dirty="0" err="1">
                <a:solidFill>
                  <a:schemeClr val="tx2"/>
                </a:solidFill>
              </a:rPr>
              <a:t>of</a:t>
            </a:r>
            <a:r>
              <a:rPr lang="de-DE" dirty="0">
                <a:solidFill>
                  <a:schemeClr val="tx2"/>
                </a:solidFill>
              </a:rPr>
              <a:t> 1.2-6.2 </a:t>
            </a:r>
            <a:r>
              <a:rPr lang="de-DE" b="0" dirty="0" err="1">
                <a:solidFill>
                  <a:schemeClr val="tx2"/>
                </a:solidFill>
              </a:rPr>
              <a:t>of</a:t>
            </a:r>
            <a:r>
              <a:rPr lang="de-DE" b="0" dirty="0">
                <a:solidFill>
                  <a:schemeClr val="tx2"/>
                </a:solidFill>
              </a:rPr>
              <a:t> </a:t>
            </a:r>
            <a:r>
              <a:rPr lang="de-DE" b="0" dirty="0" err="1">
                <a:solidFill>
                  <a:schemeClr val="tx2"/>
                </a:solidFill>
              </a:rPr>
              <a:t>the</a:t>
            </a:r>
            <a:r>
              <a:rPr lang="de-DE" b="0" dirty="0">
                <a:solidFill>
                  <a:schemeClr val="tx2"/>
                </a:solidFill>
              </a:rPr>
              <a:t> </a:t>
            </a:r>
            <a:r>
              <a:rPr lang="de-DE" b="0" dirty="0" err="1">
                <a:solidFill>
                  <a:schemeClr val="tx2"/>
                </a:solidFill>
              </a:rPr>
              <a:t>most</a:t>
            </a:r>
            <a:r>
              <a:rPr lang="de-DE" b="0" dirty="0">
                <a:solidFill>
                  <a:schemeClr val="tx2"/>
                </a:solidFill>
              </a:rPr>
              <a:t> </a:t>
            </a:r>
            <a:r>
              <a:rPr lang="de-DE" b="0" dirty="0" err="1">
                <a:solidFill>
                  <a:schemeClr val="tx2"/>
                </a:solidFill>
              </a:rPr>
              <a:t>failing</a:t>
            </a:r>
            <a:r>
              <a:rPr lang="de-DE" b="0" dirty="0">
                <a:solidFill>
                  <a:schemeClr val="tx2"/>
                </a:solidFill>
              </a:rPr>
              <a:t> </a:t>
            </a:r>
            <a:r>
              <a:rPr lang="de-DE" b="0" dirty="0" err="1">
                <a:solidFill>
                  <a:schemeClr val="tx2"/>
                </a:solidFill>
              </a:rPr>
              <a:t>systems</a:t>
            </a:r>
            <a:endParaRPr lang="en-CH" dirty="0"/>
          </a:p>
        </p:txBody>
      </p:sp>
      <p:sp>
        <p:nvSpPr>
          <p:cNvPr id="19" name="Footer Placeholder 5">
            <a:extLst>
              <a:ext uri="{FF2B5EF4-FFF2-40B4-BE49-F238E27FC236}">
                <a16:creationId xmlns:a16="http://schemas.microsoft.com/office/drawing/2014/main" id="{A768A7A3-58E7-070B-E9C5-2D1F9B7F6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Hannah Dostmann | FCC-</a:t>
            </a:r>
            <a:r>
              <a:rPr lang="en-GB" dirty="0" err="1"/>
              <a:t>ee</a:t>
            </a:r>
            <a:r>
              <a:rPr lang="en-GB" dirty="0"/>
              <a:t>: The Availability Challenge</a:t>
            </a:r>
            <a:endParaRPr lang="en-US" dirty="0"/>
          </a:p>
        </p:txBody>
      </p:sp>
      <p:sp>
        <p:nvSpPr>
          <p:cNvPr id="20" name="Date Placeholder 4">
            <a:extLst>
              <a:ext uri="{FF2B5EF4-FFF2-40B4-BE49-F238E27FC236}">
                <a16:creationId xmlns:a16="http://schemas.microsoft.com/office/drawing/2014/main" id="{626AB46C-F6D1-ADD2-13EB-09E3764EAB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17 March 2025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05CCAB1-117D-D49C-B7F5-643DAEAE54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0377" y="4790553"/>
            <a:ext cx="7143229" cy="1494112"/>
          </a:xfrm>
          <a:prstGeom prst="rect">
            <a:avLst/>
          </a:prstGeom>
        </p:spPr>
      </p:pic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CE4BF764-4313-FD1A-9841-612C25A836B4}"/>
              </a:ext>
            </a:extLst>
          </p:cNvPr>
          <p:cNvSpPr txBox="1">
            <a:spLocks/>
          </p:cNvSpPr>
          <p:nvPr/>
        </p:nvSpPr>
        <p:spPr>
          <a:xfrm>
            <a:off x="11166359" y="4587939"/>
            <a:ext cx="1754806" cy="45507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sz="2800" b="1" i="1" u="sng" dirty="0">
                <a:solidFill>
                  <a:srgbClr val="000000"/>
                </a:solidFill>
              </a:rPr>
              <a:t>Z,W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3" name="Multiplication Sign 68">
            <a:extLst>
              <a:ext uri="{FF2B5EF4-FFF2-40B4-BE49-F238E27FC236}">
                <a16:creationId xmlns:a16="http://schemas.microsoft.com/office/drawing/2014/main" id="{FCBA4945-CC07-8A2D-579C-243935F33AFE}"/>
              </a:ext>
            </a:extLst>
          </p:cNvPr>
          <p:cNvSpPr/>
          <p:nvPr/>
        </p:nvSpPr>
        <p:spPr>
          <a:xfrm>
            <a:off x="6893839" y="4930294"/>
            <a:ext cx="1099859" cy="1169736"/>
          </a:xfrm>
          <a:prstGeom prst="mathMultiply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Multiplication Sign 54">
            <a:extLst>
              <a:ext uri="{FF2B5EF4-FFF2-40B4-BE49-F238E27FC236}">
                <a16:creationId xmlns:a16="http://schemas.microsoft.com/office/drawing/2014/main" id="{E755FFC6-9AD0-54B6-EC3F-E830F36721AB}"/>
              </a:ext>
            </a:extLst>
          </p:cNvPr>
          <p:cNvSpPr/>
          <p:nvPr/>
        </p:nvSpPr>
        <p:spPr>
          <a:xfrm>
            <a:off x="5772449" y="4745719"/>
            <a:ext cx="827540" cy="326320"/>
          </a:xfrm>
          <a:prstGeom prst="mathMultiply">
            <a:avLst/>
          </a:prstGeom>
          <a:solidFill>
            <a:srgbClr val="C95A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Multiplication Sign 54">
            <a:extLst>
              <a:ext uri="{FF2B5EF4-FFF2-40B4-BE49-F238E27FC236}">
                <a16:creationId xmlns:a16="http://schemas.microsoft.com/office/drawing/2014/main" id="{FED65B02-4837-A467-D5DD-3370B146FBD8}"/>
              </a:ext>
            </a:extLst>
          </p:cNvPr>
          <p:cNvSpPr/>
          <p:nvPr/>
        </p:nvSpPr>
        <p:spPr>
          <a:xfrm>
            <a:off x="7617258" y="4742998"/>
            <a:ext cx="827540" cy="326320"/>
          </a:xfrm>
          <a:prstGeom prst="mathMultiply">
            <a:avLst/>
          </a:prstGeom>
          <a:solidFill>
            <a:srgbClr val="C95A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Multiplication Sign 54">
            <a:extLst>
              <a:ext uri="{FF2B5EF4-FFF2-40B4-BE49-F238E27FC236}">
                <a16:creationId xmlns:a16="http://schemas.microsoft.com/office/drawing/2014/main" id="{BB3F4D5B-7CB3-EC0B-28BB-5C33B11CAC38}"/>
              </a:ext>
            </a:extLst>
          </p:cNvPr>
          <p:cNvSpPr/>
          <p:nvPr/>
        </p:nvSpPr>
        <p:spPr>
          <a:xfrm>
            <a:off x="9462068" y="4738452"/>
            <a:ext cx="827540" cy="326320"/>
          </a:xfrm>
          <a:prstGeom prst="mathMultiply">
            <a:avLst/>
          </a:prstGeom>
          <a:solidFill>
            <a:srgbClr val="C95A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Multiplication Sign 54">
            <a:extLst>
              <a:ext uri="{FF2B5EF4-FFF2-40B4-BE49-F238E27FC236}">
                <a16:creationId xmlns:a16="http://schemas.microsoft.com/office/drawing/2014/main" id="{7DF96904-11A3-13B1-6E8B-A4005B6F617B}"/>
              </a:ext>
            </a:extLst>
          </p:cNvPr>
          <p:cNvSpPr/>
          <p:nvPr/>
        </p:nvSpPr>
        <p:spPr>
          <a:xfrm>
            <a:off x="10203748" y="5446297"/>
            <a:ext cx="827540" cy="326320"/>
          </a:xfrm>
          <a:prstGeom prst="mathMultiply">
            <a:avLst/>
          </a:prstGeom>
          <a:solidFill>
            <a:srgbClr val="C95A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itle 2">
            <a:extLst>
              <a:ext uri="{FF2B5EF4-FFF2-40B4-BE49-F238E27FC236}">
                <a16:creationId xmlns:a16="http://schemas.microsoft.com/office/drawing/2014/main" id="{4C1D2611-A925-40B6-8D4B-B67ED1AE4128}"/>
              </a:ext>
            </a:extLst>
          </p:cNvPr>
          <p:cNvSpPr txBox="1">
            <a:spLocks/>
          </p:cNvSpPr>
          <p:nvPr/>
        </p:nvSpPr>
        <p:spPr>
          <a:xfrm>
            <a:off x="382791" y="274320"/>
            <a:ext cx="11376025" cy="137659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Pre-</a:t>
            </a:r>
            <a:r>
              <a:rPr lang="en-US" dirty="0" err="1"/>
              <a:t>Polarised</a:t>
            </a:r>
            <a:r>
              <a:rPr lang="en-US" dirty="0"/>
              <a:t> Injections</a:t>
            </a:r>
            <a:endParaRPr lang="en-CH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7F757EC-9FA3-308A-E549-3FFBC4759799}"/>
              </a:ext>
            </a:extLst>
          </p:cNvPr>
          <p:cNvCxnSpPr>
            <a:cxnSpLocks/>
          </p:cNvCxnSpPr>
          <p:nvPr/>
        </p:nvCxnSpPr>
        <p:spPr>
          <a:xfrm flipH="1" flipV="1">
            <a:off x="8031028" y="2984918"/>
            <a:ext cx="704148" cy="37592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CC637970-8964-4A86-1FA3-4B4189C2110D}"/>
              </a:ext>
            </a:extLst>
          </p:cNvPr>
          <p:cNvCxnSpPr>
            <a:cxnSpLocks/>
          </p:cNvCxnSpPr>
          <p:nvPr/>
        </p:nvCxnSpPr>
        <p:spPr>
          <a:xfrm flipH="1" flipV="1">
            <a:off x="6702858" y="2855003"/>
            <a:ext cx="914400" cy="426677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1B67F572-B826-FB6B-76F4-D41B3D57B1A1}"/>
              </a:ext>
            </a:extLst>
          </p:cNvPr>
          <p:cNvSpPr txBox="1"/>
          <p:nvPr/>
        </p:nvSpPr>
        <p:spPr>
          <a:xfrm>
            <a:off x="8326909" y="2915266"/>
            <a:ext cx="125690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100" dirty="0" err="1"/>
              <a:t>Polarised</a:t>
            </a:r>
            <a:r>
              <a:rPr lang="de-DE" sz="1100" dirty="0"/>
              <a:t> </a:t>
            </a:r>
            <a:r>
              <a:rPr lang="de-DE" sz="1100" dirty="0" err="1"/>
              <a:t>Injections</a:t>
            </a:r>
            <a:r>
              <a:rPr lang="de-DE" sz="1100" dirty="0"/>
              <a:t> Z</a:t>
            </a:r>
            <a:endParaRPr lang="en-GB" sz="11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6F62E9E-B49F-F75E-D1A5-3A9C47ACFC20}"/>
              </a:ext>
            </a:extLst>
          </p:cNvPr>
          <p:cNvSpPr txBox="1"/>
          <p:nvPr/>
        </p:nvSpPr>
        <p:spPr>
          <a:xfrm>
            <a:off x="5945347" y="3053355"/>
            <a:ext cx="1309284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100" dirty="0" err="1">
                <a:solidFill>
                  <a:srgbClr val="C00000"/>
                </a:solidFill>
              </a:rPr>
              <a:t>Polarised</a:t>
            </a:r>
            <a:r>
              <a:rPr lang="de-DE" sz="1100" dirty="0">
                <a:solidFill>
                  <a:srgbClr val="C00000"/>
                </a:solidFill>
              </a:rPr>
              <a:t> </a:t>
            </a:r>
            <a:r>
              <a:rPr lang="de-DE" sz="1100" dirty="0" err="1">
                <a:solidFill>
                  <a:srgbClr val="C00000"/>
                </a:solidFill>
              </a:rPr>
              <a:t>Injections</a:t>
            </a:r>
            <a:r>
              <a:rPr lang="de-DE" sz="1100" dirty="0">
                <a:solidFill>
                  <a:srgbClr val="C00000"/>
                </a:solidFill>
              </a:rPr>
              <a:t> W</a:t>
            </a:r>
            <a:endParaRPr lang="en-GB" sz="11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979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  <p:bldP spid="25" grpId="0" animBg="1"/>
      <p:bldP spid="28" grpId="0" animBg="1"/>
      <p:bldP spid="29" grpId="0" animBg="1"/>
      <p:bldP spid="30" grpId="0" animBg="1"/>
      <p:bldP spid="53" grpId="0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CF80B72C-635F-5D82-F32C-211B07E7FC4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23 January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E2C665-5D1A-B946-04E5-2B06FA45189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C16F89F-0C44-77BC-7608-CCEC222099AE}"/>
              </a:ext>
            </a:extLst>
          </p:cNvPr>
          <p:cNvCxnSpPr>
            <a:cxnSpLocks/>
          </p:cNvCxnSpPr>
          <p:nvPr/>
        </p:nvCxnSpPr>
        <p:spPr>
          <a:xfrm flipH="1">
            <a:off x="8646320" y="3795303"/>
            <a:ext cx="234109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Content Placeholder 7" descr="A graph with numbers and a bar&#10;&#10;Description automatically generated">
            <a:extLst>
              <a:ext uri="{FF2B5EF4-FFF2-40B4-BE49-F238E27FC236}">
                <a16:creationId xmlns:a16="http://schemas.microsoft.com/office/drawing/2014/main" id="{668FB4DC-8528-018B-1C5E-ABACC5162AA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58184"/>
          <a:stretch/>
        </p:blipFill>
        <p:spPr>
          <a:xfrm>
            <a:off x="9334924" y="4141550"/>
            <a:ext cx="735092" cy="1933343"/>
          </a:xfrm>
          <a:prstGeom prst="rect">
            <a:avLst/>
          </a:prstGeom>
        </p:spPr>
      </p:pic>
      <p:pic>
        <p:nvPicPr>
          <p:cNvPr id="14" name="Picture 13" descr="A close-up of a measuring device&#10;&#10;Description automatically generated">
            <a:extLst>
              <a:ext uri="{FF2B5EF4-FFF2-40B4-BE49-F238E27FC236}">
                <a16:creationId xmlns:a16="http://schemas.microsoft.com/office/drawing/2014/main" id="{0B50FD61-FA8A-0CD5-8F84-AD8059BEAEB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62390"/>
          <a:stretch/>
        </p:blipFill>
        <p:spPr>
          <a:xfrm>
            <a:off x="8589657" y="4141549"/>
            <a:ext cx="745200" cy="167973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CFEEC5D-BA71-E04B-B77F-1F334B6EF5C0}"/>
              </a:ext>
            </a:extLst>
          </p:cNvPr>
          <p:cNvSpPr txBox="1"/>
          <p:nvPr/>
        </p:nvSpPr>
        <p:spPr>
          <a:xfrm>
            <a:off x="9378551" y="3987662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Z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8AA205-B59C-044D-328F-88B57CF6D962}"/>
              </a:ext>
            </a:extLst>
          </p:cNvPr>
          <p:cNvSpPr txBox="1"/>
          <p:nvPr/>
        </p:nvSpPr>
        <p:spPr>
          <a:xfrm>
            <a:off x="9493691" y="4563614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W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7FC5900-DBF1-D932-04FE-C431FA79ED46}"/>
              </a:ext>
            </a:extLst>
          </p:cNvPr>
          <p:cNvSpPr txBox="1"/>
          <p:nvPr/>
        </p:nvSpPr>
        <p:spPr>
          <a:xfrm>
            <a:off x="9565408" y="5581165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513219-C022-20DF-E1BB-16BD726399DA}"/>
              </a:ext>
            </a:extLst>
          </p:cNvPr>
          <p:cNvSpPr txBox="1"/>
          <p:nvPr/>
        </p:nvSpPr>
        <p:spPr>
          <a:xfrm>
            <a:off x="9679863" y="5629348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tt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1E21C4A-25E7-C404-3D3D-A328F7E4810C}"/>
              </a:ext>
            </a:extLst>
          </p:cNvPr>
          <p:cNvCxnSpPr>
            <a:cxnSpLocks/>
          </p:cNvCxnSpPr>
          <p:nvPr/>
        </p:nvCxnSpPr>
        <p:spPr>
          <a:xfrm>
            <a:off x="9611634" y="5740500"/>
            <a:ext cx="1963" cy="19116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7A0CDB6-A208-FFD8-5C3E-60260F2983E7}"/>
              </a:ext>
            </a:extLst>
          </p:cNvPr>
          <p:cNvCxnSpPr>
            <a:cxnSpLocks/>
          </p:cNvCxnSpPr>
          <p:nvPr/>
        </p:nvCxnSpPr>
        <p:spPr>
          <a:xfrm>
            <a:off x="9702470" y="5777776"/>
            <a:ext cx="0" cy="15388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6705C517-267A-551B-CBAB-3BECB9A4D895}"/>
              </a:ext>
            </a:extLst>
          </p:cNvPr>
          <p:cNvSpPr/>
          <p:nvPr/>
        </p:nvSpPr>
        <p:spPr>
          <a:xfrm>
            <a:off x="8589657" y="3769591"/>
            <a:ext cx="256988" cy="118345"/>
          </a:xfrm>
          <a:prstGeom prst="rect">
            <a:avLst/>
          </a:prstGeom>
          <a:solidFill>
            <a:srgbClr val="DBDB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24837CB-7B20-23EF-DA8B-64E94E1DDC9E}"/>
              </a:ext>
            </a:extLst>
          </p:cNvPr>
          <p:cNvSpPr/>
          <p:nvPr/>
        </p:nvSpPr>
        <p:spPr>
          <a:xfrm>
            <a:off x="9580349" y="3768479"/>
            <a:ext cx="256988" cy="11834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E63EBF3-DA35-0D13-88EB-12FCCD5B8EAA}"/>
              </a:ext>
            </a:extLst>
          </p:cNvPr>
          <p:cNvSpPr txBox="1"/>
          <p:nvPr/>
        </p:nvSpPr>
        <p:spPr>
          <a:xfrm>
            <a:off x="8912388" y="3750707"/>
            <a:ext cx="51995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000000"/>
                </a:solidFill>
              </a:rPr>
              <a:t>Collider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26BC816-062F-3704-EB76-DC700CD839DD}"/>
              </a:ext>
            </a:extLst>
          </p:cNvPr>
          <p:cNvSpPr txBox="1"/>
          <p:nvPr/>
        </p:nvSpPr>
        <p:spPr>
          <a:xfrm>
            <a:off x="9946317" y="3754135"/>
            <a:ext cx="51995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000000"/>
                </a:solidFill>
              </a:rPr>
              <a:t>Booster</a:t>
            </a:r>
          </a:p>
        </p:txBody>
      </p:sp>
      <p:pic>
        <p:nvPicPr>
          <p:cNvPr id="26" name="Content Placeholder 7" descr="A graph with numbers and a bar&#10;&#10;Description automatically generated">
            <a:extLst>
              <a:ext uri="{FF2B5EF4-FFF2-40B4-BE49-F238E27FC236}">
                <a16:creationId xmlns:a16="http://schemas.microsoft.com/office/drawing/2014/main" id="{E884E6D5-C120-E285-064B-852C2DFD8D8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0167" b="16989"/>
          <a:stretch/>
        </p:blipFill>
        <p:spPr>
          <a:xfrm>
            <a:off x="10945949" y="4059760"/>
            <a:ext cx="735092" cy="1980922"/>
          </a:xfrm>
          <a:prstGeom prst="rect">
            <a:avLst/>
          </a:prstGeom>
        </p:spPr>
      </p:pic>
      <p:pic>
        <p:nvPicPr>
          <p:cNvPr id="27" name="Picture 26" descr="A close-up of a measuring device&#10;&#10;Description automatically generated">
            <a:extLst>
              <a:ext uri="{FF2B5EF4-FFF2-40B4-BE49-F238E27FC236}">
                <a16:creationId xmlns:a16="http://schemas.microsoft.com/office/drawing/2014/main" id="{A47D3745-3478-0C0D-4539-8926A83B30B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7741" b="10704"/>
          <a:stretch/>
        </p:blipFill>
        <p:spPr>
          <a:xfrm>
            <a:off x="10200682" y="3888276"/>
            <a:ext cx="745200" cy="2302497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789D9B4-839F-78BA-F8C2-3007F5A098AE}"/>
              </a:ext>
            </a:extLst>
          </p:cNvPr>
          <p:cNvSpPr txBox="1"/>
          <p:nvPr/>
        </p:nvSpPr>
        <p:spPr>
          <a:xfrm>
            <a:off x="10989575" y="4273658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Z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94DA6CC-3FB2-0472-B143-D46F111EEFBA}"/>
              </a:ext>
            </a:extLst>
          </p:cNvPr>
          <p:cNvSpPr txBox="1"/>
          <p:nvPr/>
        </p:nvSpPr>
        <p:spPr>
          <a:xfrm>
            <a:off x="11100326" y="4346425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W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B76F872-1747-A265-0C50-BDFFF8925699}"/>
              </a:ext>
            </a:extLst>
          </p:cNvPr>
          <p:cNvSpPr txBox="1"/>
          <p:nvPr/>
        </p:nvSpPr>
        <p:spPr>
          <a:xfrm>
            <a:off x="11176433" y="5556988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H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D64AAB7-45FE-6455-8A90-B12D5B5E98D3}"/>
              </a:ext>
            </a:extLst>
          </p:cNvPr>
          <p:cNvSpPr txBox="1"/>
          <p:nvPr/>
        </p:nvSpPr>
        <p:spPr>
          <a:xfrm>
            <a:off x="11290888" y="5605171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tt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4D5483C-6A87-5E32-8F13-D91DE2B57D06}"/>
              </a:ext>
            </a:extLst>
          </p:cNvPr>
          <p:cNvCxnSpPr>
            <a:cxnSpLocks/>
          </p:cNvCxnSpPr>
          <p:nvPr/>
        </p:nvCxnSpPr>
        <p:spPr>
          <a:xfrm>
            <a:off x="11222659" y="5716323"/>
            <a:ext cx="1963" cy="19116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4222E9C-C35B-2350-3C61-271A01469669}"/>
              </a:ext>
            </a:extLst>
          </p:cNvPr>
          <p:cNvCxnSpPr>
            <a:cxnSpLocks/>
          </p:cNvCxnSpPr>
          <p:nvPr/>
        </p:nvCxnSpPr>
        <p:spPr>
          <a:xfrm>
            <a:off x="11313495" y="5753599"/>
            <a:ext cx="0" cy="15388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0B1D5D24-030B-D2C2-52CF-2CABBE0B3AFC}"/>
              </a:ext>
            </a:extLst>
          </p:cNvPr>
          <p:cNvSpPr/>
          <p:nvPr/>
        </p:nvSpPr>
        <p:spPr>
          <a:xfrm>
            <a:off x="10894933" y="3683835"/>
            <a:ext cx="916773" cy="4303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A1C1E6-9D27-22F6-09E1-9BAF652802DC}"/>
              </a:ext>
            </a:extLst>
          </p:cNvPr>
          <p:cNvSpPr txBox="1"/>
          <p:nvPr/>
        </p:nvSpPr>
        <p:spPr>
          <a:xfrm>
            <a:off x="8589735" y="3317945"/>
            <a:ext cx="175689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Radio Frequency</a:t>
            </a:r>
            <a:endParaRPr lang="en-GB" dirty="0"/>
          </a:p>
        </p:txBody>
      </p:sp>
      <p:sp>
        <p:nvSpPr>
          <p:cNvPr id="39" name="Content Placeholder 1">
            <a:extLst>
              <a:ext uri="{FF2B5EF4-FFF2-40B4-BE49-F238E27FC236}">
                <a16:creationId xmlns:a16="http://schemas.microsoft.com/office/drawing/2014/main" id="{AEDB426A-B739-CC0B-008F-690F6641D5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792" y="1634034"/>
            <a:ext cx="7902356" cy="4734553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RF-Redundancy in Booster might be possible for </a:t>
            </a:r>
            <a:r>
              <a:rPr lang="en-US" i="1" dirty="0">
                <a:solidFill>
                  <a:schemeClr val="tx2"/>
                </a:solidFill>
              </a:rPr>
              <a:t>Z </a:t>
            </a:r>
            <a:r>
              <a:rPr lang="en-US" dirty="0">
                <a:solidFill>
                  <a:schemeClr val="tx2"/>
                </a:solidFill>
              </a:rPr>
              <a:t>and </a:t>
            </a:r>
            <a:r>
              <a:rPr lang="en-US" i="1" dirty="0">
                <a:solidFill>
                  <a:schemeClr val="tx2"/>
                </a:solidFill>
              </a:rPr>
              <a:t>W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(to be studied)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increases overall achievements by 6-7%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High repair rate still stays problematic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H" dirty="0"/>
              <a:t>The klystron gallery is accessible to personnel during beam operation</a:t>
            </a:r>
            <a:endParaRPr lang="de-DE" dirty="0"/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CH" dirty="0"/>
              <a:t>Opportunity for modular and hot-swappable design of auxiliary systems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80962" indent="0">
              <a:buNone/>
            </a:pPr>
            <a:endParaRPr lang="en-GB" dirty="0"/>
          </a:p>
        </p:txBody>
      </p:sp>
      <p:sp>
        <p:nvSpPr>
          <p:cNvPr id="42" name="Title 2">
            <a:extLst>
              <a:ext uri="{FF2B5EF4-FFF2-40B4-BE49-F238E27FC236}">
                <a16:creationId xmlns:a16="http://schemas.microsoft.com/office/drawing/2014/main" id="{04F9AFBE-C137-EDE8-5648-9D1946C5E1A9}"/>
              </a:ext>
            </a:extLst>
          </p:cNvPr>
          <p:cNvSpPr txBox="1">
            <a:spLocks/>
          </p:cNvSpPr>
          <p:nvPr/>
        </p:nvSpPr>
        <p:spPr>
          <a:xfrm>
            <a:off x="382791" y="274320"/>
            <a:ext cx="11376025" cy="137659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dirty="0"/>
              <a:t>Radio Frequency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43815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>
            <a:extLst>
              <a:ext uri="{FF2B5EF4-FFF2-40B4-BE49-F238E27FC236}">
                <a16:creationId xmlns:a16="http://schemas.microsoft.com/office/drawing/2014/main" id="{DD2DD11F-8B83-D329-66C7-B7C6B62976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6011" y="3824322"/>
            <a:ext cx="4464766" cy="2390895"/>
          </a:xfrm>
          <a:prstGeom prst="rect">
            <a:avLst/>
          </a:prstGeom>
        </p:spPr>
      </p:pic>
      <p:pic>
        <p:nvPicPr>
          <p:cNvPr id="21" name="Picture 20" descr="A graph with numbers and a line&#10;&#10;AI-generated content may be incorrect.">
            <a:extLst>
              <a:ext uri="{FF2B5EF4-FFF2-40B4-BE49-F238E27FC236}">
                <a16:creationId xmlns:a16="http://schemas.microsoft.com/office/drawing/2014/main" id="{9EA352D9-CF08-2BE7-7B0D-62058495D8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7100" y="690044"/>
            <a:ext cx="4464766" cy="220211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371C20F-1F15-F368-FCFD-F04724117E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792" y="1330991"/>
            <a:ext cx="6615834" cy="4884226"/>
          </a:xfrm>
        </p:spPr>
        <p:txBody>
          <a:bodyPr>
            <a:normAutofit fontScale="85000" lnSpcReduction="10000"/>
          </a:bodyPr>
          <a:lstStyle/>
          <a:p>
            <a:r>
              <a:rPr lang="en-GB" sz="2400" dirty="0"/>
              <a:t>Integrated luminosity predictions extremely low</a:t>
            </a:r>
          </a:p>
          <a:p>
            <a:endParaRPr lang="en-GB" sz="2400" dirty="0"/>
          </a:p>
          <a:p>
            <a:r>
              <a:rPr lang="en-GB" sz="2400" dirty="0"/>
              <a:t>Systems of highest concern:</a:t>
            </a:r>
          </a:p>
          <a:p>
            <a:pPr lvl="1"/>
            <a:r>
              <a:rPr lang="en-GB" sz="1900" dirty="0"/>
              <a:t>Radio Frequency</a:t>
            </a:r>
          </a:p>
          <a:p>
            <a:pPr lvl="1"/>
            <a:r>
              <a:rPr lang="en-GB" sz="1900" dirty="0"/>
              <a:t>Power Converters</a:t>
            </a:r>
          </a:p>
          <a:p>
            <a:pPr lvl="1"/>
            <a:r>
              <a:rPr lang="en-GB" sz="1900" dirty="0"/>
              <a:t>Injector Complex</a:t>
            </a:r>
          </a:p>
          <a:p>
            <a:pPr lvl="1"/>
            <a:r>
              <a:rPr lang="en-GB" sz="1900" dirty="0"/>
              <a:t>Technical Infrastructure</a:t>
            </a:r>
          </a:p>
          <a:p>
            <a:pPr lvl="1"/>
            <a:endParaRPr lang="en-GB" sz="1900" dirty="0"/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Operational Cost Implications:</a:t>
            </a:r>
          </a:p>
          <a:p>
            <a:pPr marL="628650" marR="0" lvl="1" indent="-261938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900">
                <a:solidFill>
                  <a:srgbClr val="2F2F2F">
                    <a:lumMod val="50000"/>
                  </a:srgbClr>
                </a:solidFill>
                <a:latin typeface="Arial"/>
              </a:rPr>
              <a:t>High repair</a:t>
            </a: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rate of RF cavities (up to 78 cavities per week)</a:t>
            </a:r>
          </a:p>
          <a:p>
            <a:pPr marL="628650" marR="0" lvl="1" indent="-261938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900" b="0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R&amp;D Opportunity:</a:t>
            </a:r>
          </a:p>
          <a:p>
            <a:pPr marL="628650" marR="0" lvl="1" indent="-261938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Injection of polarised bunches</a:t>
            </a:r>
          </a:p>
          <a:p>
            <a:pPr lvl="1">
              <a:defRPr/>
            </a:pPr>
            <a:r>
              <a:rPr lang="en-GB" sz="1900" dirty="0"/>
              <a:t>Redundancy / improved reliability for most frequently failing systems 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19DF0-A775-EBA7-80F1-48A2FA9F8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January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4EDBC3-AF4A-D0B4-F548-F858BE4AE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C1494BE8-9C73-1C43-8BB2-1AE0752B7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Hannah Dostmann | FCC-</a:t>
            </a:r>
            <a:r>
              <a:rPr lang="en-GB" dirty="0" err="1"/>
              <a:t>ee</a:t>
            </a:r>
            <a:r>
              <a:rPr lang="en-GB" dirty="0"/>
              <a:t>: The Availability Challenge</a:t>
            </a:r>
            <a:endParaRPr lang="en-US" dirty="0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BB5EF669-F221-D276-2DF0-450DE0270FD8}"/>
              </a:ext>
            </a:extLst>
          </p:cNvPr>
          <p:cNvSpPr txBox="1">
            <a:spLocks/>
          </p:cNvSpPr>
          <p:nvPr/>
        </p:nvSpPr>
        <p:spPr>
          <a:xfrm>
            <a:off x="382791" y="274320"/>
            <a:ext cx="11376025" cy="137659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GB" dirty="0"/>
              <a:t>Conclusions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08936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371C20F-1F15-F368-FCFD-F04724117E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502" y="1063250"/>
            <a:ext cx="9967351" cy="493712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900" dirty="0"/>
          </a:p>
          <a:p>
            <a:r>
              <a:rPr lang="en-GB" dirty="0"/>
              <a:t>Success in FCC-</a:t>
            </a:r>
            <a:r>
              <a:rPr lang="en-GB" dirty="0" err="1"/>
              <a:t>ee</a:t>
            </a:r>
            <a:r>
              <a:rPr lang="en-GB" dirty="0"/>
              <a:t> requires machine-wide improvement in reliability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>
                <a:solidFill>
                  <a:srgbClr val="000000"/>
                </a:solidFill>
              </a:rPr>
              <a:t>Next steps:</a:t>
            </a:r>
          </a:p>
          <a:p>
            <a:pPr lvl="2"/>
            <a:r>
              <a:rPr lang="en-GB" sz="2100" dirty="0">
                <a:solidFill>
                  <a:srgbClr val="000000"/>
                </a:solidFill>
              </a:rPr>
              <a:t>More nuanced reliability models of high-contributing systems as design develops</a:t>
            </a:r>
          </a:p>
          <a:p>
            <a:pPr lvl="2"/>
            <a:r>
              <a:rPr lang="en-GB" sz="2100" dirty="0">
                <a:solidFill>
                  <a:srgbClr val="000000"/>
                </a:solidFill>
              </a:rPr>
              <a:t>Support for modular / hot-swappable design paradigm</a:t>
            </a:r>
            <a:endParaRPr lang="en-GB" sz="2100" b="1" dirty="0"/>
          </a:p>
          <a:p>
            <a:pPr lvl="2"/>
            <a:r>
              <a:rPr lang="en-GB" sz="2100" dirty="0"/>
              <a:t>Requirements and milestones</a:t>
            </a:r>
          </a:p>
          <a:p>
            <a:pPr lvl="2"/>
            <a:r>
              <a:rPr lang="en-GB" sz="2100" dirty="0">
                <a:solidFill>
                  <a:srgbClr val="000000"/>
                </a:solidFill>
              </a:rPr>
              <a:t>Optimisation for performance and cost factors</a:t>
            </a:r>
            <a:endParaRPr lang="en-GB" sz="2100" dirty="0"/>
          </a:p>
          <a:p>
            <a:pPr lvl="2"/>
            <a:r>
              <a:rPr lang="en-GB" sz="2100" dirty="0"/>
              <a:t>R&amp;D opportunities evaluation</a:t>
            </a:r>
          </a:p>
          <a:p>
            <a:pPr lvl="2"/>
            <a:endParaRPr lang="en-GB" sz="21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 All of this must happen </a:t>
            </a:r>
            <a:r>
              <a:rPr lang="en-GB" dirty="0">
                <a:solidFill>
                  <a:srgbClr val="000000"/>
                </a:solidFill>
              </a:rPr>
              <a:t>in parallel with design process</a:t>
            </a:r>
            <a:endParaRPr lang="en-GB" dirty="0"/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4EDBC3-AF4A-D0B4-F548-F858BE4AE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213D128-01F8-7FFB-1625-825B27CAD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Hannah Dostmann | FCC-</a:t>
            </a:r>
            <a:r>
              <a:rPr lang="en-GB" dirty="0" err="1"/>
              <a:t>ee</a:t>
            </a:r>
            <a:r>
              <a:rPr lang="en-GB" dirty="0"/>
              <a:t>: The Availability Challenge</a:t>
            </a:r>
            <a:endParaRPr lang="en-US" dirty="0"/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A8A355D8-BEF1-AAEB-5404-87E20F2ED1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17 March 2025</a:t>
            </a:r>
          </a:p>
        </p:txBody>
      </p:sp>
      <p:sp>
        <p:nvSpPr>
          <p:cNvPr id="33" name="Title 2">
            <a:extLst>
              <a:ext uri="{FF2B5EF4-FFF2-40B4-BE49-F238E27FC236}">
                <a16:creationId xmlns:a16="http://schemas.microsoft.com/office/drawing/2014/main" id="{A38FFA67-B2F7-DB5C-7541-1153D9BF3EDA}"/>
              </a:ext>
            </a:extLst>
          </p:cNvPr>
          <p:cNvSpPr txBox="1">
            <a:spLocks/>
          </p:cNvSpPr>
          <p:nvPr/>
        </p:nvSpPr>
        <p:spPr>
          <a:xfrm>
            <a:off x="382791" y="274320"/>
            <a:ext cx="11376025" cy="137659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GB" dirty="0"/>
              <a:t>Outlook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44205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02B34-41BF-1042-523E-631C857A0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837008-3489-E1C5-3997-530D39D85F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13336" y="1311369"/>
            <a:ext cx="2207026" cy="4608512"/>
          </a:xfrm>
        </p:spPr>
        <p:txBody>
          <a:bodyPr>
            <a:normAutofit fontScale="4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Jacqueline Keintzel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Franck Peauger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Olivier Brunner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Andy Butterworth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Ivan Karpov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Serge Pittet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David Nisbet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Davide Aguglia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Ben Todd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Byamba</a:t>
            </a:r>
            <a:r>
              <a:rPr lang="en-GB" dirty="0"/>
              <a:t> </a:t>
            </a:r>
            <a:r>
              <a:rPr lang="en-GB" dirty="0" err="1"/>
              <a:t>Wicki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Jean-Paul Burnet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Klaus Hanke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Chris Roderick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Ioan Kozsar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Alessandro Masi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Damien Lafarge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Tomasz Ladzinski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Verena Kain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Frank Zimmerman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Markus Zerlauth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C8C47E-1CBE-9390-5423-6BE1699D73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89119" y="1311369"/>
            <a:ext cx="2706881" cy="4608511"/>
          </a:xfrm>
        </p:spPr>
        <p:txBody>
          <a:bodyPr>
            <a:normAutofit fontScale="4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Jesper Nielsen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Mario Parodi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Charline Marcel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Manfred Wendt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Roderik Bruce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Anton Lechner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Marco Calviani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Antonio Perillo Marcone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Guillermo Peon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Inigo Martin Melero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Laurent </a:t>
            </a:r>
            <a:r>
              <a:rPr lang="en-GB" dirty="0" err="1"/>
              <a:t>Delpraz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Yann Dutheil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Christoph Wiesner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Jan Uythoven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Jeremie Bauche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Wolfgang Hofle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Roberto Kersevan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Gregory </a:t>
            </a:r>
            <a:r>
              <a:rPr lang="en-GB" dirty="0" err="1"/>
              <a:t>Pigny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Rudiger Schmidt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Arjan Verweij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AB38D4-3B88-1CBF-D89E-C482B60A1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17 March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76D1E2-03B7-B986-67D5-B1D444B35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EEA38413-7043-4484-2A78-E97917211921}"/>
              </a:ext>
            </a:extLst>
          </p:cNvPr>
          <p:cNvSpPr txBox="1">
            <a:spLocks/>
          </p:cNvSpPr>
          <p:nvPr/>
        </p:nvSpPr>
        <p:spPr>
          <a:xfrm>
            <a:off x="5346136" y="1311368"/>
            <a:ext cx="2902722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Benoit Salvant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Bernhard Holzer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Bettina </a:t>
            </a:r>
            <a:r>
              <a:rPr lang="en-GB" sz="1000" dirty="0" err="1"/>
              <a:t>Mikulec</a:t>
            </a:r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Cedric Hernalsteens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Rama Calaga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Roberto Losito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Katsunobu Oide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Hannes Bartosik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Paolo Craievich (PSI)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Masanori Sato (KEK)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William </a:t>
            </a:r>
            <a:r>
              <a:rPr lang="en-GB" sz="1000" dirty="0" err="1"/>
              <a:t>Corocho</a:t>
            </a:r>
            <a:r>
              <a:rPr lang="en-GB" sz="1000" dirty="0"/>
              <a:t> (SLAC)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Ralph </a:t>
            </a:r>
            <a:r>
              <a:rPr lang="en-GB" sz="1000" dirty="0" err="1"/>
              <a:t>Boespflug</a:t>
            </a:r>
            <a:r>
              <a:rPr lang="en-GB" sz="1000" dirty="0"/>
              <a:t> (DESY)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Rainer </a:t>
            </a:r>
            <a:r>
              <a:rPr lang="en-GB" sz="1000" dirty="0" err="1"/>
              <a:t>Wanzenberg</a:t>
            </a:r>
            <a:r>
              <a:rPr lang="en-GB" sz="1000" dirty="0"/>
              <a:t> (DESY)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Michaela Schaumann (DESY)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Cristian Maccarrone (ESRF)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Laurent Hardy (ESRF)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Antoine Chance (CEA)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ACEE4D8-7413-E8F7-FDA6-53FCDF35F8C4}"/>
              </a:ext>
            </a:extLst>
          </p:cNvPr>
          <p:cNvSpPr txBox="1">
            <a:spLocks/>
          </p:cNvSpPr>
          <p:nvPr/>
        </p:nvSpPr>
        <p:spPr>
          <a:xfrm>
            <a:off x="7621774" y="1305330"/>
            <a:ext cx="2902722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Jorg Wenninger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Gijs de Rijk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Daniel Valuch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Belen Maria Salvachua Ferrando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Matteo Solfaroli Camillocci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Alice Vanel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Luke Von Freeden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Robert Kieffer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Igor Syratchev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Helga Timko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Rafaele </a:t>
            </a:r>
            <a:r>
              <a:rPr lang="en-GB" sz="1000" dirty="0" err="1"/>
              <a:t>Tegas</a:t>
            </a:r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Giacomo Lavezzari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Manuel </a:t>
            </a:r>
            <a:r>
              <a:rPr lang="en-GB" sz="1000" dirty="0" err="1"/>
              <a:t>Colmenero</a:t>
            </a:r>
            <a:r>
              <a:rPr lang="en-GB" sz="1000" dirty="0"/>
              <a:t> </a:t>
            </a:r>
            <a:r>
              <a:rPr lang="en-GB" sz="1000" dirty="0" err="1"/>
              <a:t>Moratalla</a:t>
            </a:r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Milosz </a:t>
            </a:r>
            <a:r>
              <a:rPr lang="en-GB" sz="1000" dirty="0" err="1"/>
              <a:t>Blaszkiewicz</a:t>
            </a:r>
            <a:endParaRPr lang="en-GB" sz="1000" dirty="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F4BB386B-D1F9-EB23-96C6-9F02B5824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Hannah Dostmann | FCC-</a:t>
            </a:r>
            <a:r>
              <a:rPr lang="en-GB" dirty="0" err="1"/>
              <a:t>ee</a:t>
            </a:r>
            <a:r>
              <a:rPr lang="en-GB" dirty="0"/>
              <a:t>: The Availability Challenge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2100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09915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7F316F-EAC0-1028-D774-A25D1AB76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9AA73C-4E0B-DEDC-81D1-E331F1C83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65BC1C-ECAE-5CAC-BF54-3F9431D28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2652E33-9A06-0B8E-605B-145A198799F6}"/>
              </a:ext>
            </a:extLst>
          </p:cNvPr>
          <p:cNvSpPr/>
          <p:nvPr/>
        </p:nvSpPr>
        <p:spPr>
          <a:xfrm>
            <a:off x="9321738" y="3801450"/>
            <a:ext cx="184769" cy="367029"/>
          </a:xfrm>
          <a:prstGeom prst="rect">
            <a:avLst/>
          </a:prstGeom>
          <a:solidFill>
            <a:srgbClr val="00B0F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D6909DF-711A-F6C1-6707-439D9D1D8C6F}"/>
              </a:ext>
            </a:extLst>
          </p:cNvPr>
          <p:cNvSpPr/>
          <p:nvPr/>
        </p:nvSpPr>
        <p:spPr>
          <a:xfrm>
            <a:off x="7084796" y="4393941"/>
            <a:ext cx="1329932" cy="836734"/>
          </a:xfrm>
          <a:prstGeom prst="roundRect">
            <a:avLst/>
          </a:prstGeom>
          <a:solidFill>
            <a:schemeClr val="accent6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/>
              <a:t>Adjust</a:t>
            </a: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3E41BDB1-7CD5-B045-FCEF-BBB974F8BB82}"/>
              </a:ext>
            </a:extLst>
          </p:cNvPr>
          <p:cNvSpPr/>
          <p:nvPr/>
        </p:nvSpPr>
        <p:spPr>
          <a:xfrm rot="16200000">
            <a:off x="1585215" y="4729272"/>
            <a:ext cx="302150" cy="240031"/>
          </a:xfrm>
          <a:prstGeom prst="downArrow">
            <a:avLst/>
          </a:prstGeom>
          <a:solidFill>
            <a:srgbClr val="00B0F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33BA378F-8A40-57F8-02B4-5F81636E961D}"/>
              </a:ext>
            </a:extLst>
          </p:cNvPr>
          <p:cNvSpPr/>
          <p:nvPr/>
        </p:nvSpPr>
        <p:spPr>
          <a:xfrm rot="16200000">
            <a:off x="8429050" y="4677532"/>
            <a:ext cx="302150" cy="240031"/>
          </a:xfrm>
          <a:prstGeom prst="downArrow">
            <a:avLst/>
          </a:prstGeom>
          <a:solidFill>
            <a:srgbClr val="00B0F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1EC58B8-5D52-3FD5-0BD8-06BAA01791A9}"/>
              </a:ext>
            </a:extLst>
          </p:cNvPr>
          <p:cNvGrpSpPr/>
          <p:nvPr/>
        </p:nvGrpSpPr>
        <p:grpSpPr>
          <a:xfrm>
            <a:off x="607795" y="4231951"/>
            <a:ext cx="950682" cy="1038115"/>
            <a:chOff x="621830" y="2165748"/>
            <a:chExt cx="950682" cy="1038115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EAF4CC28-1908-A6CB-2153-4FBBB9290DEA}"/>
                </a:ext>
              </a:extLst>
            </p:cNvPr>
            <p:cNvSpPr/>
            <p:nvPr/>
          </p:nvSpPr>
          <p:spPr>
            <a:xfrm>
              <a:off x="621830" y="2165748"/>
              <a:ext cx="950682" cy="1038115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/>
                <a:t>Set Up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4266DCD-3F32-9BF9-174F-7A2952ED24A2}"/>
                </a:ext>
              </a:extLst>
            </p:cNvPr>
            <p:cNvSpPr/>
            <p:nvPr/>
          </p:nvSpPr>
          <p:spPr>
            <a:xfrm>
              <a:off x="696355" y="2834907"/>
              <a:ext cx="778492" cy="303407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</a:rPr>
                <a:t>10 min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BB9B13A8-C11F-0F71-2656-6320A3EC088C}"/>
              </a:ext>
            </a:extLst>
          </p:cNvPr>
          <p:cNvSpPr/>
          <p:nvPr/>
        </p:nvSpPr>
        <p:spPr>
          <a:xfrm>
            <a:off x="7334122" y="4839009"/>
            <a:ext cx="869953" cy="326622"/>
          </a:xfrm>
          <a:prstGeom prst="rect">
            <a:avLst/>
          </a:prstGeom>
          <a:solidFill>
            <a:srgbClr val="00B0F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10 min</a:t>
            </a:r>
            <a:endParaRPr lang="en-GB" sz="1400" dirty="0">
              <a:solidFill>
                <a:srgbClr val="000000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87FF7F0-17E6-3F42-0586-366A93395657}"/>
              </a:ext>
            </a:extLst>
          </p:cNvPr>
          <p:cNvGrpSpPr/>
          <p:nvPr/>
        </p:nvGrpSpPr>
        <p:grpSpPr>
          <a:xfrm>
            <a:off x="1879887" y="3978120"/>
            <a:ext cx="1261933" cy="1340854"/>
            <a:chOff x="1865540" y="2092949"/>
            <a:chExt cx="1261933" cy="1340854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F45FD8C7-D685-3406-1FD7-D157674BF65F}"/>
                </a:ext>
              </a:extLst>
            </p:cNvPr>
            <p:cNvSpPr/>
            <p:nvPr/>
          </p:nvSpPr>
          <p:spPr>
            <a:xfrm>
              <a:off x="1865540" y="2092949"/>
              <a:ext cx="1261933" cy="1340854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/>
                <a:t>Pilot bunch injection</a:t>
              </a:r>
            </a:p>
            <a:p>
              <a:pPr algn="ctr"/>
              <a:endParaRPr lang="en-US" b="1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A067B00-D63B-1FB6-9546-D19DA500BE0D}"/>
                </a:ext>
              </a:extLst>
            </p:cNvPr>
            <p:cNvSpPr/>
            <p:nvPr/>
          </p:nvSpPr>
          <p:spPr>
            <a:xfrm>
              <a:off x="2076933" y="3052273"/>
              <a:ext cx="869953" cy="326622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</a:rPr>
                <a:t>10 min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E06CA75-3F6F-0B02-CA75-C251698E7669}"/>
              </a:ext>
            </a:extLst>
          </p:cNvPr>
          <p:cNvGrpSpPr/>
          <p:nvPr/>
        </p:nvGrpSpPr>
        <p:grpSpPr>
          <a:xfrm>
            <a:off x="3471686" y="4385471"/>
            <a:ext cx="1794698" cy="883918"/>
            <a:chOff x="3439803" y="2235379"/>
            <a:chExt cx="1794698" cy="883918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15BDE7AA-D89B-7F99-B5F7-12D41FB3292A}"/>
                </a:ext>
              </a:extLst>
            </p:cNvPr>
            <p:cNvSpPr/>
            <p:nvPr/>
          </p:nvSpPr>
          <p:spPr>
            <a:xfrm>
              <a:off x="3439803" y="2235379"/>
              <a:ext cx="1794698" cy="883918"/>
            </a:xfrm>
            <a:prstGeom prst="roundRect">
              <a:avLst/>
            </a:prstGeom>
            <a:solidFill>
              <a:schemeClr val="accent6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/>
                <a:t>Polarisation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51373A5-9A9F-0454-321B-C385F4F97854}"/>
                </a:ext>
              </a:extLst>
            </p:cNvPr>
            <p:cNvSpPr/>
            <p:nvPr/>
          </p:nvSpPr>
          <p:spPr>
            <a:xfrm>
              <a:off x="3902175" y="2682932"/>
              <a:ext cx="869953" cy="326622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</a:rPr>
                <a:t>2 h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A102AA3-A233-B451-5853-189C2DB2D8CF}"/>
              </a:ext>
            </a:extLst>
          </p:cNvPr>
          <p:cNvSpPr/>
          <p:nvPr/>
        </p:nvSpPr>
        <p:spPr>
          <a:xfrm>
            <a:off x="5578469" y="4392682"/>
            <a:ext cx="1148815" cy="883918"/>
          </a:xfrm>
          <a:prstGeom prst="roundRect">
            <a:avLst/>
          </a:prstGeom>
          <a:solidFill>
            <a:schemeClr val="accent6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/>
              <a:t>Fill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A52FD014-47B9-F610-C43E-75A6CD7CC7FC}"/>
                  </a:ext>
                </a:extLst>
              </p:cNvPr>
              <p:cNvSpPr/>
              <p:nvPr/>
            </p:nvSpPr>
            <p:spPr>
              <a:xfrm>
                <a:off x="5694064" y="4879918"/>
                <a:ext cx="888786" cy="302151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A52FD014-47B9-F610-C43E-75A6CD7CC7F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4064" y="4879918"/>
                <a:ext cx="888786" cy="302151"/>
              </a:xfrm>
              <a:prstGeom prst="rect">
                <a:avLst/>
              </a:prstGeom>
              <a:blipFill>
                <a:blip r:embed="rId3"/>
                <a:stretch>
                  <a:fillRect b="-25490"/>
                </a:stretch>
              </a:blipFill>
              <a:ln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Arrow: Down 21">
            <a:extLst>
              <a:ext uri="{FF2B5EF4-FFF2-40B4-BE49-F238E27FC236}">
                <a16:creationId xmlns:a16="http://schemas.microsoft.com/office/drawing/2014/main" id="{6369C6B6-1798-6808-B04D-32D50D028CD3}"/>
              </a:ext>
            </a:extLst>
          </p:cNvPr>
          <p:cNvSpPr/>
          <p:nvPr/>
        </p:nvSpPr>
        <p:spPr>
          <a:xfrm rot="16200000">
            <a:off x="5280706" y="4711766"/>
            <a:ext cx="302150" cy="240031"/>
          </a:xfrm>
          <a:prstGeom prst="downArrow">
            <a:avLst/>
          </a:prstGeom>
          <a:solidFill>
            <a:srgbClr val="00B0F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29AD574-7C8A-C091-DE90-AF3237DA0C29}"/>
              </a:ext>
            </a:extLst>
          </p:cNvPr>
          <p:cNvGrpSpPr/>
          <p:nvPr/>
        </p:nvGrpSpPr>
        <p:grpSpPr>
          <a:xfrm>
            <a:off x="8766913" y="4200394"/>
            <a:ext cx="1329932" cy="1076206"/>
            <a:chOff x="8736249" y="2096879"/>
            <a:chExt cx="1329932" cy="1076206"/>
          </a:xfrm>
          <a:solidFill>
            <a:srgbClr val="006600"/>
          </a:solidFill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7397FDB0-B29C-1D49-5C78-F72F4A6BC17E}"/>
                </a:ext>
              </a:extLst>
            </p:cNvPr>
            <p:cNvSpPr/>
            <p:nvPr/>
          </p:nvSpPr>
          <p:spPr>
            <a:xfrm>
              <a:off x="8736249" y="2096879"/>
              <a:ext cx="1329932" cy="1076206"/>
            </a:xfrm>
            <a:prstGeom prst="round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Physics</a:t>
              </a:r>
            </a:p>
            <a:p>
              <a:pPr algn="ctr"/>
              <a:endParaRPr lang="en-US" b="1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E9E6940-11D0-340F-DB81-8F24F78B1DD1}"/>
                </a:ext>
              </a:extLst>
            </p:cNvPr>
            <p:cNvSpPr/>
            <p:nvPr/>
          </p:nvSpPr>
          <p:spPr>
            <a:xfrm>
              <a:off x="8995438" y="2701271"/>
              <a:ext cx="902061" cy="326622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</a:rPr>
                <a:t>20 h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26" name="Arrow: Down 25">
            <a:extLst>
              <a:ext uri="{FF2B5EF4-FFF2-40B4-BE49-F238E27FC236}">
                <a16:creationId xmlns:a16="http://schemas.microsoft.com/office/drawing/2014/main" id="{D6934F60-DEFE-2619-826D-13A9B2170E17}"/>
              </a:ext>
            </a:extLst>
          </p:cNvPr>
          <p:cNvSpPr/>
          <p:nvPr/>
        </p:nvSpPr>
        <p:spPr>
          <a:xfrm rot="16200000">
            <a:off x="6754965" y="4656226"/>
            <a:ext cx="302150" cy="240031"/>
          </a:xfrm>
          <a:prstGeom prst="downArrow">
            <a:avLst/>
          </a:prstGeom>
          <a:solidFill>
            <a:srgbClr val="00B0F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039D0250-5B4D-49CC-7100-CD5F152EF618}"/>
              </a:ext>
            </a:extLst>
          </p:cNvPr>
          <p:cNvSpPr/>
          <p:nvPr/>
        </p:nvSpPr>
        <p:spPr>
          <a:xfrm rot="16200000">
            <a:off x="10135011" y="4900752"/>
            <a:ext cx="302150" cy="240031"/>
          </a:xfrm>
          <a:prstGeom prst="downArrow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51E7C2F6-80A3-ECAC-53C3-F8ED50E87534}"/>
              </a:ext>
            </a:extLst>
          </p:cNvPr>
          <p:cNvSpPr/>
          <p:nvPr/>
        </p:nvSpPr>
        <p:spPr>
          <a:xfrm rot="5400000">
            <a:off x="10133784" y="4503092"/>
            <a:ext cx="302150" cy="240031"/>
          </a:xfrm>
          <a:prstGeom prst="downArrow">
            <a:avLst/>
          </a:prstGeom>
          <a:solidFill>
            <a:srgbClr val="92D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5D2EFEE-9C05-D2B0-E104-E15E3033A5B7}"/>
              </a:ext>
            </a:extLst>
          </p:cNvPr>
          <p:cNvGrpSpPr/>
          <p:nvPr/>
        </p:nvGrpSpPr>
        <p:grpSpPr>
          <a:xfrm>
            <a:off x="10499697" y="4404083"/>
            <a:ext cx="1329932" cy="855395"/>
            <a:chOff x="10467814" y="2184602"/>
            <a:chExt cx="1329932" cy="855395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8C8502B3-4632-B18B-0842-79DEF9EEC38B}"/>
                </a:ext>
              </a:extLst>
            </p:cNvPr>
            <p:cNvGrpSpPr/>
            <p:nvPr/>
          </p:nvGrpSpPr>
          <p:grpSpPr>
            <a:xfrm>
              <a:off x="10467814" y="2184602"/>
              <a:ext cx="1329932" cy="855395"/>
              <a:chOff x="8787668" y="3518718"/>
              <a:chExt cx="1329932" cy="855395"/>
            </a:xfrm>
          </p:grpSpPr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6DD2E57E-06D2-4627-B49D-1D764A61E456}"/>
                  </a:ext>
                </a:extLst>
              </p:cNvPr>
              <p:cNvSpPr/>
              <p:nvPr/>
            </p:nvSpPr>
            <p:spPr>
              <a:xfrm>
                <a:off x="8787668" y="3518718"/>
                <a:ext cx="1329932" cy="855395"/>
              </a:xfrm>
              <a:prstGeom prst="roundRect">
                <a:avLst/>
              </a:prstGeom>
              <a:solidFill>
                <a:srgbClr val="00660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/>
                  <a:t>Burn Off</a:t>
                </a:r>
              </a:p>
              <a:p>
                <a:pPr algn="ctr"/>
                <a:endParaRPr lang="en-US" b="1" dirty="0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422BD55-F963-2599-715C-46119E4E4058}"/>
                  </a:ext>
                </a:extLst>
              </p:cNvPr>
              <p:cNvSpPr/>
              <p:nvPr/>
            </p:nvSpPr>
            <p:spPr>
              <a:xfrm>
                <a:off x="8957360" y="3992530"/>
                <a:ext cx="997925" cy="326622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C921E22B-56DA-9FE7-EA47-11AB5857D73C}"/>
                    </a:ext>
                  </a:extLst>
                </p:cNvPr>
                <p:cNvSpPr/>
                <p:nvPr/>
              </p:nvSpPr>
              <p:spPr>
                <a:xfrm>
                  <a:off x="10646044" y="2658891"/>
                  <a:ext cx="997925" cy="28725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oMath>
                    </m:oMathPara>
                  </a14:m>
                  <a:endParaRPr lang="en-GB" sz="2400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C921E22B-56DA-9FE7-EA47-11AB5857D73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46044" y="2658891"/>
                  <a:ext cx="997925" cy="287259"/>
                </a:xfrm>
                <a:prstGeom prst="rect">
                  <a:avLst/>
                </a:prstGeom>
                <a:blipFill>
                  <a:blip r:embed="rId4"/>
                  <a:stretch>
                    <a:fillRect b="-1702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4" name="Arrow: Down 3">
            <a:extLst>
              <a:ext uri="{FF2B5EF4-FFF2-40B4-BE49-F238E27FC236}">
                <a16:creationId xmlns:a16="http://schemas.microsoft.com/office/drawing/2014/main" id="{A72BC494-62FB-6CBD-19C0-3029635603B0}"/>
              </a:ext>
            </a:extLst>
          </p:cNvPr>
          <p:cNvSpPr/>
          <p:nvPr/>
        </p:nvSpPr>
        <p:spPr>
          <a:xfrm rot="16200000">
            <a:off x="3158172" y="4703450"/>
            <a:ext cx="302150" cy="240031"/>
          </a:xfrm>
          <a:prstGeom prst="downArrow">
            <a:avLst/>
          </a:prstGeom>
          <a:solidFill>
            <a:srgbClr val="00B0F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Bent Up Arrow 10">
            <a:extLst>
              <a:ext uri="{FF2B5EF4-FFF2-40B4-BE49-F238E27FC236}">
                <a16:creationId xmlns:a16="http://schemas.microsoft.com/office/drawing/2014/main" id="{8B21FBC2-07A2-E71B-4B04-4028E256548A}"/>
              </a:ext>
            </a:extLst>
          </p:cNvPr>
          <p:cNvSpPr/>
          <p:nvPr/>
        </p:nvSpPr>
        <p:spPr>
          <a:xfrm rot="10800000">
            <a:off x="918234" y="3738466"/>
            <a:ext cx="8588273" cy="410610"/>
          </a:xfrm>
          <a:prstGeom prst="bentUpArrow">
            <a:avLst>
              <a:gd name="adj1" fmla="val 44876"/>
              <a:gd name="adj2" fmla="val 41956"/>
              <a:gd name="adj3" fmla="val 29847"/>
            </a:avLst>
          </a:prstGeom>
          <a:solidFill>
            <a:srgbClr val="00B0F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6" name="Rectangle: Rounded Corners 22">
            <a:extLst>
              <a:ext uri="{FF2B5EF4-FFF2-40B4-BE49-F238E27FC236}">
                <a16:creationId xmlns:a16="http://schemas.microsoft.com/office/drawing/2014/main" id="{FC2E0167-3DFC-52C9-B487-DE378674E00C}"/>
              </a:ext>
            </a:extLst>
          </p:cNvPr>
          <p:cNvSpPr/>
          <p:nvPr/>
        </p:nvSpPr>
        <p:spPr>
          <a:xfrm>
            <a:off x="607795" y="5612941"/>
            <a:ext cx="11212888" cy="377016"/>
          </a:xfrm>
          <a:prstGeom prst="roundRect">
            <a:avLst/>
          </a:prstGeom>
          <a:solidFill>
            <a:srgbClr val="990033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/>
              <a:t>Down for Repair</a:t>
            </a:r>
          </a:p>
        </p:txBody>
      </p:sp>
      <p:sp>
        <p:nvSpPr>
          <p:cNvPr id="37" name="Arrow: Down 14">
            <a:extLst>
              <a:ext uri="{FF2B5EF4-FFF2-40B4-BE49-F238E27FC236}">
                <a16:creationId xmlns:a16="http://schemas.microsoft.com/office/drawing/2014/main" id="{64306AF8-DAC2-34A8-582E-A228A615E0AC}"/>
              </a:ext>
            </a:extLst>
          </p:cNvPr>
          <p:cNvSpPr/>
          <p:nvPr/>
        </p:nvSpPr>
        <p:spPr>
          <a:xfrm>
            <a:off x="11139429" y="5317049"/>
            <a:ext cx="302150" cy="240031"/>
          </a:xfrm>
          <a:prstGeom prst="downArrow">
            <a:avLst/>
          </a:prstGeom>
          <a:solidFill>
            <a:srgbClr val="00B0F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Arrow: Down 34">
            <a:extLst>
              <a:ext uri="{FF2B5EF4-FFF2-40B4-BE49-F238E27FC236}">
                <a16:creationId xmlns:a16="http://schemas.microsoft.com/office/drawing/2014/main" id="{10A09627-9C97-D89F-F639-FED97359486F}"/>
              </a:ext>
            </a:extLst>
          </p:cNvPr>
          <p:cNvSpPr/>
          <p:nvPr/>
        </p:nvSpPr>
        <p:spPr>
          <a:xfrm>
            <a:off x="906657" y="5308156"/>
            <a:ext cx="302150" cy="240031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39" name="Arrow: Down 34">
            <a:extLst>
              <a:ext uri="{FF2B5EF4-FFF2-40B4-BE49-F238E27FC236}">
                <a16:creationId xmlns:a16="http://schemas.microsoft.com/office/drawing/2014/main" id="{B1081086-42E5-0F15-15B1-FD5D94B75B58}"/>
              </a:ext>
            </a:extLst>
          </p:cNvPr>
          <p:cNvSpPr/>
          <p:nvPr/>
        </p:nvSpPr>
        <p:spPr>
          <a:xfrm>
            <a:off x="2107541" y="5340533"/>
            <a:ext cx="302150" cy="240031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0" name="Arrow: Down 34">
            <a:extLst>
              <a:ext uri="{FF2B5EF4-FFF2-40B4-BE49-F238E27FC236}">
                <a16:creationId xmlns:a16="http://schemas.microsoft.com/office/drawing/2014/main" id="{B0B9DD59-194E-3F72-7833-40017195F929}"/>
              </a:ext>
            </a:extLst>
          </p:cNvPr>
          <p:cNvSpPr/>
          <p:nvPr/>
        </p:nvSpPr>
        <p:spPr>
          <a:xfrm>
            <a:off x="3952398" y="5317049"/>
            <a:ext cx="302150" cy="240031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1" name="Arrow: Down 34">
            <a:extLst>
              <a:ext uri="{FF2B5EF4-FFF2-40B4-BE49-F238E27FC236}">
                <a16:creationId xmlns:a16="http://schemas.microsoft.com/office/drawing/2014/main" id="{19594ECC-6990-D918-E565-8D1157D6DB54}"/>
              </a:ext>
            </a:extLst>
          </p:cNvPr>
          <p:cNvSpPr/>
          <p:nvPr/>
        </p:nvSpPr>
        <p:spPr>
          <a:xfrm>
            <a:off x="5796865" y="5317049"/>
            <a:ext cx="302150" cy="240031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2" name="Arrow: Down 34">
            <a:extLst>
              <a:ext uri="{FF2B5EF4-FFF2-40B4-BE49-F238E27FC236}">
                <a16:creationId xmlns:a16="http://schemas.microsoft.com/office/drawing/2014/main" id="{8BCD75CC-699B-008C-31E0-B74E14A4700C}"/>
              </a:ext>
            </a:extLst>
          </p:cNvPr>
          <p:cNvSpPr/>
          <p:nvPr/>
        </p:nvSpPr>
        <p:spPr>
          <a:xfrm>
            <a:off x="7355614" y="5316804"/>
            <a:ext cx="302150" cy="240031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3" name="Arrow: Down 34">
            <a:extLst>
              <a:ext uri="{FF2B5EF4-FFF2-40B4-BE49-F238E27FC236}">
                <a16:creationId xmlns:a16="http://schemas.microsoft.com/office/drawing/2014/main" id="{A910A7F6-1285-B82D-DA99-94380ED48453}"/>
              </a:ext>
            </a:extLst>
          </p:cNvPr>
          <p:cNvSpPr/>
          <p:nvPr/>
        </p:nvSpPr>
        <p:spPr>
          <a:xfrm>
            <a:off x="9326058" y="5310392"/>
            <a:ext cx="302150" cy="240031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4" name="Arrow: Down 34">
            <a:extLst>
              <a:ext uri="{FF2B5EF4-FFF2-40B4-BE49-F238E27FC236}">
                <a16:creationId xmlns:a16="http://schemas.microsoft.com/office/drawing/2014/main" id="{BE035A14-7C01-A9EA-6627-4A8238CD5BFC}"/>
              </a:ext>
            </a:extLst>
          </p:cNvPr>
          <p:cNvSpPr/>
          <p:nvPr/>
        </p:nvSpPr>
        <p:spPr>
          <a:xfrm>
            <a:off x="1246130" y="5304303"/>
            <a:ext cx="302150" cy="240031"/>
          </a:xfrm>
          <a:prstGeom prst="downArrow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5" name="Arrow: Down 34">
            <a:extLst>
              <a:ext uri="{FF2B5EF4-FFF2-40B4-BE49-F238E27FC236}">
                <a16:creationId xmlns:a16="http://schemas.microsoft.com/office/drawing/2014/main" id="{B3C92CD4-1813-E9E3-6206-8DD7166ABFF1}"/>
              </a:ext>
            </a:extLst>
          </p:cNvPr>
          <p:cNvSpPr/>
          <p:nvPr/>
        </p:nvSpPr>
        <p:spPr>
          <a:xfrm>
            <a:off x="2571041" y="5337605"/>
            <a:ext cx="302150" cy="240031"/>
          </a:xfrm>
          <a:prstGeom prst="downArrow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6" name="Arrow: Down 34">
            <a:extLst>
              <a:ext uri="{FF2B5EF4-FFF2-40B4-BE49-F238E27FC236}">
                <a16:creationId xmlns:a16="http://schemas.microsoft.com/office/drawing/2014/main" id="{095B2B2F-2FA2-4705-7E0D-B441B1D81F15}"/>
              </a:ext>
            </a:extLst>
          </p:cNvPr>
          <p:cNvSpPr/>
          <p:nvPr/>
        </p:nvSpPr>
        <p:spPr>
          <a:xfrm>
            <a:off x="4415091" y="5325265"/>
            <a:ext cx="302150" cy="240031"/>
          </a:xfrm>
          <a:prstGeom prst="downArrow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7" name="Arrow: Down 34">
            <a:extLst>
              <a:ext uri="{FF2B5EF4-FFF2-40B4-BE49-F238E27FC236}">
                <a16:creationId xmlns:a16="http://schemas.microsoft.com/office/drawing/2014/main" id="{A95FFB5B-4A13-6B6E-0830-C693DE129652}"/>
              </a:ext>
            </a:extLst>
          </p:cNvPr>
          <p:cNvSpPr/>
          <p:nvPr/>
        </p:nvSpPr>
        <p:spPr>
          <a:xfrm>
            <a:off x="6210815" y="5313862"/>
            <a:ext cx="302150" cy="240031"/>
          </a:xfrm>
          <a:prstGeom prst="downArrow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8" name="Arrow: Down 34">
            <a:extLst>
              <a:ext uri="{FF2B5EF4-FFF2-40B4-BE49-F238E27FC236}">
                <a16:creationId xmlns:a16="http://schemas.microsoft.com/office/drawing/2014/main" id="{7EE6E50A-6C3F-1DC9-9402-731B7C23BF94}"/>
              </a:ext>
            </a:extLst>
          </p:cNvPr>
          <p:cNvSpPr/>
          <p:nvPr/>
        </p:nvSpPr>
        <p:spPr>
          <a:xfrm>
            <a:off x="7853652" y="5308157"/>
            <a:ext cx="302150" cy="240031"/>
          </a:xfrm>
          <a:prstGeom prst="downArrow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9" name="Arrow: Down 35">
            <a:extLst>
              <a:ext uri="{FF2B5EF4-FFF2-40B4-BE49-F238E27FC236}">
                <a16:creationId xmlns:a16="http://schemas.microsoft.com/office/drawing/2014/main" id="{857F6FC2-6510-7FCB-50BB-EE00A91D31E4}"/>
              </a:ext>
            </a:extLst>
          </p:cNvPr>
          <p:cNvSpPr/>
          <p:nvPr/>
        </p:nvSpPr>
        <p:spPr>
          <a:xfrm rot="10800000">
            <a:off x="572661" y="5314819"/>
            <a:ext cx="302150" cy="240031"/>
          </a:xfrm>
          <a:prstGeom prst="downArrow">
            <a:avLst/>
          </a:prstGeom>
          <a:solidFill>
            <a:srgbClr val="92D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F2BCB6A-9D71-8748-38BF-2E68D4427D1A}"/>
              </a:ext>
            </a:extLst>
          </p:cNvPr>
          <p:cNvSpPr txBox="1"/>
          <p:nvPr/>
        </p:nvSpPr>
        <p:spPr>
          <a:xfrm>
            <a:off x="9537741" y="3721627"/>
            <a:ext cx="111820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Dump</a:t>
            </a:r>
            <a:endParaRPr lang="en-GB" sz="140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163A0E7-43A1-F269-A6F7-FB76221E6B3E}"/>
              </a:ext>
            </a:extLst>
          </p:cNvPr>
          <p:cNvSpPr/>
          <p:nvPr/>
        </p:nvSpPr>
        <p:spPr>
          <a:xfrm>
            <a:off x="9328215" y="3792106"/>
            <a:ext cx="171104" cy="36702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593157A8-17F1-8220-87DD-1AA2DF04568D}"/>
                  </a:ext>
                </a:extLst>
              </p:cNvPr>
              <p:cNvSpPr/>
              <p:nvPr/>
            </p:nvSpPr>
            <p:spPr>
              <a:xfrm>
                <a:off x="7213371" y="5642964"/>
                <a:ext cx="888786" cy="315223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𝑟𝑒𝑝𝑎𝑖𝑟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593157A8-17F1-8220-87DD-1AA2DF0456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3371" y="5642964"/>
                <a:ext cx="888786" cy="315223"/>
              </a:xfrm>
              <a:prstGeom prst="rect">
                <a:avLst/>
              </a:prstGeom>
              <a:blipFill>
                <a:blip r:embed="rId5"/>
                <a:stretch>
                  <a:fillRect l="-2740" b="-33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Content Placeholder 1">
            <a:extLst>
              <a:ext uri="{FF2B5EF4-FFF2-40B4-BE49-F238E27FC236}">
                <a16:creationId xmlns:a16="http://schemas.microsoft.com/office/drawing/2014/main" id="{CE4BF764-4313-FD1A-9841-612C25A836B4}"/>
              </a:ext>
            </a:extLst>
          </p:cNvPr>
          <p:cNvSpPr txBox="1">
            <a:spLocks/>
          </p:cNvSpPr>
          <p:nvPr/>
        </p:nvSpPr>
        <p:spPr>
          <a:xfrm>
            <a:off x="654885" y="3183765"/>
            <a:ext cx="1754806" cy="45507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sz="2800" b="1" i="1" u="sng" dirty="0">
                <a:solidFill>
                  <a:srgbClr val="000000"/>
                </a:solidFill>
              </a:rPr>
              <a:t>Z,W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66" name="Rectangle: Rounded Corners 57">
            <a:extLst>
              <a:ext uri="{FF2B5EF4-FFF2-40B4-BE49-F238E27FC236}">
                <a16:creationId xmlns:a16="http://schemas.microsoft.com/office/drawing/2014/main" id="{DE2DE685-8D89-6F94-5CCC-998CF6198A7C}"/>
              </a:ext>
            </a:extLst>
          </p:cNvPr>
          <p:cNvSpPr/>
          <p:nvPr/>
        </p:nvSpPr>
        <p:spPr>
          <a:xfrm>
            <a:off x="490170" y="1169079"/>
            <a:ext cx="5638154" cy="1801813"/>
          </a:xfrm>
          <a:prstGeom prst="roundRect">
            <a:avLst/>
          </a:prstGeom>
          <a:solidFill>
            <a:srgbClr val="FF8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5572838-7553-C6D8-6046-B6606025B84A}"/>
              </a:ext>
            </a:extLst>
          </p:cNvPr>
          <p:cNvSpPr txBox="1"/>
          <p:nvPr/>
        </p:nvSpPr>
        <p:spPr>
          <a:xfrm>
            <a:off x="818811" y="1557159"/>
            <a:ext cx="522090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</a:rPr>
              <a:t>(1) Indefinite physics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Pilot bunch lifetime  &gt;  natural polarization time</a:t>
            </a:r>
          </a:p>
        </p:txBody>
      </p:sp>
      <p:sp>
        <p:nvSpPr>
          <p:cNvPr id="68" name="Multiplication Sign 53">
            <a:extLst>
              <a:ext uri="{FF2B5EF4-FFF2-40B4-BE49-F238E27FC236}">
                <a16:creationId xmlns:a16="http://schemas.microsoft.com/office/drawing/2014/main" id="{01158B02-B2E1-4613-B90F-79EAE5BEF59E}"/>
              </a:ext>
            </a:extLst>
          </p:cNvPr>
          <p:cNvSpPr/>
          <p:nvPr/>
        </p:nvSpPr>
        <p:spPr>
          <a:xfrm>
            <a:off x="8801523" y="4714536"/>
            <a:ext cx="1295321" cy="510219"/>
          </a:xfrm>
          <a:prstGeom prst="mathMultiply">
            <a:avLst/>
          </a:prstGeom>
          <a:solidFill>
            <a:srgbClr val="FF8C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Multiplication Sign 53">
            <a:extLst>
              <a:ext uri="{FF2B5EF4-FFF2-40B4-BE49-F238E27FC236}">
                <a16:creationId xmlns:a16="http://schemas.microsoft.com/office/drawing/2014/main" id="{D076B6C8-2C92-7B5A-55E0-E075CD32B09A}"/>
              </a:ext>
            </a:extLst>
          </p:cNvPr>
          <p:cNvSpPr/>
          <p:nvPr/>
        </p:nvSpPr>
        <p:spPr>
          <a:xfrm>
            <a:off x="6604812" y="3550473"/>
            <a:ext cx="1295321" cy="510219"/>
          </a:xfrm>
          <a:prstGeom prst="mathMultiply">
            <a:avLst/>
          </a:prstGeom>
          <a:solidFill>
            <a:srgbClr val="FF8C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Multiplication Sign 53">
            <a:extLst>
              <a:ext uri="{FF2B5EF4-FFF2-40B4-BE49-F238E27FC236}">
                <a16:creationId xmlns:a16="http://schemas.microsoft.com/office/drawing/2014/main" id="{BB0F954E-CE4F-1794-2490-00687CBD7649}"/>
              </a:ext>
            </a:extLst>
          </p:cNvPr>
          <p:cNvSpPr/>
          <p:nvPr/>
        </p:nvSpPr>
        <p:spPr>
          <a:xfrm>
            <a:off x="4202414" y="3560210"/>
            <a:ext cx="1295321" cy="510219"/>
          </a:xfrm>
          <a:prstGeom prst="mathMultiply">
            <a:avLst/>
          </a:prstGeom>
          <a:solidFill>
            <a:srgbClr val="FF8C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Multiplication Sign 53">
            <a:extLst>
              <a:ext uri="{FF2B5EF4-FFF2-40B4-BE49-F238E27FC236}">
                <a16:creationId xmlns:a16="http://schemas.microsoft.com/office/drawing/2014/main" id="{2A6ACB1B-6B0B-E0E1-B17B-21BA9C430F15}"/>
              </a:ext>
            </a:extLst>
          </p:cNvPr>
          <p:cNvSpPr/>
          <p:nvPr/>
        </p:nvSpPr>
        <p:spPr>
          <a:xfrm>
            <a:off x="2098631" y="3531760"/>
            <a:ext cx="1295321" cy="510219"/>
          </a:xfrm>
          <a:prstGeom prst="mathMultiply">
            <a:avLst/>
          </a:prstGeom>
          <a:solidFill>
            <a:srgbClr val="FF8C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: Rounded Corners 58">
            <a:extLst>
              <a:ext uri="{FF2B5EF4-FFF2-40B4-BE49-F238E27FC236}">
                <a16:creationId xmlns:a16="http://schemas.microsoft.com/office/drawing/2014/main" id="{9F72E9D3-77F7-C6AA-0920-7596EE8A43F0}"/>
              </a:ext>
            </a:extLst>
          </p:cNvPr>
          <p:cNvSpPr/>
          <p:nvPr/>
        </p:nvSpPr>
        <p:spPr>
          <a:xfrm>
            <a:off x="6394313" y="1177492"/>
            <a:ext cx="5638154" cy="1801813"/>
          </a:xfrm>
          <a:prstGeom prst="roundRect">
            <a:avLst/>
          </a:prstGeom>
          <a:solidFill>
            <a:srgbClr val="9400D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99078DE-CCEF-251C-ADCA-4BFD27B9563C}"/>
              </a:ext>
            </a:extLst>
          </p:cNvPr>
          <p:cNvSpPr txBox="1"/>
          <p:nvPr/>
        </p:nvSpPr>
        <p:spPr>
          <a:xfrm>
            <a:off x="6690871" y="1414213"/>
            <a:ext cx="5220904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(2) Inject already-polarized bunches</a:t>
            </a:r>
          </a:p>
          <a:p>
            <a:pPr marL="781200" lvl="1" indent="-457200"/>
            <a:r>
              <a:rPr lang="en-US" dirty="0">
                <a:solidFill>
                  <a:schemeClr val="bg1"/>
                </a:solidFill>
              </a:rPr>
              <a:t>Separate </a:t>
            </a:r>
            <a:r>
              <a:rPr lang="en-US" dirty="0" err="1">
                <a:solidFill>
                  <a:schemeClr val="bg1"/>
                </a:solidFill>
              </a:rPr>
              <a:t>polarisation</a:t>
            </a:r>
            <a:r>
              <a:rPr lang="en-US" dirty="0">
                <a:solidFill>
                  <a:schemeClr val="bg1"/>
                </a:solidFill>
              </a:rPr>
              <a:t> ring in injector complex</a:t>
            </a:r>
          </a:p>
        </p:txBody>
      </p:sp>
      <p:sp>
        <p:nvSpPr>
          <p:cNvPr id="74" name="Multiplication Sign 65">
            <a:extLst>
              <a:ext uri="{FF2B5EF4-FFF2-40B4-BE49-F238E27FC236}">
                <a16:creationId xmlns:a16="http://schemas.microsoft.com/office/drawing/2014/main" id="{3952AE00-68DC-78ED-E650-2C637D4731A9}"/>
              </a:ext>
            </a:extLst>
          </p:cNvPr>
          <p:cNvSpPr/>
          <p:nvPr/>
        </p:nvSpPr>
        <p:spPr>
          <a:xfrm>
            <a:off x="3388636" y="3843489"/>
            <a:ext cx="1924913" cy="2026470"/>
          </a:xfrm>
          <a:prstGeom prst="mathMultiply">
            <a:avLst/>
          </a:prstGeom>
          <a:solidFill>
            <a:srgbClr val="9400D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Multiplication Sign 66">
            <a:extLst>
              <a:ext uri="{FF2B5EF4-FFF2-40B4-BE49-F238E27FC236}">
                <a16:creationId xmlns:a16="http://schemas.microsoft.com/office/drawing/2014/main" id="{93B69B38-DB71-2B1D-7E99-EDA43374F52D}"/>
              </a:ext>
            </a:extLst>
          </p:cNvPr>
          <p:cNvSpPr/>
          <p:nvPr/>
        </p:nvSpPr>
        <p:spPr>
          <a:xfrm>
            <a:off x="8807246" y="4714473"/>
            <a:ext cx="1295321" cy="510219"/>
          </a:xfrm>
          <a:prstGeom prst="mathMultiply">
            <a:avLst/>
          </a:prstGeom>
          <a:solidFill>
            <a:srgbClr val="9400D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Multiplication Sign 53">
            <a:extLst>
              <a:ext uri="{FF2B5EF4-FFF2-40B4-BE49-F238E27FC236}">
                <a16:creationId xmlns:a16="http://schemas.microsoft.com/office/drawing/2014/main" id="{2643739A-7844-7DB6-17E1-09770DE914D1}"/>
              </a:ext>
            </a:extLst>
          </p:cNvPr>
          <p:cNvSpPr/>
          <p:nvPr/>
        </p:nvSpPr>
        <p:spPr>
          <a:xfrm>
            <a:off x="6589947" y="3557910"/>
            <a:ext cx="1295321" cy="510219"/>
          </a:xfrm>
          <a:prstGeom prst="mathMultiply">
            <a:avLst/>
          </a:prstGeom>
          <a:solidFill>
            <a:srgbClr val="9400D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Multiplication Sign 53">
            <a:extLst>
              <a:ext uri="{FF2B5EF4-FFF2-40B4-BE49-F238E27FC236}">
                <a16:creationId xmlns:a16="http://schemas.microsoft.com/office/drawing/2014/main" id="{20F067AB-E36F-099A-E442-E85022B1FD58}"/>
              </a:ext>
            </a:extLst>
          </p:cNvPr>
          <p:cNvSpPr/>
          <p:nvPr/>
        </p:nvSpPr>
        <p:spPr>
          <a:xfrm>
            <a:off x="4187549" y="3567647"/>
            <a:ext cx="1295321" cy="510219"/>
          </a:xfrm>
          <a:prstGeom prst="mathMultiply">
            <a:avLst/>
          </a:prstGeom>
          <a:solidFill>
            <a:srgbClr val="9400D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Multiplication Sign 53">
            <a:extLst>
              <a:ext uri="{FF2B5EF4-FFF2-40B4-BE49-F238E27FC236}">
                <a16:creationId xmlns:a16="http://schemas.microsoft.com/office/drawing/2014/main" id="{0097B424-1820-4C8A-DD2B-139617D97A56}"/>
              </a:ext>
            </a:extLst>
          </p:cNvPr>
          <p:cNvSpPr/>
          <p:nvPr/>
        </p:nvSpPr>
        <p:spPr>
          <a:xfrm>
            <a:off x="2083766" y="3539197"/>
            <a:ext cx="1295321" cy="510219"/>
          </a:xfrm>
          <a:prstGeom prst="mathMultiply">
            <a:avLst/>
          </a:prstGeom>
          <a:solidFill>
            <a:srgbClr val="9400D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6321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6" grpId="1" animBg="1"/>
      <p:bldP spid="67" grpId="0"/>
      <p:bldP spid="67" grpId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3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7F316F-EAC0-1028-D774-A25D1AB76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9AA73C-4E0B-DEDC-81D1-E331F1C83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65BC1C-ECAE-5CAC-BF54-3F9431D28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6" name="Rectangle: Rounded Corners 57">
            <a:extLst>
              <a:ext uri="{FF2B5EF4-FFF2-40B4-BE49-F238E27FC236}">
                <a16:creationId xmlns:a16="http://schemas.microsoft.com/office/drawing/2014/main" id="{DE2DE685-8D89-6F94-5CCC-998CF6198A7C}"/>
              </a:ext>
            </a:extLst>
          </p:cNvPr>
          <p:cNvSpPr/>
          <p:nvPr/>
        </p:nvSpPr>
        <p:spPr>
          <a:xfrm>
            <a:off x="350269" y="190814"/>
            <a:ext cx="5638154" cy="1801813"/>
          </a:xfrm>
          <a:prstGeom prst="roundRect">
            <a:avLst/>
          </a:prstGeom>
          <a:solidFill>
            <a:srgbClr val="FF8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5572838-7553-C6D8-6046-B6606025B84A}"/>
              </a:ext>
            </a:extLst>
          </p:cNvPr>
          <p:cNvSpPr txBox="1"/>
          <p:nvPr/>
        </p:nvSpPr>
        <p:spPr>
          <a:xfrm>
            <a:off x="711234" y="553112"/>
            <a:ext cx="522090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</a:rPr>
              <a:t>(1) Indefinite physics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Pilot bunch lifetime  &gt;  natural polarization time</a:t>
            </a:r>
          </a:p>
        </p:txBody>
      </p:sp>
      <p:pic>
        <p:nvPicPr>
          <p:cNvPr id="55" name="Picture 54" descr="A graph of different sizes and colors&#10;&#10;Description automatically generated with medium confidence">
            <a:extLst>
              <a:ext uri="{FF2B5EF4-FFF2-40B4-BE49-F238E27FC236}">
                <a16:creationId xmlns:a16="http://schemas.microsoft.com/office/drawing/2014/main" id="{2F538EB6-20C0-B6B3-E053-47733836F9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5721" y="3248526"/>
            <a:ext cx="9235982" cy="2814170"/>
          </a:xfrm>
          <a:prstGeom prst="rect">
            <a:avLst/>
          </a:prstGeom>
        </p:spPr>
      </p:pic>
      <p:sp>
        <p:nvSpPr>
          <p:cNvPr id="58" name="Content Placeholder 1">
            <a:extLst>
              <a:ext uri="{FF2B5EF4-FFF2-40B4-BE49-F238E27FC236}">
                <a16:creationId xmlns:a16="http://schemas.microsoft.com/office/drawing/2014/main" id="{59FAF321-954A-FC6D-A3F3-96CE8933AA60}"/>
              </a:ext>
            </a:extLst>
          </p:cNvPr>
          <p:cNvSpPr txBox="1">
            <a:spLocks/>
          </p:cNvSpPr>
          <p:nvPr/>
        </p:nvSpPr>
        <p:spPr>
          <a:xfrm>
            <a:off x="2336614" y="2571050"/>
            <a:ext cx="7054196" cy="49632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dirty="0"/>
              <a:t>Ineffective without huge improvement in reliability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01630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B8C749-0704-494F-1991-B9AC719939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300C43-0942-0CFA-FE3A-558F48DA6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A0996F-8BB7-E07E-25EF-9B893DD8568E}"/>
              </a:ext>
            </a:extLst>
          </p:cNvPr>
          <p:cNvSpPr txBox="1"/>
          <p:nvPr/>
        </p:nvSpPr>
        <p:spPr>
          <a:xfrm>
            <a:off x="3973632" y="2813447"/>
            <a:ext cx="424475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4000" b="1" dirty="0"/>
              <a:t>Simulation Model</a:t>
            </a:r>
          </a:p>
        </p:txBody>
      </p:sp>
      <p:sp>
        <p:nvSpPr>
          <p:cNvPr id="2" name="Footer Placeholder 5">
            <a:extLst>
              <a:ext uri="{FF2B5EF4-FFF2-40B4-BE49-F238E27FC236}">
                <a16:creationId xmlns:a16="http://schemas.microsoft.com/office/drawing/2014/main" id="{2A0E11DA-605D-39B7-48FD-A58A9E953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Hannah Dostmann | FCC-</a:t>
            </a:r>
            <a:r>
              <a:rPr lang="en-GB" dirty="0" err="1"/>
              <a:t>ee</a:t>
            </a:r>
            <a:r>
              <a:rPr lang="en-GB" dirty="0"/>
              <a:t>: The Availability Challenge</a:t>
            </a:r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C3026649-731F-6C93-CD38-EB078FE803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17 March 2025</a:t>
            </a:r>
          </a:p>
        </p:txBody>
      </p:sp>
    </p:spTree>
    <p:extLst>
      <p:ext uri="{BB962C8B-B14F-4D97-AF65-F5344CB8AC3E}">
        <p14:creationId xmlns:p14="http://schemas.microsoft.com/office/powerpoint/2010/main" val="36496861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5DC126E-C46C-D3A3-FBE4-F526CD3775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624" r="74350" b="-1849"/>
          <a:stretch/>
        </p:blipFill>
        <p:spPr>
          <a:xfrm>
            <a:off x="2498531" y="4961915"/>
            <a:ext cx="2146248" cy="525403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1AEB8279-6D61-4BE2-CCD7-B32A8A9F3D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581" t="38624" b="-2113"/>
          <a:stretch/>
        </p:blipFill>
        <p:spPr>
          <a:xfrm>
            <a:off x="4602751" y="4960817"/>
            <a:ext cx="5724913" cy="527597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5950DA-7B96-DD0C-1E8D-F854F3872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8BC3194-FD0F-9B72-51C1-0025D1D7E7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625"/>
          <a:stretch/>
        </p:blipFill>
        <p:spPr>
          <a:xfrm>
            <a:off x="2527938" y="3081661"/>
            <a:ext cx="8367442" cy="51002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397B956-F941-1DF6-A17A-948DD89E0C3F}"/>
              </a:ext>
            </a:extLst>
          </p:cNvPr>
          <p:cNvSpPr/>
          <p:nvPr/>
        </p:nvSpPr>
        <p:spPr>
          <a:xfrm>
            <a:off x="4790411" y="2760689"/>
            <a:ext cx="137857" cy="2694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F95DD34-6D73-F798-C23D-BB11CB80F6B8}"/>
              </a:ext>
            </a:extLst>
          </p:cNvPr>
          <p:cNvCxnSpPr>
            <a:cxnSpLocks/>
          </p:cNvCxnSpPr>
          <p:nvPr/>
        </p:nvCxnSpPr>
        <p:spPr>
          <a:xfrm>
            <a:off x="2617657" y="400177"/>
            <a:ext cx="8196696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D1C7F76-8FDC-9B55-4928-E29C78799526}"/>
              </a:ext>
            </a:extLst>
          </p:cNvPr>
          <p:cNvSpPr txBox="1"/>
          <p:nvPr/>
        </p:nvSpPr>
        <p:spPr>
          <a:xfrm>
            <a:off x="2132916" y="2382250"/>
            <a:ext cx="17621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BFA167"/>
                </a:solidFill>
              </a:rPr>
              <a:t>50% </a:t>
            </a:r>
          </a:p>
          <a:p>
            <a:pPr algn="ctr"/>
            <a:r>
              <a:rPr lang="en-US" b="1" dirty="0">
                <a:solidFill>
                  <a:srgbClr val="BFA167"/>
                </a:solidFill>
              </a:rPr>
              <a:t>luminosity 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0EEFA98-BFD7-A8D9-7FF8-CE429AA27E72}"/>
              </a:ext>
            </a:extLst>
          </p:cNvPr>
          <p:cNvCxnSpPr>
            <a:cxnSpLocks/>
          </p:cNvCxnSpPr>
          <p:nvPr/>
        </p:nvCxnSpPr>
        <p:spPr>
          <a:xfrm>
            <a:off x="8163849" y="2960429"/>
            <a:ext cx="520015" cy="0"/>
          </a:xfrm>
          <a:prstGeom prst="line">
            <a:avLst/>
          </a:prstGeom>
          <a:ln w="57150">
            <a:solidFill>
              <a:srgbClr val="51A8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8829FF2-B31C-BB9A-A7BB-AE07B79ECA65}"/>
              </a:ext>
            </a:extLst>
          </p:cNvPr>
          <p:cNvSpPr txBox="1"/>
          <p:nvPr/>
        </p:nvSpPr>
        <p:spPr>
          <a:xfrm>
            <a:off x="7564487" y="2592234"/>
            <a:ext cx="17621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51A8F9"/>
                </a:solidFill>
              </a:rPr>
              <a:t>65%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F55B521-F511-C824-4C60-7E80A1B46CB5}"/>
              </a:ext>
            </a:extLst>
          </p:cNvPr>
          <p:cNvCxnSpPr/>
          <p:nvPr/>
        </p:nvCxnSpPr>
        <p:spPr>
          <a:xfrm>
            <a:off x="5134247" y="2960429"/>
            <a:ext cx="895350" cy="0"/>
          </a:xfrm>
          <a:prstGeom prst="line">
            <a:avLst/>
          </a:prstGeom>
          <a:ln w="57150">
            <a:solidFill>
              <a:srgbClr val="EC5C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4813822-69BE-D94C-CBA7-751B38515D5D}"/>
              </a:ext>
            </a:extLst>
          </p:cNvPr>
          <p:cNvSpPr txBox="1"/>
          <p:nvPr/>
        </p:nvSpPr>
        <p:spPr>
          <a:xfrm>
            <a:off x="4727470" y="2588962"/>
            <a:ext cx="17621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EC5C57"/>
                </a:solidFill>
              </a:rPr>
              <a:t>50%</a:t>
            </a:r>
            <a:r>
              <a:rPr lang="en-US" dirty="0">
                <a:solidFill>
                  <a:srgbClr val="EC5C57"/>
                </a:solidFill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7E899E-944D-919B-F743-B36C2826E2AF}"/>
              </a:ext>
            </a:extLst>
          </p:cNvPr>
          <p:cNvSpPr txBox="1"/>
          <p:nvPr/>
        </p:nvSpPr>
        <p:spPr>
          <a:xfrm>
            <a:off x="24999" y="2760981"/>
            <a:ext cx="20449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</a:rPr>
              <a:t>Mid Term, 2024: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(4 IPs)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2E4B67-A71E-D7B9-1F22-9EFC363C6C5F}"/>
              </a:ext>
            </a:extLst>
          </p:cNvPr>
          <p:cNvSpPr txBox="1"/>
          <p:nvPr/>
        </p:nvSpPr>
        <p:spPr>
          <a:xfrm>
            <a:off x="519311" y="868140"/>
            <a:ext cx="150349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</a:rPr>
              <a:t>CDR, 2019: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(2 IPs)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25C451-C4BC-9AFE-8B1D-39ED987A1C3E}"/>
              </a:ext>
            </a:extLst>
          </p:cNvPr>
          <p:cNvSpPr txBox="1"/>
          <p:nvPr/>
        </p:nvSpPr>
        <p:spPr>
          <a:xfrm>
            <a:off x="2527938" y="86143"/>
            <a:ext cx="81201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85-90 % Instantaneous Luminosity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7EE35FC-EA3F-CC0D-0B1C-46434728BCB6}"/>
              </a:ext>
            </a:extLst>
          </p:cNvPr>
          <p:cNvCxnSpPr>
            <a:cxnSpLocks/>
          </p:cNvCxnSpPr>
          <p:nvPr/>
        </p:nvCxnSpPr>
        <p:spPr>
          <a:xfrm>
            <a:off x="2607779" y="2960429"/>
            <a:ext cx="943781" cy="0"/>
          </a:xfrm>
          <a:prstGeom prst="line">
            <a:avLst/>
          </a:prstGeom>
          <a:ln w="57150">
            <a:solidFill>
              <a:srgbClr val="BFA1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377A654-06C1-5108-3B39-4C8D2537FB65}"/>
              </a:ext>
            </a:extLst>
          </p:cNvPr>
          <p:cNvCxnSpPr>
            <a:cxnSpLocks/>
          </p:cNvCxnSpPr>
          <p:nvPr/>
        </p:nvCxnSpPr>
        <p:spPr>
          <a:xfrm>
            <a:off x="2617657" y="851195"/>
            <a:ext cx="943781" cy="0"/>
          </a:xfrm>
          <a:prstGeom prst="line">
            <a:avLst/>
          </a:prstGeom>
          <a:ln w="28575">
            <a:solidFill>
              <a:srgbClr val="BFA1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1FD6614-D6F0-8C5D-E011-BD1DC81B956D}"/>
              </a:ext>
            </a:extLst>
          </p:cNvPr>
          <p:cNvSpPr txBox="1"/>
          <p:nvPr/>
        </p:nvSpPr>
        <p:spPr>
          <a:xfrm>
            <a:off x="2281373" y="547028"/>
            <a:ext cx="17621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BFA167"/>
                </a:solidFill>
              </a:rPr>
              <a:t>50% 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7DD088F-04AC-ABDC-F871-53E81CEA357A}"/>
              </a:ext>
            </a:extLst>
          </p:cNvPr>
          <p:cNvCxnSpPr>
            <a:cxnSpLocks/>
          </p:cNvCxnSpPr>
          <p:nvPr/>
        </p:nvCxnSpPr>
        <p:spPr>
          <a:xfrm>
            <a:off x="7841668" y="856927"/>
            <a:ext cx="520015" cy="0"/>
          </a:xfrm>
          <a:prstGeom prst="line">
            <a:avLst/>
          </a:prstGeom>
          <a:ln w="28575">
            <a:solidFill>
              <a:srgbClr val="51A8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76C0F80-86A4-0A2B-A1B1-180476C5FFBA}"/>
              </a:ext>
            </a:extLst>
          </p:cNvPr>
          <p:cNvSpPr txBox="1"/>
          <p:nvPr/>
        </p:nvSpPr>
        <p:spPr>
          <a:xfrm>
            <a:off x="7225749" y="540345"/>
            <a:ext cx="17621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51A8F9"/>
                </a:solidFill>
              </a:rPr>
              <a:t>50% </a:t>
            </a:r>
          </a:p>
        </p:txBody>
      </p:sp>
      <p:sp>
        <p:nvSpPr>
          <p:cNvPr id="26" name="Right Brace 25">
            <a:extLst>
              <a:ext uri="{FF2B5EF4-FFF2-40B4-BE49-F238E27FC236}">
                <a16:creationId xmlns:a16="http://schemas.microsoft.com/office/drawing/2014/main" id="{D4342677-C977-50B4-1F39-7E0C3AAAD985}"/>
              </a:ext>
            </a:extLst>
          </p:cNvPr>
          <p:cNvSpPr/>
          <p:nvPr/>
        </p:nvSpPr>
        <p:spPr>
          <a:xfrm rot="10800000">
            <a:off x="1982670" y="228930"/>
            <a:ext cx="298703" cy="1693899"/>
          </a:xfrm>
          <a:prstGeom prst="rightBrace">
            <a:avLst>
              <a:gd name="adj1" fmla="val 0"/>
              <a:gd name="adj2" fmla="val 50000"/>
            </a:avLst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ight Brace 26">
            <a:extLst>
              <a:ext uri="{FF2B5EF4-FFF2-40B4-BE49-F238E27FC236}">
                <a16:creationId xmlns:a16="http://schemas.microsoft.com/office/drawing/2014/main" id="{E3F1D360-9EAC-BEF3-5F5F-477E2062E18C}"/>
              </a:ext>
            </a:extLst>
          </p:cNvPr>
          <p:cNvSpPr/>
          <p:nvPr/>
        </p:nvSpPr>
        <p:spPr>
          <a:xfrm rot="10800000">
            <a:off x="1978625" y="2398077"/>
            <a:ext cx="336284" cy="1357483"/>
          </a:xfrm>
          <a:prstGeom prst="rightBrac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E118A8-918A-04C5-A92E-8F1DB0440098}"/>
              </a:ext>
            </a:extLst>
          </p:cNvPr>
          <p:cNvCxnSpPr>
            <a:cxnSpLocks/>
          </p:cNvCxnSpPr>
          <p:nvPr/>
        </p:nvCxnSpPr>
        <p:spPr>
          <a:xfrm>
            <a:off x="2593034" y="1334714"/>
            <a:ext cx="943781" cy="0"/>
          </a:xfrm>
          <a:prstGeom prst="line">
            <a:avLst/>
          </a:prstGeom>
          <a:ln w="57150">
            <a:solidFill>
              <a:srgbClr val="BFA1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0E3B515-65E6-37A3-4AF2-CD6DCFEE0D67}"/>
              </a:ext>
            </a:extLst>
          </p:cNvPr>
          <p:cNvSpPr txBox="1"/>
          <p:nvPr/>
        </p:nvSpPr>
        <p:spPr>
          <a:xfrm>
            <a:off x="2256750" y="1030547"/>
            <a:ext cx="17621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BFA167"/>
                </a:solidFill>
              </a:rPr>
              <a:t>43%</a:t>
            </a:r>
            <a:r>
              <a:rPr lang="en-US" dirty="0">
                <a:solidFill>
                  <a:srgbClr val="BFA167"/>
                </a:solidFill>
              </a:rPr>
              <a:t> 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7C1E4E6-8585-4440-0514-447CC4756219}"/>
              </a:ext>
            </a:extLst>
          </p:cNvPr>
          <p:cNvCxnSpPr>
            <a:cxnSpLocks/>
          </p:cNvCxnSpPr>
          <p:nvPr/>
        </p:nvCxnSpPr>
        <p:spPr>
          <a:xfrm flipV="1">
            <a:off x="3689215" y="1330942"/>
            <a:ext cx="890804" cy="0"/>
          </a:xfrm>
          <a:prstGeom prst="line">
            <a:avLst/>
          </a:prstGeom>
          <a:ln w="57150">
            <a:solidFill>
              <a:srgbClr val="BFA1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F3CB67C-F2F4-69C5-48CE-BBBBAAC188F3}"/>
              </a:ext>
            </a:extLst>
          </p:cNvPr>
          <p:cNvSpPr txBox="1"/>
          <p:nvPr/>
        </p:nvSpPr>
        <p:spPr>
          <a:xfrm>
            <a:off x="3872579" y="1016907"/>
            <a:ext cx="70025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BFA167"/>
                </a:solidFill>
              </a:rPr>
              <a:t>87%</a:t>
            </a:r>
            <a:r>
              <a:rPr lang="en-US" dirty="0">
                <a:solidFill>
                  <a:srgbClr val="BFA167"/>
                </a:solidFill>
              </a:rPr>
              <a:t>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33E5938-99E4-B91C-43A1-D70FD9F812C6}"/>
              </a:ext>
            </a:extLst>
          </p:cNvPr>
          <p:cNvCxnSpPr/>
          <p:nvPr/>
        </p:nvCxnSpPr>
        <p:spPr>
          <a:xfrm>
            <a:off x="4713364" y="1324900"/>
            <a:ext cx="895350" cy="0"/>
          </a:xfrm>
          <a:prstGeom prst="line">
            <a:avLst/>
          </a:prstGeom>
          <a:ln w="57150">
            <a:solidFill>
              <a:srgbClr val="EC5C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08F100E2-8EA0-EE5C-5610-3DEC245017F6}"/>
              </a:ext>
            </a:extLst>
          </p:cNvPr>
          <p:cNvSpPr txBox="1"/>
          <p:nvPr/>
        </p:nvSpPr>
        <p:spPr>
          <a:xfrm>
            <a:off x="4329307" y="1023007"/>
            <a:ext cx="17621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EC5C57"/>
                </a:solidFill>
              </a:rPr>
              <a:t>89%</a:t>
            </a:r>
            <a:r>
              <a:rPr lang="en-US" dirty="0">
                <a:solidFill>
                  <a:srgbClr val="EC5C57"/>
                </a:solidFill>
              </a:rPr>
              <a:t> 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79C98FB-C1F2-0FD1-A43F-E50909B0EC3E}"/>
              </a:ext>
            </a:extLst>
          </p:cNvPr>
          <p:cNvCxnSpPr>
            <a:cxnSpLocks/>
          </p:cNvCxnSpPr>
          <p:nvPr/>
        </p:nvCxnSpPr>
        <p:spPr>
          <a:xfrm>
            <a:off x="5730077" y="1324900"/>
            <a:ext cx="1489544" cy="0"/>
          </a:xfrm>
          <a:prstGeom prst="line">
            <a:avLst/>
          </a:prstGeom>
          <a:ln w="57150">
            <a:solidFill>
              <a:srgbClr val="70BF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681A551E-03E2-26E9-FE0F-90661717D516}"/>
              </a:ext>
            </a:extLst>
          </p:cNvPr>
          <p:cNvSpPr txBox="1"/>
          <p:nvPr/>
        </p:nvSpPr>
        <p:spPr>
          <a:xfrm>
            <a:off x="5635164" y="991059"/>
            <a:ext cx="17621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70BF41"/>
                </a:solidFill>
              </a:rPr>
              <a:t>82%</a:t>
            </a:r>
            <a:r>
              <a:rPr lang="en-US" dirty="0">
                <a:solidFill>
                  <a:srgbClr val="70BF41"/>
                </a:solidFill>
              </a:rPr>
              <a:t> 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BF02819-F399-E6FF-89E3-D7456AFA7285}"/>
              </a:ext>
            </a:extLst>
          </p:cNvPr>
          <p:cNvCxnSpPr>
            <a:cxnSpLocks/>
          </p:cNvCxnSpPr>
          <p:nvPr/>
        </p:nvCxnSpPr>
        <p:spPr>
          <a:xfrm>
            <a:off x="7808137" y="1320355"/>
            <a:ext cx="549621" cy="0"/>
          </a:xfrm>
          <a:prstGeom prst="line">
            <a:avLst/>
          </a:prstGeom>
          <a:ln w="57150">
            <a:solidFill>
              <a:srgbClr val="51A8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DAB08374-36B2-9351-EA46-A6A5C6F683B7}"/>
              </a:ext>
            </a:extLst>
          </p:cNvPr>
          <p:cNvSpPr txBox="1"/>
          <p:nvPr/>
        </p:nvSpPr>
        <p:spPr>
          <a:xfrm>
            <a:off x="7217281" y="974335"/>
            <a:ext cx="17621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51A8F9"/>
                </a:solidFill>
              </a:rPr>
              <a:t>44%</a:t>
            </a:r>
            <a:r>
              <a:rPr lang="en-US" dirty="0">
                <a:solidFill>
                  <a:srgbClr val="51A8F9"/>
                </a:solidFill>
              </a:rPr>
              <a:t> 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D914EE7-3FB5-C92D-B9AA-BDC12648347B}"/>
              </a:ext>
            </a:extLst>
          </p:cNvPr>
          <p:cNvCxnSpPr>
            <a:cxnSpLocks/>
          </p:cNvCxnSpPr>
          <p:nvPr/>
        </p:nvCxnSpPr>
        <p:spPr>
          <a:xfrm>
            <a:off x="8429783" y="1318720"/>
            <a:ext cx="1932911" cy="15032"/>
          </a:xfrm>
          <a:prstGeom prst="line">
            <a:avLst/>
          </a:prstGeom>
          <a:ln w="57150">
            <a:solidFill>
              <a:srgbClr val="51A8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93098C1C-AB0E-499B-0FCB-D3EE5FA347FC}"/>
              </a:ext>
            </a:extLst>
          </p:cNvPr>
          <p:cNvSpPr txBox="1"/>
          <p:nvPr/>
        </p:nvSpPr>
        <p:spPr>
          <a:xfrm>
            <a:off x="8515175" y="979356"/>
            <a:ext cx="17621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51A8F9"/>
                </a:solidFill>
              </a:rPr>
              <a:t>90% 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E61E5A7A-C0EA-D7E5-4015-879CFFFEE4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4149" y="1463475"/>
            <a:ext cx="8130648" cy="459358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DDB8FAD-F95C-A72D-B8CA-A7D3968F30AD}"/>
              </a:ext>
            </a:extLst>
          </p:cNvPr>
          <p:cNvSpPr txBox="1"/>
          <p:nvPr/>
        </p:nvSpPr>
        <p:spPr>
          <a:xfrm>
            <a:off x="2736792" y="3180713"/>
            <a:ext cx="288462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E7FC1F5-694B-CD7C-C82A-EE9CB807BA63}"/>
              </a:ext>
            </a:extLst>
          </p:cNvPr>
          <p:cNvSpPr txBox="1"/>
          <p:nvPr/>
        </p:nvSpPr>
        <p:spPr>
          <a:xfrm>
            <a:off x="3270855" y="3180713"/>
            <a:ext cx="288462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B1EFB9-CD04-7FF7-3F5F-5C1961CD7D3E}"/>
              </a:ext>
            </a:extLst>
          </p:cNvPr>
          <p:cNvSpPr txBox="1"/>
          <p:nvPr/>
        </p:nvSpPr>
        <p:spPr>
          <a:xfrm>
            <a:off x="3768659" y="3183297"/>
            <a:ext cx="288462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90A3823-B72E-0D90-6F5A-5C109B2EAD94}"/>
              </a:ext>
            </a:extLst>
          </p:cNvPr>
          <p:cNvSpPr txBox="1"/>
          <p:nvPr/>
        </p:nvSpPr>
        <p:spPr>
          <a:xfrm>
            <a:off x="4261593" y="3182274"/>
            <a:ext cx="288462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D5CBFC4-ECB7-C3F0-53D4-319DCC462D95}"/>
              </a:ext>
            </a:extLst>
          </p:cNvPr>
          <p:cNvSpPr txBox="1"/>
          <p:nvPr/>
        </p:nvSpPr>
        <p:spPr>
          <a:xfrm>
            <a:off x="4795656" y="3182274"/>
            <a:ext cx="288462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1F1E4EA-7AC2-F717-150B-900277E37639}"/>
              </a:ext>
            </a:extLst>
          </p:cNvPr>
          <p:cNvSpPr txBox="1"/>
          <p:nvPr/>
        </p:nvSpPr>
        <p:spPr>
          <a:xfrm>
            <a:off x="5293460" y="3184858"/>
            <a:ext cx="288462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39B4B40-34C7-F9F2-2F44-7986CFABE9BD}"/>
              </a:ext>
            </a:extLst>
          </p:cNvPr>
          <p:cNvSpPr txBox="1"/>
          <p:nvPr/>
        </p:nvSpPr>
        <p:spPr>
          <a:xfrm>
            <a:off x="5811301" y="3181905"/>
            <a:ext cx="288462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F0BBA3D-AA73-4B01-0D57-6EC115F5FC0F}"/>
              </a:ext>
            </a:extLst>
          </p:cNvPr>
          <p:cNvSpPr txBox="1"/>
          <p:nvPr/>
        </p:nvSpPr>
        <p:spPr>
          <a:xfrm>
            <a:off x="6345364" y="3181905"/>
            <a:ext cx="288462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D894FDC-8477-4F97-2EA1-29936723EA43}"/>
              </a:ext>
            </a:extLst>
          </p:cNvPr>
          <p:cNvSpPr txBox="1"/>
          <p:nvPr/>
        </p:nvSpPr>
        <p:spPr>
          <a:xfrm>
            <a:off x="6843168" y="3184489"/>
            <a:ext cx="288462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9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A2EBF0D-BEDB-EB49-3287-F79BA126C207}"/>
              </a:ext>
            </a:extLst>
          </p:cNvPr>
          <p:cNvSpPr txBox="1"/>
          <p:nvPr/>
        </p:nvSpPr>
        <p:spPr>
          <a:xfrm>
            <a:off x="7282506" y="3183466"/>
            <a:ext cx="456675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10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55901CF-9278-266F-434F-8F5ED2EF6438}"/>
              </a:ext>
            </a:extLst>
          </p:cNvPr>
          <p:cNvSpPr txBox="1"/>
          <p:nvPr/>
        </p:nvSpPr>
        <p:spPr>
          <a:xfrm>
            <a:off x="7798989" y="3183466"/>
            <a:ext cx="53406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11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C33953F-B0C7-CFE6-0B6A-A4CC54E68AA6}"/>
              </a:ext>
            </a:extLst>
          </p:cNvPr>
          <p:cNvSpPr txBox="1"/>
          <p:nvPr/>
        </p:nvSpPr>
        <p:spPr>
          <a:xfrm>
            <a:off x="8326840" y="3186050"/>
            <a:ext cx="496370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12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AE22DB1-1D2B-1F0B-FEE4-C454CD66E9E5}"/>
              </a:ext>
            </a:extLst>
          </p:cNvPr>
          <p:cNvSpPr txBox="1"/>
          <p:nvPr/>
        </p:nvSpPr>
        <p:spPr>
          <a:xfrm>
            <a:off x="8830242" y="3191389"/>
            <a:ext cx="496370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13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B187A1A-F342-CCEE-6864-B876D49BC287}"/>
              </a:ext>
            </a:extLst>
          </p:cNvPr>
          <p:cNvSpPr txBox="1"/>
          <p:nvPr/>
        </p:nvSpPr>
        <p:spPr>
          <a:xfrm>
            <a:off x="9333644" y="3184489"/>
            <a:ext cx="482404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14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709E39A-84F5-7B8D-8655-5F774ABF60BD}"/>
              </a:ext>
            </a:extLst>
          </p:cNvPr>
          <p:cNvSpPr txBox="1"/>
          <p:nvPr/>
        </p:nvSpPr>
        <p:spPr>
          <a:xfrm>
            <a:off x="9876548" y="3178789"/>
            <a:ext cx="480304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15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E76C070-D956-7134-042E-E2AD76A855E3}"/>
              </a:ext>
            </a:extLst>
          </p:cNvPr>
          <p:cNvSpPr txBox="1"/>
          <p:nvPr/>
        </p:nvSpPr>
        <p:spPr>
          <a:xfrm>
            <a:off x="10383318" y="3186050"/>
            <a:ext cx="456675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16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8702B96-C02F-5E13-C970-F89A49923F4F}"/>
              </a:ext>
            </a:extLst>
          </p:cNvPr>
          <p:cNvSpPr/>
          <p:nvPr/>
        </p:nvSpPr>
        <p:spPr>
          <a:xfrm>
            <a:off x="4761004" y="4640944"/>
            <a:ext cx="137857" cy="2694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DD925CF-54FF-E62C-286A-0DA83467A5D6}"/>
              </a:ext>
            </a:extLst>
          </p:cNvPr>
          <p:cNvSpPr txBox="1"/>
          <p:nvPr/>
        </p:nvSpPr>
        <p:spPr>
          <a:xfrm>
            <a:off x="2103509" y="4262505"/>
            <a:ext cx="17621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BFA167"/>
                </a:solidFill>
              </a:rPr>
              <a:t>50% </a:t>
            </a:r>
          </a:p>
          <a:p>
            <a:pPr algn="ctr"/>
            <a:r>
              <a:rPr lang="en-US" b="1" dirty="0">
                <a:solidFill>
                  <a:srgbClr val="BFA167"/>
                </a:solidFill>
              </a:rPr>
              <a:t>luminosity 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53E689C-226C-F215-1FA1-F073BDB056D6}"/>
              </a:ext>
            </a:extLst>
          </p:cNvPr>
          <p:cNvCxnSpPr>
            <a:cxnSpLocks/>
          </p:cNvCxnSpPr>
          <p:nvPr/>
        </p:nvCxnSpPr>
        <p:spPr>
          <a:xfrm>
            <a:off x="7643834" y="4833143"/>
            <a:ext cx="520015" cy="0"/>
          </a:xfrm>
          <a:prstGeom prst="line">
            <a:avLst/>
          </a:prstGeom>
          <a:ln w="57150">
            <a:solidFill>
              <a:srgbClr val="51A8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4F31C57B-14E3-9A7D-C93F-F7A062458A8D}"/>
              </a:ext>
            </a:extLst>
          </p:cNvPr>
          <p:cNvSpPr txBox="1"/>
          <p:nvPr/>
        </p:nvSpPr>
        <p:spPr>
          <a:xfrm>
            <a:off x="7020049" y="4481482"/>
            <a:ext cx="17621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51A8F9"/>
                </a:solidFill>
              </a:rPr>
              <a:t>65%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FC8ED8B-F2AE-0802-3D92-833540D4525B}"/>
              </a:ext>
            </a:extLst>
          </p:cNvPr>
          <p:cNvSpPr txBox="1"/>
          <p:nvPr/>
        </p:nvSpPr>
        <p:spPr>
          <a:xfrm>
            <a:off x="-4408" y="4641236"/>
            <a:ext cx="204497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</a:rPr>
              <a:t>Feasibility Study, 2025: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(4 IPs)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E780A826-B93B-253C-3F6D-6475ADEC12E1}"/>
              </a:ext>
            </a:extLst>
          </p:cNvPr>
          <p:cNvCxnSpPr>
            <a:cxnSpLocks/>
          </p:cNvCxnSpPr>
          <p:nvPr/>
        </p:nvCxnSpPr>
        <p:spPr>
          <a:xfrm>
            <a:off x="2578372" y="4840684"/>
            <a:ext cx="943781" cy="0"/>
          </a:xfrm>
          <a:prstGeom prst="line">
            <a:avLst/>
          </a:prstGeom>
          <a:ln w="57150">
            <a:solidFill>
              <a:srgbClr val="BFA1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ight Brace 69">
            <a:extLst>
              <a:ext uri="{FF2B5EF4-FFF2-40B4-BE49-F238E27FC236}">
                <a16:creationId xmlns:a16="http://schemas.microsoft.com/office/drawing/2014/main" id="{97464815-54FB-4D8A-14FC-4A1E233BDA01}"/>
              </a:ext>
            </a:extLst>
          </p:cNvPr>
          <p:cNvSpPr/>
          <p:nvPr/>
        </p:nvSpPr>
        <p:spPr>
          <a:xfrm rot="10800000">
            <a:off x="1949218" y="4278332"/>
            <a:ext cx="336284" cy="1357483"/>
          </a:xfrm>
          <a:prstGeom prst="rightBrac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F405DBE-7F62-F20C-9C0F-B76A21AFCC5B}"/>
              </a:ext>
            </a:extLst>
          </p:cNvPr>
          <p:cNvSpPr txBox="1"/>
          <p:nvPr/>
        </p:nvSpPr>
        <p:spPr>
          <a:xfrm>
            <a:off x="2707385" y="5060968"/>
            <a:ext cx="288462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82263A4-E68F-3CB2-4291-649C6B766191}"/>
              </a:ext>
            </a:extLst>
          </p:cNvPr>
          <p:cNvSpPr txBox="1"/>
          <p:nvPr/>
        </p:nvSpPr>
        <p:spPr>
          <a:xfrm>
            <a:off x="3241448" y="5060968"/>
            <a:ext cx="288462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F9F1365E-CD6A-D604-7CC0-E8849E0CAD1E}"/>
              </a:ext>
            </a:extLst>
          </p:cNvPr>
          <p:cNvSpPr txBox="1"/>
          <p:nvPr/>
        </p:nvSpPr>
        <p:spPr>
          <a:xfrm>
            <a:off x="3739252" y="5063552"/>
            <a:ext cx="288462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D617594-DDB0-6DF7-41D7-8DEEB4516D5B}"/>
              </a:ext>
            </a:extLst>
          </p:cNvPr>
          <p:cNvSpPr txBox="1"/>
          <p:nvPr/>
        </p:nvSpPr>
        <p:spPr>
          <a:xfrm>
            <a:off x="4232186" y="5062529"/>
            <a:ext cx="288462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CB99481-F852-49D8-5060-04D0F7DD8489}"/>
              </a:ext>
            </a:extLst>
          </p:cNvPr>
          <p:cNvSpPr txBox="1"/>
          <p:nvPr/>
        </p:nvSpPr>
        <p:spPr>
          <a:xfrm>
            <a:off x="5264053" y="5065113"/>
            <a:ext cx="288462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580F3F8-3E33-C342-1F93-9C591C0B7269}"/>
              </a:ext>
            </a:extLst>
          </p:cNvPr>
          <p:cNvSpPr txBox="1"/>
          <p:nvPr/>
        </p:nvSpPr>
        <p:spPr>
          <a:xfrm>
            <a:off x="5781894" y="5062160"/>
            <a:ext cx="288462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9B65951-D686-5678-D2F0-D33A43E712F7}"/>
              </a:ext>
            </a:extLst>
          </p:cNvPr>
          <p:cNvSpPr txBox="1"/>
          <p:nvPr/>
        </p:nvSpPr>
        <p:spPr>
          <a:xfrm>
            <a:off x="6315957" y="5062160"/>
            <a:ext cx="288462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8A80806-3C71-F567-B251-9DF32D64F7A3}"/>
              </a:ext>
            </a:extLst>
          </p:cNvPr>
          <p:cNvSpPr txBox="1"/>
          <p:nvPr/>
        </p:nvSpPr>
        <p:spPr>
          <a:xfrm>
            <a:off x="6813761" y="5064744"/>
            <a:ext cx="288462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9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26FFB58-2A20-107C-B328-729952AB8034}"/>
              </a:ext>
            </a:extLst>
          </p:cNvPr>
          <p:cNvSpPr txBox="1"/>
          <p:nvPr/>
        </p:nvSpPr>
        <p:spPr>
          <a:xfrm>
            <a:off x="7253099" y="5063721"/>
            <a:ext cx="456675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10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2EFB467-7461-BCCD-0239-E369E3B9E4D7}"/>
              </a:ext>
            </a:extLst>
          </p:cNvPr>
          <p:cNvSpPr txBox="1"/>
          <p:nvPr/>
        </p:nvSpPr>
        <p:spPr>
          <a:xfrm>
            <a:off x="7769582" y="5063721"/>
            <a:ext cx="53406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11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7F7F50F1-52A7-67A0-7FF0-7B3DFB8E4B96}"/>
              </a:ext>
            </a:extLst>
          </p:cNvPr>
          <p:cNvSpPr txBox="1"/>
          <p:nvPr/>
        </p:nvSpPr>
        <p:spPr>
          <a:xfrm>
            <a:off x="8297433" y="5066305"/>
            <a:ext cx="496370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12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0695B3A-4B0B-2C97-B479-969D552BCBE0}"/>
              </a:ext>
            </a:extLst>
          </p:cNvPr>
          <p:cNvSpPr txBox="1"/>
          <p:nvPr/>
        </p:nvSpPr>
        <p:spPr>
          <a:xfrm>
            <a:off x="8800835" y="5071644"/>
            <a:ext cx="496370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13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6ADE2A7-F030-5FF0-76C2-39AF87ADCDB3}"/>
              </a:ext>
            </a:extLst>
          </p:cNvPr>
          <p:cNvSpPr txBox="1"/>
          <p:nvPr/>
        </p:nvSpPr>
        <p:spPr>
          <a:xfrm>
            <a:off x="9304237" y="5064744"/>
            <a:ext cx="482404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14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6E3D5C0-A5B2-5F43-F4DF-BD7AED6234D3}"/>
              </a:ext>
            </a:extLst>
          </p:cNvPr>
          <p:cNvSpPr txBox="1"/>
          <p:nvPr/>
        </p:nvSpPr>
        <p:spPr>
          <a:xfrm>
            <a:off x="9847141" y="5059044"/>
            <a:ext cx="480304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15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C666E76A-F7DA-727C-4E55-C27D6D21B62B}"/>
              </a:ext>
            </a:extLst>
          </p:cNvPr>
          <p:cNvSpPr txBox="1"/>
          <p:nvPr/>
        </p:nvSpPr>
        <p:spPr>
          <a:xfrm>
            <a:off x="2626023" y="5545225"/>
            <a:ext cx="176212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rgbClr val="BFA167"/>
                </a:solidFill>
              </a:rPr>
              <a:t>Z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808A5FD-B0FE-67C5-83A7-19F85B7A703A}"/>
              </a:ext>
            </a:extLst>
          </p:cNvPr>
          <p:cNvSpPr txBox="1"/>
          <p:nvPr/>
        </p:nvSpPr>
        <p:spPr>
          <a:xfrm>
            <a:off x="4136476" y="5527058"/>
            <a:ext cx="176212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rgbClr val="ED5C57"/>
                </a:solidFill>
              </a:rPr>
              <a:t>W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E49D346-7A5A-1BFF-E8D0-0537B185D06A}"/>
              </a:ext>
            </a:extLst>
          </p:cNvPr>
          <p:cNvSpPr txBox="1"/>
          <p:nvPr/>
        </p:nvSpPr>
        <p:spPr>
          <a:xfrm>
            <a:off x="6067672" y="5547444"/>
            <a:ext cx="176212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rgbClr val="6DC136"/>
                </a:solidFill>
              </a:rPr>
              <a:t>H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3191A59-40E1-DEA9-3DB2-20E6D6EA70A3}"/>
              </a:ext>
            </a:extLst>
          </p:cNvPr>
          <p:cNvSpPr txBox="1"/>
          <p:nvPr/>
        </p:nvSpPr>
        <p:spPr>
          <a:xfrm>
            <a:off x="8530785" y="5551672"/>
            <a:ext cx="176212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 err="1">
                <a:solidFill>
                  <a:srgbClr val="4CA6FC"/>
                </a:solidFill>
              </a:rPr>
              <a:t>tt</a:t>
            </a:r>
            <a:endParaRPr lang="en-US" sz="2400" b="1" dirty="0">
              <a:solidFill>
                <a:srgbClr val="4CA6FC"/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F83FDA9F-46D0-F44A-F3D5-75352DAA4397}"/>
              </a:ext>
            </a:extLst>
          </p:cNvPr>
          <p:cNvSpPr txBox="1"/>
          <p:nvPr/>
        </p:nvSpPr>
        <p:spPr>
          <a:xfrm>
            <a:off x="4721684" y="5054945"/>
            <a:ext cx="288462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</a:rPr>
              <a:t>5</a:t>
            </a: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890CAE21-27E1-DE91-BBC5-D8326BEFCFBC}"/>
              </a:ext>
            </a:extLst>
          </p:cNvPr>
          <p:cNvCxnSpPr>
            <a:cxnSpLocks/>
          </p:cNvCxnSpPr>
          <p:nvPr/>
        </p:nvCxnSpPr>
        <p:spPr>
          <a:xfrm>
            <a:off x="6162585" y="2954305"/>
            <a:ext cx="1489544" cy="0"/>
          </a:xfrm>
          <a:prstGeom prst="line">
            <a:avLst/>
          </a:prstGeom>
          <a:ln w="57150">
            <a:solidFill>
              <a:srgbClr val="70BF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07FB8C30-E077-2D47-8918-D727D26DA109}"/>
              </a:ext>
            </a:extLst>
          </p:cNvPr>
          <p:cNvSpPr txBox="1"/>
          <p:nvPr/>
        </p:nvSpPr>
        <p:spPr>
          <a:xfrm>
            <a:off x="6067672" y="2620464"/>
            <a:ext cx="17621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70BF41"/>
                </a:solidFill>
              </a:rPr>
              <a:t>100%</a:t>
            </a:r>
            <a:r>
              <a:rPr lang="en-US" dirty="0">
                <a:solidFill>
                  <a:srgbClr val="70BF4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924699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FF8C3-6525-C68D-BD53-3162B269C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975" y="760054"/>
            <a:ext cx="11376025" cy="1065742"/>
          </a:xfrm>
        </p:spPr>
        <p:txBody>
          <a:bodyPr/>
          <a:lstStyle/>
          <a:p>
            <a:r>
              <a:rPr lang="en-US" dirty="0"/>
              <a:t>Instantaneous Luminosity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EED207-C8F6-B4BA-3AC3-11FF85093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FC9C5C-8408-3807-855C-648EDD05B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FCC-ee Availability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5950DA-7B96-DD0C-1E8D-F854F3872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CD0FC3E3-70E1-0842-8BB2-A833B7605C9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01954340"/>
                  </p:ext>
                </p:extLst>
              </p:nvPr>
            </p:nvGraphicFramePr>
            <p:xfrm>
              <a:off x="938028" y="3437046"/>
              <a:ext cx="8772757" cy="1435312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791513">
                      <a:extLst>
                        <a:ext uri="{9D8B030D-6E8A-4147-A177-3AD203B41FA5}">
                          <a16:colId xmlns:a16="http://schemas.microsoft.com/office/drawing/2014/main" val="3282924302"/>
                        </a:ext>
                      </a:extLst>
                    </a:gridCol>
                    <a:gridCol w="1606163">
                      <a:extLst>
                        <a:ext uri="{9D8B030D-6E8A-4147-A177-3AD203B41FA5}">
                          <a16:colId xmlns:a16="http://schemas.microsoft.com/office/drawing/2014/main" val="1572128907"/>
                        </a:ext>
                      </a:extLst>
                    </a:gridCol>
                    <a:gridCol w="1367625">
                      <a:extLst>
                        <a:ext uri="{9D8B030D-6E8A-4147-A177-3AD203B41FA5}">
                          <a16:colId xmlns:a16="http://schemas.microsoft.com/office/drawing/2014/main" val="1252992409"/>
                        </a:ext>
                      </a:extLst>
                    </a:gridCol>
                    <a:gridCol w="1391478">
                      <a:extLst>
                        <a:ext uri="{9D8B030D-6E8A-4147-A177-3AD203B41FA5}">
                          <a16:colId xmlns:a16="http://schemas.microsoft.com/office/drawing/2014/main" val="2458651553"/>
                        </a:ext>
                      </a:extLst>
                    </a:gridCol>
                    <a:gridCol w="1343770">
                      <a:extLst>
                        <a:ext uri="{9D8B030D-6E8A-4147-A177-3AD203B41FA5}">
                          <a16:colId xmlns:a16="http://schemas.microsoft.com/office/drawing/2014/main" val="745893007"/>
                        </a:ext>
                      </a:extLst>
                    </a:gridCol>
                    <a:gridCol w="1272208">
                      <a:extLst>
                        <a:ext uri="{9D8B030D-6E8A-4147-A177-3AD203B41FA5}">
                          <a16:colId xmlns:a16="http://schemas.microsoft.com/office/drawing/2014/main" val="3725646745"/>
                        </a:ext>
                      </a:extLst>
                    </a:gridCol>
                  </a:tblGrid>
                  <a:tr h="397616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solidFill>
                                <a:schemeClr val="bg1"/>
                              </a:solidFill>
                            </a:rPr>
                            <a:t>Number of IPs</a:t>
                          </a:r>
                          <a:endParaRPr lang="en-GB" sz="18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𝑾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𝑯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76680228"/>
                      </a:ext>
                    </a:extLst>
                  </a:tr>
                  <a:tr h="397616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Luminosity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oMath>
                          </a14:m>
                          <a:r>
                            <a:rPr lang="en-GB" sz="1400" dirty="0"/>
                            <a:t> per IP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4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dirty="0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dirty="0" smtClean="0">
                                      <a:latin typeface="Cambria Math" panose="02040503050406030204" pitchFamily="18" charset="0"/>
                                    </a:rPr>
                                    <m:t>34</m:t>
                                  </m:r>
                                </m:sup>
                              </m:sSup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sSup>
                                <m:sSupPr>
                                  <m:ctrlPr>
                                    <a:rPr lang="en-US" sz="14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dirty="0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1400" b="0" i="1" dirty="0" smtClean="0"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14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dirty="0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sz="1400" b="0" i="1" dirty="0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230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28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8.5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1.55</a:t>
                          </a:r>
                          <a:endParaRPr lang="en-GB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71190663"/>
                      </a:ext>
                    </a:extLst>
                  </a:tr>
                  <a:tr h="397616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141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20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5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1.25</a:t>
                          </a:r>
                          <a:endParaRPr lang="en-GB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6117662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CD0FC3E3-70E1-0842-8BB2-A833B7605C9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01954340"/>
                  </p:ext>
                </p:extLst>
              </p:nvPr>
            </p:nvGraphicFramePr>
            <p:xfrm>
              <a:off x="938028" y="3437046"/>
              <a:ext cx="8772757" cy="1435312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791513">
                      <a:extLst>
                        <a:ext uri="{9D8B030D-6E8A-4147-A177-3AD203B41FA5}">
                          <a16:colId xmlns:a16="http://schemas.microsoft.com/office/drawing/2014/main" val="3282924302"/>
                        </a:ext>
                      </a:extLst>
                    </a:gridCol>
                    <a:gridCol w="1606163">
                      <a:extLst>
                        <a:ext uri="{9D8B030D-6E8A-4147-A177-3AD203B41FA5}">
                          <a16:colId xmlns:a16="http://schemas.microsoft.com/office/drawing/2014/main" val="1572128907"/>
                        </a:ext>
                      </a:extLst>
                    </a:gridCol>
                    <a:gridCol w="1367625">
                      <a:extLst>
                        <a:ext uri="{9D8B030D-6E8A-4147-A177-3AD203B41FA5}">
                          <a16:colId xmlns:a16="http://schemas.microsoft.com/office/drawing/2014/main" val="1252992409"/>
                        </a:ext>
                      </a:extLst>
                    </a:gridCol>
                    <a:gridCol w="1391478">
                      <a:extLst>
                        <a:ext uri="{9D8B030D-6E8A-4147-A177-3AD203B41FA5}">
                          <a16:colId xmlns:a16="http://schemas.microsoft.com/office/drawing/2014/main" val="2458651553"/>
                        </a:ext>
                      </a:extLst>
                    </a:gridCol>
                    <a:gridCol w="1343770">
                      <a:extLst>
                        <a:ext uri="{9D8B030D-6E8A-4147-A177-3AD203B41FA5}">
                          <a16:colId xmlns:a16="http://schemas.microsoft.com/office/drawing/2014/main" val="745893007"/>
                        </a:ext>
                      </a:extLst>
                    </a:gridCol>
                    <a:gridCol w="1272208">
                      <a:extLst>
                        <a:ext uri="{9D8B030D-6E8A-4147-A177-3AD203B41FA5}">
                          <a16:colId xmlns:a16="http://schemas.microsoft.com/office/drawing/2014/main" val="3725646745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solidFill>
                                <a:schemeClr val="bg1"/>
                              </a:solidFill>
                            </a:rPr>
                            <a:t>Number of IPs</a:t>
                          </a:r>
                          <a:endParaRPr lang="en-GB" sz="18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2"/>
                          <a:stretch>
                            <a:fillRect l="-248148" t="-3922" r="-294444" b="-1274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2"/>
                          <a:stretch>
                            <a:fillRect l="-341818" t="-3922" r="-189091" b="-1274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2"/>
                          <a:stretch>
                            <a:fillRect l="-458491" t="-3922" r="-96226" b="-1274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2"/>
                          <a:stretch>
                            <a:fillRect l="-592000" t="-3922" r="-2000" b="-1274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76680228"/>
                      </a:ext>
                    </a:extLst>
                  </a:tr>
                  <a:tr h="397616">
                    <a:tc rowSpan="2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>
                        <a:blipFill>
                          <a:blip r:embed="rId2"/>
                          <a:stretch>
                            <a:fillRect t="-84127" r="-392199" b="-31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230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28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8.5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1.55</a:t>
                          </a:r>
                          <a:endParaRPr lang="en-GB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71190663"/>
                      </a:ext>
                    </a:extLst>
                  </a:tr>
                  <a:tr h="397616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141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20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5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1.25</a:t>
                          </a:r>
                          <a:endParaRPr lang="en-GB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6117662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B56AED4C-EB87-D419-C50B-5DB4A9084908}"/>
              </a:ext>
            </a:extLst>
          </p:cNvPr>
          <p:cNvSpPr txBox="1"/>
          <p:nvPr/>
        </p:nvSpPr>
        <p:spPr>
          <a:xfrm>
            <a:off x="3891738" y="1825796"/>
            <a:ext cx="609467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</a:rPr>
              <a:t>4IPs:</a:t>
            </a:r>
            <a:r>
              <a:rPr lang="en-US" dirty="0">
                <a:solidFill>
                  <a:srgbClr val="000000"/>
                </a:solidFill>
              </a:rPr>
              <a:t> Mid Term Configuration, 2024</a:t>
            </a:r>
          </a:p>
          <a:p>
            <a:r>
              <a:rPr lang="en-US" dirty="0">
                <a:solidFill>
                  <a:srgbClr val="000000"/>
                </a:solidFill>
              </a:rPr>
              <a:t>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</a:rPr>
              <a:t>2IPs:</a:t>
            </a:r>
            <a:r>
              <a:rPr lang="en-US" dirty="0">
                <a:solidFill>
                  <a:srgbClr val="000000"/>
                </a:solidFill>
              </a:rPr>
              <a:t> CDR Configuration, 2019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CD25E87-B410-A3C3-8C4E-18E658D75EA3}"/>
              </a:ext>
            </a:extLst>
          </p:cNvPr>
          <p:cNvSpPr/>
          <p:nvPr/>
        </p:nvSpPr>
        <p:spPr>
          <a:xfrm>
            <a:off x="2850332" y="4526733"/>
            <a:ext cx="6701073" cy="28065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44D10642-34B0-73AB-2004-9CD54C7331E5}"/>
              </a:ext>
            </a:extLst>
          </p:cNvPr>
          <p:cNvSpPr txBox="1">
            <a:spLocks/>
          </p:cNvSpPr>
          <p:nvPr/>
        </p:nvSpPr>
        <p:spPr>
          <a:xfrm>
            <a:off x="8361056" y="4920282"/>
            <a:ext cx="3250712" cy="99619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>
                <a:solidFill>
                  <a:srgbClr val="C00000"/>
                </a:solidFill>
              </a:rPr>
              <a:t>These numbers were simulated</a:t>
            </a:r>
          </a:p>
        </p:txBody>
      </p:sp>
    </p:spTree>
    <p:extLst>
      <p:ext uri="{BB962C8B-B14F-4D97-AF65-F5344CB8AC3E}">
        <p14:creationId xmlns:p14="http://schemas.microsoft.com/office/powerpoint/2010/main" val="10507093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787B9-CF96-D151-D7E5-8E15D29AE7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Scaled from SPS TIDVG using complexity allocation framework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Six scores: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Repair Time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Criticality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Intricacy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Technical Maturity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Performance Time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Environment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741DDD-3C52-8B8D-8C1A-8CB001E7C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Beamstrahlung</a:t>
            </a:r>
            <a:r>
              <a:rPr lang="en-GB" dirty="0"/>
              <a:t> Dump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78EA76-2408-EFA7-F37B-19F50F5C5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January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5AF13-5ACA-C4AF-DA5A-6D1DBFB02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Jack Heron | FCC-ee Availability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86C3B2-862B-8B70-8B0F-3489E8332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3A76B2-9003-8C95-4489-4201610118D6}"/>
              </a:ext>
            </a:extLst>
          </p:cNvPr>
          <p:cNvSpPr txBox="1"/>
          <p:nvPr/>
        </p:nvSpPr>
        <p:spPr>
          <a:xfrm>
            <a:off x="2667000" y="5603487"/>
            <a:ext cx="8096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u="sng" dirty="0">
                <a:solidFill>
                  <a:srgbClr val="C00000"/>
                </a:solidFill>
              </a:rPr>
              <a:t>Placeholder for down time pending thorough availability analysis</a:t>
            </a: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A5C98536-8784-18D8-3657-70D0622D34A3}"/>
              </a:ext>
            </a:extLst>
          </p:cNvPr>
          <p:cNvSpPr/>
          <p:nvPr/>
        </p:nvSpPr>
        <p:spPr>
          <a:xfrm>
            <a:off x="4438650" y="2286000"/>
            <a:ext cx="533400" cy="276225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B43ABD-98F8-D09E-B230-7FCD7DFAA5DE}"/>
              </a:ext>
            </a:extLst>
          </p:cNvPr>
          <p:cNvSpPr txBox="1"/>
          <p:nvPr/>
        </p:nvSpPr>
        <p:spPr>
          <a:xfrm>
            <a:off x="5514975" y="3314700"/>
            <a:ext cx="36195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MTBF: 204 h</a:t>
            </a:r>
          </a:p>
          <a:p>
            <a:pPr algn="l"/>
            <a:r>
              <a:rPr lang="en-GB" dirty="0"/>
              <a:t>MTTR: ~1.5h</a:t>
            </a:r>
          </a:p>
        </p:txBody>
      </p:sp>
    </p:spTree>
    <p:extLst>
      <p:ext uri="{BB962C8B-B14F-4D97-AF65-F5344CB8AC3E}">
        <p14:creationId xmlns:p14="http://schemas.microsoft.com/office/powerpoint/2010/main" val="38876170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BA15CB-B4E8-8891-0515-C2F4ED7A60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Assumed at target 95% availability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MTTR:  4 h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MTBF:  76 h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Full redundancy option (@ PA &amp; PG)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DDEA32E-7305-A981-8B40-3F0F53F3F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Polarimeter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4E7E33-42A6-3164-56C3-F6330EE1D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January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A5347A-087A-B9B1-97B4-7471275AC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Jack Heron | FCC-ee Availability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AA97D-FF13-B35B-6252-408C89738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6B6918-DF79-7838-41BD-942E4823E74A}"/>
              </a:ext>
            </a:extLst>
          </p:cNvPr>
          <p:cNvSpPr txBox="1"/>
          <p:nvPr/>
        </p:nvSpPr>
        <p:spPr>
          <a:xfrm>
            <a:off x="6267029" y="5494898"/>
            <a:ext cx="5819775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Robert Kieffer, “ATDC FCC Polarimeter Update”, 21</a:t>
            </a:r>
            <a:r>
              <a:rPr lang="en-GB" sz="14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GB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November 2024 </a:t>
            </a:r>
          </a:p>
          <a:p>
            <a:r>
              <a:rPr lang="en-US" sz="14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https://indico.cern.ch/event/1469279/contributions/6188403/attachments/2971794/5230168/2024_11_21_ATDC_FCC_Polarimeter.pdf</a:t>
            </a:r>
            <a:r>
              <a:rPr lang="en-GB" sz="14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b="0" i="0" u="none" strike="noStrike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0338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762F614E-8527-8AE1-C8E2-1B7C3D8006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0161" y="1124604"/>
            <a:ext cx="7335575" cy="260490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1826C9-8F68-C945-6DFB-15EEBC345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613" y="477489"/>
            <a:ext cx="11376025" cy="712257"/>
          </a:xfrm>
        </p:spPr>
        <p:txBody>
          <a:bodyPr/>
          <a:lstStyle/>
          <a:p>
            <a:r>
              <a:rPr lang="en-US" dirty="0"/>
              <a:t>Redundancy (RF System)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CD61B3-398A-1470-FF13-D8B0143F9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34E0A1-A10B-23F2-E6B8-467B9BB5E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FCC-ee Availability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79BF22-3FFF-B4AE-C73A-6192764B9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BE7B7EC-C7C8-C041-E635-CBFCF90305A6}"/>
              </a:ext>
            </a:extLst>
          </p:cNvPr>
          <p:cNvSpPr/>
          <p:nvPr/>
        </p:nvSpPr>
        <p:spPr>
          <a:xfrm>
            <a:off x="36596" y="2095338"/>
            <a:ext cx="4714335" cy="4248350"/>
          </a:xfrm>
          <a:prstGeom prst="rect">
            <a:avLst/>
          </a:prstGeom>
          <a:noFill/>
          <a:ln w="57150">
            <a:solidFill>
              <a:srgbClr val="E15E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 Placeholder 2">
                <a:extLst>
                  <a:ext uri="{FF2B5EF4-FFF2-40B4-BE49-F238E27FC236}">
                    <a16:creationId xmlns:a16="http://schemas.microsoft.com/office/drawing/2014/main" id="{359F38EE-25E2-45EE-AE47-6E065A287D9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33388" y="2090837"/>
                <a:ext cx="1826166" cy="668337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r>
                      <a:rPr lang="en-US" sz="4000" i="1" dirty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sz="4000" i="1" dirty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4000" i="1" dirty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𝑾</m:t>
                    </m:r>
                  </m:oMath>
                </a14:m>
                <a:r>
                  <a:rPr lang="en-GB" sz="4000" dirty="0">
                    <a:solidFill>
                      <a:schemeClr val="accent3"/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8" name="Text Placeholder 2">
                <a:extLst>
                  <a:ext uri="{FF2B5EF4-FFF2-40B4-BE49-F238E27FC236}">
                    <a16:creationId xmlns:a16="http://schemas.microsoft.com/office/drawing/2014/main" id="{359F38EE-25E2-45EE-AE47-6E065A287D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3388" y="2090837"/>
                <a:ext cx="1826166" cy="66833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1FCA2A9C-100E-5E47-4962-77EB0CF58800}"/>
              </a:ext>
            </a:extLst>
          </p:cNvPr>
          <p:cNvSpPr txBox="1">
            <a:spLocks/>
          </p:cNvSpPr>
          <p:nvPr/>
        </p:nvSpPr>
        <p:spPr>
          <a:xfrm>
            <a:off x="26831" y="2840479"/>
            <a:ext cx="4911414" cy="342966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sz="2000" b="0" dirty="0"/>
              <a:t>High current, beam loading</a:t>
            </a:r>
          </a:p>
          <a:p>
            <a:pPr marL="342900" indent="-34290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sz="2000" b="0" dirty="0"/>
              <a:t>132 / 112 cavities in collider/booster</a:t>
            </a:r>
          </a:p>
          <a:p>
            <a:pPr>
              <a:buClr>
                <a:schemeClr val="accent3"/>
              </a:buClr>
            </a:pPr>
            <a:r>
              <a:rPr lang="en-US" sz="2000" dirty="0">
                <a:solidFill>
                  <a:schemeClr val="accent3"/>
                </a:solidFill>
              </a:rPr>
              <a:t>Previously:</a:t>
            </a:r>
          </a:p>
          <a:p>
            <a:pPr marL="342900" indent="-34290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RF trip =&gt; beam dump</a:t>
            </a:r>
          </a:p>
          <a:p>
            <a:pPr>
              <a:spcBef>
                <a:spcPts val="0"/>
              </a:spcBef>
              <a:buClr>
                <a:schemeClr val="accent3"/>
              </a:buClr>
            </a:pPr>
            <a:r>
              <a:rPr lang="en-US" sz="2000" dirty="0"/>
              <a:t>     (0% redundancy)</a:t>
            </a:r>
          </a:p>
          <a:p>
            <a:pPr>
              <a:buClr>
                <a:schemeClr val="accent3"/>
              </a:buClr>
            </a:pPr>
            <a:r>
              <a:rPr lang="en-US" sz="2000" dirty="0">
                <a:solidFill>
                  <a:schemeClr val="accent3"/>
                </a:solidFill>
              </a:rPr>
              <a:t>Latest analysis:</a:t>
            </a:r>
          </a:p>
          <a:p>
            <a:pPr marL="342900" indent="-34290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Redundancy in collider                             </a:t>
            </a:r>
            <a:r>
              <a:rPr lang="en-US" sz="2000" u="sng" dirty="0">
                <a:solidFill>
                  <a:srgbClr val="000000"/>
                </a:solidFill>
              </a:rPr>
              <a:t>Z: 1 and W: 6 cavities</a:t>
            </a:r>
          </a:p>
          <a:p>
            <a:pPr marL="342900" indent="-34290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sz="2000" u="sng" dirty="0">
                <a:solidFill>
                  <a:srgbClr val="000000"/>
                </a:solidFill>
              </a:rPr>
              <a:t>No redundancy in the booster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 Placeholder 4">
                <a:extLst>
                  <a:ext uri="{FF2B5EF4-FFF2-40B4-BE49-F238E27FC236}">
                    <a16:creationId xmlns:a16="http://schemas.microsoft.com/office/drawing/2014/main" id="{C085F7BD-295B-8CC6-39B2-264AAF68ADB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027008" y="4030921"/>
                <a:ext cx="2651289" cy="655634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r>
                      <a:rPr lang="en-US" sz="4000" i="1" dirty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𝑯</m:t>
                    </m:r>
                    <m:r>
                      <a:rPr lang="en-US" sz="4000" i="1" dirty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4000" i="1" dirty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US" sz="400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r>
                  <a:rPr lang="en-GB" sz="4000" dirty="0">
                    <a:solidFill>
                      <a:srgbClr val="7030A0"/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10" name="Text Placeholder 4">
                <a:extLst>
                  <a:ext uri="{FF2B5EF4-FFF2-40B4-BE49-F238E27FC236}">
                    <a16:creationId xmlns:a16="http://schemas.microsoft.com/office/drawing/2014/main" id="{C085F7BD-295B-8CC6-39B2-264AAF68AD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7008" y="4030921"/>
                <a:ext cx="2651289" cy="65563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F7DB154B-12A8-F9A6-E417-B1619D5C1CD6}"/>
              </a:ext>
            </a:extLst>
          </p:cNvPr>
          <p:cNvSpPr txBox="1">
            <a:spLocks/>
          </p:cNvSpPr>
          <p:nvPr/>
        </p:nvSpPr>
        <p:spPr>
          <a:xfrm>
            <a:off x="6579692" y="4693408"/>
            <a:ext cx="4363907" cy="153238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sz="2000" b="0" dirty="0"/>
              <a:t>Low current, high voltage</a:t>
            </a:r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sz="2000" b="0" dirty="0"/>
              <a:t>132/112 or 752/600 cavities</a:t>
            </a:r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10% voltage redundancy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6AD16E5-B9F9-1D16-34CC-169154F3ED34}"/>
              </a:ext>
            </a:extLst>
          </p:cNvPr>
          <p:cNvSpPr/>
          <p:nvPr/>
        </p:nvSpPr>
        <p:spPr>
          <a:xfrm>
            <a:off x="6560473" y="3964591"/>
            <a:ext cx="4392891" cy="2087229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F2B8EC1-C60F-C445-2B5A-F9964911CAB4}"/>
              </a:ext>
            </a:extLst>
          </p:cNvPr>
          <p:cNvSpPr/>
          <p:nvPr/>
        </p:nvSpPr>
        <p:spPr>
          <a:xfrm>
            <a:off x="6579692" y="2301187"/>
            <a:ext cx="2727258" cy="428978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C29C7F6-AA3E-93C2-625A-11B7383CA482}"/>
              </a:ext>
            </a:extLst>
          </p:cNvPr>
          <p:cNvSpPr/>
          <p:nvPr/>
        </p:nvSpPr>
        <p:spPr>
          <a:xfrm>
            <a:off x="9454273" y="2301187"/>
            <a:ext cx="2715156" cy="428978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F126D95-9731-1C42-D565-5D9B0B1CD849}"/>
              </a:ext>
            </a:extLst>
          </p:cNvPr>
          <p:cNvCxnSpPr>
            <a:cxnSpLocks/>
          </p:cNvCxnSpPr>
          <p:nvPr/>
        </p:nvCxnSpPr>
        <p:spPr>
          <a:xfrm flipH="1">
            <a:off x="5001885" y="2730165"/>
            <a:ext cx="1518192" cy="904864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A539B98-AC34-3CF1-6B73-CB0ACED6A369}"/>
              </a:ext>
            </a:extLst>
          </p:cNvPr>
          <p:cNvCxnSpPr>
            <a:cxnSpLocks/>
          </p:cNvCxnSpPr>
          <p:nvPr/>
        </p:nvCxnSpPr>
        <p:spPr>
          <a:xfrm>
            <a:off x="10916955" y="2914595"/>
            <a:ext cx="0" cy="903729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6BA3ECA-FF77-6B85-80B0-85C55E104548}"/>
              </a:ext>
            </a:extLst>
          </p:cNvPr>
          <p:cNvSpPr txBox="1"/>
          <p:nvPr/>
        </p:nvSpPr>
        <p:spPr>
          <a:xfrm>
            <a:off x="2997724" y="6093143"/>
            <a:ext cx="955249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J. W. Heron </a:t>
            </a:r>
            <a:r>
              <a:rPr lang="en-GB" sz="9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et al.</a:t>
            </a:r>
            <a:r>
              <a:rPr lang="en-GB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“Machine protection and availability in the FCC-</a:t>
            </a:r>
            <a:r>
              <a:rPr lang="en-GB" sz="9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r>
              <a:rPr lang="en-GB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,” </a:t>
            </a:r>
            <a:r>
              <a:rPr lang="en-GB" sz="9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Engineering; Accelerators and Storage Rings</a:t>
            </a:r>
            <a:r>
              <a:rPr lang="en-GB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2023, </a:t>
            </a:r>
            <a:r>
              <a:rPr lang="en-GB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https://cds.cern.ch/record/2880188</a:t>
            </a:r>
            <a:r>
              <a:rPr lang="en-GB" sz="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9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Ivan Karpov, “Status of the RF study on the 2-cell cavity for Z operation”</a:t>
            </a:r>
            <a:r>
              <a:rPr lang="en-GB" sz="9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9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181st FCC-</a:t>
            </a:r>
            <a:r>
              <a:rPr lang="en-GB" sz="900" b="0" i="1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r>
              <a:rPr lang="en-GB" sz="9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Optics Design Meeting &amp; 52nd FCCIS WP2.2 Meeting</a:t>
            </a:r>
            <a:r>
              <a:rPr lang="en-GB" sz="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21</a:t>
            </a:r>
            <a:r>
              <a:rPr lang="en-GB" sz="9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GB" sz="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March 2024, </a:t>
            </a:r>
            <a:r>
              <a:rPr lang="en-GB" sz="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https://indico.cern.ch/event/1392548/</a:t>
            </a:r>
            <a:r>
              <a:rPr lang="en-GB" sz="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9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16CE9361-2AF2-AEAA-A815-FE7276BFB4DA}"/>
              </a:ext>
            </a:extLst>
          </p:cNvPr>
          <p:cNvSpPr txBox="1">
            <a:spLocks/>
          </p:cNvSpPr>
          <p:nvPr/>
        </p:nvSpPr>
        <p:spPr>
          <a:xfrm>
            <a:off x="264362" y="1189746"/>
            <a:ext cx="3351250" cy="71225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00000F"/>
              </a:buClr>
              <a:buFont typeface="Arial" panose="020B0604020202020204" pitchFamily="34" charset="0"/>
              <a:buChar char="•"/>
            </a:pPr>
            <a:r>
              <a:rPr lang="en-US" dirty="0"/>
              <a:t>Using LHC fault data for single cavity </a:t>
            </a:r>
          </a:p>
        </p:txBody>
      </p:sp>
    </p:spTree>
    <p:extLst>
      <p:ext uri="{BB962C8B-B14F-4D97-AF65-F5344CB8AC3E}">
        <p14:creationId xmlns:p14="http://schemas.microsoft.com/office/powerpoint/2010/main" val="3310950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A9A5AC-D896-31DC-352D-B4A4A3E4C0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EC623E9-1050-61D9-AC83-B85F138A9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791" y="274320"/>
            <a:ext cx="11376025" cy="1376592"/>
          </a:xfrm>
        </p:spPr>
        <p:txBody>
          <a:bodyPr/>
          <a:lstStyle/>
          <a:p>
            <a:r>
              <a:rPr lang="en-US" dirty="0"/>
              <a:t>From Subsystems to Luminosity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6C0A21-8623-8B6C-396F-174890EEC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4" name="Content Placeholder 7" descr="A screenshot of a computer&#10;&#10;Description automatically generated">
            <a:extLst>
              <a:ext uri="{FF2B5EF4-FFF2-40B4-BE49-F238E27FC236}">
                <a16:creationId xmlns:a16="http://schemas.microsoft.com/office/drawing/2014/main" id="{F138B32A-6CBF-3A2D-F138-6601CD67D9A6}"/>
              </a:ext>
            </a:extLst>
          </p:cNvPr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1668" y="1200878"/>
            <a:ext cx="1779383" cy="5010242"/>
          </a:xfrm>
          <a:prstGeom prst="rect">
            <a:avLst/>
          </a:prstGeom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46A90310-4FE3-1239-D220-A424F5A778B1}"/>
              </a:ext>
            </a:extLst>
          </p:cNvPr>
          <p:cNvSpPr txBox="1"/>
          <p:nvPr/>
        </p:nvSpPr>
        <p:spPr>
          <a:xfrm>
            <a:off x="578266" y="3481967"/>
            <a:ext cx="992579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91440" rIns="91440" bIns="91440" rtlCol="0">
            <a:spAutoFit/>
          </a:bodyPr>
          <a:lstStyle/>
          <a:p>
            <a:pPr algn="l"/>
            <a:r>
              <a:rPr lang="en-US" dirty="0"/>
              <a:t>FCC-</a:t>
            </a:r>
            <a:r>
              <a:rPr lang="en-US" dirty="0" err="1"/>
              <a:t>ee</a:t>
            </a:r>
            <a:endParaRPr lang="en-GB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C39CEB5-3800-4C9C-1083-A74468611157}"/>
              </a:ext>
            </a:extLst>
          </p:cNvPr>
          <p:cNvSpPr txBox="1"/>
          <p:nvPr/>
        </p:nvSpPr>
        <p:spPr>
          <a:xfrm>
            <a:off x="5215368" y="2378885"/>
            <a:ext cx="1524000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91440" rIns="91440" bIns="91440" rtlCol="0">
            <a:spAutoFit/>
          </a:bodyPr>
          <a:lstStyle/>
          <a:p>
            <a:pPr algn="ctr"/>
            <a:r>
              <a:rPr lang="en-US" dirty="0"/>
              <a:t>Failure Distribution</a:t>
            </a:r>
            <a:endParaRPr lang="en-GB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93F10A12-3027-E094-F989-AAFD160C0456}"/>
              </a:ext>
            </a:extLst>
          </p:cNvPr>
          <p:cNvSpPr txBox="1"/>
          <p:nvPr/>
        </p:nvSpPr>
        <p:spPr>
          <a:xfrm>
            <a:off x="5215368" y="4401939"/>
            <a:ext cx="1524000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91440" rIns="91440" bIns="91440" rtlCol="0">
            <a:spAutoFit/>
          </a:bodyPr>
          <a:lstStyle/>
          <a:p>
            <a:pPr algn="ctr"/>
            <a:r>
              <a:rPr lang="en-US" dirty="0"/>
              <a:t>Repair Distribution</a:t>
            </a:r>
            <a:endParaRPr lang="en-GB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9D69615-175E-08DB-CCFF-5525C1C176E0}"/>
              </a:ext>
            </a:extLst>
          </p:cNvPr>
          <p:cNvSpPr txBox="1"/>
          <p:nvPr/>
        </p:nvSpPr>
        <p:spPr>
          <a:xfrm>
            <a:off x="7627436" y="3483954"/>
            <a:ext cx="152400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91440" rIns="91440" bIns="91440" rtlCol="0">
            <a:spAutoFit/>
          </a:bodyPr>
          <a:lstStyle/>
          <a:p>
            <a:pPr algn="ctr"/>
            <a:r>
              <a:rPr lang="en-US" dirty="0"/>
              <a:t>Availability</a:t>
            </a:r>
            <a:endParaRPr lang="en-GB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637971E-15A9-04D6-5537-B7D3FD04F4A5}"/>
              </a:ext>
            </a:extLst>
          </p:cNvPr>
          <p:cNvSpPr txBox="1"/>
          <p:nvPr/>
        </p:nvSpPr>
        <p:spPr>
          <a:xfrm>
            <a:off x="9906318" y="3483954"/>
            <a:ext cx="152400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91440" rIns="91440" bIns="91440" rtlCol="0">
            <a:spAutoFit/>
          </a:bodyPr>
          <a:lstStyle/>
          <a:p>
            <a:pPr algn="ctr"/>
            <a:r>
              <a:rPr lang="en-US" dirty="0"/>
              <a:t>Luminosity</a:t>
            </a:r>
            <a:endParaRPr lang="en-GB" dirty="0"/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A060B5E2-ABB3-EC2E-29A4-A37A674927A4}"/>
              </a:ext>
            </a:extLst>
          </p:cNvPr>
          <p:cNvCxnSpPr/>
          <p:nvPr/>
        </p:nvCxnSpPr>
        <p:spPr>
          <a:xfrm flipV="1">
            <a:off x="1686560" y="3190240"/>
            <a:ext cx="518160" cy="29172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FFB0760A-F3DE-9139-62A0-1449551BBC5C}"/>
              </a:ext>
            </a:extLst>
          </p:cNvPr>
          <p:cNvCxnSpPr>
            <a:cxnSpLocks/>
          </p:cNvCxnSpPr>
          <p:nvPr/>
        </p:nvCxnSpPr>
        <p:spPr>
          <a:xfrm>
            <a:off x="1686560" y="3879420"/>
            <a:ext cx="518160" cy="27602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43A98EDC-43B3-AAEF-90FF-EBFB8762D7CD}"/>
              </a:ext>
            </a:extLst>
          </p:cNvPr>
          <p:cNvCxnSpPr>
            <a:cxnSpLocks/>
          </p:cNvCxnSpPr>
          <p:nvPr/>
        </p:nvCxnSpPr>
        <p:spPr>
          <a:xfrm flipV="1">
            <a:off x="4360087" y="2780790"/>
            <a:ext cx="723415" cy="16886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BEFFA93D-5686-92ED-1246-93D54E82C9F4}"/>
              </a:ext>
            </a:extLst>
          </p:cNvPr>
          <p:cNvCxnSpPr>
            <a:cxnSpLocks/>
          </p:cNvCxnSpPr>
          <p:nvPr/>
        </p:nvCxnSpPr>
        <p:spPr>
          <a:xfrm>
            <a:off x="4288028" y="4459368"/>
            <a:ext cx="804356" cy="2373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37ACB07F-170F-5FFF-9E5D-37440DB9443A}"/>
              </a:ext>
            </a:extLst>
          </p:cNvPr>
          <p:cNvCxnSpPr>
            <a:cxnSpLocks/>
          </p:cNvCxnSpPr>
          <p:nvPr/>
        </p:nvCxnSpPr>
        <p:spPr>
          <a:xfrm>
            <a:off x="6899204" y="2913575"/>
            <a:ext cx="728232" cy="42252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7109B1F0-1AB1-F3D4-1C39-7D3AEA32B583}"/>
              </a:ext>
            </a:extLst>
          </p:cNvPr>
          <p:cNvCxnSpPr>
            <a:cxnSpLocks/>
          </p:cNvCxnSpPr>
          <p:nvPr/>
        </p:nvCxnSpPr>
        <p:spPr>
          <a:xfrm flipV="1">
            <a:off x="6904869" y="4074618"/>
            <a:ext cx="728232" cy="44942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9BE744DA-2274-BFE1-0C62-85E1FD25114A}"/>
              </a:ext>
            </a:extLst>
          </p:cNvPr>
          <p:cNvCxnSpPr>
            <a:cxnSpLocks/>
          </p:cNvCxnSpPr>
          <p:nvPr/>
        </p:nvCxnSpPr>
        <p:spPr>
          <a:xfrm>
            <a:off x="9265920" y="3712799"/>
            <a:ext cx="5283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AA505E93-3484-2E27-B726-090879D19E8F}"/>
              </a:ext>
            </a:extLst>
          </p:cNvPr>
          <p:cNvSpPr/>
          <p:nvPr/>
        </p:nvSpPr>
        <p:spPr>
          <a:xfrm>
            <a:off x="5092384" y="2270809"/>
            <a:ext cx="1779383" cy="960071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Footer Placeholder 5">
            <a:extLst>
              <a:ext uri="{FF2B5EF4-FFF2-40B4-BE49-F238E27FC236}">
                <a16:creationId xmlns:a16="http://schemas.microsoft.com/office/drawing/2014/main" id="{52049022-E276-43B7-4A27-94671774F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Hannah Dostmann | FCC-</a:t>
            </a:r>
            <a:r>
              <a:rPr lang="en-GB" dirty="0" err="1"/>
              <a:t>ee</a:t>
            </a:r>
            <a:r>
              <a:rPr lang="en-GB" dirty="0"/>
              <a:t>: The Availability Challenge</a:t>
            </a:r>
            <a:endParaRPr lang="en-US" dirty="0"/>
          </a:p>
        </p:txBody>
      </p:sp>
      <p:sp>
        <p:nvSpPr>
          <p:cNvPr id="114" name="Date Placeholder 4">
            <a:extLst>
              <a:ext uri="{FF2B5EF4-FFF2-40B4-BE49-F238E27FC236}">
                <a16:creationId xmlns:a16="http://schemas.microsoft.com/office/drawing/2014/main" id="{29293AD6-8B96-7E83-5560-6D9A78C848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17 March 2025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5847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7" grpId="0" animBg="1"/>
      <p:bldP spid="88" grpId="0" animBg="1"/>
      <p:bldP spid="89" grpId="0" animBg="1"/>
      <p:bldP spid="90" grpId="0" animBg="1"/>
      <p:bldP spid="1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C889C5-EAF3-BC74-313E-0B30B69426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6A2C74-CF94-7E43-0434-C73FFDA6F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791" y="274320"/>
            <a:ext cx="11376025" cy="1376592"/>
          </a:xfrm>
        </p:spPr>
        <p:txBody>
          <a:bodyPr/>
          <a:lstStyle/>
          <a:p>
            <a:r>
              <a:rPr lang="en-US" dirty="0"/>
              <a:t>Failure Distribution (showcased by </a:t>
            </a:r>
            <a:r>
              <a:rPr lang="en-US" dirty="0">
                <a:solidFill>
                  <a:srgbClr val="DBDB8D"/>
                </a:solidFill>
              </a:rPr>
              <a:t>RF system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D5582-2577-D67E-A98A-706639B17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B8C238-E2F0-0136-F270-2E86EDFD7F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791" y="1171546"/>
            <a:ext cx="9990570" cy="519704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Identifying comparable system</a:t>
            </a:r>
          </a:p>
          <a:p>
            <a:pPr marL="781200" lvl="1" indent="-457200"/>
            <a:r>
              <a:rPr lang="en-US" dirty="0">
                <a:solidFill>
                  <a:srgbClr val="000000"/>
                </a:solidFill>
              </a:rPr>
              <a:t>From other accelerators that provide fault data</a:t>
            </a:r>
          </a:p>
          <a:p>
            <a:pPr lvl="1" indent="0">
              <a:buNone/>
            </a:pPr>
            <a:endParaRPr lang="en-US" dirty="0"/>
          </a:p>
          <a:p>
            <a:pPr marL="366712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80962" indent="0">
              <a:buNone/>
            </a:pPr>
            <a:endParaRPr lang="en-GB" dirty="0"/>
          </a:p>
        </p:txBody>
      </p:sp>
      <p:pic>
        <p:nvPicPr>
          <p:cNvPr id="2050" name="Picture 2" descr="The Large Hadron Collider | CERN">
            <a:extLst>
              <a:ext uri="{FF2B5EF4-FFF2-40B4-BE49-F238E27FC236}">
                <a16:creationId xmlns:a16="http://schemas.microsoft.com/office/drawing/2014/main" id="{9626AF0B-E3CD-7390-F21F-C9226BCD89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800" y="2325170"/>
            <a:ext cx="4612640" cy="3075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24A392-9082-C9D2-5F82-B39EBC77A21A}"/>
              </a:ext>
            </a:extLst>
          </p:cNvPr>
          <p:cNvSpPr txBox="1"/>
          <p:nvPr/>
        </p:nvSpPr>
        <p:spPr>
          <a:xfrm>
            <a:off x="7552196" y="2436378"/>
            <a:ext cx="11674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DBDB8D"/>
                </a:solidFill>
              </a:rPr>
              <a:t>LHC</a:t>
            </a:r>
            <a:endParaRPr lang="en-GB" dirty="0">
              <a:solidFill>
                <a:srgbClr val="DBDB8D"/>
              </a:solidFill>
            </a:endParaRPr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BD80F39C-1C39-2BC3-56BA-D6D3A4B357DE}"/>
              </a:ext>
            </a:extLst>
          </p:cNvPr>
          <p:cNvSpPr txBox="1"/>
          <p:nvPr/>
        </p:nvSpPr>
        <p:spPr>
          <a:xfrm>
            <a:off x="6683385" y="5418197"/>
            <a:ext cx="2305491" cy="76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https://home.cern/science/accelerators/large-hadron-collider</a:t>
            </a:r>
          </a:p>
        </p:txBody>
      </p:sp>
      <p:sp>
        <p:nvSpPr>
          <p:cNvPr id="31" name="Footer Placeholder 5">
            <a:extLst>
              <a:ext uri="{FF2B5EF4-FFF2-40B4-BE49-F238E27FC236}">
                <a16:creationId xmlns:a16="http://schemas.microsoft.com/office/drawing/2014/main" id="{BAE07EDE-C9E8-055F-2E45-965D03DB0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Hannah Dostmann | FCC-</a:t>
            </a:r>
            <a:r>
              <a:rPr lang="en-GB" dirty="0" err="1"/>
              <a:t>ee</a:t>
            </a:r>
            <a:r>
              <a:rPr lang="en-GB" dirty="0"/>
              <a:t>: The Availability Challenge</a:t>
            </a:r>
            <a:endParaRPr lang="en-US" dirty="0"/>
          </a:p>
        </p:txBody>
      </p:sp>
      <p:sp>
        <p:nvSpPr>
          <p:cNvPr id="32" name="Date Placeholder 4">
            <a:extLst>
              <a:ext uri="{FF2B5EF4-FFF2-40B4-BE49-F238E27FC236}">
                <a16:creationId xmlns:a16="http://schemas.microsoft.com/office/drawing/2014/main" id="{557ABE22-A0EE-53B8-4F5D-8EB60767AA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17 March 2025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29434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531158-303F-E721-DCF4-3762D311D5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3A28605-E815-4495-D713-D52BCA9F6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791" y="274320"/>
            <a:ext cx="11376025" cy="1376592"/>
          </a:xfrm>
        </p:spPr>
        <p:txBody>
          <a:bodyPr/>
          <a:lstStyle/>
          <a:p>
            <a:r>
              <a:rPr lang="en-US" dirty="0"/>
              <a:t>Failure Distribution (showcased by </a:t>
            </a:r>
            <a:r>
              <a:rPr lang="en-US" dirty="0">
                <a:solidFill>
                  <a:srgbClr val="DBDB8D"/>
                </a:solidFill>
              </a:rPr>
              <a:t>RF system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7F1E51-F854-BF0D-91C3-18CB04DE1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C4CE22-9C15-8FDA-72D4-DBB34335CD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791" y="1171546"/>
            <a:ext cx="9990570" cy="519704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Identifying a comparable system</a:t>
            </a:r>
          </a:p>
          <a:p>
            <a:pPr marL="781200" lvl="1" indent="-457200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From other accelerators that provide fault data</a:t>
            </a:r>
          </a:p>
          <a:p>
            <a:pPr lvl="1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Breaking down fault data </a:t>
            </a:r>
          </a:p>
          <a:p>
            <a:pPr marL="781200" lvl="1" indent="-457200"/>
            <a:r>
              <a:rPr lang="en-US" dirty="0">
                <a:solidFill>
                  <a:srgbClr val="000000"/>
                </a:solidFill>
              </a:rPr>
              <a:t>Subcategories (if possible)</a:t>
            </a:r>
          </a:p>
          <a:p>
            <a:pPr marL="781200" lvl="1" indent="-457200"/>
            <a:r>
              <a:rPr lang="en-US" dirty="0">
                <a:solidFill>
                  <a:srgbClr val="000000"/>
                </a:solidFill>
              </a:rPr>
              <a:t>Short/long faults (remote/human faults)</a:t>
            </a:r>
          </a:p>
          <a:p>
            <a:pPr marL="366712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80962" indent="0">
              <a:buNone/>
            </a:pPr>
            <a:endParaRPr lang="en-GB" dirty="0"/>
          </a:p>
        </p:txBody>
      </p:sp>
      <p:pic>
        <p:nvPicPr>
          <p:cNvPr id="2050" name="Picture 2" descr="The Large Hadron Collider | CERN">
            <a:extLst>
              <a:ext uri="{FF2B5EF4-FFF2-40B4-BE49-F238E27FC236}">
                <a16:creationId xmlns:a16="http://schemas.microsoft.com/office/drawing/2014/main" id="{28E02464-7B25-056E-9924-626DA6F34E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313" y="1080099"/>
            <a:ext cx="1824004" cy="1216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D5BF6D-5066-5133-D319-3BF3640F4747}"/>
              </a:ext>
            </a:extLst>
          </p:cNvPr>
          <p:cNvSpPr txBox="1"/>
          <p:nvPr/>
        </p:nvSpPr>
        <p:spPr>
          <a:xfrm>
            <a:off x="9945693" y="1171545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DBDB8D"/>
                </a:solidFill>
              </a:rPr>
              <a:t>LHC</a:t>
            </a:r>
            <a:endParaRPr lang="en-GB" dirty="0">
              <a:solidFill>
                <a:srgbClr val="DBDB8D"/>
              </a:solidFill>
            </a:endParaRPr>
          </a:p>
        </p:txBody>
      </p:sp>
      <p:pic>
        <p:nvPicPr>
          <p:cNvPr id="8" name="Picture 7" descr="A group of people working on computers&#10;&#10;Description automatically generated">
            <a:extLst>
              <a:ext uri="{FF2B5EF4-FFF2-40B4-BE49-F238E27FC236}">
                <a16:creationId xmlns:a16="http://schemas.microsoft.com/office/drawing/2014/main" id="{C65A0F4B-7A8F-2B46-24F8-526F31CFA6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2302" y="4127819"/>
            <a:ext cx="1886140" cy="1279001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A25142B1-2E99-6422-F9ED-41C020D15523}"/>
              </a:ext>
            </a:extLst>
          </p:cNvPr>
          <p:cNvGrpSpPr/>
          <p:nvPr/>
        </p:nvGrpSpPr>
        <p:grpSpPr>
          <a:xfrm>
            <a:off x="4473836" y="4260132"/>
            <a:ext cx="1692768" cy="1014374"/>
            <a:chOff x="5724720" y="755471"/>
            <a:chExt cx="1122991" cy="565316"/>
          </a:xfrm>
        </p:grpSpPr>
        <p:pic>
          <p:nvPicPr>
            <p:cNvPr id="10" name="Picture 9" descr="A cartoon of a person holding a wrench&#10;&#10;Description automatically generated">
              <a:extLst>
                <a:ext uri="{FF2B5EF4-FFF2-40B4-BE49-F238E27FC236}">
                  <a16:creationId xmlns:a16="http://schemas.microsoft.com/office/drawing/2014/main" id="{DBAD4A3E-8C36-3E00-C314-208B1E90139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82396" y="755471"/>
              <a:ext cx="565315" cy="565315"/>
            </a:xfrm>
            <a:prstGeom prst="rect">
              <a:avLst/>
            </a:prstGeom>
          </p:spPr>
        </p:pic>
        <p:pic>
          <p:nvPicPr>
            <p:cNvPr id="11" name="Picture 10" descr="A cartoon of a person holding a wrench&#10;&#10;Description automatically generated">
              <a:extLst>
                <a:ext uri="{FF2B5EF4-FFF2-40B4-BE49-F238E27FC236}">
                  <a16:creationId xmlns:a16="http://schemas.microsoft.com/office/drawing/2014/main" id="{D848661A-9FB4-2700-9F40-16C65BC4AE5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24720" y="755472"/>
              <a:ext cx="565315" cy="565315"/>
            </a:xfrm>
            <a:prstGeom prst="rect">
              <a:avLst/>
            </a:prstGeom>
          </p:spPr>
        </p:pic>
        <p:pic>
          <p:nvPicPr>
            <p:cNvPr id="12" name="Picture 11" descr="A cartoon of a person holding a wrench&#10;&#10;Description automatically generated">
              <a:extLst>
                <a:ext uri="{FF2B5EF4-FFF2-40B4-BE49-F238E27FC236}">
                  <a16:creationId xmlns:a16="http://schemas.microsoft.com/office/drawing/2014/main" id="{8D6DADD1-5114-8FAE-A50C-999D266C57D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07377" y="755472"/>
              <a:ext cx="565315" cy="565315"/>
            </a:xfrm>
            <a:prstGeom prst="rect">
              <a:avLst/>
            </a:prstGeom>
          </p:spPr>
        </p:pic>
      </p:grpSp>
      <p:sp>
        <p:nvSpPr>
          <p:cNvPr id="13" name="TextBox 6">
            <a:extLst>
              <a:ext uri="{FF2B5EF4-FFF2-40B4-BE49-F238E27FC236}">
                <a16:creationId xmlns:a16="http://schemas.microsoft.com/office/drawing/2014/main" id="{760A9047-D7B8-5A7D-AD52-3728D08BBDBE}"/>
              </a:ext>
            </a:extLst>
          </p:cNvPr>
          <p:cNvSpPr txBox="1"/>
          <p:nvPr/>
        </p:nvSpPr>
        <p:spPr>
          <a:xfrm>
            <a:off x="230835" y="6073214"/>
            <a:ext cx="230549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-US" sz="500" b="0" i="0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www.istockphoto.com</a:t>
            </a:r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/vector/isometric-control-center-gm164401684-15526568</a:t>
            </a:r>
            <a:endParaRPr lang="en-GB" sz="5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https://www.flaticon.com/free-icon/technician_6342684</a:t>
            </a:r>
          </a:p>
          <a:p>
            <a:pPr algn="l"/>
            <a:r>
              <a:rPr lang="en-GB" sz="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https://home.cern/science/accelerators/large-hadron-collider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41F6EF8-8D94-9532-627D-59EBB6DD672D}"/>
              </a:ext>
            </a:extLst>
          </p:cNvPr>
          <p:cNvCxnSpPr>
            <a:cxnSpLocks/>
          </p:cNvCxnSpPr>
          <p:nvPr/>
        </p:nvCxnSpPr>
        <p:spPr>
          <a:xfrm flipV="1">
            <a:off x="6277911" y="1600147"/>
            <a:ext cx="1941529" cy="91159"/>
          </a:xfrm>
          <a:prstGeom prst="straightConnector1">
            <a:avLst/>
          </a:prstGeom>
          <a:ln w="63500">
            <a:solidFill>
              <a:srgbClr val="DBDB8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FA66DFE-2905-598E-7985-D89454EA3523}"/>
              </a:ext>
            </a:extLst>
          </p:cNvPr>
          <p:cNvSpPr txBox="1"/>
          <p:nvPr/>
        </p:nvSpPr>
        <p:spPr>
          <a:xfrm>
            <a:off x="949381" y="5410466"/>
            <a:ext cx="25519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Repair from control room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1F372A-1FAC-B81E-EAE3-3C0B8C77B7B2}"/>
              </a:ext>
            </a:extLst>
          </p:cNvPr>
          <p:cNvSpPr txBox="1"/>
          <p:nvPr/>
        </p:nvSpPr>
        <p:spPr>
          <a:xfrm>
            <a:off x="4480026" y="5406820"/>
            <a:ext cx="142346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Repair on site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9E9E85C-D0BE-3A4F-C011-CF426BEF62B0}"/>
              </a:ext>
            </a:extLst>
          </p:cNvPr>
          <p:cNvCxnSpPr>
            <a:cxnSpLocks/>
          </p:cNvCxnSpPr>
          <p:nvPr/>
        </p:nvCxnSpPr>
        <p:spPr>
          <a:xfrm>
            <a:off x="4216913" y="3426368"/>
            <a:ext cx="513846" cy="650458"/>
          </a:xfrm>
          <a:prstGeom prst="straightConnector1">
            <a:avLst/>
          </a:prstGeom>
          <a:ln w="63500">
            <a:solidFill>
              <a:srgbClr val="DBDB8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AB4CC0A-F5DA-37E6-6FB6-2CCFEE672330}"/>
              </a:ext>
            </a:extLst>
          </p:cNvPr>
          <p:cNvCxnSpPr>
            <a:cxnSpLocks/>
          </p:cNvCxnSpPr>
          <p:nvPr/>
        </p:nvCxnSpPr>
        <p:spPr>
          <a:xfrm flipH="1">
            <a:off x="2905760" y="3422048"/>
            <a:ext cx="385710" cy="702125"/>
          </a:xfrm>
          <a:prstGeom prst="straightConnector1">
            <a:avLst/>
          </a:prstGeom>
          <a:ln w="63500">
            <a:solidFill>
              <a:srgbClr val="DBDB8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ooter Placeholder 5">
            <a:extLst>
              <a:ext uri="{FF2B5EF4-FFF2-40B4-BE49-F238E27FC236}">
                <a16:creationId xmlns:a16="http://schemas.microsoft.com/office/drawing/2014/main" id="{F7771DE4-320A-7E62-C93F-6A2BEA26C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Hannah Dostmann | FCC-</a:t>
            </a:r>
            <a:r>
              <a:rPr lang="en-GB" dirty="0" err="1"/>
              <a:t>ee</a:t>
            </a:r>
            <a:r>
              <a:rPr lang="en-GB" dirty="0"/>
              <a:t>: The Availability Challenge</a:t>
            </a:r>
            <a:endParaRPr lang="en-US" dirty="0"/>
          </a:p>
        </p:txBody>
      </p:sp>
      <p:sp>
        <p:nvSpPr>
          <p:cNvPr id="33" name="Date Placeholder 4">
            <a:extLst>
              <a:ext uri="{FF2B5EF4-FFF2-40B4-BE49-F238E27FC236}">
                <a16:creationId xmlns:a16="http://schemas.microsoft.com/office/drawing/2014/main" id="{BE88E617-BC35-E83D-9FA8-33DFC274F3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17 March 2025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47869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437EFE-9FC7-ED9B-A36F-29899302A5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A76B51B-CECA-107E-6186-2BBF976AF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791" y="274320"/>
            <a:ext cx="11376025" cy="1376592"/>
          </a:xfrm>
        </p:spPr>
        <p:txBody>
          <a:bodyPr/>
          <a:lstStyle/>
          <a:p>
            <a:r>
              <a:rPr lang="en-US" dirty="0"/>
              <a:t>Failure Distribution (showcased by </a:t>
            </a:r>
            <a:r>
              <a:rPr lang="en-US" dirty="0">
                <a:solidFill>
                  <a:srgbClr val="DBDB8D"/>
                </a:solidFill>
              </a:rPr>
              <a:t>RF system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4425A8-144B-BA22-1ED8-ACCB4FDBE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8C748E-8973-A249-B884-B74A2425C3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791" y="1171546"/>
            <a:ext cx="9990570" cy="519704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Identifying comparable system</a:t>
            </a:r>
          </a:p>
          <a:p>
            <a:pPr marL="781200" lvl="1" indent="-457200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From other accelerators that provide fault data</a:t>
            </a:r>
          </a:p>
          <a:p>
            <a:pPr lvl="1" indent="0">
              <a:buNone/>
            </a:pPr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Breaking down fault data </a:t>
            </a:r>
          </a:p>
          <a:p>
            <a:pPr marL="781200" lvl="1" indent="-457200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Subcategories (if possible)</a:t>
            </a:r>
          </a:p>
          <a:p>
            <a:pPr marL="781200" lvl="1" indent="-457200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Short/long faults (remote/human faults)</a:t>
            </a:r>
          </a:p>
          <a:p>
            <a:pPr marL="781200" lvl="1" indent="-457200"/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Fitting distribution function to each group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366712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80962" indent="0">
              <a:buNone/>
            </a:pPr>
            <a:endParaRPr lang="en-GB" dirty="0"/>
          </a:p>
        </p:txBody>
      </p:sp>
      <p:pic>
        <p:nvPicPr>
          <p:cNvPr id="2050" name="Picture 2" descr="The Large Hadron Collider | CERN">
            <a:extLst>
              <a:ext uri="{FF2B5EF4-FFF2-40B4-BE49-F238E27FC236}">
                <a16:creationId xmlns:a16="http://schemas.microsoft.com/office/drawing/2014/main" id="{59B3662B-721A-5261-6359-6144A9677D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313" y="1080099"/>
            <a:ext cx="1824004" cy="1216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F363CF7-B9E1-6812-1ED1-D1A0CA5F10A6}"/>
              </a:ext>
            </a:extLst>
          </p:cNvPr>
          <p:cNvSpPr txBox="1"/>
          <p:nvPr/>
        </p:nvSpPr>
        <p:spPr>
          <a:xfrm>
            <a:off x="9945693" y="1171545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DBDB8D"/>
                </a:solidFill>
              </a:rPr>
              <a:t>LHC</a:t>
            </a:r>
            <a:endParaRPr lang="en-GB" dirty="0">
              <a:solidFill>
                <a:srgbClr val="DBDB8D"/>
              </a:solidFill>
            </a:endParaRPr>
          </a:p>
        </p:txBody>
      </p:sp>
      <p:pic>
        <p:nvPicPr>
          <p:cNvPr id="8" name="Picture 7" descr="A group of people working on computers&#10;&#10;Description automatically generated">
            <a:extLst>
              <a:ext uri="{FF2B5EF4-FFF2-40B4-BE49-F238E27FC236}">
                <a16:creationId xmlns:a16="http://schemas.microsoft.com/office/drawing/2014/main" id="{A0D2EEA0-4039-764F-9821-9388863035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9860" y="2275839"/>
            <a:ext cx="1495897" cy="101437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7CEA677F-0ABE-6737-56F1-7CC1E4FA362A}"/>
              </a:ext>
            </a:extLst>
          </p:cNvPr>
          <p:cNvGrpSpPr/>
          <p:nvPr/>
        </p:nvGrpSpPr>
        <p:grpSpPr>
          <a:xfrm>
            <a:off x="7298832" y="2447767"/>
            <a:ext cx="1018222" cy="635758"/>
            <a:chOff x="5724720" y="755471"/>
            <a:chExt cx="1122991" cy="565316"/>
          </a:xfrm>
        </p:grpSpPr>
        <p:pic>
          <p:nvPicPr>
            <p:cNvPr id="10" name="Picture 9" descr="A cartoon of a person holding a wrench&#10;&#10;Description automatically generated">
              <a:extLst>
                <a:ext uri="{FF2B5EF4-FFF2-40B4-BE49-F238E27FC236}">
                  <a16:creationId xmlns:a16="http://schemas.microsoft.com/office/drawing/2014/main" id="{A2671DB7-DC21-DDBE-ADE1-CA914E50719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82396" y="755471"/>
              <a:ext cx="565315" cy="565315"/>
            </a:xfrm>
            <a:prstGeom prst="rect">
              <a:avLst/>
            </a:prstGeom>
          </p:spPr>
        </p:pic>
        <p:pic>
          <p:nvPicPr>
            <p:cNvPr id="11" name="Picture 10" descr="A cartoon of a person holding a wrench&#10;&#10;Description automatically generated">
              <a:extLst>
                <a:ext uri="{FF2B5EF4-FFF2-40B4-BE49-F238E27FC236}">
                  <a16:creationId xmlns:a16="http://schemas.microsoft.com/office/drawing/2014/main" id="{5BF11397-E9B6-889A-8D89-63C35E8FAF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24720" y="755472"/>
              <a:ext cx="565315" cy="565315"/>
            </a:xfrm>
            <a:prstGeom prst="rect">
              <a:avLst/>
            </a:prstGeom>
          </p:spPr>
        </p:pic>
        <p:pic>
          <p:nvPicPr>
            <p:cNvPr id="12" name="Picture 11" descr="A cartoon of a person holding a wrench&#10;&#10;Description automatically generated">
              <a:extLst>
                <a:ext uri="{FF2B5EF4-FFF2-40B4-BE49-F238E27FC236}">
                  <a16:creationId xmlns:a16="http://schemas.microsoft.com/office/drawing/2014/main" id="{2F958D36-9358-AD4D-A269-47067C6CA0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07377" y="755472"/>
              <a:ext cx="565315" cy="565315"/>
            </a:xfrm>
            <a:prstGeom prst="rect">
              <a:avLst/>
            </a:prstGeom>
          </p:spPr>
        </p:pic>
      </p:grpSp>
      <p:sp>
        <p:nvSpPr>
          <p:cNvPr id="13" name="TextBox 6">
            <a:extLst>
              <a:ext uri="{FF2B5EF4-FFF2-40B4-BE49-F238E27FC236}">
                <a16:creationId xmlns:a16="http://schemas.microsoft.com/office/drawing/2014/main" id="{A0219AE5-C5EF-76A6-18A6-16B3E53CCB5F}"/>
              </a:ext>
            </a:extLst>
          </p:cNvPr>
          <p:cNvSpPr txBox="1"/>
          <p:nvPr/>
        </p:nvSpPr>
        <p:spPr>
          <a:xfrm>
            <a:off x="230835" y="6074523"/>
            <a:ext cx="230549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-US" sz="500" b="0" i="0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www.istockphoto.com</a:t>
            </a:r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/vector/isometric-control-center-gm164401684-15526568</a:t>
            </a:r>
            <a:endParaRPr lang="en-GB" sz="5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https://www.flaticon.com/free-icon/technician_6342684</a:t>
            </a:r>
          </a:p>
          <a:p>
            <a:pPr algn="l"/>
            <a:r>
              <a:rPr lang="en-GB" sz="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https://home.cern/science/accelerators/large-hadron-collider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A1FECB7-7422-7496-F309-C6FB0ABDD2C4}"/>
              </a:ext>
            </a:extLst>
          </p:cNvPr>
          <p:cNvGrpSpPr/>
          <p:nvPr/>
        </p:nvGrpSpPr>
        <p:grpSpPr>
          <a:xfrm>
            <a:off x="7174652" y="3662192"/>
            <a:ext cx="3399648" cy="2392655"/>
            <a:chOff x="214603" y="2022030"/>
            <a:chExt cx="3034374" cy="2154859"/>
          </a:xfrm>
        </p:grpSpPr>
        <p:pic>
          <p:nvPicPr>
            <p:cNvPr id="15" name="Picture 14" descr="Chart, histogram&#10;&#10;Description automatically generated">
              <a:extLst>
                <a:ext uri="{FF2B5EF4-FFF2-40B4-BE49-F238E27FC236}">
                  <a16:creationId xmlns:a16="http://schemas.microsoft.com/office/drawing/2014/main" id="{7E980AB8-A181-D3E8-283A-9048449B5DB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14603" y="2071511"/>
              <a:ext cx="2883282" cy="2105378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563F858-C8F6-112C-56DB-040FCA3958A2}"/>
                </a:ext>
              </a:extLst>
            </p:cNvPr>
            <p:cNvSpPr/>
            <p:nvPr/>
          </p:nvSpPr>
          <p:spPr>
            <a:xfrm>
              <a:off x="513644" y="2111023"/>
              <a:ext cx="2432756" cy="1298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487E9CA-3C09-2C21-A8C9-121D9D568039}"/>
                </a:ext>
              </a:extLst>
            </p:cNvPr>
            <p:cNvSpPr txBox="1"/>
            <p:nvPr/>
          </p:nvSpPr>
          <p:spPr>
            <a:xfrm>
              <a:off x="604401" y="2022030"/>
              <a:ext cx="2644576" cy="1940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de-DE" sz="1400" dirty="0" err="1">
                  <a:solidFill>
                    <a:srgbClr val="000000"/>
                  </a:solidFill>
                </a:rPr>
                <a:t>Failure</a:t>
              </a:r>
              <a:r>
                <a:rPr lang="de-DE" sz="1400" dirty="0">
                  <a:solidFill>
                    <a:srgbClr val="000000"/>
                  </a:solidFill>
                </a:rPr>
                <a:t> Distribution</a:t>
              </a:r>
              <a:endParaRPr lang="en-CH" sz="1400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0ABA3DD-C426-CC19-6393-9102B411C1C3}"/>
              </a:ext>
            </a:extLst>
          </p:cNvPr>
          <p:cNvCxnSpPr>
            <a:cxnSpLocks/>
          </p:cNvCxnSpPr>
          <p:nvPr/>
        </p:nvCxnSpPr>
        <p:spPr>
          <a:xfrm flipV="1">
            <a:off x="6277911" y="1600147"/>
            <a:ext cx="1941529" cy="91159"/>
          </a:xfrm>
          <a:prstGeom prst="straightConnector1">
            <a:avLst/>
          </a:prstGeom>
          <a:ln w="63500">
            <a:solidFill>
              <a:srgbClr val="DBDB8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5">
            <a:extLst>
              <a:ext uri="{FF2B5EF4-FFF2-40B4-BE49-F238E27FC236}">
                <a16:creationId xmlns:a16="http://schemas.microsoft.com/office/drawing/2014/main" id="{B95AB949-0A12-2066-1CF5-544C4A659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Hannah Dostmann | FCC-</a:t>
            </a:r>
            <a:r>
              <a:rPr lang="en-GB" dirty="0" err="1"/>
              <a:t>ee</a:t>
            </a:r>
            <a:r>
              <a:rPr lang="en-GB" dirty="0"/>
              <a:t>: The Availability Challenge</a:t>
            </a:r>
            <a:endParaRPr lang="en-US" dirty="0"/>
          </a:p>
        </p:txBody>
      </p:sp>
      <p:sp>
        <p:nvSpPr>
          <p:cNvPr id="20" name="Date Placeholder 4">
            <a:extLst>
              <a:ext uri="{FF2B5EF4-FFF2-40B4-BE49-F238E27FC236}">
                <a16:creationId xmlns:a16="http://schemas.microsoft.com/office/drawing/2014/main" id="{E4E2ED67-00F8-F23B-3299-3207A84016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17 March 2025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83259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FF113C-B324-E86C-C060-1365F670B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1E53FF-3CD1-F3C0-94AE-D594FB3ED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791" y="274320"/>
            <a:ext cx="11376025" cy="1376592"/>
          </a:xfrm>
        </p:spPr>
        <p:txBody>
          <a:bodyPr/>
          <a:lstStyle/>
          <a:p>
            <a:r>
              <a:rPr lang="en-US" dirty="0"/>
              <a:t>Failure Distribution (showcased by </a:t>
            </a:r>
            <a:r>
              <a:rPr lang="en-US" dirty="0">
                <a:solidFill>
                  <a:srgbClr val="DBDB8D"/>
                </a:solidFill>
              </a:rPr>
              <a:t>RF system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AB8D0-789E-4F3D-F0F2-9715981E0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Jack Heron | FCC-</a:t>
            </a:r>
            <a:r>
              <a:rPr lang="en-GB" dirty="0" err="1"/>
              <a:t>ee</a:t>
            </a:r>
            <a:r>
              <a:rPr lang="en-GB" dirty="0"/>
              <a:t>: The Availability-Challenge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745F4-9681-D655-A72A-998DD9E15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DE9136A-6A96-5C7D-F90E-37B0022D0A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791" y="1171546"/>
            <a:ext cx="9990570" cy="519704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Identifying comparable system</a:t>
            </a:r>
          </a:p>
          <a:p>
            <a:pPr marL="781200" lvl="1" indent="-457200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From other accelerators that provide fault data</a:t>
            </a:r>
          </a:p>
          <a:p>
            <a:pPr lvl="1" indent="0">
              <a:buNone/>
            </a:pPr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Breaking down fault data </a:t>
            </a:r>
          </a:p>
          <a:p>
            <a:pPr marL="781200" lvl="1" indent="-457200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Subcategories (if possible)</a:t>
            </a:r>
          </a:p>
          <a:p>
            <a:pPr marL="781200" lvl="1" indent="-457200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Short/long faults (remote/human faults)</a:t>
            </a:r>
          </a:p>
          <a:p>
            <a:pPr marL="781200" lvl="1" indent="-457200"/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Fitting distribution function to each group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Scaling distribution function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366712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80962" indent="0">
              <a:buNone/>
            </a:pPr>
            <a:endParaRPr lang="en-GB" dirty="0"/>
          </a:p>
        </p:txBody>
      </p:sp>
      <p:pic>
        <p:nvPicPr>
          <p:cNvPr id="2050" name="Picture 2" descr="The Large Hadron Collider | CERN">
            <a:extLst>
              <a:ext uri="{FF2B5EF4-FFF2-40B4-BE49-F238E27FC236}">
                <a16:creationId xmlns:a16="http://schemas.microsoft.com/office/drawing/2014/main" id="{CD9ACE9C-D0A7-9F55-2653-654BB33233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313" y="1080099"/>
            <a:ext cx="1824004" cy="1216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9C0F2B4-4E99-8217-7937-DE27C8D84613}"/>
              </a:ext>
            </a:extLst>
          </p:cNvPr>
          <p:cNvSpPr txBox="1"/>
          <p:nvPr/>
        </p:nvSpPr>
        <p:spPr>
          <a:xfrm>
            <a:off x="9945693" y="1171545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DBDB8D"/>
                </a:solidFill>
              </a:rPr>
              <a:t>LHC</a:t>
            </a:r>
            <a:endParaRPr lang="en-GB" dirty="0">
              <a:solidFill>
                <a:srgbClr val="DBDB8D"/>
              </a:solidFill>
            </a:endParaRPr>
          </a:p>
        </p:txBody>
      </p:sp>
      <p:pic>
        <p:nvPicPr>
          <p:cNvPr id="8" name="Picture 7" descr="A group of people working on computers&#10;&#10;Description automatically generated">
            <a:extLst>
              <a:ext uri="{FF2B5EF4-FFF2-40B4-BE49-F238E27FC236}">
                <a16:creationId xmlns:a16="http://schemas.microsoft.com/office/drawing/2014/main" id="{4C4CA734-6342-535B-D892-A7BBF37717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9860" y="2275839"/>
            <a:ext cx="1495897" cy="101437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276A3B21-D5FE-9B44-3745-7006FFD51062}"/>
              </a:ext>
            </a:extLst>
          </p:cNvPr>
          <p:cNvGrpSpPr/>
          <p:nvPr/>
        </p:nvGrpSpPr>
        <p:grpSpPr>
          <a:xfrm>
            <a:off x="7298832" y="2447767"/>
            <a:ext cx="1018222" cy="635758"/>
            <a:chOff x="5724720" y="755471"/>
            <a:chExt cx="1122991" cy="565316"/>
          </a:xfrm>
        </p:grpSpPr>
        <p:pic>
          <p:nvPicPr>
            <p:cNvPr id="10" name="Picture 9" descr="A cartoon of a person holding a wrench&#10;&#10;Description automatically generated">
              <a:extLst>
                <a:ext uri="{FF2B5EF4-FFF2-40B4-BE49-F238E27FC236}">
                  <a16:creationId xmlns:a16="http://schemas.microsoft.com/office/drawing/2014/main" id="{E78F341D-EC88-BDEE-D408-4BB21BA38EE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82396" y="755471"/>
              <a:ext cx="565315" cy="565315"/>
            </a:xfrm>
            <a:prstGeom prst="rect">
              <a:avLst/>
            </a:prstGeom>
          </p:spPr>
        </p:pic>
        <p:pic>
          <p:nvPicPr>
            <p:cNvPr id="11" name="Picture 10" descr="A cartoon of a person holding a wrench&#10;&#10;Description automatically generated">
              <a:extLst>
                <a:ext uri="{FF2B5EF4-FFF2-40B4-BE49-F238E27FC236}">
                  <a16:creationId xmlns:a16="http://schemas.microsoft.com/office/drawing/2014/main" id="{8367E518-42B2-7279-BDE6-DC81BA8A50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24720" y="755472"/>
              <a:ext cx="565315" cy="565315"/>
            </a:xfrm>
            <a:prstGeom prst="rect">
              <a:avLst/>
            </a:prstGeom>
          </p:spPr>
        </p:pic>
        <p:pic>
          <p:nvPicPr>
            <p:cNvPr id="12" name="Picture 11" descr="A cartoon of a person holding a wrench&#10;&#10;Description automatically generated">
              <a:extLst>
                <a:ext uri="{FF2B5EF4-FFF2-40B4-BE49-F238E27FC236}">
                  <a16:creationId xmlns:a16="http://schemas.microsoft.com/office/drawing/2014/main" id="{5F2F705E-4E3A-4011-3470-BEAD299F7C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07377" y="755472"/>
              <a:ext cx="565315" cy="565315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C2A16A-A064-92CE-13B8-729553962230}"/>
              </a:ext>
            </a:extLst>
          </p:cNvPr>
          <p:cNvGrpSpPr/>
          <p:nvPr/>
        </p:nvGrpSpPr>
        <p:grpSpPr>
          <a:xfrm>
            <a:off x="9681444" y="3323119"/>
            <a:ext cx="1625265" cy="1084275"/>
            <a:chOff x="214603" y="1906528"/>
            <a:chExt cx="3026746" cy="2270361"/>
          </a:xfrm>
        </p:grpSpPr>
        <p:pic>
          <p:nvPicPr>
            <p:cNvPr id="15" name="Picture 14" descr="Chart, histogram&#10;&#10;Description automatically generated">
              <a:extLst>
                <a:ext uri="{FF2B5EF4-FFF2-40B4-BE49-F238E27FC236}">
                  <a16:creationId xmlns:a16="http://schemas.microsoft.com/office/drawing/2014/main" id="{D30B6DC4-8E40-A189-88B0-3D724316A7F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14603" y="2071511"/>
              <a:ext cx="2883282" cy="2105378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B42B5EE-9294-FF6E-D1E1-8D4F0FE7FEFE}"/>
                </a:ext>
              </a:extLst>
            </p:cNvPr>
            <p:cNvSpPr/>
            <p:nvPr/>
          </p:nvSpPr>
          <p:spPr>
            <a:xfrm>
              <a:off x="513644" y="2111023"/>
              <a:ext cx="2432756" cy="1298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7823391-839C-8443-CB3A-4890C62DC7A7}"/>
                </a:ext>
              </a:extLst>
            </p:cNvPr>
            <p:cNvSpPr txBox="1"/>
            <p:nvPr/>
          </p:nvSpPr>
          <p:spPr>
            <a:xfrm>
              <a:off x="596773" y="1906528"/>
              <a:ext cx="2644576" cy="1914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de-DE" sz="1000" dirty="0" err="1">
                  <a:solidFill>
                    <a:schemeClr val="tx2"/>
                  </a:solidFill>
                </a:rPr>
                <a:t>Failure</a:t>
              </a:r>
              <a:r>
                <a:rPr lang="de-DE" sz="1000" dirty="0">
                  <a:solidFill>
                    <a:schemeClr val="tx2"/>
                  </a:solidFill>
                </a:rPr>
                <a:t> Distribution</a:t>
              </a:r>
              <a:endParaRPr lang="en-CH" sz="1000" dirty="0">
                <a:solidFill>
                  <a:schemeClr val="tx2"/>
                </a:solidFill>
              </a:endParaRPr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62F2E67-7520-5CC1-9099-91FA23E4C0F8}"/>
              </a:ext>
            </a:extLst>
          </p:cNvPr>
          <p:cNvCxnSpPr>
            <a:cxnSpLocks/>
          </p:cNvCxnSpPr>
          <p:nvPr/>
        </p:nvCxnSpPr>
        <p:spPr>
          <a:xfrm flipV="1">
            <a:off x="6277911" y="1600147"/>
            <a:ext cx="1941529" cy="91159"/>
          </a:xfrm>
          <a:prstGeom prst="straightConnector1">
            <a:avLst/>
          </a:prstGeom>
          <a:ln w="63500">
            <a:solidFill>
              <a:srgbClr val="DBDB8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354E4B3-98B2-37AC-6171-1322D67A9148}"/>
              </a:ext>
            </a:extLst>
          </p:cNvPr>
          <p:cNvCxnSpPr>
            <a:cxnSpLocks/>
          </p:cNvCxnSpPr>
          <p:nvPr/>
        </p:nvCxnSpPr>
        <p:spPr>
          <a:xfrm>
            <a:off x="6598398" y="5444317"/>
            <a:ext cx="1213008" cy="9747"/>
          </a:xfrm>
          <a:prstGeom prst="straightConnector1">
            <a:avLst/>
          </a:prstGeom>
          <a:ln w="63500">
            <a:solidFill>
              <a:srgbClr val="DBDB8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ERN | Hamamatsu Photonics">
            <a:extLst>
              <a:ext uri="{FF2B5EF4-FFF2-40B4-BE49-F238E27FC236}">
                <a16:creationId xmlns:a16="http://schemas.microsoft.com/office/drawing/2014/main" id="{8F40EE0D-9BBA-6FCA-CEEE-7F23BB52CE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547" y="4645557"/>
            <a:ext cx="1577816" cy="1577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uture Circular Collider - Image selection - CERN Document Server">
            <a:extLst>
              <a:ext uri="{FF2B5EF4-FFF2-40B4-BE49-F238E27FC236}">
                <a16:creationId xmlns:a16="http://schemas.microsoft.com/office/drawing/2014/main" id="{9A16E1E1-B86B-5B47-EC00-8BAD71ABBE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693" y="4725600"/>
            <a:ext cx="3125922" cy="149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19B4157-09F1-0D74-3A56-F644609C604E}"/>
              </a:ext>
            </a:extLst>
          </p:cNvPr>
          <p:cNvSpPr txBox="1"/>
          <p:nvPr/>
        </p:nvSpPr>
        <p:spPr>
          <a:xfrm>
            <a:off x="6392363" y="4895469"/>
            <a:ext cx="160373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number of cavities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20" name="TextBox 6">
            <a:extLst>
              <a:ext uri="{FF2B5EF4-FFF2-40B4-BE49-F238E27FC236}">
                <a16:creationId xmlns:a16="http://schemas.microsoft.com/office/drawing/2014/main" id="{8DC66F4D-0EFC-3441-7BA0-9D616B119723}"/>
              </a:ext>
            </a:extLst>
          </p:cNvPr>
          <p:cNvSpPr txBox="1"/>
          <p:nvPr/>
        </p:nvSpPr>
        <p:spPr>
          <a:xfrm>
            <a:off x="159715" y="5983867"/>
            <a:ext cx="2305491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-US" sz="500" b="0" i="0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www.istockphoto.com</a:t>
            </a:r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/vector/isometric-control-center-gm164401684-15526568</a:t>
            </a:r>
            <a:endParaRPr lang="en-GB" sz="5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https://www.flaticon.com/free-icon/technician_6342684</a:t>
            </a:r>
          </a:p>
          <a:p>
            <a:pPr algn="l"/>
            <a:r>
              <a:rPr lang="en-GB" sz="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https://home.cern/science/accelerators/large-hadron-collider</a:t>
            </a:r>
            <a:endParaRPr lang="en-GB" sz="5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https://hep.hamamatsu.com/eu/en/behind-the-science/cern.html</a:t>
            </a:r>
            <a:endParaRPr lang="en-GB" sz="5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https://cds.cern.ch/record/2653532</a:t>
            </a:r>
          </a:p>
        </p:txBody>
      </p:sp>
      <p:sp>
        <p:nvSpPr>
          <p:cNvPr id="21" name="Date Placeholder 4">
            <a:extLst>
              <a:ext uri="{FF2B5EF4-FFF2-40B4-BE49-F238E27FC236}">
                <a16:creationId xmlns:a16="http://schemas.microsoft.com/office/drawing/2014/main" id="{DA8338A6-817B-3B36-8F98-71104F0C9D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17 March 2025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2315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60D352-0A81-3B1B-0717-67732B7F00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7BA09B4-45C6-27E5-9015-A90FF6AD3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791" y="274320"/>
            <a:ext cx="11376025" cy="1376592"/>
          </a:xfrm>
        </p:spPr>
        <p:txBody>
          <a:bodyPr/>
          <a:lstStyle/>
          <a:p>
            <a:r>
              <a:rPr lang="en-US" dirty="0"/>
              <a:t>Failure Distribution (showcased by </a:t>
            </a:r>
            <a:r>
              <a:rPr lang="en-US" dirty="0">
                <a:solidFill>
                  <a:srgbClr val="DBDB8D"/>
                </a:solidFill>
              </a:rPr>
              <a:t>RF system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8B523-D120-8313-4FA2-75ECE220F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38DB1D-AA60-DF60-194E-7E55A511B9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791" y="1171546"/>
            <a:ext cx="9990570" cy="519704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Identifying comparable system</a:t>
            </a:r>
          </a:p>
          <a:p>
            <a:pPr marL="781200" lvl="1" indent="-457200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From other accelerators that provide fault data</a:t>
            </a:r>
          </a:p>
          <a:p>
            <a:pPr lvl="1" indent="0">
              <a:buNone/>
            </a:pPr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Breaking down fault data </a:t>
            </a:r>
          </a:p>
          <a:p>
            <a:pPr marL="781200" lvl="1" indent="-457200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Subcategories (if possible)</a:t>
            </a:r>
          </a:p>
          <a:p>
            <a:pPr marL="781200" lvl="1" indent="-457200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Short/long faults (remote/human faults)</a:t>
            </a:r>
          </a:p>
          <a:p>
            <a:pPr marL="781200" lvl="1" indent="-457200"/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Fitting Distribution Function to each group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Scaling distribution function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Defining Redundancy</a:t>
            </a:r>
          </a:p>
          <a:p>
            <a:pPr marL="0" indent="0">
              <a:buNone/>
            </a:pPr>
            <a:endParaRPr lang="en-US" dirty="0"/>
          </a:p>
          <a:p>
            <a:pPr marL="80962" indent="0">
              <a:buNone/>
            </a:pPr>
            <a:endParaRPr lang="en-GB" dirty="0"/>
          </a:p>
        </p:txBody>
      </p:sp>
      <p:pic>
        <p:nvPicPr>
          <p:cNvPr id="2050" name="Picture 2" descr="The Large Hadron Collider | CERN">
            <a:extLst>
              <a:ext uri="{FF2B5EF4-FFF2-40B4-BE49-F238E27FC236}">
                <a16:creationId xmlns:a16="http://schemas.microsoft.com/office/drawing/2014/main" id="{D5402CEA-041E-E517-9247-FB7D331D22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313" y="1080099"/>
            <a:ext cx="1824004" cy="1216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F0FA4EB-17E6-C084-E2F7-391DD6D5BFC3}"/>
              </a:ext>
            </a:extLst>
          </p:cNvPr>
          <p:cNvSpPr txBox="1"/>
          <p:nvPr/>
        </p:nvSpPr>
        <p:spPr>
          <a:xfrm>
            <a:off x="9945693" y="1171545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DBDB8D"/>
                </a:solidFill>
              </a:rPr>
              <a:t>LHC</a:t>
            </a:r>
            <a:endParaRPr lang="en-GB" dirty="0">
              <a:solidFill>
                <a:srgbClr val="DBDB8D"/>
              </a:solidFill>
            </a:endParaRPr>
          </a:p>
        </p:txBody>
      </p:sp>
      <p:pic>
        <p:nvPicPr>
          <p:cNvPr id="8" name="Picture 7" descr="A group of people working on computers&#10;&#10;Description automatically generated">
            <a:extLst>
              <a:ext uri="{FF2B5EF4-FFF2-40B4-BE49-F238E27FC236}">
                <a16:creationId xmlns:a16="http://schemas.microsoft.com/office/drawing/2014/main" id="{45E4F31E-818C-1475-B771-48D57F43B6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9860" y="2275839"/>
            <a:ext cx="1495897" cy="101437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9ECA9C9-93C1-917A-0696-91A2A1F9A5CC}"/>
              </a:ext>
            </a:extLst>
          </p:cNvPr>
          <p:cNvGrpSpPr/>
          <p:nvPr/>
        </p:nvGrpSpPr>
        <p:grpSpPr>
          <a:xfrm>
            <a:off x="7298832" y="2447767"/>
            <a:ext cx="1018222" cy="635758"/>
            <a:chOff x="5724720" y="755471"/>
            <a:chExt cx="1122991" cy="565316"/>
          </a:xfrm>
        </p:grpSpPr>
        <p:pic>
          <p:nvPicPr>
            <p:cNvPr id="10" name="Picture 9" descr="A cartoon of a person holding a wrench&#10;&#10;Description automatically generated">
              <a:extLst>
                <a:ext uri="{FF2B5EF4-FFF2-40B4-BE49-F238E27FC236}">
                  <a16:creationId xmlns:a16="http://schemas.microsoft.com/office/drawing/2014/main" id="{50324C14-4DE5-25E2-7281-FF208465949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82396" y="755471"/>
              <a:ext cx="565315" cy="565315"/>
            </a:xfrm>
            <a:prstGeom prst="rect">
              <a:avLst/>
            </a:prstGeom>
          </p:spPr>
        </p:pic>
        <p:pic>
          <p:nvPicPr>
            <p:cNvPr id="11" name="Picture 10" descr="A cartoon of a person holding a wrench&#10;&#10;Description automatically generated">
              <a:extLst>
                <a:ext uri="{FF2B5EF4-FFF2-40B4-BE49-F238E27FC236}">
                  <a16:creationId xmlns:a16="http://schemas.microsoft.com/office/drawing/2014/main" id="{95873206-DACC-545C-262A-DE368654B80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24720" y="755472"/>
              <a:ext cx="565315" cy="565315"/>
            </a:xfrm>
            <a:prstGeom prst="rect">
              <a:avLst/>
            </a:prstGeom>
          </p:spPr>
        </p:pic>
        <p:pic>
          <p:nvPicPr>
            <p:cNvPr id="12" name="Picture 11" descr="A cartoon of a person holding a wrench&#10;&#10;Description automatically generated">
              <a:extLst>
                <a:ext uri="{FF2B5EF4-FFF2-40B4-BE49-F238E27FC236}">
                  <a16:creationId xmlns:a16="http://schemas.microsoft.com/office/drawing/2014/main" id="{BE34F7B0-30A1-2F01-3288-AD9A448FF5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07377" y="755472"/>
              <a:ext cx="565315" cy="565315"/>
            </a:xfrm>
            <a:prstGeom prst="rect">
              <a:avLst/>
            </a:prstGeom>
          </p:spPr>
        </p:pic>
      </p:grpSp>
      <p:sp>
        <p:nvSpPr>
          <p:cNvPr id="13" name="TextBox 6">
            <a:extLst>
              <a:ext uri="{FF2B5EF4-FFF2-40B4-BE49-F238E27FC236}">
                <a16:creationId xmlns:a16="http://schemas.microsoft.com/office/drawing/2014/main" id="{36F4EBFF-FF11-EEEF-4C04-8F3B3B42067A}"/>
              </a:ext>
            </a:extLst>
          </p:cNvPr>
          <p:cNvSpPr txBox="1"/>
          <p:nvPr/>
        </p:nvSpPr>
        <p:spPr>
          <a:xfrm>
            <a:off x="159715" y="5983867"/>
            <a:ext cx="2305491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-US" sz="500" b="0" i="0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www.istockphoto.com</a:t>
            </a:r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/vector/isometric-control-center-gm164401684-15526568</a:t>
            </a:r>
            <a:endParaRPr lang="en-GB" sz="5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https://www.flaticon.com/free-icon/technician_6342684</a:t>
            </a:r>
          </a:p>
          <a:p>
            <a:pPr algn="l"/>
            <a:r>
              <a:rPr lang="en-GB" sz="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https://home.cern/science/accelerators/large-hadron-collider</a:t>
            </a:r>
            <a:endParaRPr lang="en-GB" sz="5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https://hep.hamamatsu.com/eu/en/behind-the-science/cern.html</a:t>
            </a:r>
            <a:endParaRPr lang="en-GB" sz="5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https://cds.cern.ch/record/2653532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9EC7D0C-DFA2-E9BB-B19D-5BA613827BCF}"/>
              </a:ext>
            </a:extLst>
          </p:cNvPr>
          <p:cNvGrpSpPr/>
          <p:nvPr/>
        </p:nvGrpSpPr>
        <p:grpSpPr>
          <a:xfrm>
            <a:off x="9681444" y="3323119"/>
            <a:ext cx="1625265" cy="1084275"/>
            <a:chOff x="214603" y="1906528"/>
            <a:chExt cx="3026746" cy="2270361"/>
          </a:xfrm>
        </p:grpSpPr>
        <p:pic>
          <p:nvPicPr>
            <p:cNvPr id="15" name="Picture 14" descr="Chart, histogram&#10;&#10;Description automatically generated">
              <a:extLst>
                <a:ext uri="{FF2B5EF4-FFF2-40B4-BE49-F238E27FC236}">
                  <a16:creationId xmlns:a16="http://schemas.microsoft.com/office/drawing/2014/main" id="{85B5521C-EF5F-9ED8-4CBD-C082BA9B0F0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14603" y="2071511"/>
              <a:ext cx="2883282" cy="2105378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AD93AB0-1AE1-2CB4-BCCF-8389ABC3DDD5}"/>
                </a:ext>
              </a:extLst>
            </p:cNvPr>
            <p:cNvSpPr/>
            <p:nvPr/>
          </p:nvSpPr>
          <p:spPr>
            <a:xfrm>
              <a:off x="513644" y="2111023"/>
              <a:ext cx="2432756" cy="1298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E2B7540-6434-9F81-26AE-22BB4DC31245}"/>
                </a:ext>
              </a:extLst>
            </p:cNvPr>
            <p:cNvSpPr txBox="1"/>
            <p:nvPr/>
          </p:nvSpPr>
          <p:spPr>
            <a:xfrm>
              <a:off x="596773" y="1906528"/>
              <a:ext cx="2644576" cy="3222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de-DE" sz="1000" dirty="0" err="1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Failure</a:t>
              </a:r>
              <a:r>
                <a:rPr lang="de-DE" sz="1000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 Distribution</a:t>
              </a:r>
              <a:endParaRPr lang="en-CH" sz="1000" dirty="0">
                <a:solidFill>
                  <a:schemeClr val="tx2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6DA041E-2BC7-A08C-B87B-4F74C0B822C8}"/>
              </a:ext>
            </a:extLst>
          </p:cNvPr>
          <p:cNvCxnSpPr>
            <a:cxnSpLocks/>
          </p:cNvCxnSpPr>
          <p:nvPr/>
        </p:nvCxnSpPr>
        <p:spPr>
          <a:xfrm flipV="1">
            <a:off x="6277911" y="1600147"/>
            <a:ext cx="1941529" cy="91159"/>
          </a:xfrm>
          <a:prstGeom prst="straightConnector1">
            <a:avLst/>
          </a:prstGeom>
          <a:ln w="63500">
            <a:solidFill>
              <a:srgbClr val="DBDB8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0A908F3-6A59-60FB-49E0-9EF7EEDC1582}"/>
              </a:ext>
            </a:extLst>
          </p:cNvPr>
          <p:cNvCxnSpPr>
            <a:cxnSpLocks/>
          </p:cNvCxnSpPr>
          <p:nvPr/>
        </p:nvCxnSpPr>
        <p:spPr>
          <a:xfrm>
            <a:off x="6607363" y="4745742"/>
            <a:ext cx="1140796" cy="0"/>
          </a:xfrm>
          <a:prstGeom prst="straightConnector1">
            <a:avLst/>
          </a:prstGeom>
          <a:ln w="63500">
            <a:solidFill>
              <a:srgbClr val="DBDB8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ERN | Hamamatsu Photonics">
            <a:extLst>
              <a:ext uri="{FF2B5EF4-FFF2-40B4-BE49-F238E27FC236}">
                <a16:creationId xmlns:a16="http://schemas.microsoft.com/office/drawing/2014/main" id="{9260FF48-DA31-460D-2413-AD9F6E6DFA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0094" y="4366362"/>
            <a:ext cx="827157" cy="827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uture Circular Collider - Image selection - CERN Document Server">
            <a:extLst>
              <a:ext uri="{FF2B5EF4-FFF2-40B4-BE49-F238E27FC236}">
                <a16:creationId xmlns:a16="http://schemas.microsoft.com/office/drawing/2014/main" id="{39F236F0-F631-72B9-B861-465F25D9D2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1624" y="4422037"/>
            <a:ext cx="1603732" cy="768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76C86F3-F193-6ECB-999D-FA0FF1429F2A}"/>
              </a:ext>
            </a:extLst>
          </p:cNvPr>
          <p:cNvSpPr txBox="1"/>
          <p:nvPr/>
        </p:nvSpPr>
        <p:spPr>
          <a:xfrm>
            <a:off x="6579039" y="4299871"/>
            <a:ext cx="11407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Number of cavities</a:t>
            </a:r>
            <a:endParaRPr lang="en-GB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269A72A7-B519-7B20-E71F-679C01C74E9D}"/>
              </a:ext>
            </a:extLst>
          </p:cNvPr>
          <p:cNvGraphicFramePr>
            <a:graphicFrameLocks noGrp="1"/>
          </p:cNvGraphicFramePr>
          <p:nvPr/>
        </p:nvGraphicFramePr>
        <p:xfrm>
          <a:off x="4042042" y="5472172"/>
          <a:ext cx="3370264" cy="8229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340168">
                  <a:extLst>
                    <a:ext uri="{9D8B030D-6E8A-4147-A177-3AD203B41FA5}">
                      <a16:colId xmlns:a16="http://schemas.microsoft.com/office/drawing/2014/main" val="3920784352"/>
                    </a:ext>
                  </a:extLst>
                </a:gridCol>
                <a:gridCol w="536893">
                  <a:extLst>
                    <a:ext uri="{9D8B030D-6E8A-4147-A177-3AD203B41FA5}">
                      <a16:colId xmlns:a16="http://schemas.microsoft.com/office/drawing/2014/main" val="2957450398"/>
                    </a:ext>
                  </a:extLst>
                </a:gridCol>
                <a:gridCol w="536893">
                  <a:extLst>
                    <a:ext uri="{9D8B030D-6E8A-4147-A177-3AD203B41FA5}">
                      <a16:colId xmlns:a16="http://schemas.microsoft.com/office/drawing/2014/main" val="3354755497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val="876876503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val="3858169257"/>
                    </a:ext>
                  </a:extLst>
                </a:gridCol>
              </a:tblGrid>
              <a:tr h="24116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Collider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Z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W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ZH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tt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075749"/>
                  </a:ext>
                </a:extLst>
              </a:tr>
              <a:tr h="24116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cavities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132*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132*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264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752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7941781"/>
                  </a:ext>
                </a:extLst>
              </a:tr>
              <a:tr h="24116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Redundancy [%]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0.75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4.5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267508"/>
                  </a:ext>
                </a:extLst>
              </a:tr>
            </a:tbl>
          </a:graphicData>
        </a:graphic>
      </p:graphicFrame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2675BE2B-957C-E8D1-9149-A45F5377E6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37401"/>
              </p:ext>
            </p:extLst>
          </p:nvPr>
        </p:nvGraphicFramePr>
        <p:xfrm>
          <a:off x="8159180" y="5472172"/>
          <a:ext cx="3218879" cy="8229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340168">
                  <a:extLst>
                    <a:ext uri="{9D8B030D-6E8A-4147-A177-3AD203B41FA5}">
                      <a16:colId xmlns:a16="http://schemas.microsoft.com/office/drawing/2014/main" val="3920784352"/>
                    </a:ext>
                  </a:extLst>
                </a:gridCol>
                <a:gridCol w="466852">
                  <a:extLst>
                    <a:ext uri="{9D8B030D-6E8A-4147-A177-3AD203B41FA5}">
                      <a16:colId xmlns:a16="http://schemas.microsoft.com/office/drawing/2014/main" val="2957450398"/>
                    </a:ext>
                  </a:extLst>
                </a:gridCol>
                <a:gridCol w="466852">
                  <a:extLst>
                    <a:ext uri="{9D8B030D-6E8A-4147-A177-3AD203B41FA5}">
                      <a16:colId xmlns:a16="http://schemas.microsoft.com/office/drawing/2014/main" val="3354755497"/>
                    </a:ext>
                  </a:extLst>
                </a:gridCol>
                <a:gridCol w="466852">
                  <a:extLst>
                    <a:ext uri="{9D8B030D-6E8A-4147-A177-3AD203B41FA5}">
                      <a16:colId xmlns:a16="http://schemas.microsoft.com/office/drawing/2014/main" val="876876503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val="3858169257"/>
                    </a:ext>
                  </a:extLst>
                </a:gridCol>
              </a:tblGrid>
              <a:tr h="24116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Booster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Z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W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ZH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tt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075749"/>
                  </a:ext>
                </a:extLst>
              </a:tr>
              <a:tr h="24116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cavities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112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112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112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600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7941781"/>
                  </a:ext>
                </a:extLst>
              </a:tr>
              <a:tr h="24116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Redundancy [%]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267508"/>
                  </a:ext>
                </a:extLst>
              </a:tr>
            </a:tbl>
          </a:graphicData>
        </a:graphic>
      </p:graphicFrame>
      <p:sp>
        <p:nvSpPr>
          <p:cNvPr id="18" name="Footer Placeholder 5">
            <a:extLst>
              <a:ext uri="{FF2B5EF4-FFF2-40B4-BE49-F238E27FC236}">
                <a16:creationId xmlns:a16="http://schemas.microsoft.com/office/drawing/2014/main" id="{3A24FFCF-B10E-A1C8-2F38-ACFC936B0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Hannah Dostmann | FCC-</a:t>
            </a:r>
            <a:r>
              <a:rPr lang="en-GB" dirty="0" err="1"/>
              <a:t>ee</a:t>
            </a:r>
            <a:r>
              <a:rPr lang="en-GB" dirty="0"/>
              <a:t>: The Availability Challenge</a:t>
            </a:r>
            <a:endParaRPr lang="en-US" dirty="0"/>
          </a:p>
        </p:txBody>
      </p:sp>
      <p:sp>
        <p:nvSpPr>
          <p:cNvPr id="20" name="Date Placeholder 4">
            <a:extLst>
              <a:ext uri="{FF2B5EF4-FFF2-40B4-BE49-F238E27FC236}">
                <a16:creationId xmlns:a16="http://schemas.microsoft.com/office/drawing/2014/main" id="{2C1153B7-267A-1796-69E9-226102728C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17 March 2025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4A067B-81EE-7C13-8D30-761C9F54AC09}"/>
              </a:ext>
            </a:extLst>
          </p:cNvPr>
          <p:cNvSpPr txBox="1"/>
          <p:nvPr/>
        </p:nvSpPr>
        <p:spPr>
          <a:xfrm>
            <a:off x="7481302" y="5501788"/>
            <a:ext cx="57868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1200" dirty="0">
                <a:solidFill>
                  <a:srgbClr val="000000"/>
                </a:solidFill>
              </a:rPr>
              <a:t>*per ring</a:t>
            </a:r>
            <a:endParaRPr lang="en-GB" sz="12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8472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4|7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|9.7|3.6|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9|58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9|58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8.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8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9|58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9|58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9|58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9|58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9|58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9|58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9|58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9|58.8"/>
</p:tagLst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38398</TotalTime>
  <Words>2319</Words>
  <Application>Microsoft Office PowerPoint</Application>
  <PresentationFormat>Widescreen</PresentationFormat>
  <Paragraphs>710</Paragraphs>
  <Slides>34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Calibri</vt:lpstr>
      <vt:lpstr>Cambria Math</vt:lpstr>
      <vt:lpstr>Times New Roman</vt:lpstr>
      <vt:lpstr>Wingdings</vt:lpstr>
      <vt:lpstr>Office Theme</vt:lpstr>
      <vt:lpstr>FCC-ee: The Availability Challenge </vt:lpstr>
      <vt:lpstr>Availability and Efficiency</vt:lpstr>
      <vt:lpstr>PowerPoint Presentation</vt:lpstr>
      <vt:lpstr>From Subsystems to Luminosity</vt:lpstr>
      <vt:lpstr>Failure Distribution (showcased by RF system)</vt:lpstr>
      <vt:lpstr>Failure Distribution (showcased by RF system)</vt:lpstr>
      <vt:lpstr>Failure Distribution (showcased by RF system)</vt:lpstr>
      <vt:lpstr>Failure Distribution (showcased by RF system)</vt:lpstr>
      <vt:lpstr>Failure Distribution (showcased by RF system)</vt:lpstr>
      <vt:lpstr>From Subsystems to Luminosity</vt:lpstr>
      <vt:lpstr>Repair Distribution</vt:lpstr>
      <vt:lpstr>“Realistic” Repair Timeline:</vt:lpstr>
      <vt:lpstr>From Subsystems to Luminosity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Acknowledgements</vt:lpstr>
      <vt:lpstr>PowerPoint Presentation</vt:lpstr>
      <vt:lpstr>PowerPoint Presentation</vt:lpstr>
      <vt:lpstr>PowerPoint Presentation</vt:lpstr>
      <vt:lpstr>PowerPoint Presentation</vt:lpstr>
      <vt:lpstr>Instantaneous Luminosity</vt:lpstr>
      <vt:lpstr>Beamstrahlung Dump</vt:lpstr>
      <vt:lpstr>Polarimeter</vt:lpstr>
      <vt:lpstr>Redundancy (RF System)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Jack Heron</dc:creator>
  <cp:lastModifiedBy>Hannah Alida Dostmann</cp:lastModifiedBy>
  <cp:revision>236</cp:revision>
  <cp:lastPrinted>2024-12-02T15:12:59Z</cp:lastPrinted>
  <dcterms:created xsi:type="dcterms:W3CDTF">2024-07-03T12:35:26Z</dcterms:created>
  <dcterms:modified xsi:type="dcterms:W3CDTF">2025-03-17T13:48:33Z</dcterms:modified>
</cp:coreProperties>
</file>