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8" r:id="rId3"/>
  </p:sldMasterIdLst>
  <p:notesMasterIdLst>
    <p:notesMasterId r:id="rId33"/>
  </p:notesMasterIdLst>
  <p:sldIdLst>
    <p:sldId id="256" r:id="rId4"/>
    <p:sldId id="257" r:id="rId5"/>
    <p:sldId id="263" r:id="rId6"/>
    <p:sldId id="258" r:id="rId7"/>
    <p:sldId id="259" r:id="rId8"/>
    <p:sldId id="260" r:id="rId9"/>
    <p:sldId id="323" r:id="rId10"/>
    <p:sldId id="261" r:id="rId11"/>
    <p:sldId id="262" r:id="rId12"/>
    <p:sldId id="264" r:id="rId13"/>
    <p:sldId id="267" r:id="rId14"/>
    <p:sldId id="269" r:id="rId15"/>
    <p:sldId id="268" r:id="rId16"/>
    <p:sldId id="270" r:id="rId17"/>
    <p:sldId id="324" r:id="rId18"/>
    <p:sldId id="325" r:id="rId19"/>
    <p:sldId id="271" r:id="rId20"/>
    <p:sldId id="272" r:id="rId21"/>
    <p:sldId id="316" r:id="rId22"/>
    <p:sldId id="317" r:id="rId23"/>
    <p:sldId id="320" r:id="rId24"/>
    <p:sldId id="310" r:id="rId25"/>
    <p:sldId id="311" r:id="rId26"/>
    <p:sldId id="273" r:id="rId27"/>
    <p:sldId id="322" r:id="rId28"/>
    <p:sldId id="327" r:id="rId29"/>
    <p:sldId id="326" r:id="rId30"/>
    <p:sldId id="328" r:id="rId31"/>
    <p:sldId id="307" r:id="rId32"/>
  </p:sldIdLst>
  <p:sldSz cx="12192000" cy="6858000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B2"/>
    <a:srgbClr val="FFD2C9"/>
    <a:srgbClr val="00B050"/>
    <a:srgbClr val="0005FD"/>
    <a:srgbClr val="7DD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D7CA6-945A-4B0F-8AAC-0D7981233BD8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A5B35-E744-426C-A9EE-F0712D2D6E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70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A5B35-E744-426C-A9EE-F0712D2D6E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9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211705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539370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962721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62903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7514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0845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351399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14625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93764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2502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1568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149373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912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A7D8E-7114-71A6-8ABD-110D66FE6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6E8B2A-1CB9-9A28-E6E3-FC670D4EB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B90B1-12DD-6DCD-ADA7-80FB9FF1F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E91E9-E8FD-CBB0-F14E-4BB448D1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0AB5F-463F-955D-C46F-83106A86C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CFD0-4CC3-451D-A315-BE3F6A52A8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58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F04295-1598-43E1-A508-86841EC4B2C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1AF66-F292-CA0B-441C-F52EEEB35D8B}"/>
              </a:ext>
            </a:extLst>
          </p:cNvPr>
          <p:cNvSpPr txBox="1"/>
          <p:nvPr userDrawn="1"/>
        </p:nvSpPr>
        <p:spPr>
          <a:xfrm>
            <a:off x="2557669" y="66354"/>
            <a:ext cx="7076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Fast failures in FCC-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 - TE-MPE-CB section meeting 17/03/2025</a:t>
            </a: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250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F10BBD-9FD9-69B8-5495-8B3253EDF9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3754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1AC1D-60C3-9D46-E386-38355C9DBF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634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8E76CC-D862-453B-C66B-20B2A4D03FE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504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9721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402485-B07E-AA22-EF2D-DB76A10414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99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66074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7127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9176E1-DB9B-8973-DFB1-C9AC3397E3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1573" y="64229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94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80" r:id="rId5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B7C6F-1977-8BEB-6F73-9C6FB992C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1573" y="637746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C8920-6523-F3C8-30DA-8BA921A73284}"/>
              </a:ext>
            </a:extLst>
          </p:cNvPr>
          <p:cNvSpPr txBox="1"/>
          <p:nvPr userDrawn="1"/>
        </p:nvSpPr>
        <p:spPr>
          <a:xfrm>
            <a:off x="2557669" y="66354"/>
            <a:ext cx="7076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Fast failures in FCC-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 - TE-MPE-CB section meeting 17/03/2025</a:t>
            </a: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6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55.xml"/><Relationship Id="rId7" Type="http://schemas.openxmlformats.org/officeDocument/2006/relationships/slideLayout" Target="../slideLayouts/slideLayout10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6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65.xml"/><Relationship Id="rId7" Type="http://schemas.openxmlformats.org/officeDocument/2006/relationships/slideLayout" Target="../slideLayouts/slideLayout1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10" Type="http://schemas.openxmlformats.org/officeDocument/2006/relationships/image" Target="../media/image28.png"/><Relationship Id="rId4" Type="http://schemas.openxmlformats.org/officeDocument/2006/relationships/tags" Target="../tags/tag66.xml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31.pn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7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3" Type="http://schemas.openxmlformats.org/officeDocument/2006/relationships/tags" Target="../tags/tag75.xml"/><Relationship Id="rId7" Type="http://schemas.openxmlformats.org/officeDocument/2006/relationships/image" Target="../media/image33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76.xml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image" Target="../media/image15.png"/><Relationship Id="rId3" Type="http://schemas.openxmlformats.org/officeDocument/2006/relationships/tags" Target="../tags/tag79.xml"/><Relationship Id="rId12" Type="http://schemas.openxmlformats.org/officeDocument/2006/relationships/image" Target="../media/image36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34.png"/><Relationship Id="rId5" Type="http://schemas.openxmlformats.org/officeDocument/2006/relationships/tags" Target="../tags/tag81.xml"/><Relationship Id="rId10" Type="http://schemas.openxmlformats.org/officeDocument/2006/relationships/tags" Target="../tags/tag79.xml"/><Relationship Id="rId4" Type="http://schemas.openxmlformats.org/officeDocument/2006/relationships/tags" Target="../tags/tag80.xml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3.xml"/><Relationship Id="rId1" Type="http://schemas.openxmlformats.org/officeDocument/2006/relationships/tags" Target="../tags/tag8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image" Target="../media/image39.png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tags" Target="../tags/tag88.xml"/><Relationship Id="rId2" Type="http://schemas.openxmlformats.org/officeDocument/2006/relationships/tags" Target="../tags/tag85.xml"/><Relationship Id="rId16" Type="http://schemas.openxmlformats.org/officeDocument/2006/relationships/image" Target="../media/image37.png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slideLayout" Target="../slideLayouts/slideLayout10.xml"/><Relationship Id="rId5" Type="http://schemas.openxmlformats.org/officeDocument/2006/relationships/tags" Target="../tags/tag88.xml"/><Relationship Id="rId15" Type="http://schemas.openxmlformats.org/officeDocument/2006/relationships/image" Target="../media/image40.png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Relationship Id="rId14" Type="http://schemas.openxmlformats.org/officeDocument/2006/relationships/tags" Target="../tags/tag8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3.png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42.png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image" Target="../media/image41.png"/><Relationship Id="rId5" Type="http://schemas.openxmlformats.org/officeDocument/2006/relationships/tags" Target="../tags/tag98.xml"/><Relationship Id="rId10" Type="http://schemas.openxmlformats.org/officeDocument/2006/relationships/tags" Target="../tags/tag99.xml"/><Relationship Id="rId4" Type="http://schemas.openxmlformats.org/officeDocument/2006/relationships/tags" Target="../tags/tag97.xml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102.xml"/><Relationship Id="rId7" Type="http://schemas.openxmlformats.org/officeDocument/2006/relationships/slideLayout" Target="../slideLayouts/slideLayout10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10" Type="http://schemas.openxmlformats.org/officeDocument/2006/relationships/image" Target="../media/image45.gif"/><Relationship Id="rId4" Type="http://schemas.openxmlformats.org/officeDocument/2006/relationships/tags" Target="../tags/tag103.xml"/><Relationship Id="rId9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image" Target="../media/image46.png"/><Relationship Id="rId5" Type="http://schemas.openxmlformats.org/officeDocument/2006/relationships/tags" Target="../tags/tag110.xml"/><Relationship Id="rId10" Type="http://schemas.openxmlformats.org/officeDocument/2006/relationships/image" Target="../media/image44.png"/><Relationship Id="rId4" Type="http://schemas.openxmlformats.org/officeDocument/2006/relationships/tags" Target="../tags/tag109.xml"/><Relationship Id="rId9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115.xml"/><Relationship Id="rId7" Type="http://schemas.openxmlformats.org/officeDocument/2006/relationships/image" Target="../media/image47.png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17.xml"/><Relationship Id="rId4" Type="http://schemas.openxmlformats.org/officeDocument/2006/relationships/tags" Target="../tags/tag1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image" Target="../media/image49.png"/><Relationship Id="rId5" Type="http://schemas.openxmlformats.org/officeDocument/2006/relationships/tags" Target="../tags/tag122.xml"/><Relationship Id="rId10" Type="http://schemas.openxmlformats.org/officeDocument/2006/relationships/image" Target="../media/image48.png"/><Relationship Id="rId4" Type="http://schemas.openxmlformats.org/officeDocument/2006/relationships/tags" Target="../tags/tag121.xml"/><Relationship Id="rId9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10" Type="http://schemas.openxmlformats.org/officeDocument/2006/relationships/image" Target="../media/image51.png"/><Relationship Id="rId4" Type="http://schemas.openxmlformats.org/officeDocument/2006/relationships/tags" Target="../tags/tag128.xml"/><Relationship Id="rId9" Type="http://schemas.openxmlformats.org/officeDocument/2006/relationships/tags" Target="../tags/tag1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7.xml"/><Relationship Id="rId1" Type="http://schemas.openxmlformats.org/officeDocument/2006/relationships/tags" Target="../tags/tag1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52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1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4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5.xml"/><Relationship Id="rId7" Type="http://schemas.openxmlformats.org/officeDocument/2006/relationships/image" Target="../media/image53.png"/><Relationship Id="rId2" Type="http://schemas.openxmlformats.org/officeDocument/2006/relationships/tags" Target="../tags/tag144.xml"/><Relationship Id="rId1" Type="http://schemas.openxmlformats.org/officeDocument/2006/relationships/tags" Target="../tags/tag142.xml"/><Relationship Id="rId6" Type="http://schemas.openxmlformats.org/officeDocument/2006/relationships/tags" Target="../tags/tag144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46.xml"/><Relationship Id="rId9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image" Target="../media/image56.png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image" Target="../media/image55.png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image" Target="../media/image50.png"/><Relationship Id="rId5" Type="http://schemas.openxmlformats.org/officeDocument/2006/relationships/tags" Target="../tags/tag152.xml"/><Relationship Id="rId10" Type="http://schemas.openxmlformats.org/officeDocument/2006/relationships/image" Target="../media/image37.png"/><Relationship Id="rId4" Type="http://schemas.openxmlformats.org/officeDocument/2006/relationships/tags" Target="../tags/tag151.xml"/><Relationship Id="rId9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12.xml"/><Relationship Id="rId7" Type="http://schemas.openxmlformats.org/officeDocument/2006/relationships/image" Target="../media/image8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slideLayout" Target="../slideLayouts/slideLayout10.xml"/><Relationship Id="rId17" Type="http://schemas.openxmlformats.org/officeDocument/2006/relationships/image" Target="../media/image14.png"/><Relationship Id="rId2" Type="http://schemas.openxmlformats.org/officeDocument/2006/relationships/tags" Target="../tags/tag16.xml"/><Relationship Id="rId16" Type="http://schemas.openxmlformats.org/officeDocument/2006/relationships/image" Target="../media/image13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image" Target="../media/image12.png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10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16.png"/><Relationship Id="rId5" Type="http://schemas.openxmlformats.org/officeDocument/2006/relationships/tags" Target="../tags/tag30.xml"/><Relationship Id="rId10" Type="http://schemas.openxmlformats.org/officeDocument/2006/relationships/tags" Target="../tags/tag31.xml"/><Relationship Id="rId4" Type="http://schemas.openxmlformats.org/officeDocument/2006/relationships/tags" Target="../tags/tag29.xml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image" Target="../media/image18.png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17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35.xml"/><Relationship Id="rId5" Type="http://schemas.openxmlformats.org/officeDocument/2006/relationships/tags" Target="../tags/tag3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11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43.xml"/><Relationship Id="rId7" Type="http://schemas.openxmlformats.org/officeDocument/2006/relationships/tags" Target="../tags/tag44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45.xml"/><Relationship Id="rId10" Type="http://schemas.openxmlformats.org/officeDocument/2006/relationships/image" Target="../media/image22.gif"/><Relationship Id="rId4" Type="http://schemas.openxmlformats.org/officeDocument/2006/relationships/tags" Target="../tags/tag44.xml"/><Relationship Id="rId9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48.xml"/><Relationship Id="rId7" Type="http://schemas.openxmlformats.org/officeDocument/2006/relationships/tags" Target="../tags/tag49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10.xml"/><Relationship Id="rId5" Type="http://schemas.openxmlformats.org/officeDocument/2006/relationships/tags" Target="../tags/tag50.xml"/><Relationship Id="rId10" Type="http://schemas.openxmlformats.org/officeDocument/2006/relationships/image" Target="../media/image25.png"/><Relationship Id="rId4" Type="http://schemas.openxmlformats.org/officeDocument/2006/relationships/tags" Target="../tags/tag49.xml"/><Relationship Id="rId9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D91A6C-47EF-50A8-54F6-EE35A3302D36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5400" dirty="0"/>
              <a:t>Fast failures in </a:t>
            </a:r>
            <a:r>
              <a:rPr lang="en-US" sz="5400" dirty="0" err="1"/>
              <a:t>fcc-ee</a:t>
            </a:r>
            <a:endParaRPr lang="en-GB" sz="54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06A5FED-4BEB-F5D9-551E-6B6DB0353A2E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400" dirty="0"/>
              <a:t>Layout and optics overview, tapering, powering failures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BAB53228-59CE-4EF9-70AB-4BC0E4DD919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87100" y="5095540"/>
            <a:ext cx="11017800" cy="16557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TE-MPE-CB section meeting 17-03-2025				     Delphine Domange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D4128F-9B49-87FB-D70E-6C83F3B5E0C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85181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821C-9F90-8BEE-BAA7-C2993EB50B0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Tapering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C6208-7131-6CB0-96C4-2C57806779EA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93524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02749-13F3-CC8C-43CA-E0DF75ED3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606116-D7CA-A4E1-E529-DB7A8623D99B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FA8CE6A-68CE-B7E4-FB7E-B60D005D858C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2"/>
            </p:custDataLst>
          </p:nvPr>
        </p:nvSpPr>
        <p:spPr>
          <a:xfrm>
            <a:off x="590400" y="1962720"/>
            <a:ext cx="11017800" cy="4762819"/>
          </a:xfrm>
        </p:spPr>
        <p:txBody>
          <a:bodyPr/>
          <a:lstStyle/>
          <a:p>
            <a:endParaRPr lang="en-US" b="1" dirty="0"/>
          </a:p>
          <a:p>
            <a:r>
              <a:rPr lang="en-US" b="1" dirty="0"/>
              <a:t>Ideal tapering</a:t>
            </a:r>
          </a:p>
          <a:p>
            <a:pPr marL="796489" lvl="1" indent="-342900"/>
            <a:r>
              <a:rPr lang="en-US" dirty="0"/>
              <a:t>Individual correction for each magnet</a:t>
            </a:r>
          </a:p>
          <a:p>
            <a:pPr marL="796489" lvl="1" indent="-342900"/>
            <a:r>
              <a:rPr lang="en-US" dirty="0" err="1"/>
              <a:t>Minimise</a:t>
            </a:r>
            <a:r>
              <a:rPr lang="en-US" dirty="0"/>
              <a:t> the closed orbit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3BE53E-C9E2-BE7B-1C93-DE42EB537064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rgbClr val="0F124A"/>
                </a:solidFill>
              </a:rPr>
              <a:t>Tapering</a:t>
            </a:r>
            <a:endParaRPr lang="en-GB" dirty="0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A08E2AC-F862-E07F-7299-E2D8C674824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954673" y="4741746"/>
            <a:ext cx="362580" cy="1819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14C23886-01CF-B200-C30B-F89F42DB63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331032" y="1608404"/>
            <a:ext cx="11775882" cy="493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2"/>
                </a:solidFill>
              </a:rPr>
              <a:t>Tapering: </a:t>
            </a:r>
            <a:r>
              <a:rPr lang="en-US" dirty="0">
                <a:solidFill>
                  <a:schemeClr val="tx2"/>
                </a:solidFill>
              </a:rPr>
              <a:t>local correction of the magnet strength to compensate for variation in particle energy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2" name="Picture 21" descr="A green and blue graph&#10;&#10;AI-generated content may be incorrect.">
            <a:extLst>
              <a:ext uri="{FF2B5EF4-FFF2-40B4-BE49-F238E27FC236}">
                <a16:creationId xmlns:a16="http://schemas.microsoft.com/office/drawing/2014/main" id="{25F06137-6C98-6A8A-5DCA-DFB0855CEBC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26" y="3917724"/>
            <a:ext cx="5760000" cy="2054844"/>
          </a:xfrm>
          <a:prstGeom prst="rect">
            <a:avLst/>
          </a:prstGeom>
        </p:spPr>
      </p:pic>
      <p:pic>
        <p:nvPicPr>
          <p:cNvPr id="4" name="Picture 3" descr="A graph of a line&#10;&#10;AI-generated content may be incorrect.">
            <a:extLst>
              <a:ext uri="{FF2B5EF4-FFF2-40B4-BE49-F238E27FC236}">
                <a16:creationId xmlns:a16="http://schemas.microsoft.com/office/drawing/2014/main" id="{E68D9671-FA28-AB57-9FFA-1F95B5D10F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00" y="3917724"/>
            <a:ext cx="5760000" cy="205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62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EF2120-3DB5-D032-3CFA-3E22627DD568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3D718-963D-4851-D8F7-FA17C3A27AA9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2"/>
            </p:custDataLst>
          </p:nvPr>
        </p:nvSpPr>
        <p:spPr>
          <a:xfrm>
            <a:off x="590400" y="1817441"/>
            <a:ext cx="11017800" cy="4523537"/>
          </a:xfrm>
        </p:spPr>
        <p:txBody>
          <a:bodyPr/>
          <a:lstStyle/>
          <a:p>
            <a:r>
              <a:rPr lang="en-US" b="1" dirty="0"/>
              <a:t>Realistic tapering</a:t>
            </a:r>
          </a:p>
          <a:p>
            <a:pPr marL="796489" lvl="1" indent="-342900"/>
            <a:r>
              <a:rPr lang="en-US" dirty="0"/>
              <a:t>Mean correction for a group of magnets</a:t>
            </a:r>
          </a:p>
          <a:p>
            <a:pPr marL="796489" lvl="1" indent="-342900"/>
            <a:r>
              <a:rPr lang="en-US" dirty="0"/>
              <a:t>Different configurations studied</a:t>
            </a:r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796489" lvl="1" indent="-342900"/>
            <a:endParaRPr lang="en-US" dirty="0"/>
          </a:p>
          <a:p>
            <a:pPr marL="342900" indent="-342900"/>
            <a:r>
              <a:rPr lang="en-US" dirty="0"/>
              <a:t>Example: D64Q32SCM#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43FB36-BE41-DE64-2C2D-7AA65300C159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Tapering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00FAC6-BB44-157D-AA79-223A2D908B3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527679" y="2995290"/>
            <a:ext cx="9602540" cy="2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51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C08253-F7CF-E6B6-3917-E547D37AD1C8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77B43-A934-EF5E-DDAB-F0B20A178C84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588017" y="1466947"/>
            <a:ext cx="5364000" cy="283411"/>
          </a:xfrm>
        </p:spPr>
        <p:txBody>
          <a:bodyPr/>
          <a:lstStyle/>
          <a:p>
            <a:r>
              <a:rPr lang="en-US" dirty="0"/>
              <a:t>Algorithm and implementation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E09D58F-BEAD-C351-2FE3-E6B7940A76C1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Tapering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0D86D8-DA98-AFEE-4921-A8F373E292B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0738" y="1804586"/>
            <a:ext cx="5159403" cy="4866830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A7A16411-D075-2849-72FF-B036397E66D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543013" y="759801"/>
            <a:ext cx="4112240" cy="3287737"/>
            <a:chOff x="6973366" y="2118473"/>
            <a:chExt cx="4112240" cy="3287737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453B445-A356-1205-7A58-FB58CD4F77EF}"/>
                </a:ext>
              </a:extLst>
            </p:cNvPr>
            <p:cNvSpPr/>
            <p:nvPr/>
          </p:nvSpPr>
          <p:spPr>
            <a:xfrm>
              <a:off x="6973367" y="2118473"/>
              <a:ext cx="4112237" cy="3287737"/>
            </a:xfrm>
            <a:prstGeom prst="rect">
              <a:avLst/>
            </a:prstGeom>
            <a:noFill/>
            <a:ln w="38100">
              <a:solidFill>
                <a:srgbClr val="FFD9B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47A033-ED18-C87E-5972-EF30CFE9C6D5}"/>
                </a:ext>
              </a:extLst>
            </p:cNvPr>
            <p:cNvGrpSpPr/>
            <p:nvPr/>
          </p:nvGrpSpPr>
          <p:grpSpPr>
            <a:xfrm>
              <a:off x="7154610" y="2663980"/>
              <a:ext cx="3930995" cy="2742230"/>
              <a:chOff x="1714106" y="3232326"/>
              <a:chExt cx="1417233" cy="110800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4B9993A-EA77-686D-03A7-87B78032A0F9}"/>
                  </a:ext>
                </a:extLst>
              </p:cNvPr>
              <p:cNvGrpSpPr/>
              <p:nvPr/>
            </p:nvGrpSpPr>
            <p:grpSpPr>
              <a:xfrm>
                <a:off x="1771994" y="3373863"/>
                <a:ext cx="1315073" cy="787509"/>
                <a:chOff x="1771994" y="3373863"/>
                <a:chExt cx="1315073" cy="787509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5CE32C77-86E8-3987-74DB-8BD025BBA036}"/>
                    </a:ext>
                  </a:extLst>
                </p:cNvPr>
                <p:cNvGrpSpPr/>
                <p:nvPr/>
              </p:nvGrpSpPr>
              <p:grpSpPr>
                <a:xfrm>
                  <a:off x="1771994" y="3373863"/>
                  <a:ext cx="720000" cy="108000"/>
                  <a:chOff x="1771994" y="3373863"/>
                  <a:chExt cx="720000" cy="108000"/>
                </a:xfrm>
              </p:grpSpPr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0EB4AC33-C2E6-AD3B-326E-3260787808ED}"/>
                      </a:ext>
                    </a:extLst>
                  </p:cNvPr>
                  <p:cNvCxnSpPr/>
                  <p:nvPr/>
                </p:nvCxnSpPr>
                <p:spPr>
                  <a:xfrm>
                    <a:off x="1771994" y="3427863"/>
                    <a:ext cx="720000" cy="0"/>
                  </a:xfrm>
                  <a:prstGeom prst="line">
                    <a:avLst/>
                  </a:prstGeom>
                  <a:ln w="127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45123B53-F069-9DE6-EC64-C0C5432B3B6C}"/>
                      </a:ext>
                    </a:extLst>
                  </p:cNvPr>
                  <p:cNvSpPr/>
                  <p:nvPr/>
                </p:nvSpPr>
                <p:spPr>
                  <a:xfrm>
                    <a:off x="1828929" y="3373863"/>
                    <a:ext cx="36000" cy="108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 dirty="0"/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398931E7-2598-F48C-2AAA-45C47778E0BC}"/>
                      </a:ext>
                    </a:extLst>
                  </p:cNvPr>
                  <p:cNvSpPr/>
                  <p:nvPr/>
                </p:nvSpPr>
                <p:spPr>
                  <a:xfrm>
                    <a:off x="1971732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41C68045-D644-31A2-5B2A-5293F4233B23}"/>
                      </a:ext>
                    </a:extLst>
                  </p:cNvPr>
                  <p:cNvSpPr/>
                  <p:nvPr/>
                </p:nvSpPr>
                <p:spPr>
                  <a:xfrm>
                    <a:off x="2114536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7FC1D38F-528B-7F2B-5EB1-411F58F89552}"/>
                      </a:ext>
                    </a:extLst>
                  </p:cNvPr>
                  <p:cNvSpPr/>
                  <p:nvPr/>
                </p:nvSpPr>
                <p:spPr>
                  <a:xfrm>
                    <a:off x="2261853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EBFF533F-FCFC-FF44-E453-B5D8CD8BCDDF}"/>
                      </a:ext>
                    </a:extLst>
                  </p:cNvPr>
                  <p:cNvSpPr/>
                  <p:nvPr/>
                </p:nvSpPr>
                <p:spPr>
                  <a:xfrm>
                    <a:off x="2409170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</p:grpSp>
            <p:sp>
              <p:nvSpPr>
                <p:cNvPr id="42" name="Arrow: Right 41">
                  <a:extLst>
                    <a:ext uri="{FF2B5EF4-FFF2-40B4-BE49-F238E27FC236}">
                      <a16:creationId xmlns:a16="http://schemas.microsoft.com/office/drawing/2014/main" id="{9F073530-459A-C27F-2383-2A6D18463DA9}"/>
                    </a:ext>
                  </a:extLst>
                </p:cNvPr>
                <p:cNvSpPr/>
                <p:nvPr/>
              </p:nvSpPr>
              <p:spPr>
                <a:xfrm>
                  <a:off x="1828929" y="3481207"/>
                  <a:ext cx="172800" cy="62269"/>
                </a:xfrm>
                <a:prstGeom prst="rightArrow">
                  <a:avLst>
                    <a:gd name="adj1" fmla="val 21323"/>
                    <a:gd name="adj2" fmla="val 56312"/>
                  </a:avLst>
                </a:prstGeom>
                <a:solidFill>
                  <a:schemeClr val="accent5">
                    <a:lumMod val="75000"/>
                    <a:alpha val="7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6A4D33DB-DF40-6891-564D-D38AE063AC1C}"/>
                    </a:ext>
                  </a:extLst>
                </p:cNvPr>
                <p:cNvGrpSpPr/>
                <p:nvPr/>
              </p:nvGrpSpPr>
              <p:grpSpPr>
                <a:xfrm>
                  <a:off x="1966592" y="3578573"/>
                  <a:ext cx="720000" cy="108000"/>
                  <a:chOff x="1771994" y="3373863"/>
                  <a:chExt cx="720000" cy="108000"/>
                </a:xfrm>
              </p:grpSpPr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74D27134-086C-98C3-8282-C810BD8D2845}"/>
                      </a:ext>
                    </a:extLst>
                  </p:cNvPr>
                  <p:cNvCxnSpPr/>
                  <p:nvPr/>
                </p:nvCxnSpPr>
                <p:spPr>
                  <a:xfrm>
                    <a:off x="1771994" y="3427863"/>
                    <a:ext cx="720000" cy="0"/>
                  </a:xfrm>
                  <a:prstGeom prst="line">
                    <a:avLst/>
                  </a:prstGeom>
                  <a:ln w="127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D6AEC0E7-F0A6-903F-1E8F-6CEE69D1CAE6}"/>
                      </a:ext>
                    </a:extLst>
                  </p:cNvPr>
                  <p:cNvSpPr/>
                  <p:nvPr/>
                </p:nvSpPr>
                <p:spPr>
                  <a:xfrm>
                    <a:off x="1828929" y="3373863"/>
                    <a:ext cx="36000" cy="108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6A9D6755-3E9E-E5A6-29E9-7E7ECA9BA4FF}"/>
                      </a:ext>
                    </a:extLst>
                  </p:cNvPr>
                  <p:cNvSpPr/>
                  <p:nvPr/>
                </p:nvSpPr>
                <p:spPr>
                  <a:xfrm>
                    <a:off x="1971732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56BD21DA-7795-44AB-FD4C-894DF8F8303D}"/>
                      </a:ext>
                    </a:extLst>
                  </p:cNvPr>
                  <p:cNvSpPr/>
                  <p:nvPr/>
                </p:nvSpPr>
                <p:spPr>
                  <a:xfrm>
                    <a:off x="2114536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34D24FA1-16A0-AB5C-A84D-73C3F83A8856}"/>
                      </a:ext>
                    </a:extLst>
                  </p:cNvPr>
                  <p:cNvSpPr/>
                  <p:nvPr/>
                </p:nvSpPr>
                <p:spPr>
                  <a:xfrm>
                    <a:off x="2261853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B434CB3-54BD-F060-4972-F4EAD1CD90EA}"/>
                      </a:ext>
                    </a:extLst>
                  </p:cNvPr>
                  <p:cNvSpPr/>
                  <p:nvPr/>
                </p:nvSpPr>
                <p:spPr>
                  <a:xfrm>
                    <a:off x="2409170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</p:grpSp>
            <p:sp>
              <p:nvSpPr>
                <p:cNvPr id="44" name="Arrow: Right 43">
                  <a:extLst>
                    <a:ext uri="{FF2B5EF4-FFF2-40B4-BE49-F238E27FC236}">
                      <a16:creationId xmlns:a16="http://schemas.microsoft.com/office/drawing/2014/main" id="{74D0AB93-BA32-D8A2-C971-FFC5F48A3D25}"/>
                    </a:ext>
                  </a:extLst>
                </p:cNvPr>
                <p:cNvSpPr/>
                <p:nvPr/>
              </p:nvSpPr>
              <p:spPr>
                <a:xfrm>
                  <a:off x="2023527" y="3690400"/>
                  <a:ext cx="316800" cy="62269"/>
                </a:xfrm>
                <a:prstGeom prst="rightArrow">
                  <a:avLst>
                    <a:gd name="adj1" fmla="val 21323"/>
                    <a:gd name="adj2" fmla="val 56312"/>
                  </a:avLst>
                </a:prstGeom>
                <a:solidFill>
                  <a:schemeClr val="accent5">
                    <a:lumMod val="75000"/>
                    <a:alpha val="7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317714CE-DDB8-3974-98C2-353362CC16BD}"/>
                    </a:ext>
                  </a:extLst>
                </p:cNvPr>
                <p:cNvGrpSpPr/>
                <p:nvPr/>
              </p:nvGrpSpPr>
              <p:grpSpPr>
                <a:xfrm>
                  <a:off x="2167329" y="3786905"/>
                  <a:ext cx="720000" cy="108000"/>
                  <a:chOff x="1771994" y="3373863"/>
                  <a:chExt cx="720000" cy="108000"/>
                </a:xfrm>
              </p:grpSpPr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1536A8CA-8481-0D31-64FE-6F4A2FE3837F}"/>
                      </a:ext>
                    </a:extLst>
                  </p:cNvPr>
                  <p:cNvCxnSpPr/>
                  <p:nvPr/>
                </p:nvCxnSpPr>
                <p:spPr>
                  <a:xfrm>
                    <a:off x="1771994" y="3427863"/>
                    <a:ext cx="720000" cy="0"/>
                  </a:xfrm>
                  <a:prstGeom prst="line">
                    <a:avLst/>
                  </a:prstGeom>
                  <a:ln w="127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F35BFC62-27FD-EC88-C998-05214C630E0D}"/>
                      </a:ext>
                    </a:extLst>
                  </p:cNvPr>
                  <p:cNvSpPr/>
                  <p:nvPr/>
                </p:nvSpPr>
                <p:spPr>
                  <a:xfrm>
                    <a:off x="1828929" y="3373863"/>
                    <a:ext cx="36000" cy="108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C5625FC7-C2E6-E12C-F4B8-6FACF20EF8BE}"/>
                      </a:ext>
                    </a:extLst>
                  </p:cNvPr>
                  <p:cNvSpPr/>
                  <p:nvPr/>
                </p:nvSpPr>
                <p:spPr>
                  <a:xfrm>
                    <a:off x="1971732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4F56B89D-DF1E-8F20-03CF-A15EE0EF10D0}"/>
                      </a:ext>
                    </a:extLst>
                  </p:cNvPr>
                  <p:cNvSpPr/>
                  <p:nvPr/>
                </p:nvSpPr>
                <p:spPr>
                  <a:xfrm>
                    <a:off x="2114536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909A1AA6-3FD2-F6C4-107B-1C97F5FBC29D}"/>
                      </a:ext>
                    </a:extLst>
                  </p:cNvPr>
                  <p:cNvSpPr/>
                  <p:nvPr/>
                </p:nvSpPr>
                <p:spPr>
                  <a:xfrm>
                    <a:off x="2261853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74265FCD-7254-21D7-5461-48F326E7DE7D}"/>
                      </a:ext>
                    </a:extLst>
                  </p:cNvPr>
                  <p:cNvSpPr/>
                  <p:nvPr/>
                </p:nvSpPr>
                <p:spPr>
                  <a:xfrm>
                    <a:off x="2409170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</p:grpSp>
            <p:sp>
              <p:nvSpPr>
                <p:cNvPr id="46" name="Arrow: Right 45">
                  <a:extLst>
                    <a:ext uri="{FF2B5EF4-FFF2-40B4-BE49-F238E27FC236}">
                      <a16:creationId xmlns:a16="http://schemas.microsoft.com/office/drawing/2014/main" id="{95580EF7-9E28-6986-F355-4F7D45EE58E7}"/>
                    </a:ext>
                  </a:extLst>
                </p:cNvPr>
                <p:cNvSpPr/>
                <p:nvPr/>
              </p:nvSpPr>
              <p:spPr>
                <a:xfrm>
                  <a:off x="2367067" y="3890770"/>
                  <a:ext cx="316800" cy="62269"/>
                </a:xfrm>
                <a:prstGeom prst="rightArrow">
                  <a:avLst>
                    <a:gd name="adj1" fmla="val 21323"/>
                    <a:gd name="adj2" fmla="val 56312"/>
                  </a:avLst>
                </a:prstGeom>
                <a:solidFill>
                  <a:schemeClr val="accent5">
                    <a:lumMod val="75000"/>
                    <a:alpha val="7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198A0437-2272-FA77-91A6-362A3E6EC9A1}"/>
                    </a:ext>
                  </a:extLst>
                </p:cNvPr>
                <p:cNvGrpSpPr/>
                <p:nvPr/>
              </p:nvGrpSpPr>
              <p:grpSpPr>
                <a:xfrm>
                  <a:off x="2367067" y="3995238"/>
                  <a:ext cx="720000" cy="108000"/>
                  <a:chOff x="1771994" y="3373863"/>
                  <a:chExt cx="720000" cy="108000"/>
                </a:xfrm>
              </p:grpSpPr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81E03386-8767-6494-9ECB-54ABDB738444}"/>
                      </a:ext>
                    </a:extLst>
                  </p:cNvPr>
                  <p:cNvCxnSpPr/>
                  <p:nvPr/>
                </p:nvCxnSpPr>
                <p:spPr>
                  <a:xfrm>
                    <a:off x="1771994" y="3427863"/>
                    <a:ext cx="720000" cy="0"/>
                  </a:xfrm>
                  <a:prstGeom prst="line">
                    <a:avLst/>
                  </a:prstGeom>
                  <a:ln w="127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1DFBFCBB-4A30-F1DF-8180-16BB76A4AF49}"/>
                      </a:ext>
                    </a:extLst>
                  </p:cNvPr>
                  <p:cNvSpPr/>
                  <p:nvPr/>
                </p:nvSpPr>
                <p:spPr>
                  <a:xfrm>
                    <a:off x="1828929" y="3373863"/>
                    <a:ext cx="36000" cy="108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091C067-2C5E-1635-CDE7-E8E34878492D}"/>
                      </a:ext>
                    </a:extLst>
                  </p:cNvPr>
                  <p:cNvSpPr/>
                  <p:nvPr/>
                </p:nvSpPr>
                <p:spPr>
                  <a:xfrm>
                    <a:off x="1971732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E287183D-8548-5651-E270-2F169744D8A0}"/>
                      </a:ext>
                    </a:extLst>
                  </p:cNvPr>
                  <p:cNvSpPr/>
                  <p:nvPr/>
                </p:nvSpPr>
                <p:spPr>
                  <a:xfrm>
                    <a:off x="2114536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833C8251-DC84-BCA7-6FEB-EC2592AE025E}"/>
                      </a:ext>
                    </a:extLst>
                  </p:cNvPr>
                  <p:cNvSpPr/>
                  <p:nvPr/>
                </p:nvSpPr>
                <p:spPr>
                  <a:xfrm>
                    <a:off x="2261853" y="3373863"/>
                    <a:ext cx="36000" cy="108000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8AF7A51A-A23E-2A2C-349E-1A02338056CB}"/>
                      </a:ext>
                    </a:extLst>
                  </p:cNvPr>
                  <p:cNvSpPr/>
                  <p:nvPr/>
                </p:nvSpPr>
                <p:spPr>
                  <a:xfrm>
                    <a:off x="2409170" y="3373863"/>
                    <a:ext cx="36000" cy="10800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4400"/>
                  </a:p>
                </p:txBody>
              </p:sp>
            </p:grpSp>
            <p:sp>
              <p:nvSpPr>
                <p:cNvPr id="48" name="Arrow: Right 47">
                  <a:extLst>
                    <a:ext uri="{FF2B5EF4-FFF2-40B4-BE49-F238E27FC236}">
                      <a16:creationId xmlns:a16="http://schemas.microsoft.com/office/drawing/2014/main" id="{8640D059-0A0A-FA7D-DA3B-84CA124D840D}"/>
                    </a:ext>
                  </a:extLst>
                </p:cNvPr>
                <p:cNvSpPr/>
                <p:nvPr/>
              </p:nvSpPr>
              <p:spPr>
                <a:xfrm>
                  <a:off x="2709608" y="4099103"/>
                  <a:ext cx="316800" cy="62269"/>
                </a:xfrm>
                <a:prstGeom prst="rightArrow">
                  <a:avLst>
                    <a:gd name="adj1" fmla="val 21323"/>
                    <a:gd name="adj2" fmla="val 56312"/>
                  </a:avLst>
                </a:prstGeom>
                <a:solidFill>
                  <a:schemeClr val="accent5">
                    <a:lumMod val="75000"/>
                    <a:alpha val="7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4400" dirty="0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D1166E67-C74F-879B-4A2B-164B64E8BC88}"/>
                  </a:ext>
                </a:extLst>
              </p:cNvPr>
              <p:cNvGrpSpPr/>
              <p:nvPr/>
            </p:nvGrpSpPr>
            <p:grpSpPr>
              <a:xfrm>
                <a:off x="1804663" y="3232326"/>
                <a:ext cx="293716" cy="159230"/>
                <a:chOff x="1804663" y="3232326"/>
                <a:chExt cx="293716" cy="159230"/>
              </a:xfrm>
            </p:grpSpPr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FD7C5C0-000A-C73B-253F-6EC7A5253CEE}"/>
                    </a:ext>
                  </a:extLst>
                </p:cNvPr>
                <p:cNvSpPr txBox="1"/>
                <p:nvPr/>
              </p:nvSpPr>
              <p:spPr>
                <a:xfrm>
                  <a:off x="1804663" y="3242326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err="1"/>
                    <a:t>i</a:t>
                  </a:r>
                  <a:endParaRPr lang="en-GB" sz="1800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9B1E735-D472-63D9-595D-1087CEF0963A}"/>
                    </a:ext>
                  </a:extLst>
                </p:cNvPr>
                <p:cNvSpPr txBox="1"/>
                <p:nvPr/>
              </p:nvSpPr>
              <p:spPr>
                <a:xfrm>
                  <a:off x="1950801" y="3232326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j</a:t>
                  </a:r>
                  <a:endParaRPr lang="en-GB" sz="1800" dirty="0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9731F06-B575-CADE-653E-149768AD4514}"/>
                  </a:ext>
                </a:extLst>
              </p:cNvPr>
              <p:cNvGrpSpPr/>
              <p:nvPr/>
            </p:nvGrpSpPr>
            <p:grpSpPr>
              <a:xfrm>
                <a:off x="2140124" y="3446115"/>
                <a:ext cx="295943" cy="156907"/>
                <a:chOff x="1804933" y="3241834"/>
                <a:chExt cx="295943" cy="156907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A9D1520-D9A1-C660-A2FF-38CE7B0D9F22}"/>
                    </a:ext>
                  </a:extLst>
                </p:cNvPr>
                <p:cNvSpPr txBox="1"/>
                <p:nvPr/>
              </p:nvSpPr>
              <p:spPr>
                <a:xfrm>
                  <a:off x="1804933" y="3249511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err="1"/>
                    <a:t>i</a:t>
                  </a:r>
                  <a:endParaRPr lang="en-GB" sz="1800" dirty="0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A83A369-5C20-F805-3BDB-10D55C0F056C}"/>
                    </a:ext>
                  </a:extLst>
                </p:cNvPr>
                <p:cNvSpPr txBox="1"/>
                <p:nvPr/>
              </p:nvSpPr>
              <p:spPr>
                <a:xfrm>
                  <a:off x="1953298" y="3241834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j</a:t>
                  </a:r>
                  <a:endParaRPr lang="en-GB" sz="1800" dirty="0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02B7B8B-2D7A-5C8A-1BBA-6F51B344E9A5}"/>
                  </a:ext>
                </a:extLst>
              </p:cNvPr>
              <p:cNvGrpSpPr/>
              <p:nvPr/>
            </p:nvGrpSpPr>
            <p:grpSpPr>
              <a:xfrm>
                <a:off x="2482851" y="3654155"/>
                <a:ext cx="299118" cy="156416"/>
                <a:chOff x="1797777" y="3238511"/>
                <a:chExt cx="299118" cy="156416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02EEB45-5FE0-5CE4-4D28-79604F4C1F3A}"/>
                    </a:ext>
                  </a:extLst>
                </p:cNvPr>
                <p:cNvSpPr txBox="1"/>
                <p:nvPr/>
              </p:nvSpPr>
              <p:spPr>
                <a:xfrm>
                  <a:off x="1797777" y="3245697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err="1"/>
                    <a:t>i</a:t>
                  </a:r>
                  <a:endParaRPr lang="en-GB" sz="1800" dirty="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3429B24-9042-8383-5E7D-DFBAF8068FBA}"/>
                    </a:ext>
                  </a:extLst>
                </p:cNvPr>
                <p:cNvSpPr txBox="1"/>
                <p:nvPr/>
              </p:nvSpPr>
              <p:spPr>
                <a:xfrm>
                  <a:off x="1949317" y="3238511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j</a:t>
                  </a:r>
                  <a:endParaRPr lang="en-GB" sz="1800" dirty="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AB5ACC5-80C2-FC9A-6A9F-C1CB0A8AA262}"/>
                  </a:ext>
                </a:extLst>
              </p:cNvPr>
              <p:cNvGrpSpPr/>
              <p:nvPr/>
            </p:nvGrpSpPr>
            <p:grpSpPr>
              <a:xfrm>
                <a:off x="2834679" y="3862489"/>
                <a:ext cx="296660" cy="152309"/>
                <a:chOff x="1805893" y="3239623"/>
                <a:chExt cx="296660" cy="152309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3088317-83E0-B47F-4C5C-24918776C8CF}"/>
                    </a:ext>
                  </a:extLst>
                </p:cNvPr>
                <p:cNvSpPr txBox="1"/>
                <p:nvPr/>
              </p:nvSpPr>
              <p:spPr>
                <a:xfrm>
                  <a:off x="1805893" y="3242702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err="1"/>
                    <a:t>i</a:t>
                  </a:r>
                  <a:endParaRPr lang="en-GB" sz="1800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C0D2028-2E3E-F550-6FA2-1B51D01BA596}"/>
                    </a:ext>
                  </a:extLst>
                </p:cNvPr>
                <p:cNvSpPr txBox="1"/>
                <p:nvPr/>
              </p:nvSpPr>
              <p:spPr>
                <a:xfrm>
                  <a:off x="1954975" y="3239623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j</a:t>
                  </a:r>
                  <a:endParaRPr lang="en-GB" sz="18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0E22D3A-2335-88FE-CFE8-335220003D36}"/>
                      </a:ext>
                    </a:extLst>
                  </p:cNvPr>
                  <p:cNvSpPr txBox="1"/>
                  <p:nvPr/>
                </p:nvSpPr>
                <p:spPr>
                  <a:xfrm>
                    <a:off x="1714106" y="4142045"/>
                    <a:ext cx="569952" cy="13415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800" b="0" dirty="0"/>
                      <a:t>*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→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sub>
                        </m:sSub>
                      </m:oMath>
                    </a14:m>
                    <a:endParaRPr lang="en-GB" sz="1800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0E22D3A-2335-88FE-CFE8-335220003D3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14106" y="4142045"/>
                    <a:ext cx="569952" cy="13415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8880" t="-23636" r="-3089" b="-2545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BFB4842-B5EA-8BEC-CDB9-C5D53B270161}"/>
                  </a:ext>
                </a:extLst>
              </p:cNvPr>
              <p:cNvGrpSpPr/>
              <p:nvPr/>
            </p:nvGrpSpPr>
            <p:grpSpPr>
              <a:xfrm>
                <a:off x="1727267" y="3439076"/>
                <a:ext cx="194400" cy="251167"/>
                <a:chOff x="1727267" y="3439076"/>
                <a:chExt cx="194400" cy="251167"/>
              </a:xfrm>
            </p:grpSpPr>
            <p:cxnSp>
              <p:nvCxnSpPr>
                <p:cNvPr id="31" name="Connector: Elbow 30">
                  <a:extLst>
                    <a:ext uri="{FF2B5EF4-FFF2-40B4-BE49-F238E27FC236}">
                      <a16:creationId xmlns:a16="http://schemas.microsoft.com/office/drawing/2014/main" id="{2F30A4BB-EE84-4C1E-6882-DD4123CB21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1725467" y="3440876"/>
                  <a:ext cx="198000" cy="194400"/>
                </a:xfrm>
                <a:prstGeom prst="bentConnector3">
                  <a:avLst>
                    <a:gd name="adj1" fmla="val 99156"/>
                  </a:avLst>
                </a:prstGeom>
                <a:ln cap="flat">
                  <a:solidFill>
                    <a:schemeClr val="bg1">
                      <a:lumMod val="50000"/>
                    </a:schemeClr>
                  </a:solidFill>
                  <a:prstDash val="dashDot"/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20E7B58-8FE2-996E-82A6-1213ADF2BECC}"/>
                    </a:ext>
                  </a:extLst>
                </p:cNvPr>
                <p:cNvSpPr txBox="1"/>
                <p:nvPr/>
              </p:nvSpPr>
              <p:spPr>
                <a:xfrm>
                  <a:off x="1730549" y="3541013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*</a:t>
                  </a:r>
                  <a:endParaRPr lang="en-GB" sz="1800" dirty="0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62D6477-C1F3-F060-3210-B85029FF1555}"/>
                  </a:ext>
                </a:extLst>
              </p:cNvPr>
              <p:cNvGrpSpPr/>
              <p:nvPr/>
            </p:nvGrpSpPr>
            <p:grpSpPr>
              <a:xfrm>
                <a:off x="1942278" y="3649744"/>
                <a:ext cx="204431" cy="258229"/>
                <a:chOff x="1717236" y="3439076"/>
                <a:chExt cx="204431" cy="258229"/>
              </a:xfrm>
            </p:grpSpPr>
            <p:cxnSp>
              <p:nvCxnSpPr>
                <p:cNvPr id="29" name="Connector: Elbow 28">
                  <a:extLst>
                    <a:ext uri="{FF2B5EF4-FFF2-40B4-BE49-F238E27FC236}">
                      <a16:creationId xmlns:a16="http://schemas.microsoft.com/office/drawing/2014/main" id="{686FFE7C-DA1C-8CDA-B7BA-2E9B43D448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1725467" y="3440876"/>
                  <a:ext cx="198000" cy="194400"/>
                </a:xfrm>
                <a:prstGeom prst="bentConnector3">
                  <a:avLst>
                    <a:gd name="adj1" fmla="val 99156"/>
                  </a:avLst>
                </a:prstGeom>
                <a:ln cap="flat">
                  <a:solidFill>
                    <a:schemeClr val="bg1">
                      <a:lumMod val="50000"/>
                    </a:schemeClr>
                  </a:solidFill>
                  <a:prstDash val="dashDot"/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366A76F-90F4-C2D0-2CA8-8AD166BFA388}"/>
                    </a:ext>
                  </a:extLst>
                </p:cNvPr>
                <p:cNvSpPr txBox="1"/>
                <p:nvPr/>
              </p:nvSpPr>
              <p:spPr>
                <a:xfrm>
                  <a:off x="1717236" y="3548075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*</a:t>
                  </a:r>
                  <a:endParaRPr lang="en-GB" sz="1800" dirty="0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22621CAC-EC33-CB86-ADC3-49396EBEB6E4}"/>
                  </a:ext>
                </a:extLst>
              </p:cNvPr>
              <p:cNvGrpSpPr/>
              <p:nvPr/>
            </p:nvGrpSpPr>
            <p:grpSpPr>
              <a:xfrm>
                <a:off x="2142715" y="3866388"/>
                <a:ext cx="209435" cy="256140"/>
                <a:chOff x="1712232" y="3439076"/>
                <a:chExt cx="209435" cy="256140"/>
              </a:xfrm>
            </p:grpSpPr>
            <p:cxnSp>
              <p:nvCxnSpPr>
                <p:cNvPr id="27" name="Connector: Elbow 26">
                  <a:extLst>
                    <a:ext uri="{FF2B5EF4-FFF2-40B4-BE49-F238E27FC236}">
                      <a16:creationId xmlns:a16="http://schemas.microsoft.com/office/drawing/2014/main" id="{479B6545-DBA5-EED5-B046-2BFF13E51F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1725467" y="3440876"/>
                  <a:ext cx="198000" cy="194400"/>
                </a:xfrm>
                <a:prstGeom prst="bentConnector3">
                  <a:avLst>
                    <a:gd name="adj1" fmla="val 99156"/>
                  </a:avLst>
                </a:prstGeom>
                <a:ln cap="flat">
                  <a:solidFill>
                    <a:schemeClr val="bg1">
                      <a:lumMod val="50000"/>
                    </a:schemeClr>
                  </a:solidFill>
                  <a:prstDash val="dashDot"/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DD11C53-4BA5-C74F-9ABD-E191D1F559C8}"/>
                    </a:ext>
                  </a:extLst>
                </p:cNvPr>
                <p:cNvSpPr txBox="1"/>
                <p:nvPr/>
              </p:nvSpPr>
              <p:spPr>
                <a:xfrm>
                  <a:off x="1712232" y="3545986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*</a:t>
                  </a:r>
                  <a:endParaRPr lang="en-GB" sz="1800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A439F7D2-2E57-9F63-2309-29C89E76E125}"/>
                  </a:ext>
                </a:extLst>
              </p:cNvPr>
              <p:cNvGrpSpPr/>
              <p:nvPr/>
            </p:nvGrpSpPr>
            <p:grpSpPr>
              <a:xfrm>
                <a:off x="2352593" y="4079757"/>
                <a:ext cx="204085" cy="260578"/>
                <a:chOff x="1717582" y="3439076"/>
                <a:chExt cx="204085" cy="260578"/>
              </a:xfrm>
            </p:grpSpPr>
            <p:cxnSp>
              <p:nvCxnSpPr>
                <p:cNvPr id="25" name="Connector: Elbow 24">
                  <a:extLst>
                    <a:ext uri="{FF2B5EF4-FFF2-40B4-BE49-F238E27FC236}">
                      <a16:creationId xmlns:a16="http://schemas.microsoft.com/office/drawing/2014/main" id="{5DE2DBE1-7BCB-16EF-5FAB-B186C764F7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1725467" y="3440876"/>
                  <a:ext cx="198000" cy="194400"/>
                </a:xfrm>
                <a:prstGeom prst="bentConnector3">
                  <a:avLst>
                    <a:gd name="adj1" fmla="val 99156"/>
                  </a:avLst>
                </a:prstGeom>
                <a:ln cap="flat">
                  <a:solidFill>
                    <a:schemeClr val="bg1">
                      <a:lumMod val="50000"/>
                    </a:schemeClr>
                  </a:solidFill>
                  <a:prstDash val="dashDot"/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6349A3B-0729-6239-50F4-9EF1B16DAEDD}"/>
                    </a:ext>
                  </a:extLst>
                </p:cNvPr>
                <p:cNvSpPr txBox="1"/>
                <p:nvPr/>
              </p:nvSpPr>
              <p:spPr>
                <a:xfrm>
                  <a:off x="1717582" y="3550424"/>
                  <a:ext cx="147578" cy="1492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/>
                    <a:t>*</a:t>
                  </a:r>
                  <a:endParaRPr lang="en-GB" sz="1800" dirty="0"/>
                </a:p>
              </p:txBody>
            </p:sp>
          </p:grp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4B2CA7D-7954-A49E-5F2D-15F58B020F78}"/>
                </a:ext>
              </a:extLst>
            </p:cNvPr>
            <p:cNvSpPr txBox="1"/>
            <p:nvPr/>
          </p:nvSpPr>
          <p:spPr>
            <a:xfrm>
              <a:off x="6973366" y="2118473"/>
              <a:ext cx="4112240" cy="535724"/>
            </a:xfrm>
            <a:prstGeom prst="rect">
              <a:avLst/>
            </a:prstGeom>
            <a:solidFill>
              <a:srgbClr val="FFD9B2"/>
            </a:solidFill>
            <a:ln>
              <a:solidFill>
                <a:srgbClr val="FFD9B2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700"/>
                </a:lnSpc>
              </a:pPr>
              <a:r>
                <a:rPr lang="en-US" sz="3000" dirty="0"/>
                <a:t>Threading</a:t>
              </a:r>
              <a:endParaRPr lang="en-GB" sz="3000" dirty="0"/>
            </a:p>
          </p:txBody>
        </p:sp>
      </p:grpSp>
      <p:pic>
        <p:nvPicPr>
          <p:cNvPr id="78" name="Picture 7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E3839E28-1DA6-6924-83B0-6F3345589A2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418" y="4192323"/>
            <a:ext cx="7287010" cy="26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022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9585E1-5767-FD21-7723-86D29C9BCFD4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F2E896A7-D845-C0CB-7CE4-8ACC2F28263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9" y="1342286"/>
            <a:ext cx="5940000" cy="5515714"/>
          </a:xfrm>
          <a:prstGeom prst="rect">
            <a:avLst/>
          </a:prstGeom>
        </p:spPr>
      </p:pic>
      <p:pic>
        <p:nvPicPr>
          <p:cNvPr id="15" name="Picture 1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890F750C-8BF4-081E-F5FD-EF87CAD57D8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342286"/>
            <a:ext cx="5940000" cy="5515714"/>
          </a:xfrm>
          <a:prstGeom prst="rect">
            <a:avLst/>
          </a:prstGeom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id="{099E791A-B311-B1BD-817D-DB2A9EB6C85F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87099" y="637050"/>
            <a:ext cx="1101780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Realistic tapering Z-pole energy</a:t>
            </a:r>
            <a:endParaRPr lang="en-GB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44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22E6CC-C46F-2DC0-B4B2-A2F17A80B742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9AE8080A-B821-D9FF-5CE1-1F78769CCD9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00" y="1339915"/>
            <a:ext cx="5940000" cy="5518085"/>
          </a:xfrm>
          <a:prstGeom prst="rect">
            <a:avLst/>
          </a:prstGeom>
        </p:spPr>
      </p:pic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CD1286CD-A6FA-AD01-A7B9-DD272F8E578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39914"/>
            <a:ext cx="5940000" cy="5518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5">
                <a:extLst>
                  <a:ext uri="{FF2B5EF4-FFF2-40B4-BE49-F238E27FC236}">
                    <a16:creationId xmlns:a16="http://schemas.microsoft.com/office/drawing/2014/main" id="{31B1592F-2F4C-B458-97EA-A8DD3689FF5A}"/>
                  </a:ext>
                </a:extLst>
              </p:cNvPr>
              <p:cNvSpPr txBox="1">
                <a:spLocks/>
              </p:cNvSpPr>
              <p:nvPr>
                <p:custDataLst>
                  <p:tags r:id="rId4"/>
                </p:custDataLst>
              </p:nvPr>
            </p:nvSpPr>
            <p:spPr>
              <a:xfrm>
                <a:off x="587099" y="637050"/>
                <a:ext cx="11017800" cy="1072088"/>
              </a:xfrm>
              <a:prstGeom prst="rect">
                <a:avLst/>
              </a:prstGeom>
            </p:spPr>
            <p:txBody>
              <a:bodyPr/>
              <a:lstStyle>
                <a:lvl1pPr algn="l" defTabSz="914377" rtl="0" eaLnBrk="1" latinLnBrk="0" hangingPunct="1">
                  <a:lnSpc>
                    <a:spcPts val="4000"/>
                  </a:lnSpc>
                  <a:spcBef>
                    <a:spcPct val="0"/>
                  </a:spcBef>
                  <a:buNone/>
                  <a:defRPr sz="4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800" dirty="0">
                    <a:solidFill>
                      <a:schemeClr val="bg2">
                        <a:lumMod val="50000"/>
                      </a:schemeClr>
                    </a:solidFill>
                  </a:rPr>
                  <a:t>Realistic tapering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800" dirty="0">
                    <a:solidFill>
                      <a:schemeClr val="bg2">
                        <a:lumMod val="50000"/>
                      </a:schemeClr>
                    </a:solidFill>
                  </a:rPr>
                  <a:t> energy</a:t>
                </a:r>
                <a:endParaRPr lang="en-GB" sz="28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itle 5">
                <a:extLst>
                  <a:ext uri="{FF2B5EF4-FFF2-40B4-BE49-F238E27FC236}">
                    <a16:creationId xmlns:a16="http://schemas.microsoft.com/office/drawing/2014/main" id="{31B1592F-2F4C-B458-97EA-A8DD3689FF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8"/>
                </p:custDataLst>
              </p:nvPr>
            </p:nvSpPr>
            <p:spPr>
              <a:xfrm>
                <a:off x="587099" y="637050"/>
                <a:ext cx="11017800" cy="1072088"/>
              </a:xfrm>
              <a:prstGeom prst="rect">
                <a:avLst/>
              </a:prstGeom>
              <a:blipFill>
                <a:blip r:embed="rId9"/>
                <a:stretch>
                  <a:fillRect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732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F82BEC-DBA4-EE0F-0FDC-4399B37ED650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182F40C-EA4D-27C0-A326-7B304526706D}"/>
                  </a:ext>
                </a:extLst>
              </p:cNvPr>
              <p:cNvSpPr txBox="1">
                <a:spLocks/>
              </p:cNvSpPr>
              <p:nvPr>
                <p:custDataLst>
                  <p:tags r:id="rId2"/>
                </p:custDataLst>
              </p:nvPr>
            </p:nvSpPr>
            <p:spPr>
              <a:xfrm>
                <a:off x="587099" y="637050"/>
                <a:ext cx="11017800" cy="1072088"/>
              </a:xfrm>
              <a:prstGeom prst="rect">
                <a:avLst/>
              </a:prstGeom>
            </p:spPr>
            <p:txBody>
              <a:bodyPr/>
              <a:lstStyle>
                <a:lvl1pPr algn="l" defTabSz="914377" rtl="0" eaLnBrk="1" latinLnBrk="0" hangingPunct="1">
                  <a:lnSpc>
                    <a:spcPts val="4000"/>
                  </a:lnSpc>
                  <a:spcBef>
                    <a:spcPct val="0"/>
                  </a:spcBef>
                  <a:buNone/>
                  <a:defRPr sz="4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800" dirty="0">
                    <a:solidFill>
                      <a:schemeClr val="bg2">
                        <a:lumMod val="50000"/>
                      </a:schemeClr>
                    </a:solidFill>
                  </a:rPr>
                  <a:t>Realistic tapering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800" dirty="0">
                    <a:solidFill>
                      <a:schemeClr val="bg2">
                        <a:lumMod val="50000"/>
                      </a:schemeClr>
                    </a:solidFill>
                  </a:rPr>
                  <a:t> energy</a:t>
                </a:r>
                <a:endParaRPr lang="en-GB" sz="28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182F40C-EA4D-27C0-A326-7B3045267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8"/>
                </p:custDataLst>
              </p:nvPr>
            </p:nvSpPr>
            <p:spPr>
              <a:xfrm>
                <a:off x="587099" y="637050"/>
                <a:ext cx="11017800" cy="1072088"/>
              </a:xfrm>
              <a:prstGeom prst="rect">
                <a:avLst/>
              </a:prstGeom>
              <a:blipFill>
                <a:blip r:embed="rId9"/>
                <a:stretch>
                  <a:fillRect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209D015-410F-5E5A-148C-A31E8063C45B}"/>
                  </a:ext>
                </a:extLst>
              </p:cNvPr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5960746" y="1709138"/>
                <a:ext cx="6085627" cy="316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2000" dirty="0"/>
                  <a:t>Acceptable tapering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2000" dirty="0"/>
                  <a:t> energy is D128Q32SCM#</a:t>
                </a:r>
              </a:p>
              <a:p>
                <a:pPr marL="800063" lvl="1" indent="-4572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Beta beating &lt; 5%</a:t>
                </a:r>
              </a:p>
              <a:p>
                <a:pPr marL="800063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000" b="0" dirty="0"/>
              </a:p>
              <a:p>
                <a:pPr algn="l"/>
                <a:endParaRPr lang="en-GB" sz="2000" dirty="0"/>
              </a:p>
              <a:p>
                <a:pPr algn="l"/>
                <a:endParaRPr lang="en-GB" sz="2000" dirty="0"/>
              </a:p>
              <a:p>
                <a:pPr algn="l">
                  <a:lnSpc>
                    <a:spcPts val="3700"/>
                  </a:lnSpc>
                </a:pPr>
                <a:r>
                  <a:rPr lang="en-GB" sz="2000" dirty="0"/>
                  <a:t>Powering of 5/6 basic cells for the dipoles</a:t>
                </a:r>
              </a:p>
              <a:p>
                <a:pPr algn="l">
                  <a:lnSpc>
                    <a:spcPts val="3700"/>
                  </a:lnSpc>
                </a:pPr>
                <a:endParaRPr lang="en-GB" sz="2000" dirty="0"/>
              </a:p>
              <a:p>
                <a:pPr marL="457200" indent="-45720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209D015-410F-5E5A-148C-A31E8063C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0"/>
                </p:custDataLst>
              </p:nvPr>
            </p:nvSpPr>
            <p:spPr>
              <a:xfrm>
                <a:off x="5960746" y="1709138"/>
                <a:ext cx="6085627" cy="3161186"/>
              </a:xfrm>
              <a:prstGeom prst="rect">
                <a:avLst/>
              </a:prstGeom>
              <a:blipFill>
                <a:blip r:embed="rId11"/>
                <a:stretch>
                  <a:fillRect l="-1102" r="-3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shot of a graph&#10;&#10;AI-generated content may be incorrect.">
            <a:extLst>
              <a:ext uri="{FF2B5EF4-FFF2-40B4-BE49-F238E27FC236}">
                <a16:creationId xmlns:a16="http://schemas.microsoft.com/office/drawing/2014/main" id="{CBF36036-922F-21B6-0153-5E2526A462C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4" y="1339915"/>
            <a:ext cx="5940000" cy="55180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243D03-40A1-9B3D-34F8-19C7AFF9E33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636845" y="6345666"/>
            <a:ext cx="5303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6"/>
                </a:solidFill>
              </a:rPr>
              <a:t>Cell configuration from the FCC midterm report May 2024.  </a:t>
            </a:r>
            <a:endParaRPr lang="en-CH" sz="1200" b="1" dirty="0">
              <a:solidFill>
                <a:schemeClr val="accent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B58742-476F-1D07-EC71-CFB8E92D9815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9071" r="27844" b="54763"/>
          <a:stretch/>
        </p:blipFill>
        <p:spPr>
          <a:xfrm>
            <a:off x="6181728" y="4097023"/>
            <a:ext cx="5147276" cy="166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95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27BF9-3E39-F4B9-4265-E9804102C096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Powering failure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1316A-19C0-D03C-628E-1741975B9575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7909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2F0203-2039-2C82-C3A2-C171FFEB0F0B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873EC-4640-0272-00AB-23217A40B6A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 power converter failure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6DCB03-4C2F-A776-0460-E49ED7263AE1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Powering failure</a:t>
            </a:r>
            <a:endParaRPr lang="en-GB" dirty="0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E368F13E-36ED-FD3D-4135-7DE01F2722BF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4"/>
            </p:custDataLst>
          </p:nvPr>
        </p:nvSpPr>
        <p:spPr>
          <a:xfrm>
            <a:off x="590400" y="2162390"/>
            <a:ext cx="8818062" cy="3663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Half-arc powering: 175/180 dipoles in series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/>
              <a:t>Loss of a power converter =&gt; </a:t>
            </a:r>
            <a:r>
              <a:rPr lang="en-US" sz="1800" b="1" dirty="0"/>
              <a:t>Fast decay of the bending magnetic field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/>
              <a:t>~ 10 turns to lose 1% of the bending magnetic field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BA7C6EF-CD59-0BF8-581A-33D7188011DF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2783538" y="3181721"/>
                <a:ext cx="6098058" cy="8772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→ </m:t>
                    </m:r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∗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sup>
                    </m:sSup>
                  </m:oMath>
                </a14:m>
                <a:r>
                  <a:rPr lang="en-BE" sz="2000" dirty="0"/>
                  <a:t> with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𝑐𝑖𝑟𝑐𝑢𝑖𝑡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𝑐𝑖𝑟𝑐𝑢𝑖𝑡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=0.3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000" dirty="0"/>
              </a:p>
              <a:p>
                <a:endParaRPr lang="en-BE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BA7C6EF-CD59-0BF8-581A-33D718801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2"/>
                </p:custDataLst>
              </p:nvPr>
            </p:nvSpPr>
            <p:spPr>
              <a:xfrm>
                <a:off x="2783538" y="3181721"/>
                <a:ext cx="6098058" cy="877228"/>
              </a:xfrm>
              <a:prstGeom prst="rect">
                <a:avLst/>
              </a:prstGeom>
              <a:blipFill>
                <a:blip r:embed="rId13"/>
                <a:stretch>
                  <a:fillRect l="-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572C7A-74C2-2CD3-BD67-5FA792B5214D}"/>
                  </a:ext>
                </a:extLst>
              </p:cNvPr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3558708" y="3950537"/>
                <a:ext cx="3303565" cy="5564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23992"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𝑐𝑖𝑟𝑐𝑢𝑖𝑡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=2∗0.092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</a:endParaRPr>
              </a:p>
              <a:p>
                <a:pPr marL="323992"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𝑐𝑖𝑟𝑐𝑢𝑖𝑡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=0.62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572C7A-74C2-2CD3-BD67-5FA792B52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4"/>
                </p:custDataLst>
              </p:nvPr>
            </p:nvSpPr>
            <p:spPr>
              <a:xfrm>
                <a:off x="3558708" y="3950537"/>
                <a:ext cx="3303565" cy="556434"/>
              </a:xfrm>
              <a:prstGeom prst="rect">
                <a:avLst/>
              </a:prstGeom>
              <a:blipFill>
                <a:blip r:embed="rId15"/>
                <a:stretch>
                  <a:fillRect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321CBDD-3E12-7A58-4590-51B2598547A3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8881596" y="877390"/>
            <a:ext cx="2916193" cy="2810522"/>
            <a:chOff x="9119288" y="1063141"/>
            <a:chExt cx="2916193" cy="281052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CF13AF-1C9B-A043-2324-A04F5759EE87}"/>
                </a:ext>
              </a:extLst>
            </p:cNvPr>
            <p:cNvGrpSpPr/>
            <p:nvPr/>
          </p:nvGrpSpPr>
          <p:grpSpPr>
            <a:xfrm>
              <a:off x="9119288" y="1063141"/>
              <a:ext cx="2916193" cy="2810522"/>
              <a:chOff x="7771901" y="2204646"/>
              <a:chExt cx="3358049" cy="3316705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98BC8BE9-9570-BCC8-920C-84EC40D96483}"/>
                  </a:ext>
                </a:extLst>
              </p:cNvPr>
              <p:cNvGrpSpPr/>
              <p:nvPr/>
            </p:nvGrpSpPr>
            <p:grpSpPr>
              <a:xfrm>
                <a:off x="7771901" y="2204646"/>
                <a:ext cx="3358049" cy="3316705"/>
                <a:chOff x="7771901" y="2204646"/>
                <a:chExt cx="3358049" cy="3316705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DAD3B9B0-24CE-FD73-48E5-FCF11440DB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771901" y="2204646"/>
                  <a:ext cx="3358049" cy="3316705"/>
                </a:xfrm>
                <a:prstGeom prst="rect">
                  <a:avLst/>
                </a:prstGeom>
              </p:spPr>
            </p:pic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FFC4753-5F2E-99D6-F1D2-FFC805700A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15300" y="3841750"/>
                  <a:ext cx="263525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D32BE555-0119-79EB-544A-BC1F57C9B7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8108950" y="3835400"/>
                  <a:ext cx="263525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68581549-356F-D91D-3A91-723FB5D9EF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8115300" y="3841749"/>
                  <a:ext cx="263525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62AD72A-3CF4-2676-AF56-A9F452C886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2700000">
                  <a:off x="8115300" y="3835400"/>
                  <a:ext cx="2635250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431DAC3-EC80-0423-788A-F890D2BC84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86750" y="3365500"/>
                <a:ext cx="2286000" cy="952608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918A102-9A88-AF98-CBD9-CAE2FAD4BEB1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288772" y="3365447"/>
                <a:ext cx="2286000" cy="952608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30AEDC9-ACED-B5D3-BF61-822AB491C48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289925" y="3359096"/>
                <a:ext cx="2286000" cy="952608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A26F8F3-843A-A4B6-8F10-DE1CF87DE28C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289924" y="3365447"/>
                <a:ext cx="2286000" cy="952608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Partial Circle 28">
                <a:extLst>
                  <a:ext uri="{FF2B5EF4-FFF2-40B4-BE49-F238E27FC236}">
                    <a16:creationId xmlns:a16="http://schemas.microsoft.com/office/drawing/2014/main" id="{1D764B5E-51EE-95D3-BDC3-27B03618BF51}"/>
                  </a:ext>
                </a:extLst>
              </p:cNvPr>
              <p:cNvSpPr/>
              <p:nvPr/>
            </p:nvSpPr>
            <p:spPr>
              <a:xfrm>
                <a:off x="8197854" y="2608262"/>
                <a:ext cx="2466000" cy="2466000"/>
              </a:xfrm>
              <a:prstGeom prst="pie">
                <a:avLst>
                  <a:gd name="adj1" fmla="val 14893380"/>
                  <a:gd name="adj2" fmla="val 16200000"/>
                </a:avLst>
              </a:prstGeom>
              <a:solidFill>
                <a:schemeClr val="accent5">
                  <a:alpha val="25098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F9777FC-8EE0-BA8E-5B7B-C06B38EF864E}"/>
                </a:ext>
              </a:extLst>
            </p:cNvPr>
            <p:cNvSpPr/>
            <p:nvPr/>
          </p:nvSpPr>
          <p:spPr>
            <a:xfrm>
              <a:off x="9714000" y="3205200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ACFFC40-3A67-DDC3-CA17-D41F3978F197}"/>
                </a:ext>
              </a:extLst>
            </p:cNvPr>
            <p:cNvSpPr/>
            <p:nvPr/>
          </p:nvSpPr>
          <p:spPr>
            <a:xfrm>
              <a:off x="9721200" y="1621200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82F7803-0AD4-D79C-23FB-773603D929E0}"/>
                </a:ext>
              </a:extLst>
            </p:cNvPr>
            <p:cNvSpPr/>
            <p:nvPr/>
          </p:nvSpPr>
          <p:spPr>
            <a:xfrm>
              <a:off x="11328000" y="1622400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27A54B1-F756-A4EF-8ECB-7CECFD7E3E61}"/>
                </a:ext>
              </a:extLst>
            </p:cNvPr>
            <p:cNvSpPr/>
            <p:nvPr/>
          </p:nvSpPr>
          <p:spPr>
            <a:xfrm>
              <a:off x="11320800" y="3199200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E7D846F-0790-2D98-8102-0BC82F88F05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039337" y="3666057"/>
            <a:ext cx="2810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Failing circuit naming convention: 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Arc PA-PL.1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29EE86-FAC6-E12A-2AEE-1F9BD7537BC3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90400" y="5380169"/>
            <a:ext cx="5665122" cy="1046440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r>
              <a:rPr lang="en-US" sz="1600" b="1" dirty="0"/>
              <a:t>FCC Xsuite model for simulation</a:t>
            </a:r>
          </a:p>
          <a:p>
            <a:endParaRPr lang="en-US" sz="1400" b="1" dirty="0"/>
          </a:p>
          <a:p>
            <a:pPr marL="796489" lvl="1" indent="-342900">
              <a:buFont typeface="Wingdings" panose="05000000000000000000" pitchFamily="2" charset="2"/>
              <a:buChar char="ü"/>
            </a:pPr>
            <a:r>
              <a:rPr lang="en-US" sz="1600" dirty="0"/>
              <a:t>Synchrotron radiation</a:t>
            </a:r>
          </a:p>
          <a:p>
            <a:pPr marL="796489" lvl="1" indent="-342900">
              <a:buFont typeface="Wingdings" panose="05000000000000000000" pitchFamily="2" charset="2"/>
              <a:buChar char="ü"/>
            </a:pPr>
            <a:r>
              <a:rPr lang="en-US" sz="1600" dirty="0"/>
              <a:t>Tapering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596726-DB4D-4918-5C46-F961E4CA4E1D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3584487" y="5825390"/>
            <a:ext cx="60974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96489" lvl="1" indent="-342900">
              <a:buFont typeface="Arial" panose="020B0604020202020204" pitchFamily="34" charset="0"/>
              <a:buChar char="x"/>
            </a:pPr>
            <a:r>
              <a:rPr lang="en-US" sz="1600" dirty="0" err="1"/>
              <a:t>Beamstrahlung</a:t>
            </a:r>
            <a:endParaRPr lang="en-US" sz="1600" dirty="0"/>
          </a:p>
          <a:p>
            <a:pPr marL="796489" lvl="1" indent="-342900">
              <a:buFont typeface="Arial" panose="020B0604020202020204" pitchFamily="34" charset="0"/>
              <a:buChar char="x"/>
            </a:pPr>
            <a:r>
              <a:rPr lang="en-US" sz="1600" dirty="0"/>
              <a:t>Beam-beam</a:t>
            </a:r>
          </a:p>
          <a:p>
            <a:pPr marL="796489" lvl="1" indent="-342900">
              <a:buFont typeface="Arial" panose="020B0604020202020204" pitchFamily="34" charset="0"/>
              <a:buChar char="x"/>
            </a:pPr>
            <a:r>
              <a:rPr lang="en-US" sz="1600" dirty="0"/>
              <a:t>Solenoid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5120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BF8D9-2818-4C1A-F9AC-B4A49BC36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7F8CFE5-F18A-A453-275D-C653E558EEA6}"/>
              </a:ext>
            </a:extLst>
          </p:cNvPr>
          <p:cNvCxnSpPr>
            <a:cxnSpLocks/>
          </p:cNvCxnSpPr>
          <p:nvPr/>
        </p:nvCxnSpPr>
        <p:spPr>
          <a:xfrm flipV="1">
            <a:off x="9873426" y="3664605"/>
            <a:ext cx="690020" cy="374361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C4561-19FB-1945-23D8-2A3F524ABE10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Z-pole energy, Arc PG-PF.2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238718-0A39-072A-1C1F-165C8F5FD4F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BE87CE0-2C23-ADE1-4F9D-ED91936F075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49769" y="489884"/>
            <a:ext cx="2103618" cy="2067610"/>
            <a:chOff x="7771901" y="2204646"/>
            <a:chExt cx="3358049" cy="33167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09A417B-873E-6800-AEEB-137F369C434F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823660E-1191-7DBC-7161-98EF49083F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DBC1B66-66DE-AA2F-8CD3-3114F5F60E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008BC88-C73E-A911-8D45-47E3D503D19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82E383A-4EAB-76BA-83AC-EF19135F189C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F13011D-25C4-D34D-5A00-EC4B4DA79F57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4B4D0FE-78BA-0388-D520-B131B186047F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66B4EC4-21F4-2EA4-1437-1059795D61B7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3F2A9BC-C58A-B357-0A9A-62568A9DFF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C898392-2D5C-2EFC-FD88-77FDE18EBB39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5A27FE2B-F52C-898B-CECC-09144C3F4FFA}"/>
                </a:ext>
              </a:extLst>
            </p:cNvPr>
            <p:cNvSpPr/>
            <p:nvPr/>
          </p:nvSpPr>
          <p:spPr>
            <a:xfrm rot="9450132">
              <a:off x="8197854" y="2608262"/>
              <a:ext cx="2465999" cy="2466001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6" name="Picture 5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61E225B3-46B8-8689-2B38-CACD5F25151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8" y="2327882"/>
            <a:ext cx="7254999" cy="43529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1D7EE-5EBC-1BD3-3838-68BEE7D81B6A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1B7466-CEF7-D477-5696-97E24D4FDF7D}"/>
                  </a:ext>
                </a:extLst>
              </p:cNvPr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6695017" y="5539724"/>
                <a:ext cx="6109503" cy="4744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𝑂𝑟𝑏𝑖𝑡</m:t>
                      </m:r>
                      <m:r>
                        <a:rPr lang="en-US" sz="18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𝑒𝑥𝑐𝑢𝑟𝑠𝑖𝑜𝑛</m:t>
                      </m:r>
                      <m:r>
                        <a:rPr lang="en-US" sz="18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𝑛𝑜𝑟𝑚</m:t>
                              </m:r>
                            </m:sub>
                            <m:sup>
                              <m:r>
                                <a:rPr lang="en-US" sz="18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𝑛𝑜𝑟𝑚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sz="1800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1B7466-CEF7-D477-5696-97E24D4FD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0"/>
                </p:custDataLst>
              </p:nvPr>
            </p:nvSpPr>
            <p:spPr>
              <a:xfrm>
                <a:off x="6695017" y="5539724"/>
                <a:ext cx="6109503" cy="474489"/>
              </a:xfrm>
              <a:prstGeom prst="rect">
                <a:avLst/>
              </a:prstGeom>
              <a:blipFill>
                <a:blip r:embed="rId11"/>
                <a:stretch>
                  <a:fillRect t="-3846" b="-6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87FC544F-BE7F-DACA-1642-3A9A0DC18EAB}"/>
              </a:ext>
            </a:extLst>
          </p:cNvPr>
          <p:cNvSpPr/>
          <p:nvPr/>
        </p:nvSpPr>
        <p:spPr>
          <a:xfrm>
            <a:off x="9073328" y="3236023"/>
            <a:ext cx="1601149" cy="1615444"/>
          </a:xfrm>
          <a:prstGeom prst="ellipse">
            <a:avLst/>
          </a:prstGeom>
          <a:noFill/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3C10F3-EC40-5B91-AF46-378D0E911F29}"/>
              </a:ext>
            </a:extLst>
          </p:cNvPr>
          <p:cNvGrpSpPr/>
          <p:nvPr/>
        </p:nvGrpSpPr>
        <p:grpSpPr>
          <a:xfrm>
            <a:off x="8600860" y="2709736"/>
            <a:ext cx="2520000" cy="2520000"/>
            <a:chOff x="8600860" y="2709736"/>
            <a:chExt cx="2520000" cy="2520000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55D397A-B9D3-D236-C8E4-D3E462A1BC09}"/>
                </a:ext>
              </a:extLst>
            </p:cNvPr>
            <p:cNvCxnSpPr/>
            <p:nvPr/>
          </p:nvCxnSpPr>
          <p:spPr>
            <a:xfrm>
              <a:off x="8600860" y="4042874"/>
              <a:ext cx="252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A2A8455-485F-4E07-65C3-AEBDD85AF1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71492" y="2709736"/>
              <a:ext cx="0" cy="2520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ED9BD55-D33D-75DB-40BC-2136CE0E80A8}"/>
                  </a:ext>
                </a:extLst>
              </p:cNvPr>
              <p:cNvSpPr txBox="1"/>
              <p:nvPr/>
            </p:nvSpPr>
            <p:spPr>
              <a:xfrm>
                <a:off x="10563446" y="3886200"/>
                <a:ext cx="134993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ED9BD55-D33D-75DB-40BC-2136CE0E8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3446" y="3886200"/>
                <a:ext cx="1349933" cy="56682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07E19A-08BD-FC9B-F9FE-86C9F7417E9A}"/>
                  </a:ext>
                </a:extLst>
              </p:cNvPr>
              <p:cNvSpPr txBox="1"/>
              <p:nvPr/>
            </p:nvSpPr>
            <p:spPr>
              <a:xfrm>
                <a:off x="8797378" y="2300660"/>
                <a:ext cx="134993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𝑛𝑜𝑟𝑚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07E19A-08BD-FC9B-F9FE-86C9F7417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7378" y="2300660"/>
                <a:ext cx="1349933" cy="56682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BF59E80B-926B-2795-FCB4-8C2F70692015}"/>
              </a:ext>
            </a:extLst>
          </p:cNvPr>
          <p:cNvSpPr/>
          <p:nvPr/>
        </p:nvSpPr>
        <p:spPr>
          <a:xfrm>
            <a:off x="10523269" y="3614801"/>
            <a:ext cx="95692" cy="9466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2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567521-432E-5970-8CBB-8EF39738FA04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578401" y="1482385"/>
            <a:ext cx="5364000" cy="4743485"/>
          </a:xfrm>
        </p:spPr>
        <p:txBody>
          <a:bodyPr/>
          <a:lstStyle/>
          <a:p>
            <a:r>
              <a:rPr lang="en-US" dirty="0"/>
              <a:t>Layout and optics overview</a:t>
            </a:r>
            <a:endParaRPr lang="en-GB" dirty="0"/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layout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dirty="0"/>
              <a:t>Powering scheme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dirty="0"/>
              <a:t>Optics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dirty="0"/>
              <a:t>Synchrotron radiation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dirty="0"/>
              <a:t>Machine protection consideration</a:t>
            </a:r>
          </a:p>
          <a:p>
            <a:r>
              <a:rPr lang="en-GB" dirty="0"/>
              <a:t>Tapering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What is tapering ?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Realistic tapering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Algorithm and implementation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Results</a:t>
            </a:r>
          </a:p>
          <a:p>
            <a:r>
              <a:rPr lang="en-GB" dirty="0"/>
              <a:t>Powering failure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Main dipole powering failure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Simulation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Results and criticality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Next steps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AA7982-AC61-F3E4-3B15-E97A3CD7A72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62CC9-3193-732B-232B-8CE3A529A84C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83549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8BA53-992E-9005-0E74-185051F97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D1543-4FD4-8FB5-411B-6DE2C7DDEA05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Z-pole energy, Arc PG-PF.2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EEE841C-2DA1-FBDC-6708-F0E069E701F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62CE50F-EDC9-5D98-6B50-1535A4B5F31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49769" y="489884"/>
            <a:ext cx="2103618" cy="2067610"/>
            <a:chOff x="7771901" y="2204646"/>
            <a:chExt cx="3358049" cy="33167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D2DC48B-B2D9-51DA-6427-7128C97DDC50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468CCA4-42DF-A02C-A3B6-61F246CB65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A835C15-658A-83C3-9E3D-08734B944C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CD26400-8283-5F3F-48E9-494541B40C1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1CBF6E0-3581-EBAB-560C-C4EB1305D7D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EEA763B-6397-AC1E-5598-AE6F68CF6908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BC62CD6-3B33-72EC-688E-D172574AE5FF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C4D43E6-1782-6FF3-6D9C-FEF5A2E1763F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7934B08-630A-CF27-D77B-8C540CED9E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3CB5F7A-857A-FFEE-A165-A1F7C887940C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E393F0C8-138F-BF03-3587-B37D712CD9DE}"/>
                </a:ext>
              </a:extLst>
            </p:cNvPr>
            <p:cNvSpPr/>
            <p:nvPr/>
          </p:nvSpPr>
          <p:spPr>
            <a:xfrm rot="9450132">
              <a:off x="8197854" y="2608262"/>
              <a:ext cx="2465999" cy="2466001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A3314AC1-2A87-ACF0-110E-D628B4B20DA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92" y="3124748"/>
            <a:ext cx="10129697" cy="337656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FC243B5-7E66-28E5-3423-4E5ADC71E3E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90400" y="2242607"/>
            <a:ext cx="4092995" cy="563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1"/>
                </a:solidFill>
              </a:rPr>
              <a:t>Single particle tracking along the machine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49017D-BCB2-062D-CC78-59C833E76857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6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pic>
        <p:nvPicPr>
          <p:cNvPr id="8" name="Picture 7" descr="A graph with a circle of orange dots&#10;&#10;AI-generated content may be incorrect.">
            <a:extLst>
              <a:ext uri="{FF2B5EF4-FFF2-40B4-BE49-F238E27FC236}">
                <a16:creationId xmlns:a16="http://schemas.microsoft.com/office/drawing/2014/main" id="{130BCC25-9A99-CB75-E089-69FAB4A354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696" y="1679079"/>
            <a:ext cx="5221423" cy="390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08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38E75-0B3E-661A-D08C-A3A07241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410C4-939D-D38A-4AB4-504D113BFCA6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Z-pole energy, Arc PG-PF.2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E55285-8766-9BFE-4A63-EA8B59C9E7B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B3EF93-BC7A-BE12-6B60-62577365507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49769" y="489884"/>
            <a:ext cx="2103618" cy="2067610"/>
            <a:chOff x="7771901" y="2204646"/>
            <a:chExt cx="3358049" cy="33167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3C1C63B-0F42-E1BF-B7DD-C0C84078B506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6AE8971-2645-A65F-67AB-3D006B2E46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22A7D62-836B-569C-123A-0C4A3DD611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1ED0852-6D0B-DB70-156D-C43E289897C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A850EE6-43BE-87D5-6623-0F0644D9719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A647793-7B51-654F-3316-010F58B33243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DAC117E-D8E2-EDA5-8260-1F9300CF45D1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5580BEE-1414-60CB-594B-1241F40318CB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CBB4BEA-6C8C-9A1B-A49E-880D5C7956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9A397A2-AD7A-EB96-6C3F-0C93A6CFC0DD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6426E971-FF60-C023-6E7F-4A60A4E6BDE0}"/>
                </a:ext>
              </a:extLst>
            </p:cNvPr>
            <p:cNvSpPr/>
            <p:nvPr/>
          </p:nvSpPr>
          <p:spPr>
            <a:xfrm rot="9450132">
              <a:off x="8197854" y="2608262"/>
              <a:ext cx="2465999" cy="2466001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EBE67D7-96D7-587B-2A0F-FC46FA47193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90400" y="2242607"/>
            <a:ext cx="4092995" cy="563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1"/>
                </a:solidFill>
              </a:rPr>
              <a:t>Single particle tracking along the machine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1081CB07-5F14-F07A-04F3-637E9C7AE8F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93" y="4101015"/>
            <a:ext cx="7200896" cy="2400298"/>
          </a:xfrm>
          <a:prstGeom prst="rect">
            <a:avLst/>
          </a:prstGeom>
        </p:spPr>
      </p:pic>
      <p:pic>
        <p:nvPicPr>
          <p:cNvPr id="8" name="Picture 7" descr="A graph of colored lines&#10;&#10;Description automatically generated">
            <a:extLst>
              <a:ext uri="{FF2B5EF4-FFF2-40B4-BE49-F238E27FC236}">
                <a16:creationId xmlns:a16="http://schemas.microsoft.com/office/drawing/2014/main" id="{D9DA6EC8-D3C2-F6EF-A8CD-2D5BCED0C3C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394" y="2751865"/>
            <a:ext cx="7200893" cy="240029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63FF3-25CC-CDB2-06D6-D80B1C33D4D0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7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45360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A3C23-8149-3071-9B48-1FAC5349DEDC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ttbar energy, Arc PA-PL.1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18EBD07-4625-6E83-2295-FEDF76769FF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6D02EDC-C969-287A-626B-E36D11C16C7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070" y="2277650"/>
            <a:ext cx="7261860" cy="435711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3524EA4-D6E7-73D7-DF70-33432FACD9A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749769" y="489884"/>
            <a:ext cx="2103618" cy="2067610"/>
            <a:chOff x="7771901" y="2204646"/>
            <a:chExt cx="3358049" cy="33167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753A495-8AF7-DD18-2939-28E6EB6897E9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B961FB7-2843-0E6F-6030-668264A014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85F9D1F-9630-61D1-FED6-48AD293A44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E24DEB4-6B96-302E-3E66-99243608EDE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E3465D3-1E3A-4A61-847A-71625C7FE9E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F691E31-2D6F-B0F4-7683-FA15D3061FB7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5DE4702-A55A-53D4-2DA8-E4CC3AE1ED15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5A86EB0-07EA-B4AA-182E-2202F9962F2D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2A246F7-B1D7-BC6C-BC0B-126E6AB88E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20A4FEE-EE0F-285D-476E-FAD6981E3471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2C8D949C-F451-F1A3-62B6-0796F5710940}"/>
                </a:ext>
              </a:extLst>
            </p:cNvPr>
            <p:cNvSpPr/>
            <p:nvPr/>
          </p:nvSpPr>
          <p:spPr>
            <a:xfrm>
              <a:off x="8197854" y="2608262"/>
              <a:ext cx="2466000" cy="2466000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3F2C8-C18A-B5E1-F4B3-271B90BDF103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33508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F6800-458D-ABD0-6E32-6EBC7109E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D8748-73D4-FDE0-AA07-45B17CBB7524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ttbar energy, Arc PA-PL.1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B483CC-E227-8B13-D2F5-8E150EE34BF6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DBD86BE-E32B-E3CF-DEAA-48D710D26BE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49769" y="505786"/>
            <a:ext cx="2103618" cy="2067610"/>
            <a:chOff x="7771901" y="2204646"/>
            <a:chExt cx="3358049" cy="33167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BE07A97-DE46-EEED-6677-453C376D8D98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67C611D-B7C0-F771-DF77-78E6520FDB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0CAAADE-E8B1-B031-3461-CEBBC77366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CC5327A-6E8C-8206-DA1B-C20F9E710DA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409CCA6-3F57-FB4C-7461-AFAD577AE76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8FAE7234-AAE4-2DF0-D9FD-D6657E1AE78C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B3C73E-EC7F-15DC-2356-EE8047DEC2EC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9DD0E3E-1418-01ED-E6F7-6F834B839E2E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91B8931-37D9-9453-3331-3AE62761E9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D3E4670-6354-8217-031D-F41B85B5EACA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3E632A95-76AE-A487-8BF7-D1AE7DA7346A}"/>
                </a:ext>
              </a:extLst>
            </p:cNvPr>
            <p:cNvSpPr/>
            <p:nvPr/>
          </p:nvSpPr>
          <p:spPr>
            <a:xfrm>
              <a:off x="8197854" y="2608262"/>
              <a:ext cx="2466000" cy="2466000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6" name="Picture 5" descr="A graph of 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ABFD48BA-49B2-4706-9EC7-F243A1A1EBD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9" y="3322075"/>
            <a:ext cx="7466275" cy="2488758"/>
          </a:xfrm>
          <a:prstGeom prst="rect">
            <a:avLst/>
          </a:prstGeom>
        </p:spPr>
      </p:pic>
      <p:pic>
        <p:nvPicPr>
          <p:cNvPr id="21" name="Picture 20" descr="A graph with colored dots and numbers&#10;&#10;Description automatically generated">
            <a:extLst>
              <a:ext uri="{FF2B5EF4-FFF2-40B4-BE49-F238E27FC236}">
                <a16:creationId xmlns:a16="http://schemas.microsoft.com/office/drawing/2014/main" id="{8A7F4B2C-4F44-376C-982A-6C88E9570E8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158" y="2728843"/>
            <a:ext cx="3675222" cy="367522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F91186C-55B3-FC48-4066-0243174CD80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90400" y="2242607"/>
            <a:ext cx="4092995" cy="563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1"/>
                </a:solidFill>
              </a:rPr>
              <a:t>Single particle tracking along the machine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FE8FC-7B1B-12E3-1673-157D65A5A91E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7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35944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0CF2A0-86F9-2385-7A87-BB1162D11E57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9BEC5-3960-734D-C989-0A4D91641A7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EEC359-00C3-320C-490E-1016DD5CA83E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A1155E0F-DF5C-06AF-CC0D-CF03EA3C05E0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97337" y="6378258"/>
            <a:ext cx="11017800" cy="873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3">
                <a:extLst>
                  <a:ext uri="{FF2B5EF4-FFF2-40B4-BE49-F238E27FC236}">
                    <a16:creationId xmlns:a16="http://schemas.microsoft.com/office/drawing/2014/main" id="{9DFBBBB1-3A5F-5C92-DB41-44E8924CC650}"/>
                  </a:ext>
                </a:extLst>
              </p:cNvPr>
              <p:cNvSpPr>
                <a:spLocks noGrp="1"/>
              </p:cNvSpPr>
              <p:nvPr>
                <p:ph type="body" sz="quarter" idx="12"/>
                <p:custDataLst>
                  <p:tags r:id="rId5"/>
                </p:custDataLst>
              </p:nvPr>
            </p:nvSpPr>
            <p:spPr>
              <a:xfrm>
                <a:off x="590550" y="1962150"/>
                <a:ext cx="11017250" cy="4125450"/>
              </a:xfrm>
            </p:spPr>
            <p:txBody>
              <a:bodyPr/>
              <a:lstStyle/>
              <a:p>
                <a:pPr marL="342900" indent="-342900">
                  <a:spcAft>
                    <a:spcPts val="1200"/>
                  </a:spcAft>
                  <a:buFontTx/>
                  <a:buChar char="-"/>
                </a:pPr>
                <a:r>
                  <a:rPr lang="en-US" dirty="0"/>
                  <a:t>At z-pole energy, particle lost in 6 to 13 turns</a:t>
                </a:r>
              </a:p>
              <a:p>
                <a:pPr marL="342900" indent="-342900">
                  <a:spcAft>
                    <a:spcPts val="1200"/>
                  </a:spcAft>
                  <a:buFontTx/>
                  <a:buChar char="-"/>
                </a:pPr>
                <a:r>
                  <a:rPr lang="en-US" dirty="0"/>
                  <a:t>At ttbar energy, particle lost in 14 to 18 turns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latin typeface="+mj-lt"/>
                  </a:rPr>
                  <a:t>	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Fast loss of the particle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Tx/>
                  <a:buChar char="-"/>
                </a:pPr>
                <a:r>
                  <a:rPr lang="en-US" dirty="0"/>
                  <a:t>Large oscillation in the failing arc =&gt; orbit excursion with a possible very large deviation while exiting the failing arc </a:t>
                </a:r>
              </a:p>
              <a:p>
                <a:pPr lvl="1" indent="0">
                  <a:spcAft>
                    <a:spcPts val="1200"/>
                  </a:spcAft>
                  <a:buNone/>
                </a:pP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	Limited orbit excursion followed by a sudden jump that can be larger than 10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  <a:p>
                <a:pPr marL="342900" indent="-342900">
                  <a:spcAft>
                    <a:spcPts val="1200"/>
                  </a:spcAft>
                  <a:buFontTx/>
                  <a:buChar char="-"/>
                </a:pPr>
                <a:r>
                  <a:rPr lang="en-US" dirty="0"/>
                  <a:t>Offsets in quadrupoles and </a:t>
                </a:r>
                <a:r>
                  <a:rPr lang="en-US" dirty="0" err="1"/>
                  <a:t>sextupoles</a:t>
                </a:r>
                <a:r>
                  <a:rPr lang="en-US" dirty="0"/>
                  <a:t> outside of the failing arc induce horizontal local oscillation</a:t>
                </a:r>
              </a:p>
              <a:p>
                <a:pPr marL="342900" indent="-342900">
                  <a:spcAft>
                    <a:spcPts val="1200"/>
                  </a:spcAft>
                  <a:buFontTx/>
                  <a:buChar char="-"/>
                </a:pPr>
                <a:r>
                  <a:rPr lang="en-GB" dirty="0"/>
                  <a:t>Particle lost in collimator or in bottleneck quad </a:t>
                </a:r>
                <a:r>
                  <a:rPr lang="en-GB" i="1" dirty="0"/>
                  <a:t>QC4L</a:t>
                </a:r>
              </a:p>
              <a:p>
                <a:pPr>
                  <a:spcAft>
                    <a:spcPts val="1200"/>
                  </a:spcAft>
                </a:pPr>
                <a:endParaRPr lang="en-GB" i="1" dirty="0"/>
              </a:p>
            </p:txBody>
          </p:sp>
        </mc:Choice>
        <mc:Fallback xmlns="">
          <p:sp>
            <p:nvSpPr>
              <p:cNvPr id="8" name="Text Placeholder 3">
                <a:extLst>
                  <a:ext uri="{FF2B5EF4-FFF2-40B4-BE49-F238E27FC236}">
                    <a16:creationId xmlns:a16="http://schemas.microsoft.com/office/drawing/2014/main" id="{9DFBBBB1-3A5F-5C92-DB41-44E8924CC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  <p:custDataLst>
                  <p:tags r:id="rId9"/>
                </p:custDataLst>
              </p:nvPr>
            </p:nvSpPr>
            <p:spPr>
              <a:xfrm>
                <a:off x="590550" y="1962150"/>
                <a:ext cx="11017250" cy="4125450"/>
              </a:xfrm>
              <a:blipFill>
                <a:blip r:embed="rId10"/>
                <a:stretch>
                  <a:fillRect l="-553" t="-1182" r="-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41E34493-8ABF-C476-BD4F-EAB5F5C0B31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180737" y="3061474"/>
            <a:ext cx="304800" cy="17145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79B49C1-56F1-D585-9A52-264B1D190E2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180737" y="4343787"/>
            <a:ext cx="304800" cy="17145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741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72200E-F202-66D0-351C-73B000E4CA8F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EEEE7-4481-CB66-4451-BDB2AB242D54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2E066-FABB-8108-FDA2-595562C4DD37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US" dirty="0"/>
              <a:t>Improve tracking simulations</a:t>
            </a:r>
          </a:p>
          <a:p>
            <a:pPr marL="796489" lvl="1" indent="-34290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tracking</a:t>
            </a:r>
          </a:p>
          <a:p>
            <a:pPr marL="796489" lvl="1" indent="-34290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Include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beamstrahlung</a:t>
            </a:r>
            <a:endParaRPr lang="en-US" dirty="0"/>
          </a:p>
          <a:p>
            <a:pPr marL="796489" lvl="1" indent="-342900"/>
            <a:r>
              <a:rPr lang="en-US" dirty="0"/>
              <a:t>Include detailed collimation insertion (waiting input from BE-ABP)</a:t>
            </a:r>
          </a:p>
          <a:p>
            <a:pPr marL="796489" lvl="1" indent="-342900"/>
            <a:endParaRPr lang="en-US" dirty="0"/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US" dirty="0"/>
              <a:t>Consider possible protection and mitigation system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US" dirty="0"/>
              <a:t>Extend the powering failure study to the main quadrupoles and main </a:t>
            </a:r>
            <a:r>
              <a:rPr lang="en-US" dirty="0" err="1"/>
              <a:t>sextupoles</a:t>
            </a:r>
            <a:endParaRPr lang="en-US" dirty="0"/>
          </a:p>
          <a:p>
            <a:pPr marL="796489" lvl="1" indent="-342900"/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5C48CF-DF46-7829-9EE4-C0BEAD2CABBF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96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0BBC24-0422-79B3-F47E-853752D85A99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A5A67E-DFB2-276E-018C-516927BAC33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03510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B623C-C687-6B12-461F-0DF10608F95F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CBEE006-B2B6-6EF1-D357-FD1FE34F8D35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590399" y="1539370"/>
            <a:ext cx="6877201" cy="283411"/>
          </a:xfrm>
        </p:spPr>
        <p:txBody>
          <a:bodyPr/>
          <a:lstStyle/>
          <a:p>
            <a:r>
              <a:rPr lang="en-US" dirty="0"/>
              <a:t>Comparison of realistic tapering scheme – Z-pole energy</a:t>
            </a:r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A7ABD84-7DBC-27F2-6585-53283F0FD7FA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Tapering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FD32E46D-A37E-A7E0-A3E7-DD3EEBA6D6CE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4"/>
                </p:custDataLst>
                <p:extLst>
                  <p:ext uri="{D42A27DB-BD31-4B8C-83A1-F6EECF244321}">
                    <p14:modId xmlns:p14="http://schemas.microsoft.com/office/powerpoint/2010/main" val="2959307950"/>
                  </p:ext>
                </p:extLst>
              </p:nvPr>
            </p:nvGraphicFramePr>
            <p:xfrm>
              <a:off x="421719" y="2314575"/>
              <a:ext cx="11289622" cy="3773024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1574587">
                      <a:extLst>
                        <a:ext uri="{9D8B030D-6E8A-4147-A177-3AD203B41FA5}">
                          <a16:colId xmlns:a16="http://schemas.microsoft.com/office/drawing/2014/main" val="2573676389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762361201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699267612"/>
                        </a:ext>
                      </a:extLst>
                    </a:gridCol>
                    <a:gridCol w="1584000">
                      <a:extLst>
                        <a:ext uri="{9D8B030D-6E8A-4147-A177-3AD203B41FA5}">
                          <a16:colId xmlns:a16="http://schemas.microsoft.com/office/drawing/2014/main" val="3324195926"/>
                        </a:ext>
                      </a:extLst>
                    </a:gridCol>
                    <a:gridCol w="1584000">
                      <a:extLst>
                        <a:ext uri="{9D8B030D-6E8A-4147-A177-3AD203B41FA5}">
                          <a16:colId xmlns:a16="http://schemas.microsoft.com/office/drawing/2014/main" val="382060472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1065120146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2359227519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946602904"/>
                        </a:ext>
                      </a:extLst>
                    </a:gridCol>
                  </a:tblGrid>
                  <a:tr h="1014758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600" u="none" strike="noStrike" dirty="0">
                              <a:effectLst/>
                            </a:rPr>
                            <a:t>Tapering scheme</a:t>
                          </a:r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0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0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𝒑𝒎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0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𝚫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𝜷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𝒙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𝒓𝒆𝒇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0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𝚫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𝜷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𝒚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𝒚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𝒓𝒆𝒇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1" i="0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𝚫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0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𝚫</m:t>
                                    </m:r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𝝐</m:t>
                                        </m:r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𝝐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𝒓𝒆𝒇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0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𝚫</m:t>
                                    </m:r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𝝐</m:t>
                                        </m:r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𝝐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𝒓𝒆𝒇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7741576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D8Q8SCM#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17.54541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3.511352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2.150847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0.640578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0.002154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0.064319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0.492583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81106628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D16Q16SCM#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8.993656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2.142827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1.244224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0.205046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0.001264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-0.01223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0.134788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195522880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D32Q8SCM#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4.573902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2.632543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0.27018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0.191612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0.000776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0.006152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0.239203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298559324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4.573899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2.632487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0.229624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0.16003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0.000744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0.006305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0.196039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102929015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D32Q32SCM#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4.573888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2.63231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0.229951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0.157819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0.000815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0.006149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0.192405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57449000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D64Q16SCM#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2.037801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8.234067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0.455197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0.146766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0.000275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0.006805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-0.12369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71829607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D64Q32SCM#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2.03789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8.23297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0.455775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0.152855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0.000198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0.006002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-0.12874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81780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FD32E46D-A37E-A7E0-A3E7-DD3EEBA6D6CE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6"/>
                </p:custDataLst>
                <p:extLst>
                  <p:ext uri="{D42A27DB-BD31-4B8C-83A1-F6EECF244321}">
                    <p14:modId xmlns:p14="http://schemas.microsoft.com/office/powerpoint/2010/main" val="2959307950"/>
                  </p:ext>
                </p:extLst>
              </p:nvPr>
            </p:nvGraphicFramePr>
            <p:xfrm>
              <a:off x="421719" y="2314575"/>
              <a:ext cx="11289622" cy="3773024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1574587">
                      <a:extLst>
                        <a:ext uri="{9D8B030D-6E8A-4147-A177-3AD203B41FA5}">
                          <a16:colId xmlns:a16="http://schemas.microsoft.com/office/drawing/2014/main" val="2573676389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762361201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699267612"/>
                        </a:ext>
                      </a:extLst>
                    </a:gridCol>
                    <a:gridCol w="1584000">
                      <a:extLst>
                        <a:ext uri="{9D8B030D-6E8A-4147-A177-3AD203B41FA5}">
                          <a16:colId xmlns:a16="http://schemas.microsoft.com/office/drawing/2014/main" val="3324195926"/>
                        </a:ext>
                      </a:extLst>
                    </a:gridCol>
                    <a:gridCol w="1584000">
                      <a:extLst>
                        <a:ext uri="{9D8B030D-6E8A-4147-A177-3AD203B41FA5}">
                          <a16:colId xmlns:a16="http://schemas.microsoft.com/office/drawing/2014/main" val="382060472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1065120146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2359227519"/>
                        </a:ext>
                      </a:extLst>
                    </a:gridCol>
                    <a:gridCol w="1414345">
                      <a:extLst>
                        <a:ext uri="{9D8B030D-6E8A-4147-A177-3AD203B41FA5}">
                          <a16:colId xmlns:a16="http://schemas.microsoft.com/office/drawing/2014/main" val="946602904"/>
                        </a:ext>
                      </a:extLst>
                    </a:gridCol>
                  </a:tblGrid>
                  <a:tr h="1014758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600" u="none" strike="noStrike" dirty="0">
                              <a:effectLst/>
                            </a:rPr>
                            <a:t>Tapering scheme</a:t>
                          </a:r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136316" t="-599" r="-741579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237566" t="-599" r="-645503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245385" t="-599" r="-369231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345385" t="-599" r="-269231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499138" t="-599" r="-201724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599138" t="-599" r="-101724" b="-283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699138" t="-599" r="-1724" b="-2832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7741576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D8Q8SCM#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17.54541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3.511352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2.150847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0.640578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0.002154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0.064319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0.492583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81106628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D16Q16SCM#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8.993656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2.142827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1.244224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0.205046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0.001264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-0.01223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0.134788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195522880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D32Q8SCM#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4.573902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2.632543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0.27018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0.191612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0.000776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0.006152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0.239203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298559324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4.573899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2.632487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0.229624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0.16003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0.000744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0.006305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0.196039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102929015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D32Q32SCM#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4.573888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2.63231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0.229951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0.157819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0.000815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0.006149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0.192405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57449000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D64Q16SCM#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2.037801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8.234067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0.455197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0.146766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0.000275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0.006805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-0.12369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771829607"/>
                      </a:ext>
                    </a:extLst>
                  </a:tr>
                  <a:tr h="3940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u="none" strike="noStrike" dirty="0">
                              <a:solidFill>
                                <a:schemeClr val="accent1"/>
                              </a:solidFill>
                              <a:effectLst/>
                            </a:rPr>
                            <a:t>D64Q32SCM#</a:t>
                          </a:r>
                          <a:endParaRPr lang="en-GB" sz="1600" b="0" i="0" u="none" strike="noStrike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2.03789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8.23297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0.455775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0.152855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0.000198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0.006002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-0.12874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817802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46003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B4071-7B1F-D0C7-27AB-ABDE47A51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8BAC47-65AC-295A-0B25-85CBDA8C8C19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E0B0333E-5855-49E2-8333-7D6BFB05B31F}"/>
                  </a:ext>
                </a:extLst>
              </p:cNvPr>
              <p:cNvSpPr>
                <a:spLocks noGrp="1"/>
              </p:cNvSpPr>
              <p:nvPr>
                <p:ph type="body" sz="quarter" idx="11"/>
                <p:custDataLst>
                  <p:tags r:id="rId2"/>
                </p:custDataLst>
              </p:nvPr>
            </p:nvSpPr>
            <p:spPr>
              <a:xfrm>
                <a:off x="590399" y="1539370"/>
                <a:ext cx="6877201" cy="283411"/>
              </a:xfrm>
            </p:spPr>
            <p:txBody>
              <a:bodyPr/>
              <a:lstStyle/>
              <a:p>
                <a:r>
                  <a:rPr lang="en-US" dirty="0"/>
                  <a:t>Comparison of realistic tapering scheme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dirty="0"/>
                  <a:t> energy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E0B0333E-5855-49E2-8333-7D6BFB05B3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  <p:custDataLst>
                  <p:tags r:id="rId6"/>
                </p:custDataLst>
              </p:nvPr>
            </p:nvSpPr>
            <p:spPr>
              <a:xfrm>
                <a:off x="590399" y="1539370"/>
                <a:ext cx="6877201" cy="283411"/>
              </a:xfrm>
              <a:blipFill>
                <a:blip r:embed="rId7"/>
                <a:stretch>
                  <a:fillRect l="-798" t="-26087" b="-5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8">
            <a:extLst>
              <a:ext uri="{FF2B5EF4-FFF2-40B4-BE49-F238E27FC236}">
                <a16:creationId xmlns:a16="http://schemas.microsoft.com/office/drawing/2014/main" id="{197347A0-C0BF-EF40-4510-EB50FF27BAD5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Tapering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25A91AA-A336-E831-4F28-E0E0E48789BB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4"/>
                </p:custDataLst>
                <p:extLst>
                  <p:ext uri="{D42A27DB-BD31-4B8C-83A1-F6EECF244321}">
                    <p14:modId xmlns:p14="http://schemas.microsoft.com/office/powerpoint/2010/main" val="1990479181"/>
                  </p:ext>
                </p:extLst>
              </p:nvPr>
            </p:nvGraphicFramePr>
            <p:xfrm>
              <a:off x="247650" y="2352675"/>
              <a:ext cx="11270835" cy="3388976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1495425">
                      <a:extLst>
                        <a:ext uri="{9D8B030D-6E8A-4147-A177-3AD203B41FA5}">
                          <a16:colId xmlns:a16="http://schemas.microsoft.com/office/drawing/2014/main" val="1457410987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16540732"/>
                        </a:ext>
                      </a:extLst>
                    </a:gridCol>
                    <a:gridCol w="1171261">
                      <a:extLst>
                        <a:ext uri="{9D8B030D-6E8A-4147-A177-3AD203B41FA5}">
                          <a16:colId xmlns:a16="http://schemas.microsoft.com/office/drawing/2014/main" val="3238783745"/>
                        </a:ext>
                      </a:extLst>
                    </a:gridCol>
                    <a:gridCol w="1573882">
                      <a:extLst>
                        <a:ext uri="{9D8B030D-6E8A-4147-A177-3AD203B41FA5}">
                          <a16:colId xmlns:a16="http://schemas.microsoft.com/office/drawing/2014/main" val="961531454"/>
                        </a:ext>
                      </a:extLst>
                    </a:gridCol>
                    <a:gridCol w="1573882">
                      <a:extLst>
                        <a:ext uri="{9D8B030D-6E8A-4147-A177-3AD203B41FA5}">
                          <a16:colId xmlns:a16="http://schemas.microsoft.com/office/drawing/2014/main" val="637297786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1944293041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3207012015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2909859099"/>
                        </a:ext>
                      </a:extLst>
                    </a:gridCol>
                  </a:tblGrid>
                  <a:tr h="873312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600" u="none" strike="noStrike" dirty="0">
                              <a:effectLst/>
                            </a:rPr>
                            <a:t>Tapering scheme</a:t>
                          </a:r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0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0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𝒑𝒎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0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𝚫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𝜷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𝒙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𝒓𝒆𝒇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0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𝚫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𝜷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𝒚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𝜷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600" b="1" i="1" u="none" strike="noStrike" smtClean="0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  <m:t>𝒚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>
                                                <m:r>
                                                  <a:rPr lang="en-US" sz="1600" b="1" i="1" u="none" strike="noStrike" smtClean="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𝒓𝒆𝒇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1" i="0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𝚫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𝒓𝒎𝒔</m:t>
                                    </m:r>
                                  </m:sub>
                                </m:sSub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0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𝚫</m:t>
                                    </m:r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𝝐</m:t>
                                        </m:r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𝝐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𝒓𝒆𝒇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1" i="1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0" u="none" strike="noStrike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𝚫</m:t>
                                    </m:r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𝝐</m:t>
                                        </m:r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𝝐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1" i="1" u="none" strike="noStrike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en-US" sz="1600" b="1" i="1" u="none" strike="noStrike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𝒓𝒆𝒇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600" b="1" i="1" u="none" strike="noStrike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(%)</m:t>
                                </m:r>
                              </m:oMath>
                            </m:oMathPara>
                          </a14:m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96388212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D8Q8SCM#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341.6634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206.9149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155.7901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6.71668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0.031133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105.3997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4.033965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99336621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D16Q16SCM#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155.643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113.9441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59.04256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18.25795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0.016699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24.00643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-0.36861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969736078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D32Q8SCM#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73.78891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92.04613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37.88255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14.83311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0.00497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9.77096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-15.062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03196380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73.81883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92.7319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40.88278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15.23158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0.004341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11.03241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-11.6755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910614021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73.83523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92.63805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38.09864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14.09065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0.004317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9.642237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-10.3747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395873887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D64Q16SCM#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38.33747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50.06991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10.71093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3.828585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0.002551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0.752189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-2.18372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736379462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D64Q32SCM#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38.33651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50.14431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8.112392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2.668171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0.002498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0.446192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-1.09471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46761260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D128Q32SCM#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16.3833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201.3616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3.968574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3.570442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0.001795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0.085597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-1.61924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6461505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25A91AA-A336-E831-4F28-E0E0E48789BB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8"/>
                </p:custDataLst>
                <p:extLst>
                  <p:ext uri="{D42A27DB-BD31-4B8C-83A1-F6EECF244321}">
                    <p14:modId xmlns:p14="http://schemas.microsoft.com/office/powerpoint/2010/main" val="1990479181"/>
                  </p:ext>
                </p:extLst>
              </p:nvPr>
            </p:nvGraphicFramePr>
            <p:xfrm>
              <a:off x="247650" y="2352675"/>
              <a:ext cx="11270835" cy="3388976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1495425">
                      <a:extLst>
                        <a:ext uri="{9D8B030D-6E8A-4147-A177-3AD203B41FA5}">
                          <a16:colId xmlns:a16="http://schemas.microsoft.com/office/drawing/2014/main" val="1457410987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16540732"/>
                        </a:ext>
                      </a:extLst>
                    </a:gridCol>
                    <a:gridCol w="1171261">
                      <a:extLst>
                        <a:ext uri="{9D8B030D-6E8A-4147-A177-3AD203B41FA5}">
                          <a16:colId xmlns:a16="http://schemas.microsoft.com/office/drawing/2014/main" val="3238783745"/>
                        </a:ext>
                      </a:extLst>
                    </a:gridCol>
                    <a:gridCol w="1573882">
                      <a:extLst>
                        <a:ext uri="{9D8B030D-6E8A-4147-A177-3AD203B41FA5}">
                          <a16:colId xmlns:a16="http://schemas.microsoft.com/office/drawing/2014/main" val="961531454"/>
                        </a:ext>
                      </a:extLst>
                    </a:gridCol>
                    <a:gridCol w="1573882">
                      <a:extLst>
                        <a:ext uri="{9D8B030D-6E8A-4147-A177-3AD203B41FA5}">
                          <a16:colId xmlns:a16="http://schemas.microsoft.com/office/drawing/2014/main" val="637297786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1944293041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3207012015"/>
                        </a:ext>
                      </a:extLst>
                    </a:gridCol>
                    <a:gridCol w="1434795">
                      <a:extLst>
                        <a:ext uri="{9D8B030D-6E8A-4147-A177-3AD203B41FA5}">
                          <a16:colId xmlns:a16="http://schemas.microsoft.com/office/drawing/2014/main" val="2909859099"/>
                        </a:ext>
                      </a:extLst>
                    </a:gridCol>
                  </a:tblGrid>
                  <a:tr h="873312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600" u="none" strike="noStrike" dirty="0">
                              <a:effectLst/>
                            </a:rPr>
                            <a:t>Tapering scheme</a:t>
                          </a:r>
                          <a:endParaRPr lang="en-GB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129474" t="-694" r="-746842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227083" t="-694" r="-639063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243411" t="-694" r="-375581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343411" t="-694" r="-275581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484746" t="-694" r="-201271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587234" t="-694" r="-102128" b="-3006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684322" t="-694" r="-1695" b="-3006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96388212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D8Q8SCM#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341.6634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206.9149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155.7901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6.71668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0.031133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105.3997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4.033965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99336621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D16Q16SCM#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155.643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113.9441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59.04256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18.25795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0.016699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24.00643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-0.36861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969736078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D32Q8SCM#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73.78891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92.04613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37.88255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14.83311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0.00497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9.77096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-15.062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903196380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73.81883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92.7319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40.88278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15.23158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0.004341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11.03241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-11.6755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910614021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D32Q32SCM#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73.83523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92.63805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38.09864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14.09065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0.004317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9.642237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-10.3747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395873887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D64Q16SCM#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38.33747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50.06991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10.71093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3.828585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0.002551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0.752189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-2.18372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736379462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D64Q32SCM#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38.33651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50.14431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8.112392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2.668171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0.002498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0.446192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-1.09471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46761260"/>
                      </a:ext>
                    </a:extLst>
                  </a:tr>
                  <a:tr h="314458">
                    <a:tc>
                      <a:txBody>
                        <a:bodyPr/>
                        <a:lstStyle/>
                        <a:p>
                          <a:pPr marL="0" algn="ctr" defTabSz="914377" rtl="0" eaLnBrk="1" fontAlgn="b" latinLnBrk="0" hangingPunct="1"/>
                          <a:r>
                            <a:rPr lang="en-GB" sz="1600" b="1" u="none" strike="noStrike" kern="1200" dirty="0">
                              <a:solidFill>
                                <a:schemeClr val="accen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D128Q32SCM#</a:t>
                          </a:r>
                        </a:p>
                      </a:txBody>
                      <a:tcPr marL="9525" marR="9525" marT="9525" marB="0" anchor="b">
                        <a:solidFill>
                          <a:schemeClr val="bg2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16.3833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201.3616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3.968574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3.570442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>
                              <a:effectLst/>
                            </a:rPr>
                            <a:t>0.001795</a:t>
                          </a:r>
                          <a:endParaRPr lang="en-GB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0.085597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u="none" strike="noStrike" dirty="0">
                              <a:effectLst/>
                            </a:rPr>
                            <a:t>-1.61924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64615051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878291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329B6-4901-0E65-9CE5-EAB450A9A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5DD8F-A521-D1C9-A366-F7F83832BFE2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590714" y="1508962"/>
            <a:ext cx="5364000" cy="283411"/>
          </a:xfrm>
        </p:spPr>
        <p:txBody>
          <a:bodyPr/>
          <a:lstStyle/>
          <a:p>
            <a:r>
              <a:rPr lang="en-US" dirty="0"/>
              <a:t>Z-pole energy, Arc PA-PL.1 failing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5DD21F6-A8B1-7D87-2935-77D9BF2D68B6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Main dipoles powering failure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B28EA47-A357-F03B-AD6C-11A55C62013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49769" y="505786"/>
            <a:ext cx="2103618" cy="2067610"/>
            <a:chOff x="7771901" y="2204646"/>
            <a:chExt cx="3358049" cy="33167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552E1FE-B6DC-5A1D-6773-A710A086481A}"/>
                </a:ext>
              </a:extLst>
            </p:cNvPr>
            <p:cNvGrpSpPr/>
            <p:nvPr/>
          </p:nvGrpSpPr>
          <p:grpSpPr>
            <a:xfrm>
              <a:off x="7771901" y="2204646"/>
              <a:ext cx="3358049" cy="3316705"/>
              <a:chOff x="7771901" y="2204646"/>
              <a:chExt cx="3358049" cy="331670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C6B3B41-AC31-B169-45B7-8E5B1C8296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71901" y="2204646"/>
                <a:ext cx="3358049" cy="3316705"/>
              </a:xfrm>
              <a:prstGeom prst="rect">
                <a:avLst/>
              </a:prstGeom>
            </p:spPr>
          </p:pic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39C38EA9-C53A-AF46-2E89-033B7AE07F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5300" y="384175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24BA5E09-F784-7982-3CCD-633F7549C5C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10895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D2A73813-3087-6EAE-3B7F-E288B011C2C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8115300" y="3841749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CB295DD-4C35-0F1D-BD88-2E76A4DD386A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8115300" y="3835400"/>
                <a:ext cx="2635250" cy="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BE8F3D6-F23D-6039-6D79-3635B4D5265F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50" y="3365500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BBB68C3-B2E3-8706-D441-54EBF4E8B2EA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8288772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E737E6E-94B1-CDAA-BD35-BE9A250645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89925" y="3359096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334FC3E-32E9-3F33-025D-FFCAE07D55AF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8289924" y="3365447"/>
              <a:ext cx="2286000" cy="95260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Partial Circle 12">
              <a:extLst>
                <a:ext uri="{FF2B5EF4-FFF2-40B4-BE49-F238E27FC236}">
                  <a16:creationId xmlns:a16="http://schemas.microsoft.com/office/drawing/2014/main" id="{F2134DAB-3F7C-39EB-8E14-CF0D88D2C868}"/>
                </a:ext>
              </a:extLst>
            </p:cNvPr>
            <p:cNvSpPr/>
            <p:nvPr/>
          </p:nvSpPr>
          <p:spPr>
            <a:xfrm>
              <a:off x="8197854" y="2608262"/>
              <a:ext cx="2466000" cy="2466000"/>
            </a:xfrm>
            <a:prstGeom prst="pie">
              <a:avLst>
                <a:gd name="adj1" fmla="val 14893380"/>
                <a:gd name="adj2" fmla="val 16200000"/>
              </a:avLst>
            </a:prstGeom>
            <a:solidFill>
              <a:schemeClr val="accent5">
                <a:alpha val="2509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20" name="Picture 19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49EB16-2AC1-7230-2C1D-4E6FACD87AB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25" y="2713525"/>
            <a:ext cx="5265648" cy="31593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9FBEC2-E647-168D-B7C0-C9EFCC7F5B5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742743" y="4943881"/>
            <a:ext cx="675861" cy="55659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359E29A-0C79-2106-846E-8E3992594BA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73" y="2590699"/>
            <a:ext cx="6317214" cy="2105738"/>
          </a:xfrm>
          <a:prstGeom prst="rect">
            <a:avLst/>
          </a:prstGeom>
        </p:spPr>
      </p:pic>
      <p:pic>
        <p:nvPicPr>
          <p:cNvPr id="22" name="Picture 2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8750C61-10EB-F37B-E0A9-2B4869E6586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95" y="4639963"/>
            <a:ext cx="6559778" cy="218659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1F626-286A-1FBE-8354-F10D285B996B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8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633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243B78-3BCC-5D79-07C3-7165AF1EFF56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Layout and optics overview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C18E86-684A-B21B-489F-413871D3CF2E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6503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0FC720-E994-4AA9-B668-D235AE09A156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53A75C-AA81-3187-8C0E-2CFE869FD73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Layout and optics overview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FE13A9-E547-BD67-FC15-182B687F04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rcRect l="1756" t="3730" r="1903" b="809"/>
          <a:stretch/>
        </p:blipFill>
        <p:spPr>
          <a:xfrm>
            <a:off x="6501311" y="1526650"/>
            <a:ext cx="5690689" cy="4850295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24BF49D-8CE3-C6D6-407A-28E883E9439F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4"/>
            </p:custDataLst>
          </p:nvPr>
        </p:nvSpPr>
        <p:spPr>
          <a:xfrm>
            <a:off x="590400" y="1424648"/>
            <a:ext cx="6104598" cy="4850295"/>
          </a:xfrm>
        </p:spPr>
        <p:txBody>
          <a:bodyPr/>
          <a:lstStyle/>
          <a:p>
            <a:pPr marL="216000" indent="-216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050"/>
                </a:solidFill>
              </a:rPr>
              <a:t>Booster: </a:t>
            </a:r>
            <a:r>
              <a:rPr lang="en-US" sz="1800" dirty="0"/>
              <a:t>acceleration from 20 GeV to collision energy</a:t>
            </a:r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5FD"/>
                </a:solidFill>
              </a:rPr>
              <a:t>Electron – Positron collider</a:t>
            </a:r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16000" indent="-216000">
              <a:lnSpc>
                <a:spcPct val="150000"/>
              </a:lnSpc>
            </a:pPr>
            <a:endParaRPr lang="en-US" sz="1800" dirty="0"/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50000"/>
              </a:lnSpc>
            </a:pPr>
            <a:endParaRPr lang="en-US" sz="1800" dirty="0"/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90.65 km circumference</a:t>
            </a:r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4 technical insertions</a:t>
            </a:r>
          </a:p>
          <a:p>
            <a:pPr marL="739339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PB - Injection / Extraction to beam dump</a:t>
            </a:r>
          </a:p>
          <a:p>
            <a:pPr marL="739339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PF - Collimation</a:t>
            </a:r>
          </a:p>
          <a:p>
            <a:pPr marL="739339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PH - Collider RF</a:t>
            </a:r>
          </a:p>
          <a:p>
            <a:pPr marL="739339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PL - Booster RF</a:t>
            </a:r>
          </a:p>
          <a:p>
            <a:pPr marL="216000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4 interaction points – experiments (PA, PD, PG and PJ)</a:t>
            </a:r>
          </a:p>
          <a:p>
            <a:pPr marL="342900" indent="-342900">
              <a:buFontTx/>
              <a:buChar char="-"/>
            </a:pP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3F07D508-0059-45C6-10DD-A5A757235E0D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5"/>
                </p:custDataLst>
                <p:extLst>
                  <p:ext uri="{D42A27DB-BD31-4B8C-83A1-F6EECF244321}">
                    <p14:modId xmlns:p14="http://schemas.microsoft.com/office/powerpoint/2010/main" val="3529709704"/>
                  </p:ext>
                </p:extLst>
              </p:nvPr>
            </p:nvGraphicFramePr>
            <p:xfrm>
              <a:off x="1421469" y="2142648"/>
              <a:ext cx="4248774" cy="167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4387">
                      <a:extLst>
                        <a:ext uri="{9D8B030D-6E8A-4147-A177-3AD203B41FA5}">
                          <a16:colId xmlns:a16="http://schemas.microsoft.com/office/drawing/2014/main" val="516184215"/>
                        </a:ext>
                      </a:extLst>
                    </a:gridCol>
                    <a:gridCol w="2124387">
                      <a:extLst>
                        <a:ext uri="{9D8B030D-6E8A-4147-A177-3AD203B41FA5}">
                          <a16:colId xmlns:a16="http://schemas.microsoft.com/office/drawing/2014/main" val="196790673"/>
                        </a:ext>
                      </a:extLst>
                    </a:gridCol>
                  </a:tblGrid>
                  <a:tr h="3141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Physics 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698744"/>
                      </a:ext>
                    </a:extLst>
                  </a:tr>
                  <a:tr h="3141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Z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45.6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54710"/>
                      </a:ext>
                    </a:extLst>
                  </a:tr>
                  <a:tr h="3141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637804"/>
                      </a:ext>
                    </a:extLst>
                  </a:tr>
                  <a:tr h="3141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/>
                            <a:t>Zh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214525"/>
                      </a:ext>
                    </a:extLst>
                  </a:tr>
                  <a:tr h="3141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endParaRPr lang="en-GB" sz="1600" i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182.5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6231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3F07D508-0059-45C6-10DD-A5A757235E0D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8"/>
                </p:custDataLst>
                <p:extLst>
                  <p:ext uri="{D42A27DB-BD31-4B8C-83A1-F6EECF244321}">
                    <p14:modId xmlns:p14="http://schemas.microsoft.com/office/powerpoint/2010/main" val="3529709704"/>
                  </p:ext>
                </p:extLst>
              </p:nvPr>
            </p:nvGraphicFramePr>
            <p:xfrm>
              <a:off x="1421469" y="2142648"/>
              <a:ext cx="4248774" cy="1676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4387">
                      <a:extLst>
                        <a:ext uri="{9D8B030D-6E8A-4147-A177-3AD203B41FA5}">
                          <a16:colId xmlns:a16="http://schemas.microsoft.com/office/drawing/2014/main" val="516184215"/>
                        </a:ext>
                      </a:extLst>
                    </a:gridCol>
                    <a:gridCol w="2124387">
                      <a:extLst>
                        <a:ext uri="{9D8B030D-6E8A-4147-A177-3AD203B41FA5}">
                          <a16:colId xmlns:a16="http://schemas.microsoft.com/office/drawing/2014/main" val="19679067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Physics 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69874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Z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45.6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5471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6378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/>
                            <a:t>Zh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21452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287" t="-407273" r="-101146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182.5 GeV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62316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9424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C9F4F3-56E6-46D3-6F5C-CCC2CA731AF1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87375" y="660396"/>
            <a:ext cx="11017800" cy="1072088"/>
          </a:xfrm>
        </p:spPr>
        <p:txBody>
          <a:bodyPr/>
          <a:lstStyle/>
          <a:p>
            <a:r>
              <a:rPr lang="en-US" cap="none" dirty="0">
                <a:solidFill>
                  <a:schemeClr val="tx1"/>
                </a:solidFill>
              </a:rPr>
              <a:t>Layout and optics overview</a:t>
            </a:r>
            <a:endParaRPr lang="en-GB" cap="none" dirty="0">
              <a:solidFill>
                <a:schemeClr val="tx1"/>
              </a:solidFill>
            </a:endParaRP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67723024-5B6B-4835-9866-E53362269C37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2"/>
            </p:custDataLst>
          </p:nvPr>
        </p:nvSpPr>
        <p:spPr>
          <a:xfrm>
            <a:off x="453657" y="1503450"/>
            <a:ext cx="4061794" cy="46941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V24.3 GHC layout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Normal conducting magnets (except  for the final focusing insertion)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0D5AD4-E1C7-53EA-1849-95F1743FEBE1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A24B7F4-8A9C-2732-A699-752EC313274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985305" y="1005615"/>
            <a:ext cx="3061068" cy="1785103"/>
            <a:chOff x="4857919" y="2152160"/>
            <a:chExt cx="3683065" cy="24316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9E90307-D73C-5818-707E-F93FA046F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57919" y="2152160"/>
              <a:ext cx="3683065" cy="243160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7EF183D-757D-1CEF-BD95-F5513E036918}"/>
                </a:ext>
              </a:extLst>
            </p:cNvPr>
            <p:cNvSpPr txBox="1"/>
            <p:nvPr/>
          </p:nvSpPr>
          <p:spPr>
            <a:xfrm rot="21231253">
              <a:off x="5377422" y="3851137"/>
              <a:ext cx="483798" cy="230583"/>
            </a:xfrm>
            <a:prstGeom prst="rect">
              <a:avLst/>
            </a:prstGeom>
            <a:solidFill>
              <a:srgbClr val="89C2EE"/>
            </a:solidFill>
          </p:spPr>
          <p:txBody>
            <a:bodyPr wrap="square" rtlCol="0" anchor="b">
              <a:spAutoFit/>
            </a:bodyPr>
            <a:lstStyle/>
            <a:p>
              <a:r>
                <a:rPr lang="en-US" sz="500" dirty="0">
                  <a:solidFill>
                    <a:srgbClr val="2F3271"/>
                  </a:solidFill>
                </a:rPr>
                <a:t>60 mm</a:t>
              </a:r>
              <a:endParaRPr lang="en-GB" sz="500" dirty="0">
                <a:solidFill>
                  <a:srgbClr val="2F327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40C607F-455A-D1AA-EDDB-0C85B0C5DC0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42017" y="4736591"/>
            <a:ext cx="2876155" cy="138195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6B6784A-C351-B296-185D-15419D770429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42017" y="2896932"/>
            <a:ext cx="360000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Arc dipoles</a:t>
            </a:r>
            <a:endParaRPr lang="en-GB" sz="2000" b="1" dirty="0"/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Twin aperture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2840 units (of 2 magnets)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Half-arc powering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1" dirty="0"/>
              <a:t>16 circuits</a:t>
            </a:r>
            <a:r>
              <a:rPr lang="en-GB" sz="1800" dirty="0"/>
              <a:t> in total</a:t>
            </a:r>
            <a:endParaRPr lang="en-US" sz="1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EB5EF8-D5E7-3DF9-68B0-165809306AD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807809" y="2896932"/>
            <a:ext cx="43200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Arc quadrupoles</a:t>
            </a:r>
            <a:endParaRPr lang="en-GB" sz="2000" b="1" dirty="0"/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Twin aperture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2836 magnets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Half-arc powering </a:t>
            </a:r>
          </a:p>
          <a:p>
            <a:pPr marL="729663" lvl="1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1" dirty="0"/>
              <a:t>32 circuits</a:t>
            </a:r>
            <a:r>
              <a:rPr lang="en-GB" sz="1800" dirty="0"/>
              <a:t> (16 FQ + 16 DQ)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A9D1A68-2DD1-66B3-D2B3-18B2704B3CB7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7726373" y="2901200"/>
                <a:ext cx="4320000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Arc </a:t>
                </a:r>
                <a:r>
                  <a:rPr lang="en-US" sz="2000" b="1" dirty="0" err="1"/>
                  <a:t>sextupoles</a:t>
                </a:r>
                <a:endParaRPr lang="en-GB" sz="2000" b="1" dirty="0"/>
              </a:p>
              <a:p>
                <a:pPr marL="729663" lvl="1" indent="-257175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Single aperture</a:t>
                </a:r>
              </a:p>
              <a:p>
                <a:pPr marL="729663" lvl="1" indent="-257175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600 magnets at Z</a:t>
                </a:r>
              </a:p>
              <a:p>
                <a:pPr marL="729663" lvl="1" indent="-257175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2336 magnets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endParaRPr lang="en-GB" sz="1800" dirty="0"/>
              </a:p>
              <a:p>
                <a:pPr marL="729663" lvl="1" indent="-257175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800" b="1" dirty="0"/>
                  <a:t>584 circuits</a:t>
                </a:r>
                <a:r>
                  <a:rPr lang="en-US" sz="1800" dirty="0"/>
                  <a:t> (292 FS + 292 DS)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A9D1A68-2DD1-66B3-D2B3-18B2704B3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8"/>
                </p:custDataLst>
              </p:nvPr>
            </p:nvSpPr>
            <p:spPr>
              <a:xfrm>
                <a:off x="7726373" y="2901200"/>
                <a:ext cx="4320000" cy="1785104"/>
              </a:xfrm>
              <a:prstGeom prst="rect">
                <a:avLst/>
              </a:prstGeom>
              <a:blipFill>
                <a:blip r:embed="rId15"/>
                <a:stretch>
                  <a:fillRect l="-1410" t="-1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058BA7AC-F646-A9D2-B823-05E3EA9F62A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4812668" y="4618065"/>
            <a:ext cx="2167052" cy="17851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9697981-558B-4784-BE4F-0ABF302CBEB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7849930" y="4570560"/>
            <a:ext cx="3488801" cy="189978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37DE5BD-2D3C-84AF-3BE3-F84EA268916C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24806" y="6470344"/>
            <a:ext cx="6554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accent6"/>
                </a:solidFill>
              </a:rPr>
              <a:t>Cell configuration and magnet cross-sections from the FCC midterm report May 2024.  </a:t>
            </a:r>
            <a:endParaRPr lang="en-CH" sz="1200" b="1" dirty="0">
              <a:solidFill>
                <a:schemeClr val="accent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B68E4-2437-3E8A-8911-2A58560045B2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9071" r="27844" b="54763"/>
          <a:stretch/>
        </p:blipFill>
        <p:spPr>
          <a:xfrm>
            <a:off x="4500150" y="1361579"/>
            <a:ext cx="4406224" cy="142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75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79D5B8-FD5A-5B84-35B6-C990344C3270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2B9DE-A9A6-3D7D-C1B3-0011D1F38D0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4A52D-E9D1-CE09-DBC2-888B14011C9C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>
          <a:xfrm>
            <a:off x="496397" y="2161623"/>
            <a:ext cx="5895858" cy="4001051"/>
          </a:xfrm>
        </p:spPr>
        <p:txBody>
          <a:bodyPr/>
          <a:lstStyle/>
          <a:p>
            <a:r>
              <a:rPr lang="en-GB" dirty="0"/>
              <a:t>Particles lose energy via photon emission when (transversely) accelerated</a:t>
            </a:r>
          </a:p>
          <a:p>
            <a:endParaRPr lang="en-GB" dirty="0"/>
          </a:p>
          <a:p>
            <a:pPr marL="739339" lvl="1" indent="-285750"/>
            <a:r>
              <a:rPr lang="en-GB" sz="1800" dirty="0"/>
              <a:t>Particle energy varies along the machine </a:t>
            </a:r>
          </a:p>
          <a:p>
            <a:pPr marL="739339" lvl="1" indent="-285750"/>
            <a:r>
              <a:rPr lang="en-GB" sz="1800" dirty="0"/>
              <a:t>RF cavities restore the energy but located in a single technical insertion</a:t>
            </a:r>
          </a:p>
          <a:p>
            <a:pPr marL="739339" lvl="1" indent="-285750"/>
            <a:endParaRPr lang="en-GB" sz="1800" dirty="0"/>
          </a:p>
          <a:p>
            <a:pPr marL="796489" lvl="1" indent="-342900">
              <a:buFont typeface="Arial" panose="020B0604020202020204" pitchFamily="34" charset="0"/>
              <a:buChar char="→"/>
            </a:pPr>
            <a:r>
              <a:rPr lang="en-GB" sz="1800" dirty="0"/>
              <a:t>Sawtooth shape of the closed orbit</a:t>
            </a:r>
          </a:p>
          <a:p>
            <a:pPr marL="796489" lvl="1" indent="-342900">
              <a:buFont typeface="Arial" panose="020B0604020202020204" pitchFamily="34" charset="0"/>
              <a:buChar char="→"/>
            </a:pPr>
            <a:r>
              <a:rPr lang="en-GB" sz="1800" dirty="0"/>
              <a:t>Damping of the beam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776BEA4-9A5A-75A4-2ECF-DF6A3EF572E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Layout and optics review</a:t>
            </a:r>
            <a:endParaRPr lang="en-GB" dirty="0"/>
          </a:p>
        </p:txBody>
      </p:sp>
      <p:pic>
        <p:nvPicPr>
          <p:cNvPr id="7" name="Picture 6" descr="Diagram of a diagram of a cycle&#10;&#10;Description automatically generated">
            <a:extLst>
              <a:ext uri="{FF2B5EF4-FFF2-40B4-BE49-F238E27FC236}">
                <a16:creationId xmlns:a16="http://schemas.microsoft.com/office/drawing/2014/main" id="{B6668A18-A03D-D849-28B7-4DC4BDCC4C6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001" y="1756486"/>
            <a:ext cx="4354257" cy="2069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258514D-5DBD-5335-5FA0-88C3B8AB1564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6"/>
                </p:custDataLst>
                <p:extLst>
                  <p:ext uri="{D42A27DB-BD31-4B8C-83A1-F6EECF244321}">
                    <p14:modId xmlns:p14="http://schemas.microsoft.com/office/powerpoint/2010/main" val="1423663728"/>
                  </p:ext>
                </p:extLst>
              </p:nvPr>
            </p:nvGraphicFramePr>
            <p:xfrm>
              <a:off x="6453386" y="4336380"/>
              <a:ext cx="5400001" cy="18701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3171">
                      <a:extLst>
                        <a:ext uri="{9D8B030D-6E8A-4147-A177-3AD203B41FA5}">
                          <a16:colId xmlns:a16="http://schemas.microsoft.com/office/drawing/2014/main" val="516184215"/>
                        </a:ext>
                      </a:extLst>
                    </a:gridCol>
                    <a:gridCol w="1335505">
                      <a:extLst>
                        <a:ext uri="{9D8B030D-6E8A-4147-A177-3AD203B41FA5}">
                          <a16:colId xmlns:a16="http://schemas.microsoft.com/office/drawing/2014/main" val="196790673"/>
                        </a:ext>
                      </a:extLst>
                    </a:gridCol>
                    <a:gridCol w="2281325">
                      <a:extLst>
                        <a:ext uri="{9D8B030D-6E8A-4147-A177-3AD203B41FA5}">
                          <a16:colId xmlns:a16="http://schemas.microsoft.com/office/drawing/2014/main" val="719965388"/>
                        </a:ext>
                      </a:extLst>
                    </a:gridCol>
                  </a:tblGrid>
                  <a:tr h="386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Physics 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 loss / turn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6987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Z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45.6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39.1 MeV (0.086%)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5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374 MeV (0.47%)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6378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/>
                            <a:t>Zh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1.88 GeV (1.57%)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2145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i="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endParaRPr lang="en-GB" sz="1600" i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182.5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10.29 GeV (5.64%)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6231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258514D-5DBD-5335-5FA0-88C3B8AB1564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10"/>
                </p:custDataLst>
                <p:extLst>
                  <p:ext uri="{D42A27DB-BD31-4B8C-83A1-F6EECF244321}">
                    <p14:modId xmlns:p14="http://schemas.microsoft.com/office/powerpoint/2010/main" val="1423663728"/>
                  </p:ext>
                </p:extLst>
              </p:nvPr>
            </p:nvGraphicFramePr>
            <p:xfrm>
              <a:off x="6453386" y="4336380"/>
              <a:ext cx="5400001" cy="18701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3171">
                      <a:extLst>
                        <a:ext uri="{9D8B030D-6E8A-4147-A177-3AD203B41FA5}">
                          <a16:colId xmlns:a16="http://schemas.microsoft.com/office/drawing/2014/main" val="516184215"/>
                        </a:ext>
                      </a:extLst>
                    </a:gridCol>
                    <a:gridCol w="1335505">
                      <a:extLst>
                        <a:ext uri="{9D8B030D-6E8A-4147-A177-3AD203B41FA5}">
                          <a16:colId xmlns:a16="http://schemas.microsoft.com/office/drawing/2014/main" val="196790673"/>
                        </a:ext>
                      </a:extLst>
                    </a:gridCol>
                    <a:gridCol w="2281325">
                      <a:extLst>
                        <a:ext uri="{9D8B030D-6E8A-4147-A177-3AD203B41FA5}">
                          <a16:colId xmlns:a16="http://schemas.microsoft.com/office/drawing/2014/main" val="719965388"/>
                        </a:ext>
                      </a:extLst>
                    </a:gridCol>
                  </a:tblGrid>
                  <a:tr h="386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Physics 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 loss / turn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6987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Z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45.6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39.1 MeV (0.086%)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5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W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374 MeV (0.47%)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26378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/>
                            <a:t>Zh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120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1.88 GeV (1.57%)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2145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341" t="-409836" r="-204096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182.5 GeV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10.29 GeV (5.64%)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262316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57519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F67331-2D05-53DA-3E33-61892D73C738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ED526D-4647-083F-D227-980B12A80EAF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590400" y="1499090"/>
            <a:ext cx="5364000" cy="283411"/>
          </a:xfrm>
        </p:spPr>
        <p:txBody>
          <a:bodyPr/>
          <a:lstStyle/>
          <a:p>
            <a:r>
              <a:rPr lang="en-US" dirty="0"/>
              <a:t>Sawtooth shape orbit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A361CB8-9CF1-A34D-7ADF-A39B54268F96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>
          <a:xfrm>
            <a:off x="590400" y="2024581"/>
            <a:ext cx="5364000" cy="366300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Z-pole energy</a:t>
            </a:r>
            <a:endParaRPr lang="en-GB" sz="2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F12CA62A-DF33-332C-BD1E-BD1B099FA8B1}"/>
                  </a:ext>
                </a:extLst>
              </p:cNvPr>
              <p:cNvSpPr>
                <a:spLocks noGrp="1"/>
              </p:cNvSpPr>
              <p:nvPr>
                <p:ph type="body" sz="quarter" idx="13"/>
                <p:custDataLst>
                  <p:tags r:id="rId4"/>
                </p:custDataLst>
              </p:nvPr>
            </p:nvSpPr>
            <p:spPr>
              <a:xfrm>
                <a:off x="6237602" y="2024581"/>
                <a:ext cx="5364000" cy="3663000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 energy</a:t>
                </a:r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F12CA62A-DF33-332C-BD1E-BD1B099FA8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  <p:custDataLst>
                  <p:tags r:id="rId11"/>
                </p:custDataLst>
              </p:nvPr>
            </p:nvSpPr>
            <p:spPr>
              <a:xfrm>
                <a:off x="6237602" y="2024581"/>
                <a:ext cx="5364000" cy="3663000"/>
              </a:xfrm>
              <a:blipFill>
                <a:blip r:embed="rId12"/>
                <a:stretch>
                  <a:fillRect t="-24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98B26A4B-66BB-B47F-9380-725A31CFAB8B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/>
              <a:t>Layout an optics review</a:t>
            </a:r>
            <a:endParaRPr lang="en-GB" dirty="0"/>
          </a:p>
        </p:txBody>
      </p:sp>
      <p:pic>
        <p:nvPicPr>
          <p:cNvPr id="21" name="Picture 20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48FAC48-5D13-E5DC-48FF-2754377536D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02" y="2459475"/>
            <a:ext cx="5760000" cy="205714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DDFB8D-AFFC-8E5C-8D53-5371206A9304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>
            <a:off x="6096000" y="2133600"/>
            <a:ext cx="0" cy="43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green line graph with black text&#10;&#10;AI-generated content may be incorrect.">
            <a:extLst>
              <a:ext uri="{FF2B5EF4-FFF2-40B4-BE49-F238E27FC236}">
                <a16:creationId xmlns:a16="http://schemas.microsoft.com/office/drawing/2014/main" id="{07E79FD4-9EFB-3752-0718-55556BD83A6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01" y="4596442"/>
            <a:ext cx="5760000" cy="2054844"/>
          </a:xfrm>
          <a:prstGeom prst="rect">
            <a:avLst/>
          </a:prstGeom>
        </p:spPr>
      </p:pic>
      <p:pic>
        <p:nvPicPr>
          <p:cNvPr id="27" name="Picture 26" descr="A green and blue graph&#10;&#10;AI-generated content may be incorrect.">
            <a:extLst>
              <a:ext uri="{FF2B5EF4-FFF2-40B4-BE49-F238E27FC236}">
                <a16:creationId xmlns:a16="http://schemas.microsoft.com/office/drawing/2014/main" id="{C2EE7AFB-B5ED-342B-7FF1-A299BFE3946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00" y="2461774"/>
            <a:ext cx="5760000" cy="205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ECBCE9-B14D-50F0-0D6A-AD28DF18ADDA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2D7A5-5C93-2296-CC86-D5B3F0697441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2"/>
            </p:custDataLst>
          </p:nvPr>
        </p:nvSpPr>
        <p:spPr>
          <a:xfrm>
            <a:off x="590400" y="1399430"/>
            <a:ext cx="11017800" cy="3663000"/>
          </a:xfrm>
        </p:spPr>
        <p:txBody>
          <a:bodyPr/>
          <a:lstStyle/>
          <a:p>
            <a:r>
              <a:rPr lang="en-US" dirty="0"/>
              <a:t>Damping (anti-damping) of the beam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Very small transverse beam size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19AEFE-1270-C06B-D1E7-4159020284FF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Layout and optics review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39BF6BB-B458-B0FB-F5F6-0C9DE244AE75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4"/>
                </p:custDataLst>
                <p:extLst>
                  <p:ext uri="{D42A27DB-BD31-4B8C-83A1-F6EECF244321}">
                    <p14:modId xmlns:p14="http://schemas.microsoft.com/office/powerpoint/2010/main" val="183802522"/>
                  </p:ext>
                </p:extLst>
              </p:nvPr>
            </p:nvGraphicFramePr>
            <p:xfrm>
              <a:off x="861700" y="5381558"/>
              <a:ext cx="10468599" cy="1370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23343">
                      <a:extLst>
                        <a:ext uri="{9D8B030D-6E8A-4147-A177-3AD203B41FA5}">
                          <a16:colId xmlns:a16="http://schemas.microsoft.com/office/drawing/2014/main" val="2938268466"/>
                        </a:ext>
                      </a:extLst>
                    </a:gridCol>
                    <a:gridCol w="1675530">
                      <a:extLst>
                        <a:ext uri="{9D8B030D-6E8A-4147-A177-3AD203B41FA5}">
                          <a16:colId xmlns:a16="http://schemas.microsoft.com/office/drawing/2014/main" val="4064938810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388979396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238024673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3363879125"/>
                        </a:ext>
                      </a:extLst>
                    </a:gridCol>
                  </a:tblGrid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Physics 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Zh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bg2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 kern="120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 kern="120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endParaRPr lang="en-GB" sz="1800" i="0" kern="1200" dirty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2088657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Horizontal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8844525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Vertical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55023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39BF6BB-B458-B0FB-F5F6-0C9DE244AE75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7"/>
                </p:custDataLst>
                <p:extLst>
                  <p:ext uri="{D42A27DB-BD31-4B8C-83A1-F6EECF244321}">
                    <p14:modId xmlns:p14="http://schemas.microsoft.com/office/powerpoint/2010/main" val="183802522"/>
                  </p:ext>
                </p:extLst>
              </p:nvPr>
            </p:nvGraphicFramePr>
            <p:xfrm>
              <a:off x="861700" y="5381558"/>
              <a:ext cx="10468599" cy="1370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23343">
                      <a:extLst>
                        <a:ext uri="{9D8B030D-6E8A-4147-A177-3AD203B41FA5}">
                          <a16:colId xmlns:a16="http://schemas.microsoft.com/office/drawing/2014/main" val="2938268466"/>
                        </a:ext>
                      </a:extLst>
                    </a:gridCol>
                    <a:gridCol w="1675530">
                      <a:extLst>
                        <a:ext uri="{9D8B030D-6E8A-4147-A177-3AD203B41FA5}">
                          <a16:colId xmlns:a16="http://schemas.microsoft.com/office/drawing/2014/main" val="4064938810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388979396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238024673"/>
                        </a:ext>
                      </a:extLst>
                    </a:gridCol>
                    <a:gridCol w="1823242">
                      <a:extLst>
                        <a:ext uri="{9D8B030D-6E8A-4147-A177-3AD203B41FA5}">
                          <a16:colId xmlns:a16="http://schemas.microsoft.com/office/drawing/2014/main" val="3363879125"/>
                        </a:ext>
                      </a:extLst>
                    </a:gridCol>
                  </a:tblGrid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Physics 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Zh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474916" t="-6667" r="-1338" b="-20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2088657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83" t="-105263" r="-215963" b="-10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8844525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83" t="-208000" r="-215963" b="-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550230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A75C28DA-D917-B4AE-D36B-27D1B8738C50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2235575" y="1914525"/>
            <a:ext cx="7720850" cy="2880000"/>
            <a:chOff x="2235575" y="1914525"/>
            <a:chExt cx="7720850" cy="2880000"/>
          </a:xfrm>
        </p:grpSpPr>
        <p:pic>
          <p:nvPicPr>
            <p:cNvPr id="15" name="Picture 14" descr="A purple circle with white dots&#10;&#10;AI-generated content may be incorrect.">
              <a:extLst>
                <a:ext uri="{FF2B5EF4-FFF2-40B4-BE49-F238E27FC236}">
                  <a16:creationId xmlns:a16="http://schemas.microsoft.com/office/drawing/2014/main" id="{B9F41146-2BD6-EE39-C153-551F8A0AC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999" y="1914525"/>
              <a:ext cx="3860426" cy="2880000"/>
            </a:xfrm>
            <a:prstGeom prst="rect">
              <a:avLst/>
            </a:prstGeom>
          </p:spPr>
        </p:pic>
        <p:pic>
          <p:nvPicPr>
            <p:cNvPr id="17" name="Picture 16" descr="A purple circle with white text&#10;&#10;AI-generated content may be incorrect.">
              <a:extLst>
                <a:ext uri="{FF2B5EF4-FFF2-40B4-BE49-F238E27FC236}">
                  <a16:creationId xmlns:a16="http://schemas.microsoft.com/office/drawing/2014/main" id="{6B6C964D-4A7C-AC16-C6EE-4E511BD45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5575" y="1914525"/>
              <a:ext cx="3860425" cy="28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7471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2F59FB-6126-0690-4DB2-7E4328C99DC6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B863329-681F-6747-87A2-FDAC5B36CB11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Motivations for machine protection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550101-A0E2-53BC-EF5D-947C1CBD4554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Layout and optics review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2AD9A0B9-EF89-7620-4710-2AE383041764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4"/>
                </p:custDataLst>
                <p:extLst>
                  <p:ext uri="{D42A27DB-BD31-4B8C-83A1-F6EECF244321}">
                    <p14:modId xmlns:p14="http://schemas.microsoft.com/office/powerpoint/2010/main" val="1685700787"/>
                  </p:ext>
                </p:extLst>
              </p:nvPr>
            </p:nvGraphicFramePr>
            <p:xfrm>
              <a:off x="1548758" y="2286828"/>
              <a:ext cx="9094485" cy="24675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58875">
                      <a:extLst>
                        <a:ext uri="{9D8B030D-6E8A-4147-A177-3AD203B41FA5}">
                          <a16:colId xmlns:a16="http://schemas.microsoft.com/office/drawing/2014/main" val="2938268466"/>
                        </a:ext>
                      </a:extLst>
                    </a:gridCol>
                    <a:gridCol w="1239690">
                      <a:extLst>
                        <a:ext uri="{9D8B030D-6E8A-4147-A177-3AD203B41FA5}">
                          <a16:colId xmlns:a16="http://schemas.microsoft.com/office/drawing/2014/main" val="4064938810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388979396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238024673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3363879125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2956413835"/>
                        </a:ext>
                      </a:extLst>
                    </a:gridCol>
                  </a:tblGrid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Physics 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Zh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bg2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 kern="120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 kern="120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t</m:t>
                                  </m:r>
                                </m:e>
                              </m:acc>
                            </m:oMath>
                          </a14:m>
                          <a:endParaRPr lang="en-GB" sz="1800" i="0" kern="1200" dirty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0" kern="1200" dirty="0">
                              <a:solidFill>
                                <a:schemeClr val="bg2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LHC</a:t>
                          </a:r>
                          <a:endParaRPr lang="en-GB" sz="1800" i="0" kern="1200" dirty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2088657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(GeV)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45.6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6800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1771390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#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2300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8446573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population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206051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Stored energy (MJ)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17.5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3.4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0.96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400</a:t>
                          </a:r>
                          <a:endParaRPr lang="en-GB" b="1" dirty="0"/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60029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2AD9A0B9-EF89-7620-4710-2AE383041764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7"/>
                </p:custDataLst>
                <p:extLst>
                  <p:ext uri="{D42A27DB-BD31-4B8C-83A1-F6EECF244321}">
                    <p14:modId xmlns:p14="http://schemas.microsoft.com/office/powerpoint/2010/main" val="1685700787"/>
                  </p:ext>
                </p:extLst>
              </p:nvPr>
            </p:nvGraphicFramePr>
            <p:xfrm>
              <a:off x="1548758" y="2286828"/>
              <a:ext cx="9094485" cy="24675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58875">
                      <a:extLst>
                        <a:ext uri="{9D8B030D-6E8A-4147-A177-3AD203B41FA5}">
                          <a16:colId xmlns:a16="http://schemas.microsoft.com/office/drawing/2014/main" val="2938268466"/>
                        </a:ext>
                      </a:extLst>
                    </a:gridCol>
                    <a:gridCol w="1239690">
                      <a:extLst>
                        <a:ext uri="{9D8B030D-6E8A-4147-A177-3AD203B41FA5}">
                          <a16:colId xmlns:a16="http://schemas.microsoft.com/office/drawing/2014/main" val="4064938810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388979396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238024673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3363879125"/>
                        </a:ext>
                      </a:extLst>
                    </a:gridCol>
                    <a:gridCol w="1348980">
                      <a:extLst>
                        <a:ext uri="{9D8B030D-6E8A-4147-A177-3AD203B41FA5}">
                          <a16:colId xmlns:a16="http://schemas.microsoft.com/office/drawing/2014/main" val="2956413835"/>
                        </a:ext>
                      </a:extLst>
                    </a:gridCol>
                  </a:tblGrid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Physics 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Zh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472973" t="-6667" r="-101802" b="-44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0" kern="1200" dirty="0">
                              <a:solidFill>
                                <a:schemeClr val="bg2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LHC</a:t>
                          </a:r>
                          <a:endParaRPr lang="en-GB" sz="1800" i="0" kern="1200" dirty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accent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2088657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(GeV)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45.6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6800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1771390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#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2300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844657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48" t="-219048" r="-271464" b="-7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206051"/>
                      </a:ext>
                    </a:extLst>
                  </a:tr>
                  <a:tr h="456869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Stored energy (MJ)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17.5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3.4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0.96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0.27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400</a:t>
                          </a:r>
                          <a:endParaRPr lang="en-GB" b="1" dirty="0"/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60029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Placeholder 3">
                <a:extLst>
                  <a:ext uri="{FF2B5EF4-FFF2-40B4-BE49-F238E27FC236}">
                    <a16:creationId xmlns:a16="http://schemas.microsoft.com/office/drawing/2014/main" id="{5F279C0D-00E7-E5D3-C9D1-E793F0EF3F68}"/>
                  </a:ext>
                </a:extLst>
              </p:cNvPr>
              <p:cNvSpPr>
                <a:spLocks noGrp="1"/>
              </p:cNvSpPr>
              <p:nvPr>
                <p:ph type="body" sz="quarter" idx="12"/>
                <p:custDataLst>
                  <p:tags r:id="rId5"/>
                </p:custDataLst>
              </p:nvPr>
            </p:nvSpPr>
            <p:spPr>
              <a:xfrm>
                <a:off x="642601" y="5035218"/>
                <a:ext cx="11017800" cy="1821600"/>
              </a:xfrm>
            </p:spPr>
            <p:txBody>
              <a:bodyPr/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Very small beam emittance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) =&gt; </a:t>
                </a:r>
                <a:r>
                  <a:rPr lang="en-US" dirty="0">
                    <a:solidFill>
                      <a:schemeClr val="accent5"/>
                    </a:solidFill>
                  </a:rPr>
                  <a:t>Large energy density </a:t>
                </a:r>
                <a:endParaRPr lang="en-GB" dirty="0">
                  <a:solidFill>
                    <a:schemeClr val="accent5"/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Large damage potential in case of failure</a:t>
                </a:r>
                <a:endParaRPr lang="en-US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Text Placeholder 3">
                <a:extLst>
                  <a:ext uri="{FF2B5EF4-FFF2-40B4-BE49-F238E27FC236}">
                    <a16:creationId xmlns:a16="http://schemas.microsoft.com/office/drawing/2014/main" id="{5F279C0D-00E7-E5D3-C9D1-E793F0EF3F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  <p:custDataLst>
                  <p:tags r:id="rId9"/>
                </p:custDataLst>
              </p:nvPr>
            </p:nvSpPr>
            <p:spPr>
              <a:xfrm>
                <a:off x="642601" y="5035218"/>
                <a:ext cx="11017800" cy="1821600"/>
              </a:xfrm>
              <a:blipFill>
                <a:blip r:embed="rId10"/>
                <a:stretch>
                  <a:fillRect l="-5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03752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FCC-2011110002-BLEED_FCC_PresentationTemplate_16x9_onscreen</Template>
  <TotalTime>4554</TotalTime>
  <Words>1109</Words>
  <Application>Microsoft Office PowerPoint</Application>
  <PresentationFormat>Widescreen</PresentationFormat>
  <Paragraphs>439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Aptos</vt:lpstr>
      <vt:lpstr>Arial</vt:lpstr>
      <vt:lpstr>Calibri</vt:lpstr>
      <vt:lpstr>Cambria Math</vt:lpstr>
      <vt:lpstr>Wingdings</vt:lpstr>
      <vt:lpstr>Introslides</vt:lpstr>
      <vt:lpstr>Titleslides, Conclusion</vt:lpstr>
      <vt:lpstr>Content Slides - Deep Blue</vt:lpstr>
      <vt:lpstr>Fast failures in fcc-ee</vt:lpstr>
      <vt:lpstr>Outline</vt:lpstr>
      <vt:lpstr>Layout and optics overview</vt:lpstr>
      <vt:lpstr>Layout and optics overview</vt:lpstr>
      <vt:lpstr>Layout and optics overview</vt:lpstr>
      <vt:lpstr>Layout and optics review</vt:lpstr>
      <vt:lpstr>Layout an optics review</vt:lpstr>
      <vt:lpstr>Layout and optics review</vt:lpstr>
      <vt:lpstr>Layout and optics review</vt:lpstr>
      <vt:lpstr>Tapering</vt:lpstr>
      <vt:lpstr>Tapering</vt:lpstr>
      <vt:lpstr>Tapering</vt:lpstr>
      <vt:lpstr>Tapering</vt:lpstr>
      <vt:lpstr>PowerPoint Presentation</vt:lpstr>
      <vt:lpstr>PowerPoint Presentation</vt:lpstr>
      <vt:lpstr>PowerPoint Presentation</vt:lpstr>
      <vt:lpstr>Powering failure</vt:lpstr>
      <vt:lpstr>Powering failure</vt:lpstr>
      <vt:lpstr>Main dipoles powering failure</vt:lpstr>
      <vt:lpstr>Main dipoles powering failure</vt:lpstr>
      <vt:lpstr>Main dipoles powering failure</vt:lpstr>
      <vt:lpstr>Main dipoles powering failure</vt:lpstr>
      <vt:lpstr>Main dipoles powering failure</vt:lpstr>
      <vt:lpstr>Main dipoles powering failure</vt:lpstr>
      <vt:lpstr>Main dipoles powering failure</vt:lpstr>
      <vt:lpstr>Backup slides</vt:lpstr>
      <vt:lpstr>Tapering </vt:lpstr>
      <vt:lpstr>Tapering </vt:lpstr>
      <vt:lpstr>Main dipoles powering failure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Delphine Domange</dc:creator>
  <cp:lastModifiedBy>Delphine Domange</cp:lastModifiedBy>
  <cp:revision>21</cp:revision>
  <dcterms:created xsi:type="dcterms:W3CDTF">2025-03-11T13:33:44Z</dcterms:created>
  <dcterms:modified xsi:type="dcterms:W3CDTF">2025-03-17T13:53:54Z</dcterms:modified>
</cp:coreProperties>
</file>