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442" r:id="rId4"/>
    <p:sldId id="443" r:id="rId5"/>
    <p:sldId id="444" r:id="rId6"/>
    <p:sldId id="445" r:id="rId7"/>
    <p:sldId id="446" r:id="rId8"/>
    <p:sldId id="256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C175-024A-8147-8951-C6C77D066C01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32204-2C1C-C045-8161-E5852BD3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81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63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909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15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465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9167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1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90283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18 February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Republic of Cyprus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4691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96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18 February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Republic of Cyprus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562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55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77889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7972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22482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378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132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95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79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62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41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38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05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35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5C3AC-67DF-4858-B9F6-DD239ACDFC48}" type="datetimeFigureOut">
              <a:rPr lang="en-GB" smtClean="0"/>
              <a:t>25/03/2025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0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18 February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Republic of Cyprus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8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6479"/>
            <a:ext cx="12191999" cy="6911458"/>
          </a:xfrm>
          <a:prstGeom prst="rect">
            <a:avLst/>
          </a:prstGeom>
          <a:effectLst>
            <a:innerShdw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12191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                      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4" y="121866"/>
            <a:ext cx="1043597" cy="1043597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D8E75801-DAC5-B64E-A764-28C4C8F17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730" y="1264036"/>
            <a:ext cx="9252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b="1" dirty="0">
                <a:solidFill>
                  <a:srgbClr val="FFFF00"/>
                </a:solidFill>
              </a:rPr>
              <a:t>Joint Liaison Committees</a:t>
            </a:r>
            <a:br>
              <a:rPr lang="en-US" sz="4800" b="1" dirty="0">
                <a:solidFill>
                  <a:srgbClr val="FFFF00"/>
                </a:solidFill>
              </a:rPr>
            </a:br>
            <a:r>
              <a:rPr lang="en-US" sz="4800" b="1" dirty="0">
                <a:solidFill>
                  <a:srgbClr val="FFFF00"/>
                </a:solidFill>
              </a:rPr>
              <a:t>Terms of Reference</a:t>
            </a:r>
            <a:endParaRPr lang="en-US" sz="4800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Emmanuel </a:t>
            </a:r>
            <a:r>
              <a:rPr lang="en-US" dirty="0" err="1">
                <a:solidFill>
                  <a:srgbClr val="FFFF00"/>
                </a:solidFill>
                <a:latin typeface="Book Antiqua" charset="0"/>
                <a:ea typeface="MS PGothic" charset="0"/>
              </a:rPr>
              <a:t>Tsesmelis</a:t>
            </a:r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</a:p>
          <a:p>
            <a:pPr algn="ctr"/>
            <a:r>
              <a:rPr lang="de-CH" i="1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Joint CERN-Brazil Liaison Committee</a:t>
            </a:r>
            <a:endParaRPr lang="de-CH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25 March 2025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653" y="273585"/>
            <a:ext cx="8677664" cy="7620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Purpose of Joint Liaison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653" y="1295400"/>
            <a:ext cx="10488057" cy="4800600"/>
          </a:xfrm>
        </p:spPr>
        <p:txBody>
          <a:bodyPr/>
          <a:lstStyle/>
          <a:p>
            <a:r>
              <a:rPr lang="en-US" b="1" dirty="0"/>
              <a:t>Facilitate integration </a:t>
            </a:r>
            <a:r>
              <a:rPr lang="en-US" dirty="0"/>
              <a:t>of new Associate Member States (AMS) </a:t>
            </a:r>
            <a:br>
              <a:rPr lang="en-US" dirty="0"/>
            </a:br>
            <a:r>
              <a:rPr lang="en-US" dirty="0"/>
              <a:t>in CERN.</a:t>
            </a:r>
          </a:p>
          <a:p>
            <a:endParaRPr lang="en-US" dirty="0"/>
          </a:p>
          <a:p>
            <a:r>
              <a:rPr lang="en-US" b="1" dirty="0"/>
              <a:t>Monitor</a:t>
            </a:r>
            <a:r>
              <a:rPr lang="en-US" dirty="0"/>
              <a:t>, </a:t>
            </a:r>
            <a:r>
              <a:rPr lang="en-US" b="1" dirty="0"/>
              <a:t>review</a:t>
            </a:r>
            <a:r>
              <a:rPr lang="en-US" dirty="0"/>
              <a:t> &amp; </a:t>
            </a:r>
            <a:r>
              <a:rPr lang="en-US" b="1" dirty="0"/>
              <a:t>provide advice </a:t>
            </a:r>
            <a:r>
              <a:rPr lang="en-US" dirty="0"/>
              <a:t>on: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The implementation of the participation of the AMS in the </a:t>
            </a:r>
            <a:r>
              <a:rPr lang="en-US" b="1" dirty="0"/>
              <a:t>scientific </a:t>
            </a:r>
            <a:r>
              <a:rPr lang="en-US" b="1" dirty="0" err="1"/>
              <a:t>programme</a:t>
            </a:r>
            <a:r>
              <a:rPr lang="en-US" b="1" dirty="0"/>
              <a:t> of CERN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entitlement of the AMS to </a:t>
            </a:r>
            <a:r>
              <a:rPr lang="en-US" b="1" dirty="0"/>
              <a:t>participate in other activities at CERN </a:t>
            </a:r>
            <a:r>
              <a:rPr lang="en-US" dirty="0"/>
              <a:t>as mentioned in the Agreement between CERN and the AMS concerning the granting of the status of Associate Membership.</a:t>
            </a:r>
          </a:p>
        </p:txBody>
      </p:sp>
    </p:spTree>
    <p:extLst>
      <p:ext uri="{BB962C8B-B14F-4D97-AF65-F5344CB8AC3E}">
        <p14:creationId xmlns:p14="http://schemas.microsoft.com/office/powerpoint/2010/main" val="70981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Standard Terms of Reference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Monitor, co-ordinate &amp; review the </a:t>
            </a:r>
            <a:r>
              <a:rPr lang="en-US" sz="2000" b="1" dirty="0"/>
              <a:t>scientific &amp; technical activities </a:t>
            </a:r>
            <a:r>
              <a:rPr lang="en-US" sz="2000" dirty="0"/>
              <a:t>carried out within the Agreement.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lvl="0"/>
            <a:r>
              <a:rPr lang="en-US" sz="2000" dirty="0"/>
              <a:t>Advise the AMS on the </a:t>
            </a:r>
            <a:r>
              <a:rPr lang="en-US" sz="2000" b="1" dirty="0"/>
              <a:t>collaborations to be pursued with CERN </a:t>
            </a:r>
            <a:r>
              <a:rPr lang="en-US" sz="2000" dirty="0"/>
              <a:t>and, based on the interest and size of the scientific community in the AMS, suggest appropriate avenues for strengthening these collaborations.</a:t>
            </a:r>
            <a:endParaRPr lang="en-GB" sz="2000" dirty="0"/>
          </a:p>
          <a:p>
            <a:pPr lvl="0"/>
            <a:endParaRPr lang="en-GB" sz="2000" dirty="0"/>
          </a:p>
          <a:p>
            <a:pPr lvl="0"/>
            <a:r>
              <a:rPr lang="en-US" sz="2000" dirty="0"/>
              <a:t>Monitor the </a:t>
            </a:r>
            <a:r>
              <a:rPr lang="en-US" sz="2000" b="1" dirty="0"/>
              <a:t>allocation &amp; spending of resources </a:t>
            </a:r>
            <a:r>
              <a:rPr lang="en-US" sz="2000" dirty="0"/>
              <a:t>that the Government of the AMS and its corresponding funding agencies shall be able to make under the Agreement.</a:t>
            </a:r>
            <a:endParaRPr lang="en-GB" sz="2000" dirty="0"/>
          </a:p>
          <a:p>
            <a:endParaRPr lang="en-GB" sz="2000" dirty="0"/>
          </a:p>
          <a:p>
            <a:pPr lvl="0"/>
            <a:r>
              <a:rPr lang="en-US" sz="2000" dirty="0"/>
              <a:t>Review status of </a:t>
            </a:r>
            <a:r>
              <a:rPr lang="en-US" sz="2000" b="1" dirty="0"/>
              <a:t>personnel appointments </a:t>
            </a:r>
            <a:r>
              <a:rPr lang="en-US" sz="2000" dirty="0"/>
              <a:t>of nationals of the AMS as limited-duration staff, fellows, GRADs, students and associates.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790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Standard Terms of Reference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/>
              <a:t>Monitor participation of nationals of the AMS in </a:t>
            </a:r>
            <a:r>
              <a:rPr lang="en-US" sz="2400" b="1" dirty="0"/>
              <a:t>CERN’s education and training </a:t>
            </a:r>
            <a:r>
              <a:rPr lang="en-US" sz="2400" dirty="0" err="1"/>
              <a:t>programmes</a:t>
            </a:r>
            <a:r>
              <a:rPr lang="en-US" sz="2400" dirty="0"/>
              <a:t>.</a:t>
            </a:r>
            <a:endParaRPr lang="en-GB" sz="2400" dirty="0"/>
          </a:p>
          <a:p>
            <a:endParaRPr lang="en-GB" sz="2400" dirty="0"/>
          </a:p>
          <a:p>
            <a:pPr lvl="0"/>
            <a:r>
              <a:rPr lang="en-US" sz="2400" dirty="0"/>
              <a:t>Appraise participation of firms from the AMS in the </a:t>
            </a:r>
            <a:r>
              <a:rPr lang="en-US" sz="2400" b="1" dirty="0"/>
              <a:t>CERN procurement process </a:t>
            </a:r>
            <a:r>
              <a:rPr lang="en-US" sz="2400" dirty="0"/>
              <a:t>for goods &amp; services. </a:t>
            </a:r>
            <a:endParaRPr lang="en-GB" sz="2400" dirty="0"/>
          </a:p>
          <a:p>
            <a:endParaRPr lang="en-GB" sz="2400" dirty="0"/>
          </a:p>
          <a:p>
            <a:pPr lvl="0"/>
            <a:r>
              <a:rPr lang="en-US" sz="2400" b="1" dirty="0"/>
              <a:t>Any other matter </a:t>
            </a:r>
            <a:r>
              <a:rPr lang="en-US" sz="2400" dirty="0"/>
              <a:t>related to Associate Membership as agreed to by CERN &amp; AMS. </a:t>
            </a: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7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Membership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Maximum of </a:t>
            </a:r>
            <a:r>
              <a:rPr lang="en-US" b="1" dirty="0"/>
              <a:t>three members from each party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Co-chaired by a representative </a:t>
            </a:r>
            <a:r>
              <a:rPr lang="en-US" b="1" dirty="0"/>
              <a:t>nominated by CERN </a:t>
            </a:r>
            <a:r>
              <a:rPr lang="en-US" dirty="0"/>
              <a:t>and one representative </a:t>
            </a:r>
            <a:r>
              <a:rPr lang="en-US" b="1" dirty="0"/>
              <a:t>nominated by the authorities of the AMS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Participation of experts </a:t>
            </a:r>
            <a:r>
              <a:rPr lang="en-US" dirty="0"/>
              <a:t>as required by the agenda.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7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Committee shall convene </a:t>
            </a:r>
            <a:r>
              <a:rPr lang="en-US" b="1" dirty="0"/>
              <a:t>at least once per year</a:t>
            </a:r>
            <a:r>
              <a:rPr lang="en-US" dirty="0"/>
              <a:t>, with each party assuming the cost of participation of their members. </a:t>
            </a:r>
          </a:p>
          <a:p>
            <a:endParaRPr lang="en-GB" dirty="0"/>
          </a:p>
          <a:p>
            <a:r>
              <a:rPr lang="en-US" dirty="0"/>
              <a:t>The Committee is established for an </a:t>
            </a:r>
            <a:r>
              <a:rPr lang="en-US" b="1" dirty="0"/>
              <a:t>initial period of five years </a:t>
            </a:r>
            <a:r>
              <a:rPr lang="en-US" dirty="0"/>
              <a:t>to facilitate the integration of the AMS </a:t>
            </a:r>
            <a:r>
              <a:rPr lang="en-US" b="1" dirty="0"/>
              <a:t>until the review of its status, with option to continue thereafter.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60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6458</TotalTime>
  <Words>350</Words>
  <Application>Microsoft Macintosh PowerPoint</Application>
  <PresentationFormat>Widescreen</PresentationFormat>
  <Paragraphs>46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 Antiqua</vt:lpstr>
      <vt:lpstr>Calibri</vt:lpstr>
      <vt:lpstr>Calibri Light</vt:lpstr>
      <vt:lpstr>Office Theme</vt:lpstr>
      <vt:lpstr>CERN_Corporate</vt:lpstr>
      <vt:lpstr>PowerPoint Presentation</vt:lpstr>
      <vt:lpstr>Purpose of Joint Liaison Committee</vt:lpstr>
      <vt:lpstr>Standard Terms of Reference I</vt:lpstr>
      <vt:lpstr>Standard Terms of Reference II</vt:lpstr>
      <vt:lpstr>Membership</vt:lpstr>
      <vt:lpstr>Meetings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 Tsesmelis</dc:creator>
  <cp:lastModifiedBy>Emmanuel Tsesmelis</cp:lastModifiedBy>
  <cp:revision>180</cp:revision>
  <cp:lastPrinted>2018-03-22T10:41:16Z</cp:lastPrinted>
  <dcterms:created xsi:type="dcterms:W3CDTF">2018-03-22T09:58:58Z</dcterms:created>
  <dcterms:modified xsi:type="dcterms:W3CDTF">2025-03-25T09:59:40Z</dcterms:modified>
</cp:coreProperties>
</file>