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21"/>
  </p:notesMasterIdLst>
  <p:sldIdLst>
    <p:sldId id="259" r:id="rId2"/>
    <p:sldId id="298" r:id="rId3"/>
    <p:sldId id="388" r:id="rId4"/>
    <p:sldId id="299" r:id="rId5"/>
    <p:sldId id="300" r:id="rId6"/>
    <p:sldId id="301" r:id="rId7"/>
    <p:sldId id="302" r:id="rId8"/>
    <p:sldId id="272" r:id="rId9"/>
    <p:sldId id="387" r:id="rId10"/>
    <p:sldId id="366" r:id="rId11"/>
    <p:sldId id="337" r:id="rId12"/>
    <p:sldId id="367" r:id="rId13"/>
    <p:sldId id="368" r:id="rId14"/>
    <p:sldId id="369" r:id="rId15"/>
    <p:sldId id="370" r:id="rId16"/>
    <p:sldId id="371" r:id="rId17"/>
    <p:sldId id="372" r:id="rId18"/>
    <p:sldId id="343" r:id="rId19"/>
    <p:sldId id="342" r:id="rId20"/>
  </p:sldIdLst>
  <p:sldSz cx="12192000" cy="6858000"/>
  <p:notesSz cx="6858000" cy="9144000"/>
  <p:defaultTextStyle>
    <a:defPPr>
      <a:defRPr lang="aa-E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94"/>
  </p:normalViewPr>
  <p:slideViewPr>
    <p:cSldViewPr snapToGrid="0" snapToObjects="1">
      <p:cViewPr varScale="1">
        <p:scale>
          <a:sx n="59" d="100"/>
          <a:sy n="59" d="100"/>
        </p:scale>
        <p:origin x="96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aa-E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FF767-6C84-F743-AEF5-B757CF7D00FF}" type="datetimeFigureOut">
              <a:rPr lang="aa-ET" smtClean="0"/>
              <a:t>03/25/2025</a:t>
            </a:fld>
            <a:endParaRPr lang="aa-E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aa-E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aa-E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aa-E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BCFF7-5B1A-8341-8F33-65E193D9A24E}" type="slidenum">
              <a:rPr lang="aa-ET" smtClean="0"/>
              <a:t>‹#›</a:t>
            </a:fld>
            <a:endParaRPr lang="aa-ET"/>
          </a:p>
        </p:txBody>
      </p:sp>
    </p:spTree>
    <p:extLst>
      <p:ext uri="{BB962C8B-B14F-4D97-AF65-F5344CB8AC3E}">
        <p14:creationId xmlns:p14="http://schemas.microsoft.com/office/powerpoint/2010/main" val="2168596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a-E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1BDE96-1D40-9E46-B00D-49CB31807F05}" type="slidenum">
              <a:rPr kumimoji="0" lang="aa-E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aa-E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79985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4041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0886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969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DF63DC-E9BC-6770-BC6F-87797CEDA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1DDC659-8C8D-5332-9910-88010CDF3E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399CE1-D650-C8C1-4F77-D1E5D3EA11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3DEA6D-1568-DB25-3940-960C8CF7E94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21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768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655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9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256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418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498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273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3/25/2025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21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3/25/2025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9353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3/25/2025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5623686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3/25/2025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8910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3/25/2025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92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3/25/2025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989157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3/25/2025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2244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053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62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7684E87-2AB2-6C4D-8E71-D9CD9F2F3CF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0871" y="-34240"/>
            <a:ext cx="12252871" cy="689224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08403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3/25/2025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37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3/25/2025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361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18537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3/25/2025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4512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33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3/25/2025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20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243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B548CD-D0BC-CC48-9DB6-BD7474F83F33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738190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12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2.png"/><Relationship Id="rId11" Type="http://schemas.openxmlformats.org/officeDocument/2006/relationships/image" Target="../media/image17.jpeg"/><Relationship Id="rId5" Type="http://schemas.openxmlformats.org/officeDocument/2006/relationships/image" Target="../media/image11.pn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15751" y="3002057"/>
            <a:ext cx="101780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2"/>
                </a:solidFill>
              </a:rPr>
              <a:t>Brazil at CERN</a:t>
            </a:r>
          </a:p>
          <a:p>
            <a:r>
              <a:rPr lang="en-US" sz="3600" dirty="0">
                <a:solidFill>
                  <a:schemeClr val="bg2"/>
                </a:solidFill>
              </a:rPr>
              <a:t>Talent Acquisition – recruitment results</a:t>
            </a:r>
            <a:endParaRPr lang="en-GB" sz="3600" dirty="0">
              <a:solidFill>
                <a:schemeClr val="bg2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453292" y="4460073"/>
            <a:ext cx="890954" cy="781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FDB9D69-6DCF-1EB9-D283-36860819C3CC}"/>
              </a:ext>
            </a:extLst>
          </p:cNvPr>
          <p:cNvSpPr/>
          <p:nvPr/>
        </p:nvSpPr>
        <p:spPr>
          <a:xfrm>
            <a:off x="6860146" y="1580876"/>
            <a:ext cx="4650740" cy="393398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719A2EE-BED7-F1FD-0457-F9631156713C}"/>
              </a:ext>
            </a:extLst>
          </p:cNvPr>
          <p:cNvSpPr/>
          <p:nvPr/>
        </p:nvSpPr>
        <p:spPr>
          <a:xfrm>
            <a:off x="441238" y="1583024"/>
            <a:ext cx="4650740" cy="3933982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049CE-1D4F-4413-84F4-3096BE93667F}" type="datetime1">
              <a:rPr lang="en-GB" smtClean="0"/>
              <a:t>25/03/2025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HR Talent Acquisition | Opportunities to learn and work at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B62837C-1A78-7A49-8ECE-0182B8084F73}"/>
              </a:ext>
            </a:extLst>
          </p:cNvPr>
          <p:cNvSpPr txBox="1">
            <a:spLocks/>
          </p:cNvSpPr>
          <p:nvPr/>
        </p:nvSpPr>
        <p:spPr>
          <a:xfrm>
            <a:off x="441238" y="373593"/>
            <a:ext cx="12192000" cy="83175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b="1">
                <a:latin typeface="Century Gothic" panose="020B0502020202020204" pitchFamily="34" charset="0"/>
              </a:rPr>
              <a:t>Your opportunities</a:t>
            </a:r>
          </a:p>
        </p:txBody>
      </p:sp>
      <p:sp>
        <p:nvSpPr>
          <p:cNvPr id="11" name="TextBox 10"/>
          <p:cNvSpPr txBox="1"/>
          <p:nvPr/>
        </p:nvSpPr>
        <p:spPr bwMode="auto">
          <a:xfrm>
            <a:off x="441238" y="1583024"/>
            <a:ext cx="6104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>
                <a:latin typeface="Century Gothic" panose="020B0502020202020204" pitchFamily="34" charset="0"/>
              </a:rPr>
              <a:t>PROFESSIONALS &amp; GRADUATES</a:t>
            </a:r>
            <a:endParaRPr lang="en-GB" sz="2400" b="1">
              <a:latin typeface="Century Gothic" panose="020B0502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 bwMode="auto">
          <a:xfrm>
            <a:off x="3126126" y="2387505"/>
            <a:ext cx="2222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latin typeface="Century Gothic" panose="020B0502020202020204" pitchFamily="34" charset="0"/>
              </a:rPr>
              <a:t>STAFF MEMBERS</a:t>
            </a:r>
            <a:endParaRPr lang="en-GB" b="1" dirty="0">
              <a:latin typeface="Century Gothic" panose="020B0502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 bwMode="auto">
          <a:xfrm>
            <a:off x="441238" y="2385645"/>
            <a:ext cx="2497473" cy="610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fr-CH" b="1" dirty="0">
                <a:latin typeface="Century Gothic" panose="020B0502020202020204" pitchFamily="34" charset="0"/>
              </a:rPr>
              <a:t>ORIGIN  </a:t>
            </a:r>
          </a:p>
          <a:p>
            <a:pPr>
              <a:spcAft>
                <a:spcPts val="200"/>
              </a:spcAft>
            </a:pPr>
            <a:r>
              <a:rPr lang="fr-CH" sz="1400" b="1" dirty="0" err="1">
                <a:latin typeface="Century Gothic" panose="020B0502020202020204" pitchFamily="34" charset="0"/>
              </a:rPr>
              <a:t>Early</a:t>
            </a:r>
            <a:r>
              <a:rPr lang="fr-CH" sz="1400" b="1" dirty="0">
                <a:latin typeface="Century Gothic" panose="020B0502020202020204" pitchFamily="34" charset="0"/>
              </a:rPr>
              <a:t> Career </a:t>
            </a:r>
            <a:r>
              <a:rPr lang="fr-CH" sz="1400" b="1" dirty="0" err="1">
                <a:latin typeface="Century Gothic" panose="020B0502020202020204" pitchFamily="34" charset="0"/>
              </a:rPr>
              <a:t>Professionals</a:t>
            </a:r>
            <a:endParaRPr lang="en-GB" sz="1400" b="1" dirty="0">
              <a:latin typeface="Century Gothic" panose="020B0502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441238" y="3547867"/>
            <a:ext cx="2684888" cy="8258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fr-CH" b="1" dirty="0">
                <a:latin typeface="Century Gothic" panose="020B0502020202020204" pitchFamily="34" charset="0"/>
              </a:rPr>
              <a:t>QUEST </a:t>
            </a:r>
          </a:p>
          <a:p>
            <a:pPr>
              <a:spcAft>
                <a:spcPts val="200"/>
              </a:spcAft>
            </a:pPr>
            <a:r>
              <a:rPr lang="fr-CH" sz="1400" b="1" dirty="0" err="1">
                <a:latin typeface="Century Gothic" panose="020B0502020202020204" pitchFamily="34" charset="0"/>
              </a:rPr>
              <a:t>Experienced</a:t>
            </a:r>
            <a:r>
              <a:rPr lang="fr-CH" sz="1400" b="1" dirty="0">
                <a:latin typeface="Century Gothic" panose="020B0502020202020204" pitchFamily="34" charset="0"/>
              </a:rPr>
              <a:t> Project Graduates</a:t>
            </a:r>
            <a:endParaRPr lang="en-GB" sz="1400" b="1" dirty="0">
              <a:latin typeface="Century Gothic" panose="020B0502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441238" y="4710089"/>
            <a:ext cx="27875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latin typeface="Century Gothic" panose="020B0502020202020204" pitchFamily="34" charset="0"/>
              </a:rPr>
              <a:t>RESEARCH FELLOWS </a:t>
            </a:r>
            <a:br>
              <a:rPr lang="fr-CH" b="1" dirty="0">
                <a:latin typeface="Century Gothic" panose="020B0502020202020204" pitchFamily="34" charset="0"/>
              </a:rPr>
            </a:br>
            <a:r>
              <a:rPr lang="fr-CH" sz="1400" b="1" dirty="0">
                <a:latin typeface="Century Gothic" panose="020B0502020202020204" pitchFamily="34" charset="0"/>
              </a:rPr>
              <a:t>Post-docs</a:t>
            </a:r>
            <a:endParaRPr lang="en-GB" sz="1400" b="1" dirty="0">
              <a:latin typeface="Century Gothic" panose="020B0502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 bwMode="auto">
          <a:xfrm>
            <a:off x="6884609" y="1583024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STUDENTS</a:t>
            </a:r>
            <a:endParaRPr lang="en-GB" sz="2400" b="1" dirty="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 bwMode="auto">
          <a:xfrm>
            <a:off x="6884609" y="3547867"/>
            <a:ext cx="24731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SUMMER STUDENTS</a:t>
            </a:r>
            <a:endParaRPr lang="en-GB" b="1" dirty="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 bwMode="auto">
          <a:xfrm>
            <a:off x="6884609" y="2315720"/>
            <a:ext cx="219238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TECHNICAL &amp; ADMINISTRATIVE STUDENTS</a:t>
            </a:r>
            <a:endParaRPr lang="en-GB" b="1" dirty="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 bwMode="auto">
          <a:xfrm>
            <a:off x="9548721" y="2315720"/>
            <a:ext cx="25655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DOCTORAL </a:t>
            </a:r>
            <a:br>
              <a:rPr lang="fr-CH" b="1" dirty="0">
                <a:solidFill>
                  <a:schemeClr val="accent3"/>
                </a:solidFill>
                <a:latin typeface="Century Gothic" panose="020B0502020202020204" pitchFamily="34" charset="0"/>
              </a:rPr>
            </a:br>
            <a:r>
              <a:rPr lang="fr-CH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STUDENTS</a:t>
            </a:r>
            <a:endParaRPr lang="en-GB" b="1" dirty="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 bwMode="auto">
          <a:xfrm>
            <a:off x="6889613" y="4628645"/>
            <a:ext cx="1792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SHORT-TERM INTERNS</a:t>
            </a:r>
            <a:endParaRPr lang="en-GB" b="1" dirty="0">
              <a:solidFill>
                <a:schemeClr val="accent3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08985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8D0F-2127-4914-B2A3-1AAC15A0DE54}" type="datetime1">
              <a:rPr lang="en-GB" smtClean="0"/>
              <a:t>25/03/2025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HR Talent Acquisition | Opportunities to learn and work at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8B62837C-1A78-7A49-8ECE-0182B8084F73}"/>
              </a:ext>
            </a:extLst>
          </p:cNvPr>
          <p:cNvSpPr txBox="1">
            <a:spLocks/>
          </p:cNvSpPr>
          <p:nvPr/>
        </p:nvSpPr>
        <p:spPr>
          <a:xfrm>
            <a:off x="368501" y="373593"/>
            <a:ext cx="12192000" cy="83175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Technical Student </a:t>
            </a:r>
            <a:r>
              <a:rPr lang="en-US" sz="4800" b="1" dirty="0" err="1">
                <a:solidFill>
                  <a:schemeClr val="accent6"/>
                </a:solidFill>
                <a:latin typeface="Century Gothic" panose="020B0502020202020204" pitchFamily="34" charset="0"/>
              </a:rPr>
              <a:t>Programme</a:t>
            </a:r>
            <a:endParaRPr lang="en-US" sz="4800" b="1" dirty="0">
              <a:solidFill>
                <a:schemeClr val="accent6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8501" y="1642796"/>
            <a:ext cx="62334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400" b="1" i="1" dirty="0">
                <a:solidFill>
                  <a:schemeClr val="accent6"/>
                </a:solidFill>
                <a:latin typeface="Century Gothic" panose="020B0502020202020204" pitchFamily="34" charset="0"/>
              </a:rPr>
              <a:t>“A great place to start a career, </a:t>
            </a:r>
            <a:br>
              <a:rPr lang="en-GB" sz="2400" b="1" i="1" dirty="0">
                <a:solidFill>
                  <a:schemeClr val="accent6"/>
                </a:solidFill>
                <a:latin typeface="Century Gothic" panose="020B0502020202020204" pitchFamily="34" charset="0"/>
              </a:rPr>
            </a:br>
            <a:r>
              <a:rPr lang="en-GB" sz="2400" b="1" i="1" dirty="0">
                <a:solidFill>
                  <a:schemeClr val="accent6"/>
                </a:solidFill>
                <a:latin typeface="Century Gothic" panose="020B0502020202020204" pitchFamily="34" charset="0"/>
              </a:rPr>
              <a:t>learn new skills, make new friends…”</a:t>
            </a:r>
            <a:br>
              <a:rPr lang="en-GB" sz="2400" b="1" i="1" dirty="0">
                <a:solidFill>
                  <a:schemeClr val="accent6"/>
                </a:solidFill>
                <a:latin typeface="Century Gothic" panose="020B0502020202020204" pitchFamily="34" charset="0"/>
              </a:rPr>
            </a:br>
            <a:r>
              <a:rPr lang="en-GB" sz="2400" b="1" i="1" dirty="0">
                <a:solidFill>
                  <a:schemeClr val="accent6"/>
                </a:solidFill>
                <a:latin typeface="Century Gothic" panose="020B0502020202020204" pitchFamily="34" charset="0"/>
              </a:rPr>
              <a:t>- </a:t>
            </a:r>
            <a:r>
              <a:rPr lang="en-GB" b="1" i="1" dirty="0">
                <a:solidFill>
                  <a:schemeClr val="accent6"/>
                </a:solidFill>
                <a:latin typeface="Century Gothic" panose="020B0502020202020204" pitchFamily="34" charset="0"/>
              </a:rPr>
              <a:t>technical student in electronics</a:t>
            </a:r>
          </a:p>
          <a:p>
            <a:pPr marL="36576" indent="0">
              <a:buNone/>
            </a:pPr>
            <a:endParaRPr lang="en-GB" sz="2400" dirty="0">
              <a:solidFill>
                <a:schemeClr val="accent6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68501" y="1220392"/>
            <a:ext cx="19739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accent6"/>
                </a:solidFill>
                <a:latin typeface="Century Gothic" panose="020B0502020202020204" pitchFamily="34" charset="0"/>
              </a:rPr>
              <a:t>~ </a:t>
            </a:r>
            <a:r>
              <a:rPr lang="en-US" sz="1400" b="1" u="none">
                <a:solidFill>
                  <a:schemeClr val="accent6"/>
                </a:solidFill>
                <a:latin typeface="Century Gothic" panose="020B0502020202020204" pitchFamily="34" charset="0"/>
              </a:rPr>
              <a:t>250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68501" y="3017316"/>
            <a:ext cx="734231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1" kern="0" dirty="0">
                <a:solidFill>
                  <a:schemeClr val="accent6"/>
                </a:solidFill>
                <a:cs typeface="Arial"/>
              </a:rPr>
              <a:t>Applied physics, electrical or electronics engineering, general or civil engineering, IT, mathematics and robotics, material and surface science, mechanical engineering…</a:t>
            </a:r>
            <a:endParaRPr lang="en-GB" sz="1200" b="1" kern="0" dirty="0">
              <a:solidFill>
                <a:schemeClr val="accent6"/>
              </a:solidFill>
              <a:cs typeface="Arial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accent6"/>
                </a:solidFill>
                <a:cs typeface="Arial"/>
              </a:rPr>
              <a:t>A project with a CERN supervisor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accent6"/>
                </a:solidFill>
                <a:cs typeface="Arial"/>
              </a:rPr>
              <a:t>An allowance of 3452 Swiss Francs per month (net of tax)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accent6"/>
                </a:solidFill>
                <a:cs typeface="Arial"/>
              </a:rPr>
              <a:t>A travel allowance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accent6"/>
                </a:solidFill>
                <a:cs typeface="Arial"/>
              </a:rPr>
              <a:t>A supplement if you have a spouse and/or have children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accent6"/>
                </a:solidFill>
                <a:cs typeface="Arial"/>
              </a:rPr>
              <a:t>Comprehensive health insurance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accent6"/>
                </a:solidFill>
                <a:cs typeface="Arial"/>
              </a:rPr>
              <a:t>2.5 days of paid leave per month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endParaRPr lang="en-GB" sz="1200" kern="0" dirty="0">
              <a:solidFill>
                <a:schemeClr val="accent6"/>
              </a:solidFill>
              <a:cs typeface="Arial"/>
            </a:endParaRPr>
          </a:p>
          <a:p>
            <a:r>
              <a:rPr lang="en-GB" sz="1200" b="1" kern="0" dirty="0">
                <a:solidFill>
                  <a:schemeClr val="accent6"/>
                </a:solidFill>
                <a:cs typeface="Arial"/>
              </a:rPr>
              <a:t>Eligibility: </a:t>
            </a:r>
            <a:r>
              <a:rPr lang="en-GB" sz="1200" kern="0" dirty="0">
                <a:solidFill>
                  <a:schemeClr val="accent6"/>
                </a:solidFill>
                <a:cs typeface="Arial"/>
              </a:rPr>
              <a:t>Minimum of 18 months of undergraduate studies</a:t>
            </a:r>
          </a:p>
          <a:p>
            <a:r>
              <a:rPr lang="fr-CH" sz="1200" b="1" kern="0" dirty="0" err="1">
                <a:solidFill>
                  <a:schemeClr val="accent6"/>
                </a:solidFill>
                <a:cs typeface="Arial"/>
              </a:rPr>
              <a:t>Length</a:t>
            </a:r>
            <a:r>
              <a:rPr lang="fr-CH" sz="1200" b="1" kern="0" dirty="0">
                <a:solidFill>
                  <a:schemeClr val="accent6"/>
                </a:solidFill>
                <a:cs typeface="Arial"/>
              </a:rPr>
              <a:t>: </a:t>
            </a:r>
            <a:r>
              <a:rPr lang="fr-CH" sz="1200" kern="0" dirty="0">
                <a:solidFill>
                  <a:schemeClr val="accent6"/>
                </a:solidFill>
                <a:cs typeface="Arial"/>
              </a:rPr>
              <a:t>4 to 12 </a:t>
            </a:r>
            <a:r>
              <a:rPr lang="fr-CH" sz="1200" kern="0" dirty="0" err="1">
                <a:solidFill>
                  <a:schemeClr val="accent6"/>
                </a:solidFill>
                <a:cs typeface="Arial"/>
              </a:rPr>
              <a:t>months</a:t>
            </a:r>
            <a:endParaRPr lang="fr-CH" sz="1200" kern="0" dirty="0">
              <a:solidFill>
                <a:schemeClr val="accent6"/>
              </a:solidFill>
              <a:cs typeface="Arial"/>
            </a:endParaRPr>
          </a:p>
          <a:p>
            <a:r>
              <a:rPr lang="en-GB" sz="1200" b="1" kern="0" dirty="0">
                <a:solidFill>
                  <a:schemeClr val="accent6"/>
                </a:solidFill>
                <a:cs typeface="Arial"/>
              </a:rPr>
              <a:t>Application Periods: </a:t>
            </a:r>
            <a:r>
              <a:rPr lang="en-GB" sz="1200" kern="0" dirty="0">
                <a:solidFill>
                  <a:schemeClr val="accent6"/>
                </a:solidFill>
                <a:cs typeface="Arial"/>
              </a:rPr>
              <a:t>Open for applications 3 times per year - Dec-Mar, May-Jul, Aug-Nov</a:t>
            </a:r>
          </a:p>
          <a:p>
            <a:endParaRPr lang="fr-CH" sz="1200" kern="0" dirty="0">
              <a:solidFill>
                <a:schemeClr val="accent6"/>
              </a:solidFill>
              <a:cs typeface="Arial"/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FA4D64AE-EF6D-E18F-CAB4-2765F8BD2AC7}"/>
              </a:ext>
            </a:extLst>
          </p:cNvPr>
          <p:cNvSpPr/>
          <p:nvPr/>
        </p:nvSpPr>
        <p:spPr>
          <a:xfrm>
            <a:off x="9473673" y="-31315"/>
            <a:ext cx="2718327" cy="6350851"/>
          </a:xfrm>
          <a:prstGeom prst="rect">
            <a:avLst/>
          </a:prstGeom>
          <a:blipFill dpi="0" rotWithShape="1">
            <a:blip r:embed="rId3"/>
            <a:srcRect/>
            <a:stretch>
              <a:fillRect l="-107260" t="-2" r="-78919" b="-1924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057113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D736C-2538-48A3-A460-0002713F974B}" type="datetime1">
              <a:rPr lang="en-GB" smtClean="0"/>
              <a:t>25/03/2025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HR Talent Acquisition | Opportunities to learn and work at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8501" y="1414904"/>
            <a:ext cx="753429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400" b="1" i="1">
                <a:solidFill>
                  <a:schemeClr val="accent1"/>
                </a:solidFill>
                <a:latin typeface="Century Gothic" panose="020B0502020202020204" pitchFamily="34" charset="0"/>
              </a:rPr>
              <a:t>“An enriching experience – I had exposure to more activities than I could have imagined,”</a:t>
            </a:r>
          </a:p>
          <a:p>
            <a:pPr marL="36576" indent="0">
              <a:buNone/>
            </a:pPr>
            <a:r>
              <a:rPr lang="fr-CH">
                <a:solidFill>
                  <a:schemeClr val="accent1"/>
                </a:solidFill>
                <a:latin typeface="Century Gothic" panose="020B0502020202020204" pitchFamily="34" charset="0"/>
              </a:rPr>
              <a:t>Administrative student in </a:t>
            </a:r>
            <a:r>
              <a:rPr lang="fr-CH" err="1">
                <a:solidFill>
                  <a:schemeClr val="accent1"/>
                </a:solidFill>
                <a:latin typeface="Century Gothic" panose="020B0502020202020204" pitchFamily="34" charset="0"/>
              </a:rPr>
              <a:t>legal</a:t>
            </a:r>
            <a:endParaRPr lang="en-GB">
              <a:solidFill>
                <a:schemeClr val="accent1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58148" y="975229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accent1"/>
                </a:solidFill>
                <a:latin typeface="Century Gothic" panose="020B0502020202020204" pitchFamily="34" charset="0"/>
              </a:rPr>
              <a:t>~ </a:t>
            </a:r>
            <a:r>
              <a:rPr lang="en-US" sz="1400" b="1" u="none">
                <a:solidFill>
                  <a:schemeClr val="accent1"/>
                </a:solidFill>
                <a:latin typeface="Century Gothic" panose="020B0502020202020204" pitchFamily="34" charset="0"/>
              </a:rPr>
              <a:t>30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8148" y="2763236"/>
            <a:ext cx="734231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1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Translation, human resources, business administration, law, finance, science communication, public relations…</a:t>
            </a:r>
            <a:endParaRPr lang="en-GB" sz="1200" kern="0">
              <a:solidFill>
                <a:schemeClr val="accent1"/>
              </a:solidFill>
              <a:latin typeface="Century Gothic" panose="020B0502020202020204" pitchFamily="34" charset="0"/>
              <a:cs typeface="Arial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A project with a CERN supervisor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An allowance of 3452 Swiss Francs per month (net of tax)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A travel allowance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A supplement if you have a spouse/partner and/or have children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Comprehensive health insurance 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2.5 days of paid leave per month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endParaRPr lang="en-GB" sz="1200" kern="0">
              <a:solidFill>
                <a:schemeClr val="accent1"/>
              </a:solidFill>
              <a:latin typeface="Century Gothic" panose="020B0502020202020204" pitchFamily="34" charset="0"/>
              <a:cs typeface="Arial"/>
            </a:endParaRPr>
          </a:p>
          <a:p>
            <a:r>
              <a:rPr lang="en-GB" sz="1200" b="1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Eligibility: </a:t>
            </a:r>
            <a:r>
              <a:rPr lang="en-GB" sz="1200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minimum of 18 months of undergraduate studies</a:t>
            </a:r>
          </a:p>
          <a:p>
            <a:r>
              <a:rPr lang="en-GB" sz="1200" b="1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Length: </a:t>
            </a:r>
            <a:r>
              <a:rPr lang="en-GB" sz="1200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2 to 12 months</a:t>
            </a:r>
          </a:p>
          <a:p>
            <a:r>
              <a:rPr lang="en-GB" sz="1200" b="1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Application Periods: </a:t>
            </a:r>
            <a:r>
              <a:rPr lang="en-GB" sz="1200" kern="0">
                <a:solidFill>
                  <a:schemeClr val="accent1"/>
                </a:solidFill>
                <a:latin typeface="Century Gothic" panose="020B0502020202020204" pitchFamily="34" charset="0"/>
                <a:cs typeface="Arial"/>
              </a:rPr>
              <a:t>Open for applications 3 times per year - Dec-Mar, May-Jul, Aug-Nov</a:t>
            </a:r>
          </a:p>
          <a:p>
            <a:endParaRPr lang="en-GB" sz="1200" kern="0">
              <a:solidFill>
                <a:schemeClr val="accent1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8610854" y="-62821"/>
            <a:ext cx="3581146" cy="6374161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005" t="-1604" r="-104022" b="-206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9FA36B2C-FE99-76FC-C7B5-367FA78EBD8A}"/>
              </a:ext>
            </a:extLst>
          </p:cNvPr>
          <p:cNvSpPr txBox="1">
            <a:spLocks/>
          </p:cNvSpPr>
          <p:nvPr/>
        </p:nvSpPr>
        <p:spPr>
          <a:xfrm>
            <a:off x="368501" y="373593"/>
            <a:ext cx="12192000" cy="83175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3600" b="1" dirty="0">
                <a:latin typeface="Century Gothic" panose="020B0502020202020204" pitchFamily="34" charset="0"/>
              </a:rPr>
              <a:t>Administrative Student </a:t>
            </a:r>
            <a:r>
              <a:rPr lang="en-US" sz="3600" b="1" dirty="0" err="1">
                <a:latin typeface="Century Gothic" panose="020B0502020202020204" pitchFamily="34" charset="0"/>
              </a:rPr>
              <a:t>Programme</a:t>
            </a:r>
            <a:endParaRPr lang="en-US" sz="3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2045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B0DF-D2E9-41E9-ADAC-CFB10536EE35}" type="datetime1">
              <a:rPr lang="en-GB" smtClean="0"/>
              <a:t>25/03/2025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HR Talent Acquisition | Opportunities to learn and work at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5214" y="1361894"/>
            <a:ext cx="5619471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200" b="1" i="1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“An opportunity to meet important people, especially in the research field”</a:t>
            </a:r>
          </a:p>
          <a:p>
            <a:pPr marL="36576" indent="0">
              <a:buNone/>
            </a:pPr>
            <a:r>
              <a:rPr lang="fr-CH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Doctoral student in </a:t>
            </a:r>
            <a:r>
              <a:rPr lang="fr-CH" err="1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Physics</a:t>
            </a:r>
            <a:endParaRPr lang="en-GB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68501" y="965130"/>
            <a:ext cx="188943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accent2">
                    <a:lumMod val="50000"/>
                  </a:schemeClr>
                </a:solidFill>
              </a:rPr>
              <a:t>~ </a:t>
            </a:r>
            <a:r>
              <a:rPr lang="en-US" sz="1400" b="1" u="none">
                <a:solidFill>
                  <a:schemeClr val="accent2">
                    <a:lumMod val="50000"/>
                  </a:schemeClr>
                </a:solidFill>
              </a:rPr>
              <a:t>80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68501" y="2497321"/>
            <a:ext cx="586179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1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Applied physics, electrical or electronics engineering, general  or civil engineering, IT, mathematics and robotics, material and surface science, mechanical engineering…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A research topic/project, leading to a PhD thesis co-supervised by the university thesis advisor and a CERN staff member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An allowance of 3868 Swiss Francs per month (net of tax)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A travel allowance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A supplement if you have a spouse/partner and/or have children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Comprehensive health insurance 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2.5 days of paid leave per month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endParaRPr lang="en-GB" sz="1200" kern="0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  <a:cs typeface="Arial"/>
            </a:endParaRPr>
          </a:p>
          <a:p>
            <a:r>
              <a:rPr lang="en-GB" sz="1200" b="1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Eligibility: </a:t>
            </a:r>
            <a:r>
              <a:rPr lang="en-GB" sz="1200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Enrolled in a doctoral programme in a university</a:t>
            </a:r>
          </a:p>
          <a:p>
            <a:r>
              <a:rPr lang="en-GB" sz="1200" b="1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Length</a:t>
            </a:r>
            <a:r>
              <a:rPr lang="fr-CH" sz="1200" b="1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: </a:t>
            </a:r>
            <a:r>
              <a:rPr lang="en-GB" sz="1200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36 months and 12 months of unpaid leave</a:t>
            </a:r>
          </a:p>
          <a:p>
            <a:r>
              <a:rPr lang="en-GB" sz="1200" b="1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Application Periods: </a:t>
            </a:r>
            <a:r>
              <a:rPr lang="en-GB" sz="1200" kern="0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  <a:cs typeface="Arial"/>
              </a:rPr>
              <a:t>Open for applications 3 times per year - Dec-Mar, May-Jul, Aug-Nov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F6891E5B-AA83-722F-1B83-F9DA12ECCD30}"/>
              </a:ext>
            </a:extLst>
          </p:cNvPr>
          <p:cNvSpPr txBox="1">
            <a:spLocks/>
          </p:cNvSpPr>
          <p:nvPr/>
        </p:nvSpPr>
        <p:spPr>
          <a:xfrm>
            <a:off x="368501" y="373593"/>
            <a:ext cx="12192000" cy="83175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3600" b="1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Doctoral Student </a:t>
            </a:r>
            <a:r>
              <a:rPr lang="en-US" sz="3600" b="1" err="1">
                <a:solidFill>
                  <a:schemeClr val="accent2">
                    <a:lumMod val="50000"/>
                  </a:schemeClr>
                </a:solidFill>
                <a:latin typeface="Century Gothic" panose="020B0502020202020204" pitchFamily="34" charset="0"/>
              </a:rPr>
              <a:t>Programme</a:t>
            </a:r>
            <a:endParaRPr lang="en-US" sz="3600" b="1">
              <a:solidFill>
                <a:schemeClr val="accent2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B1E2167B-3D4C-B9FC-DF50-7E21F272D489}"/>
              </a:ext>
            </a:extLst>
          </p:cNvPr>
          <p:cNvSpPr/>
          <p:nvPr/>
        </p:nvSpPr>
        <p:spPr>
          <a:xfrm>
            <a:off x="7979287" y="-37170"/>
            <a:ext cx="4212713" cy="6350851"/>
          </a:xfrm>
          <a:prstGeom prst="rect">
            <a:avLst/>
          </a:prstGeom>
          <a:blipFill>
            <a:blip r:embed="rId3"/>
            <a:stretch>
              <a:fillRect l="-79745" t="-1576" r="-49581" b="-2103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947467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5E2323-70B4-47CF-BA32-E9F0FD321195}" type="datetime1">
              <a:rPr lang="en-GB" smtClean="0"/>
              <a:t>25/03/2025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HR Talent Acquisition | Opportunities to learn and work at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8501" y="1551401"/>
            <a:ext cx="775720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400" b="1" i="1">
                <a:solidFill>
                  <a:srgbClr val="008000"/>
                </a:solidFill>
                <a:latin typeface="Century Gothic" panose="020B0502020202020204" pitchFamily="34" charset="0"/>
              </a:rPr>
              <a:t>“Can’t imagine a better way to spend </a:t>
            </a:r>
            <a:br>
              <a:rPr lang="en-GB" sz="2400" b="1" i="1">
                <a:solidFill>
                  <a:srgbClr val="008000"/>
                </a:solidFill>
                <a:latin typeface="Century Gothic" panose="020B0502020202020204" pitchFamily="34" charset="0"/>
              </a:rPr>
            </a:br>
            <a:r>
              <a:rPr lang="en-GB" sz="2400" b="1" i="1">
                <a:solidFill>
                  <a:srgbClr val="008000"/>
                </a:solidFill>
                <a:latin typeface="Century Gothic" panose="020B0502020202020204" pitchFamily="34" charset="0"/>
              </a:rPr>
              <a:t>my summer”</a:t>
            </a:r>
          </a:p>
          <a:p>
            <a:pPr marL="36576" indent="0">
              <a:buNone/>
            </a:pPr>
            <a:r>
              <a:rPr lang="en-GB">
                <a:solidFill>
                  <a:srgbClr val="008000"/>
                </a:solidFill>
                <a:latin typeface="Century Gothic" panose="020B0502020202020204" pitchFamily="34" charset="0"/>
              </a:rPr>
              <a:t>Summer student in computing</a:t>
            </a:r>
            <a:endParaRPr lang="en-GB" sz="2400">
              <a:solidFill>
                <a:srgbClr val="008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68501" y="1191201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008000"/>
                </a:solidFill>
              </a:rPr>
              <a:t>~ </a:t>
            </a:r>
            <a:r>
              <a:rPr lang="en-US" sz="1400" b="1" u="none">
                <a:solidFill>
                  <a:srgbClr val="008000"/>
                </a:solidFill>
              </a:rPr>
              <a:t>300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8148" y="2705158"/>
            <a:ext cx="7603608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1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Applied physics, electrical or electronics engineering, general or civil engineering, IT, mathematics and robotics, material and surface science, mechanical engineering…</a:t>
            </a:r>
            <a:endParaRPr lang="en-GB" sz="1200" kern="0">
              <a:solidFill>
                <a:srgbClr val="008000"/>
              </a:solidFill>
              <a:latin typeface="Century Gothic" panose="020B0502020202020204" pitchFamily="34" charset="0"/>
              <a:cs typeface="Arial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fr-CH" sz="1200" kern="0" err="1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Series</a:t>
            </a:r>
            <a:r>
              <a:rPr lang="fr-CH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 of lectures </a:t>
            </a:r>
            <a:r>
              <a:rPr lang="fr-CH" sz="1200" kern="0" err="1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delivered</a:t>
            </a:r>
            <a:r>
              <a:rPr lang="fr-CH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 by world-</a:t>
            </a:r>
            <a:r>
              <a:rPr lang="fr-CH" sz="1200" kern="0" err="1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wide</a:t>
            </a:r>
            <a:r>
              <a:rPr lang="fr-CH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 </a:t>
            </a:r>
            <a:r>
              <a:rPr lang="fr-CH" sz="1200" kern="0" err="1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renowned</a:t>
            </a:r>
            <a:r>
              <a:rPr lang="fr-CH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 </a:t>
            </a:r>
            <a:r>
              <a:rPr lang="fr-CH" sz="1200" kern="0" err="1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scientists</a:t>
            </a:r>
            <a:r>
              <a:rPr lang="fr-CH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, </a:t>
            </a:r>
            <a:r>
              <a:rPr lang="fr-CH" sz="1200" kern="0" err="1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visits</a:t>
            </a:r>
            <a:r>
              <a:rPr lang="fr-CH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 and workshops.</a:t>
            </a:r>
            <a:endParaRPr lang="en-GB" sz="1200" kern="0">
              <a:solidFill>
                <a:srgbClr val="008000"/>
              </a:solidFill>
              <a:latin typeface="Century Gothic" panose="020B0502020202020204" pitchFamily="34" charset="0"/>
              <a:cs typeface="Arial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A project with a CERN supervisor.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A 93 CHF per calendar day (net of tax) subsistence allowance to cover the cost of accommodation and meals in the Geneva area for a single person for the whole contract duration.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A travel allowance on a lump sum basis paid at the end of your stay to help you with the cost of travel between Geneva and your residence at the time of the selection committee.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Coverage by CERN’s comprehensive Health Insurance scheme (contribution already deducted from allowance).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Assistance to find accommodation on the CERN site or nearby.</a:t>
            </a:r>
          </a:p>
          <a:p>
            <a:endParaRPr lang="en-GB" sz="1200" b="1" kern="0">
              <a:solidFill>
                <a:srgbClr val="008000"/>
              </a:solidFill>
              <a:latin typeface="Century Gothic" panose="020B0502020202020204" pitchFamily="34" charset="0"/>
              <a:cs typeface="Arial"/>
            </a:endParaRPr>
          </a:p>
          <a:p>
            <a:r>
              <a:rPr lang="en-GB" sz="1200" b="1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Eligibility: </a:t>
            </a:r>
            <a:r>
              <a:rPr lang="en-GB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3 years of full-time studies at university level</a:t>
            </a:r>
          </a:p>
          <a:p>
            <a:r>
              <a:rPr lang="en-GB" sz="1200" b="1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Length: </a:t>
            </a:r>
            <a:r>
              <a:rPr lang="en-GB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8 to 13 weeks over summer</a:t>
            </a:r>
          </a:p>
          <a:p>
            <a:r>
              <a:rPr lang="en-GB" sz="1200" b="1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Application Period: </a:t>
            </a:r>
            <a:r>
              <a:rPr lang="en-GB" sz="1200" kern="0">
                <a:solidFill>
                  <a:srgbClr val="008000"/>
                </a:solidFill>
                <a:latin typeface="Century Gothic" panose="020B0502020202020204" pitchFamily="34" charset="0"/>
                <a:cs typeface="Arial"/>
              </a:rPr>
              <a:t>November – January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88AD8183-1AF3-0BAD-064C-D70661D1A2D5}"/>
              </a:ext>
            </a:extLst>
          </p:cNvPr>
          <p:cNvSpPr txBox="1">
            <a:spLocks/>
          </p:cNvSpPr>
          <p:nvPr/>
        </p:nvSpPr>
        <p:spPr>
          <a:xfrm>
            <a:off x="368501" y="373593"/>
            <a:ext cx="12192000" cy="83175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b="1" dirty="0">
                <a:solidFill>
                  <a:srgbClr val="008000"/>
                </a:solidFill>
                <a:latin typeface="Century Gothic" panose="020B0502020202020204" pitchFamily="34" charset="0"/>
              </a:rPr>
              <a:t>Summer Student </a:t>
            </a:r>
            <a:r>
              <a:rPr lang="en-US" sz="4800" b="1" dirty="0" err="1">
                <a:solidFill>
                  <a:srgbClr val="008000"/>
                </a:solidFill>
                <a:latin typeface="Century Gothic" panose="020B0502020202020204" pitchFamily="34" charset="0"/>
              </a:rPr>
              <a:t>Programme</a:t>
            </a:r>
            <a:endParaRPr lang="en-US" sz="4800" b="1" dirty="0">
              <a:solidFill>
                <a:srgbClr val="008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7094BDC-AFF3-CE0F-E29D-9BFD6314BB1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28" t="503" r="44535" b="864"/>
          <a:stretch/>
        </p:blipFill>
        <p:spPr bwMode="auto">
          <a:xfrm>
            <a:off x="9162661" y="-5010"/>
            <a:ext cx="3085147" cy="6312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25151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9E7F9-128A-4805-8B43-E717F301464C}" type="datetime1">
              <a:rPr lang="en-GB" smtClean="0"/>
              <a:t>25/03/2025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HR Talent Acquisition | Opportunities to learn and work at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64790" y="2411884"/>
            <a:ext cx="61980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400" b="1" i="1">
                <a:solidFill>
                  <a:schemeClr val="accent5"/>
                </a:solidFill>
                <a:latin typeface="Century Gothic" panose="020B0502020202020204" pitchFamily="34" charset="0"/>
              </a:rPr>
              <a:t>“A great opportunity for your career and also a very rewarding life experience”</a:t>
            </a:r>
          </a:p>
          <a:p>
            <a:pPr marL="36576" indent="0">
              <a:buNone/>
            </a:pPr>
            <a:r>
              <a:rPr lang="fr-CH">
                <a:solidFill>
                  <a:schemeClr val="accent5"/>
                </a:solidFill>
                <a:latin typeface="Century Gothic" panose="020B0502020202020204" pitchFamily="34" charset="0"/>
              </a:rPr>
              <a:t>Short-</a:t>
            </a:r>
            <a:r>
              <a:rPr lang="fr-CH" err="1">
                <a:solidFill>
                  <a:schemeClr val="accent5"/>
                </a:solidFill>
                <a:latin typeface="Century Gothic" panose="020B0502020202020204" pitchFamily="34" charset="0"/>
              </a:rPr>
              <a:t>term</a:t>
            </a:r>
            <a:r>
              <a:rPr lang="fr-CH">
                <a:solidFill>
                  <a:schemeClr val="accent5"/>
                </a:solidFill>
                <a:latin typeface="Century Gothic" panose="020B0502020202020204" pitchFamily="34" charset="0"/>
              </a:rPr>
              <a:t> </a:t>
            </a:r>
            <a:r>
              <a:rPr lang="fr-CH" err="1">
                <a:solidFill>
                  <a:schemeClr val="accent5"/>
                </a:solidFill>
                <a:latin typeface="Century Gothic" panose="020B0502020202020204" pitchFamily="34" charset="0"/>
              </a:rPr>
              <a:t>intern</a:t>
            </a:r>
            <a:r>
              <a:rPr lang="fr-CH">
                <a:solidFill>
                  <a:schemeClr val="accent5"/>
                </a:solidFill>
                <a:latin typeface="Century Gothic" panose="020B0502020202020204" pitchFamily="34" charset="0"/>
              </a:rPr>
              <a:t> in </a:t>
            </a:r>
            <a:r>
              <a:rPr lang="fr-CH" err="1">
                <a:solidFill>
                  <a:schemeClr val="accent5"/>
                </a:solidFill>
                <a:latin typeface="Century Gothic" panose="020B0502020202020204" pitchFamily="34" charset="0"/>
              </a:rPr>
              <a:t>mechanical</a:t>
            </a:r>
            <a:r>
              <a:rPr lang="fr-CH">
                <a:solidFill>
                  <a:schemeClr val="accent5"/>
                </a:solidFill>
                <a:latin typeface="Century Gothic" panose="020B0502020202020204" pitchFamily="34" charset="0"/>
              </a:rPr>
              <a:t> engineering</a:t>
            </a:r>
            <a:endParaRPr lang="en-GB">
              <a:solidFill>
                <a:schemeClr val="accent5"/>
              </a:solidFill>
              <a:latin typeface="Century Gothic" panose="020B050202020202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68501" y="1880257"/>
            <a:ext cx="197398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accent5"/>
                </a:solidFill>
                <a:latin typeface="Century Gothic" panose="020B0502020202020204" pitchFamily="34" charset="0"/>
              </a:rPr>
              <a:t>~ </a:t>
            </a:r>
            <a:r>
              <a:rPr lang="en-US" sz="1400" b="1" u="none">
                <a:solidFill>
                  <a:schemeClr val="accent5"/>
                </a:solidFill>
                <a:latin typeface="Century Gothic" panose="020B0502020202020204" pitchFamily="34" charset="0"/>
              </a:rPr>
              <a:t>250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3173" y="3639115"/>
            <a:ext cx="73423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1" kern="0" dirty="0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All  disciplines in science, engineering, technical and administrative fields</a:t>
            </a:r>
            <a:endParaRPr lang="en-GB" sz="1200" b="1" kern="0" dirty="0">
              <a:solidFill>
                <a:schemeClr val="accent5"/>
              </a:solidFill>
              <a:latin typeface="Century Gothic" panose="020B0502020202020204" pitchFamily="34" charset="0"/>
              <a:cs typeface="Arial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A project with a CERN supervisor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A living allowance of 1577 CHF per month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endParaRPr lang="en-GB" sz="1200" kern="0" dirty="0">
              <a:solidFill>
                <a:schemeClr val="accent5"/>
              </a:solidFill>
              <a:latin typeface="Century Gothic" panose="020B0502020202020204" pitchFamily="34" charset="0"/>
              <a:cs typeface="Arial"/>
            </a:endParaRPr>
          </a:p>
          <a:p>
            <a:r>
              <a:rPr lang="en-GB" sz="1200" b="1" kern="0" dirty="0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Eligibility: </a:t>
            </a:r>
            <a:r>
              <a:rPr lang="en-GB" sz="1200" kern="0" dirty="0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Be a full-time student at undergraduate level (post-secondary)</a:t>
            </a:r>
          </a:p>
          <a:p>
            <a:r>
              <a:rPr lang="fr-CH" sz="1200" b="1" kern="0" dirty="0" err="1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Length</a:t>
            </a:r>
            <a:r>
              <a:rPr lang="fr-CH" sz="1200" b="1" kern="0" dirty="0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: </a:t>
            </a:r>
            <a:r>
              <a:rPr lang="fr-CH" sz="1200" kern="0" dirty="0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1 to 6 </a:t>
            </a:r>
            <a:r>
              <a:rPr lang="fr-CH" sz="1200" kern="0" dirty="0" err="1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months</a:t>
            </a:r>
            <a:endParaRPr lang="fr-CH" sz="1200" kern="0" dirty="0">
              <a:solidFill>
                <a:schemeClr val="accent5"/>
              </a:solidFill>
              <a:latin typeface="Century Gothic" panose="020B0502020202020204" pitchFamily="34" charset="0"/>
              <a:cs typeface="Arial"/>
            </a:endParaRPr>
          </a:p>
          <a:p>
            <a:r>
              <a:rPr lang="fr-CH" sz="1200" b="1" kern="0" dirty="0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Application </a:t>
            </a:r>
            <a:r>
              <a:rPr lang="fr-CH" sz="1200" b="1" kern="0" dirty="0" err="1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Period</a:t>
            </a:r>
            <a:r>
              <a:rPr lang="fr-CH" sz="1200" b="1" kern="0" dirty="0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: </a:t>
            </a:r>
            <a:r>
              <a:rPr lang="fr-CH" sz="1200" kern="0" dirty="0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Open for applications all </a:t>
            </a:r>
            <a:r>
              <a:rPr lang="fr-CH" sz="1200" kern="0" dirty="0" err="1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year</a:t>
            </a:r>
            <a:r>
              <a:rPr lang="fr-CH" sz="1200" kern="0" dirty="0">
                <a:solidFill>
                  <a:schemeClr val="accent5"/>
                </a:solidFill>
                <a:latin typeface="Century Gothic" panose="020B0502020202020204" pitchFamily="34" charset="0"/>
                <a:cs typeface="Arial"/>
              </a:rPr>
              <a:t> round</a:t>
            </a:r>
          </a:p>
          <a:p>
            <a:endParaRPr lang="fr-CH" sz="1200" kern="0" dirty="0">
              <a:solidFill>
                <a:schemeClr val="accent6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7F07EFF-C3CC-39AE-590D-BF3724487D02}"/>
              </a:ext>
            </a:extLst>
          </p:cNvPr>
          <p:cNvSpPr txBox="1">
            <a:spLocks/>
          </p:cNvSpPr>
          <p:nvPr/>
        </p:nvSpPr>
        <p:spPr>
          <a:xfrm>
            <a:off x="368501" y="373593"/>
            <a:ext cx="7593255" cy="83175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Short Term Internship </a:t>
            </a:r>
            <a:r>
              <a:rPr lang="en-US" sz="4800" b="1" dirty="0" err="1">
                <a:solidFill>
                  <a:srgbClr val="7030A0"/>
                </a:solidFill>
                <a:latin typeface="Century Gothic" panose="020B0502020202020204" pitchFamily="34" charset="0"/>
              </a:rPr>
              <a:t>Programme</a:t>
            </a:r>
            <a:endParaRPr lang="en-US" sz="4800" b="1" dirty="0">
              <a:solidFill>
                <a:srgbClr val="7030A0"/>
              </a:solidFill>
              <a:latin typeface="Century Gothic" panose="020B0502020202020204" pitchFamily="34" charset="0"/>
            </a:endParaRPr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EFDD8015-5E7D-5EE2-57C8-A70D67C00B33}"/>
              </a:ext>
            </a:extLst>
          </p:cNvPr>
          <p:cNvSpPr/>
          <p:nvPr/>
        </p:nvSpPr>
        <p:spPr>
          <a:xfrm>
            <a:off x="8232000" y="-627404"/>
            <a:ext cx="3960000" cy="6946356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 l="-1" t="8266" r="-61078" b="-95"/>
            </a:stretch>
          </a:blip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651510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95249-C245-4F3A-8062-05AC455E2CE1}" type="datetime1">
              <a:rPr lang="en-GB" smtClean="0"/>
              <a:t>25/03/2025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HR Talent Acquisition | Opportunities to learn and work at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8501" y="1771292"/>
            <a:ext cx="61044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400" b="1" i="1">
                <a:latin typeface="Century Gothic" panose="020B0502020202020204" pitchFamily="34" charset="0"/>
              </a:rPr>
              <a:t>“The smartest way to kick-start your </a:t>
            </a:r>
            <a:br>
              <a:rPr lang="en-GB" sz="2400" b="1" i="1">
                <a:latin typeface="Century Gothic" panose="020B0502020202020204" pitchFamily="34" charset="0"/>
              </a:rPr>
            </a:br>
            <a:r>
              <a:rPr lang="en-GB" sz="2400" b="1" i="1">
                <a:latin typeface="Century Gothic" panose="020B0502020202020204" pitchFamily="34" charset="0"/>
              </a:rPr>
              <a:t>career and give it real momentum.”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68501" y="1191201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>
                <a:latin typeface="Century Gothic" panose="020B0502020202020204" pitchFamily="34" charset="0"/>
              </a:rPr>
              <a:t>~ </a:t>
            </a:r>
            <a:r>
              <a:rPr lang="en-US" sz="1400" b="1" u="none">
                <a:latin typeface="Century Gothic" panose="020B0502020202020204" pitchFamily="34" charset="0"/>
              </a:rPr>
              <a:t>300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58148" y="2953648"/>
            <a:ext cx="7342310" cy="31393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1" kern="0">
                <a:latin typeface="Century Gothic" panose="020B0502020202020204" pitchFamily="34" charset="0"/>
                <a:cs typeface="Arial"/>
              </a:rPr>
              <a:t>All disciplines in science, engineering, technical and administrative fields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latin typeface="Century Gothic" panose="020B0502020202020204" pitchFamily="34" charset="0"/>
                <a:cs typeface="Arial"/>
              </a:rPr>
              <a:t>On-the-job learning by full immersion in a CERN team and their activities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latin typeface="Century Gothic" panose="020B0502020202020204" pitchFamily="34" charset="0"/>
                <a:cs typeface="Arial"/>
              </a:rPr>
              <a:t>A stipend ranging from 4569 to 5647 Swiss Francs per month (net of tax)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latin typeface="Century Gothic" panose="020B0502020202020204" pitchFamily="34" charset="0"/>
                <a:cs typeface="Arial"/>
              </a:rPr>
              <a:t>Comprehensive health insurance (for yourself, your spouse/partner, and children)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latin typeface="Century Gothic" panose="020B0502020202020204" pitchFamily="34" charset="0"/>
                <a:cs typeface="Arial"/>
              </a:rPr>
              <a:t>Membership of the CERN Pension Fund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latin typeface="Century Gothic" panose="020B0502020202020204" pitchFamily="34" charset="0"/>
                <a:cs typeface="Arial"/>
              </a:rPr>
              <a:t>Other benefits may include: Installation grant, family, child and infant allowances; payment of travel expenses at the beginning and end of contract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latin typeface="Century Gothic" panose="020B0502020202020204" pitchFamily="34" charset="0"/>
                <a:cs typeface="Arial"/>
              </a:rPr>
              <a:t>2.5 days of paid leave per month.</a:t>
            </a:r>
          </a:p>
          <a:p>
            <a:endParaRPr lang="en-GB" sz="1200" kern="0">
              <a:latin typeface="Century Gothic" panose="020B0502020202020204" pitchFamily="34" charset="0"/>
              <a:cs typeface="Arial"/>
            </a:endParaRPr>
          </a:p>
          <a:p>
            <a:r>
              <a:rPr lang="en-GB" sz="1200" b="1" kern="0">
                <a:latin typeface="Century Gothic" panose="020B0502020202020204" pitchFamily="34" charset="0"/>
                <a:cs typeface="Arial"/>
              </a:rPr>
              <a:t>Eligibility: </a:t>
            </a:r>
            <a:r>
              <a:rPr lang="en-GB" sz="1200" kern="0">
                <a:latin typeface="Century Gothic" panose="020B0502020202020204" pitchFamily="34" charset="0"/>
                <a:cs typeface="Arial"/>
              </a:rPr>
              <a:t>From general secondary education to Master level, with max. 2 years of relevant experience after your highest degree</a:t>
            </a:r>
          </a:p>
          <a:p>
            <a:r>
              <a:rPr lang="en-GB" sz="1200" b="1" kern="0">
                <a:latin typeface="Century Gothic" panose="020B0502020202020204" pitchFamily="34" charset="0"/>
                <a:cs typeface="Arial"/>
              </a:rPr>
              <a:t>Length: </a:t>
            </a:r>
            <a:r>
              <a:rPr lang="en-GB" sz="1200" kern="0">
                <a:latin typeface="Century Gothic" panose="020B0502020202020204" pitchFamily="34" charset="0"/>
                <a:cs typeface="Arial"/>
              </a:rPr>
              <a:t>From 6 to 36 months, in principle duration of 24 months</a:t>
            </a:r>
          </a:p>
          <a:p>
            <a:r>
              <a:rPr lang="en-GB" sz="1200" b="1" kern="0">
                <a:solidFill>
                  <a:srgbClr val="0033A0"/>
                </a:solidFill>
                <a:latin typeface="Century Gothic" panose="020B0502020202020204" pitchFamily="34" charset="0"/>
                <a:cs typeface="Arial"/>
              </a:rPr>
              <a:t>Publication/Application Period:</a:t>
            </a:r>
            <a:r>
              <a:rPr lang="en-GB" sz="1200" kern="0">
                <a:solidFill>
                  <a:srgbClr val="0033A0"/>
                </a:solidFill>
                <a:latin typeface="Century Gothic" panose="020B0502020202020204" pitchFamily="34" charset="0"/>
                <a:cs typeface="Arial"/>
              </a:rPr>
              <a:t> Continuous hiring throughout the year, publication of positions on demand</a:t>
            </a:r>
            <a:endParaRPr lang="en-GB">
              <a:solidFill>
                <a:srgbClr val="0033A0"/>
              </a:solidFill>
              <a:latin typeface="Century Gothic" panose="020B0502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600501" y="0"/>
            <a:ext cx="3631479" cy="530508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-1" t="-15670" r="-68975" b="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4" name="Content Placeholder 3">
            <a:extLst>
              <a:ext uri="{FF2B5EF4-FFF2-40B4-BE49-F238E27FC236}">
                <a16:creationId xmlns:a16="http://schemas.microsoft.com/office/drawing/2014/main" id="{645DD225-73EF-078E-8521-B9F6936961E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0501" y="5246323"/>
            <a:ext cx="3631479" cy="1069691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85DA2011-E712-1171-4C50-BFB530701CC9}"/>
              </a:ext>
            </a:extLst>
          </p:cNvPr>
          <p:cNvSpPr txBox="1">
            <a:spLocks/>
          </p:cNvSpPr>
          <p:nvPr/>
        </p:nvSpPr>
        <p:spPr>
          <a:xfrm>
            <a:off x="368501" y="373593"/>
            <a:ext cx="12192000" cy="83175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b="1">
                <a:latin typeface="Century Gothic" panose="020B0502020202020204" pitchFamily="34" charset="0"/>
              </a:rPr>
              <a:t>Early Career Professionals</a:t>
            </a:r>
          </a:p>
        </p:txBody>
      </p:sp>
    </p:spTree>
    <p:extLst>
      <p:ext uri="{BB962C8B-B14F-4D97-AF65-F5344CB8AC3E}">
        <p14:creationId xmlns:p14="http://schemas.microsoft.com/office/powerpoint/2010/main" val="36375262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0F873-1D04-4945-84DA-BFCAB8488EED}" type="datetime1">
              <a:rPr lang="en-GB" smtClean="0"/>
              <a:t>25/03/2025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HR Talent Acquisition | Opportunities to learn and work at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8501" y="1635530"/>
            <a:ext cx="68170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400" b="1" i="1" dirty="0">
                <a:solidFill>
                  <a:srgbClr val="D84F1E"/>
                </a:solidFill>
                <a:latin typeface="Century Gothic" panose="020B0502020202020204" pitchFamily="34" charset="0"/>
              </a:rPr>
              <a:t>“Deepen your knowledge and expertise faster than anywhere else on earth.”</a:t>
            </a: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368501" y="1191201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rgbClr val="D84F1E"/>
                </a:solidFill>
              </a:rPr>
              <a:t>~ 1</a:t>
            </a:r>
            <a:r>
              <a:rPr lang="en-US" sz="1400" b="1" u="none">
                <a:solidFill>
                  <a:srgbClr val="D84F1E"/>
                </a:solidFill>
              </a:rPr>
              <a:t>00 positions/year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68501" y="2534001"/>
            <a:ext cx="7667137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1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Applied physics, electrical or electronics engineering, general  or civil engineering, IT, mathematics and robotics, material and surface science, mechanical engineering…  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Work on well-defined project from A to Z with clear deliverables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Deepen your expertise and expand your professional network by working with the best experts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Opportunity to supervise student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A stipend ranging from 6212 to 6828 Swiss Francs per month (net of tax)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Comprehensive health insurance (for yourself, your spouse/partner, and children)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Membership of the CERN Pension Fund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Other benefits may include: installation grant, family, child and infant allowances; payment of travel expenses at the beginning and end of contract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2.5 days of paid leave per month</a:t>
            </a:r>
          </a:p>
          <a:p>
            <a:endParaRPr lang="en-GB" sz="1200" kern="0">
              <a:solidFill>
                <a:srgbClr val="D84F1E"/>
              </a:solidFill>
              <a:latin typeface="Century Gothic" panose="020B0502020202020204" pitchFamily="34" charset="0"/>
              <a:cs typeface="Arial"/>
            </a:endParaRPr>
          </a:p>
          <a:p>
            <a:r>
              <a:rPr lang="en-GB" sz="1200" b="1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Eligibility: </a:t>
            </a:r>
            <a:r>
              <a:rPr lang="en-GB" sz="1200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Master’s with 2 to 6 years of relevant experience or PhD with up to 3 years of relevant experience</a:t>
            </a:r>
          </a:p>
          <a:p>
            <a:r>
              <a:rPr lang="en-GB" sz="1200" b="1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Length: </a:t>
            </a:r>
            <a:r>
              <a:rPr lang="en-GB" sz="1200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From 6 to 36 months, in principle duration of 24 months</a:t>
            </a:r>
          </a:p>
          <a:p>
            <a:r>
              <a:rPr lang="en-GB" sz="1200" b="1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Publication/Application Period: </a:t>
            </a:r>
            <a:r>
              <a:rPr lang="en-GB" sz="1200" kern="0">
                <a:solidFill>
                  <a:srgbClr val="D84F1E"/>
                </a:solidFill>
                <a:latin typeface="Century Gothic" panose="020B0502020202020204" pitchFamily="34" charset="0"/>
                <a:cs typeface="Arial"/>
              </a:rPr>
              <a:t>Continuous hiring throughout the year, publication of positions on demand</a:t>
            </a:r>
          </a:p>
        </p:txBody>
      </p:sp>
      <p:pic>
        <p:nvPicPr>
          <p:cNvPr id="16" name="Content Placeholder 3">
            <a:extLst>
              <a:ext uri="{FF2B5EF4-FFF2-40B4-BE49-F238E27FC236}">
                <a16:creationId xmlns:a16="http://schemas.microsoft.com/office/drawing/2014/main" id="{CC70C909-C271-E956-1E6C-B3AB7F974E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530862" y="5586358"/>
            <a:ext cx="2661138" cy="701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281" r="39318"/>
          <a:stretch/>
        </p:blipFill>
        <p:spPr>
          <a:xfrm>
            <a:off x="9530862" y="0"/>
            <a:ext cx="2661138" cy="5543962"/>
          </a:xfrm>
          <a:prstGeom prst="rect">
            <a:avLst/>
          </a:prstGeom>
        </p:spPr>
      </p:pic>
      <p:sp>
        <p:nvSpPr>
          <p:cNvPr id="10" name="Title 2">
            <a:extLst>
              <a:ext uri="{FF2B5EF4-FFF2-40B4-BE49-F238E27FC236}">
                <a16:creationId xmlns:a16="http://schemas.microsoft.com/office/drawing/2014/main" id="{753B801F-B1A4-8489-F7AB-900E88727B76}"/>
              </a:ext>
            </a:extLst>
          </p:cNvPr>
          <p:cNvSpPr txBox="1">
            <a:spLocks/>
          </p:cNvSpPr>
          <p:nvPr/>
        </p:nvSpPr>
        <p:spPr>
          <a:xfrm>
            <a:off x="368501" y="373593"/>
            <a:ext cx="9162361" cy="83175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b="1" dirty="0">
                <a:solidFill>
                  <a:schemeClr val="accent3"/>
                </a:solidFill>
                <a:latin typeface="Century Gothic" panose="020B0502020202020204" pitchFamily="34" charset="0"/>
              </a:rPr>
              <a:t>Experience Project Graduates</a:t>
            </a:r>
          </a:p>
        </p:txBody>
      </p:sp>
    </p:spTree>
    <p:extLst>
      <p:ext uri="{BB962C8B-B14F-4D97-AF65-F5344CB8AC3E}">
        <p14:creationId xmlns:p14="http://schemas.microsoft.com/office/powerpoint/2010/main" val="2667045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6EAB8-ED47-4A3E-9A7C-00258FA9285B}" type="datetime1">
              <a:rPr lang="en-GB" smtClean="0"/>
              <a:t>25/03/2025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HR Talent Acquisition | Opportunities to learn and work at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44640" y="1640408"/>
            <a:ext cx="8007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400" b="1" i="1" dirty="0">
                <a:solidFill>
                  <a:schemeClr val="tx2"/>
                </a:solidFill>
                <a:latin typeface="Century Gothic" panose="020B0502020202020204" pitchFamily="34" charset="0"/>
              </a:rPr>
              <a:t>“Make your mark and hone your skills at a place like no other.”</a:t>
            </a:r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368501" y="1191201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tx2"/>
                </a:solidFill>
              </a:rPr>
              <a:t>~ 4</a:t>
            </a:r>
            <a:r>
              <a:rPr lang="en-US" sz="1400" b="1" u="none">
                <a:solidFill>
                  <a:schemeClr val="tx2"/>
                </a:solidFill>
              </a:rPr>
              <a:t>0 positions/year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44640" y="2516688"/>
            <a:ext cx="7535506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1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Applied physics, theoretical physics, experimental physics, electrical or electronics engineering, mathematics and robotics, material and surface science, mechanical engineering…  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fr-CH" sz="1200" kern="0" dirty="0" err="1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Define</a:t>
            </a:r>
            <a:r>
              <a:rPr lang="fr-CH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 </a:t>
            </a:r>
            <a:r>
              <a:rPr lang="fr-CH" sz="1200" kern="0" dirty="0" err="1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your</a:t>
            </a:r>
            <a:r>
              <a:rPr lang="fr-CH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 </a:t>
            </a:r>
            <a:r>
              <a:rPr lang="fr-CH" sz="1200" kern="0" dirty="0" err="1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own</a:t>
            </a:r>
            <a:r>
              <a:rPr lang="fr-CH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 </a:t>
            </a:r>
            <a:r>
              <a:rPr lang="fr-CH" sz="1200" kern="0" dirty="0" err="1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research</a:t>
            </a:r>
            <a:r>
              <a:rPr lang="fr-CH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 </a:t>
            </a:r>
            <a:r>
              <a:rPr lang="fr-CH" sz="1200" kern="0" dirty="0" err="1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project</a:t>
            </a:r>
            <a:r>
              <a:rPr lang="fr-CH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 and </a:t>
            </a:r>
            <a:r>
              <a:rPr lang="fr-CH" sz="1200" kern="0" dirty="0" err="1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benefit</a:t>
            </a:r>
            <a:r>
              <a:rPr lang="fr-CH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 </a:t>
            </a:r>
            <a:r>
              <a:rPr lang="fr-CH" sz="1200" kern="0" dirty="0" err="1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from</a:t>
            </a:r>
            <a:r>
              <a:rPr lang="fr-CH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 international </a:t>
            </a:r>
            <a:r>
              <a:rPr lang="fr-CH" sz="1200" kern="0" dirty="0" err="1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exposure</a:t>
            </a:r>
            <a:endParaRPr lang="en-GB" sz="1200" kern="0" dirty="0">
              <a:solidFill>
                <a:schemeClr val="tx2"/>
              </a:solidFill>
              <a:latin typeface="Century Gothic" panose="020B0502020202020204" pitchFamily="34" charset="0"/>
              <a:cs typeface="Arial"/>
            </a:endParaRP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A stipend ranging from 6828 to 7239 Swiss Francs per month (net of tax)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Comprehensive health insurance (for yourself, your spouse/partner, and children)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Membership of the CERN Pension Fund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Other benefits may include: Installation grant, family, child and infant allowances; payment of travel expenses at the beginning and end of appointment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2.5 days of paid leave per month</a:t>
            </a:r>
          </a:p>
          <a:p>
            <a:endParaRPr lang="en-GB" sz="1200" kern="0" dirty="0">
              <a:solidFill>
                <a:schemeClr val="tx2"/>
              </a:solidFill>
              <a:latin typeface="Century Gothic" panose="020B0502020202020204" pitchFamily="34" charset="0"/>
              <a:cs typeface="Arial"/>
            </a:endParaRPr>
          </a:p>
          <a:p>
            <a:r>
              <a:rPr lang="en-GB" sz="1200" b="1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Eligibility: 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i="1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Theoretical and Experimental Physics</a:t>
            </a:r>
            <a:r>
              <a:rPr lang="en-GB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: PhD with up to 6 years of relevant experience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GB" sz="1200" i="1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Applied Sciences and Engineering</a:t>
            </a:r>
            <a:r>
              <a:rPr lang="en-GB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: PhD with up to 3 years of relevant experience</a:t>
            </a:r>
          </a:p>
          <a:p>
            <a:r>
              <a:rPr lang="en-GB" sz="1200" b="1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Length: </a:t>
            </a:r>
            <a:r>
              <a:rPr lang="en-GB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From 6 to 36 months, in principle duration of 24 months</a:t>
            </a:r>
          </a:p>
          <a:p>
            <a:r>
              <a:rPr lang="en-GB" sz="1200" b="1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Application Periods: </a:t>
            </a:r>
            <a:r>
              <a:rPr lang="en-GB" sz="1200" kern="0" dirty="0">
                <a:solidFill>
                  <a:schemeClr val="tx2"/>
                </a:solidFill>
                <a:latin typeface="Century Gothic" panose="020B0502020202020204" pitchFamily="34" charset="0"/>
                <a:cs typeface="Arial"/>
              </a:rPr>
              <a:t>Open for applications twice per year – December-February + June-August</a:t>
            </a:r>
          </a:p>
          <a:p>
            <a:endParaRPr lang="en-GB" sz="1200" kern="0" dirty="0">
              <a:solidFill>
                <a:schemeClr val="tx2"/>
              </a:solidFill>
              <a:latin typeface="Century Gothic" panose="020B0502020202020204" pitchFamily="34" charset="0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844" t="531" r="26460"/>
          <a:stretch/>
        </p:blipFill>
        <p:spPr>
          <a:xfrm>
            <a:off x="8252560" y="-32806"/>
            <a:ext cx="3939440" cy="6350851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1F52655B-A211-C3C6-9747-82DF4E952A1A}"/>
              </a:ext>
            </a:extLst>
          </p:cNvPr>
          <p:cNvSpPr txBox="1">
            <a:spLocks/>
          </p:cNvSpPr>
          <p:nvPr/>
        </p:nvSpPr>
        <p:spPr>
          <a:xfrm>
            <a:off x="244640" y="373593"/>
            <a:ext cx="12192000" cy="83175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b="1">
                <a:solidFill>
                  <a:schemeClr val="tx2"/>
                </a:solidFill>
                <a:latin typeface="Century Gothic" panose="020B0502020202020204" pitchFamily="34" charset="0"/>
              </a:rPr>
              <a:t>Research fellows</a:t>
            </a:r>
          </a:p>
        </p:txBody>
      </p:sp>
    </p:spTree>
    <p:extLst>
      <p:ext uri="{BB962C8B-B14F-4D97-AF65-F5344CB8AC3E}">
        <p14:creationId xmlns:p14="http://schemas.microsoft.com/office/powerpoint/2010/main" val="3168982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AC8E8-B0D5-4DEF-B527-FE97D45F6FF8}" type="datetime1">
              <a:rPr lang="en-GB" smtClean="0"/>
              <a:t>25/03/2025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HR Talent Acquisition | Opportunities to learn and work at CERN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68501" y="1702710"/>
            <a:ext cx="550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400" b="1" i="1">
                <a:solidFill>
                  <a:schemeClr val="accent6"/>
                </a:solidFill>
                <a:latin typeface="Century Gothic" panose="020B0502020202020204" pitchFamily="34" charset="0"/>
              </a:rPr>
              <a:t>“It’s the chance to focus on being the very best at what you do.”</a:t>
            </a: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368501" y="1191201"/>
            <a:ext cx="206861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>
                <a:solidFill>
                  <a:schemeClr val="accent6"/>
                </a:solidFill>
              </a:rPr>
              <a:t>~ 150</a:t>
            </a:r>
            <a:r>
              <a:rPr lang="en-US" sz="1400" b="1" u="none">
                <a:solidFill>
                  <a:schemeClr val="accent6"/>
                </a:solidFill>
              </a:rPr>
              <a:t> positions/year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68501" y="2946147"/>
            <a:ext cx="7633253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1600" b="1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  <a:t>All disciplines in science, engineering, technical and administrative fields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  <a:t>Attractive compensation package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  <a:t>Comprehensive health insurance (for yourself, your spouse/partner, and children)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  <a:t>Membership of the CERN Pension Fund;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  <a:t>Other benefits may include: (re)installation grant, family, child and infant allowances; payment of travel </a:t>
            </a:r>
            <a:br>
              <a:rPr lang="en-GB" sz="1200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</a:br>
            <a:r>
              <a:rPr lang="en-GB" sz="1200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  <a:t>and removal expenses at the beginning and end of contract; unemployment coverage.</a:t>
            </a:r>
          </a:p>
          <a:p>
            <a:pPr marL="180000" indent="-180000">
              <a:buFont typeface="Arial" panose="020B0604020202020204" pitchFamily="34" charset="0"/>
              <a:buChar char="•"/>
            </a:pPr>
            <a:r>
              <a:rPr lang="en-GB" sz="1200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  <a:t>2.5 days of paid leave per month.</a:t>
            </a:r>
          </a:p>
          <a:p>
            <a:endParaRPr lang="en-GB" sz="1200" kern="0">
              <a:solidFill>
                <a:schemeClr val="accent6"/>
              </a:solidFill>
              <a:latin typeface="Century Gothic" panose="020B0502020202020204" pitchFamily="34" charset="0"/>
              <a:cs typeface="Arial"/>
            </a:endParaRPr>
          </a:p>
          <a:p>
            <a:r>
              <a:rPr lang="en-GB" sz="1200" b="1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  <a:t>Eligibility: </a:t>
            </a:r>
            <a:r>
              <a:rPr lang="en-GB" sz="1200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  <a:t>From general secondary education to PhD </a:t>
            </a:r>
          </a:p>
          <a:p>
            <a:r>
              <a:rPr lang="en-GB" sz="1200" b="1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  <a:t>Length: </a:t>
            </a:r>
            <a:r>
              <a:rPr lang="en-GB" sz="1200" kern="0">
                <a:solidFill>
                  <a:schemeClr val="accent6"/>
                </a:solidFill>
                <a:latin typeface="Century Gothic" panose="020B0502020202020204" pitchFamily="34" charset="0"/>
                <a:cs typeface="Arial"/>
              </a:rPr>
              <a:t>Limited duration contract (5 years). Subject to certain conditions, holders of limited-duration contracts may apply for an indefinite position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DF7B2433-05F0-C9A1-E9CC-FA9F0C786863}"/>
              </a:ext>
            </a:extLst>
          </p:cNvPr>
          <p:cNvSpPr txBox="1">
            <a:spLocks/>
          </p:cNvSpPr>
          <p:nvPr/>
        </p:nvSpPr>
        <p:spPr>
          <a:xfrm>
            <a:off x="368501" y="373593"/>
            <a:ext cx="12192000" cy="83175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b="1">
                <a:solidFill>
                  <a:schemeClr val="accent6"/>
                </a:solidFill>
                <a:latin typeface="Century Gothic" panose="020B0502020202020204" pitchFamily="34" charset="0"/>
              </a:rPr>
              <a:t>Staff Positions</a:t>
            </a:r>
          </a:p>
        </p:txBody>
      </p:sp>
      <p:pic>
        <p:nvPicPr>
          <p:cNvPr id="8" name="Bildobjekt 7" descr="En bild som visar klädsel, person, utomhus, himmel&#10;&#10;Automatiskt genererad beskrivning">
            <a:extLst>
              <a:ext uri="{FF2B5EF4-FFF2-40B4-BE49-F238E27FC236}">
                <a16:creationId xmlns:a16="http://schemas.microsoft.com/office/drawing/2014/main" id="{5BA726B1-AE9C-F778-DA4E-28EF2F5930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921" t="-2006" r="3149" b="542"/>
          <a:stretch/>
        </p:blipFill>
        <p:spPr>
          <a:xfrm>
            <a:off x="8826758" y="-262919"/>
            <a:ext cx="3365241" cy="657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385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A745D854-FAC9-C8EC-55BC-497651E3D2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9" y="1976815"/>
            <a:ext cx="11376024" cy="3839407"/>
          </a:xfrm>
          <a:prstGeom prst="rect">
            <a:avLst/>
          </a:prstGeom>
          <a:noFill/>
        </p:spPr>
      </p:pic>
      <p:sp>
        <p:nvSpPr>
          <p:cNvPr id="19" name="Title 2">
            <a:extLst>
              <a:ext uri="{FF2B5EF4-FFF2-40B4-BE49-F238E27FC236}">
                <a16:creationId xmlns:a16="http://schemas.microsoft.com/office/drawing/2014/main" id="{7F83E28C-5281-0B2D-FAE3-08782CE45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1 March 2025 – Personnel Return report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8C5DF4-DFE5-3D54-331D-396FB6985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59B298-526B-549B-5250-81C6E0506CC7}"/>
              </a:ext>
            </a:extLst>
          </p:cNvPr>
          <p:cNvSpPr txBox="1"/>
          <p:nvPr/>
        </p:nvSpPr>
        <p:spPr bwMode="auto">
          <a:xfrm>
            <a:off x="576942" y="1699521"/>
            <a:ext cx="11462658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200" kern="10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7D6D472-A8E7-1061-FDBA-D2FA99DC5D7C}"/>
              </a:ext>
            </a:extLst>
          </p:cNvPr>
          <p:cNvSpPr txBox="1"/>
          <p:nvPr/>
        </p:nvSpPr>
        <p:spPr bwMode="auto">
          <a:xfrm>
            <a:off x="1148576" y="5558113"/>
            <a:ext cx="6166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All graduates are university level early careers.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41464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ECA20C9-5452-DB0C-0D9F-B61C5E65E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Brazilians (as primary nationality) status distribution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7CCC970-5F46-F618-1FE8-4FE170E2C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3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86EF233-223D-B6BC-E8D0-2DC7B69B64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1072123"/>
              </p:ext>
            </p:extLst>
          </p:nvPr>
        </p:nvGraphicFramePr>
        <p:xfrm>
          <a:off x="715526" y="1592264"/>
          <a:ext cx="5001497" cy="46085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72454">
                  <a:extLst>
                    <a:ext uri="{9D8B030D-6E8A-4147-A177-3AD203B41FA5}">
                      <a16:colId xmlns:a16="http://schemas.microsoft.com/office/drawing/2014/main" val="447710032"/>
                    </a:ext>
                  </a:extLst>
                </a:gridCol>
                <a:gridCol w="2429043">
                  <a:extLst>
                    <a:ext uri="{9D8B030D-6E8A-4147-A177-3AD203B41FA5}">
                      <a16:colId xmlns:a16="http://schemas.microsoft.com/office/drawing/2014/main" val="746189236"/>
                    </a:ext>
                  </a:extLst>
                </a:gridCol>
              </a:tblGrid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b="1" u="none" strike="noStrike">
                          <a:effectLst/>
                        </a:rPr>
                        <a:t>Primary Nationality</a:t>
                      </a:r>
                      <a:endParaRPr lang="en-GB" sz="1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b="1" u="none" strike="noStrike" dirty="0">
                          <a:effectLst/>
                        </a:rPr>
                        <a:t>BR</a:t>
                      </a:r>
                      <a:endParaRPr lang="en-GB" sz="1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3184438979"/>
                  </a:ext>
                </a:extLst>
              </a:tr>
              <a:tr h="357020">
                <a:tc>
                  <a:txBody>
                    <a:bodyPr/>
                    <a:lstStyle/>
                    <a:p>
                      <a:pPr algn="l" fontAlgn="b"/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2890838514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b="1" u="none" strike="noStrike">
                          <a:effectLst/>
                        </a:rPr>
                        <a:t>Programme Status</a:t>
                      </a:r>
                      <a:endParaRPr lang="en-GB" sz="17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b="1" u="none" strike="noStrike" dirty="0">
                          <a:effectLst/>
                        </a:rPr>
                        <a:t>Application Count</a:t>
                      </a:r>
                      <a:endParaRPr lang="en-GB" sz="1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2946421766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u="none" strike="noStrike">
                          <a:effectLst/>
                        </a:rPr>
                        <a:t>USER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u="none" strike="noStrike">
                          <a:effectLst/>
                        </a:rPr>
                        <a:t>165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1143726620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u="none" strike="noStrike">
                          <a:effectLst/>
                        </a:rPr>
                        <a:t>ENTC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u="none" strike="noStrike">
                          <a:effectLst/>
                        </a:rPr>
                        <a:t>25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3206826260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u="none" strike="noStrike">
                          <a:effectLst/>
                        </a:rPr>
                        <a:t>EXTN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u="none" strike="noStrike">
                          <a:effectLst/>
                        </a:rPr>
                        <a:t>15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2764120707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u="none" strike="noStrike">
                          <a:effectLst/>
                        </a:rPr>
                        <a:t>DOCT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u="none" strike="noStrike">
                          <a:effectLst/>
                        </a:rPr>
                        <a:t>3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1433514442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u="none" strike="noStrike">
                          <a:effectLst/>
                        </a:rPr>
                        <a:t>GRAE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u="none" strike="noStrike">
                          <a:effectLst/>
                        </a:rPr>
                        <a:t>3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2816187856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u="none" strike="noStrike">
                          <a:effectLst/>
                        </a:rPr>
                        <a:t>TECH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u="none" strike="noStrike">
                          <a:effectLst/>
                        </a:rPr>
                        <a:t>2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3193369474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u="none" strike="noStrike">
                          <a:effectLst/>
                        </a:rPr>
                        <a:t>CASS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u="none" strike="noStrike">
                          <a:effectLst/>
                        </a:rPr>
                        <a:t>1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3381405326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u="none" strike="noStrike">
                          <a:effectLst/>
                        </a:rPr>
                        <a:t>TEMC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u="none" strike="noStrike">
                          <a:effectLst/>
                        </a:rPr>
                        <a:t>1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1261443152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u="none" strike="noStrike">
                          <a:effectLst/>
                        </a:rPr>
                        <a:t>PJAS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u="none" strike="noStrike">
                          <a:effectLst/>
                        </a:rPr>
                        <a:t>1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1264324811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u="none" strike="noStrike">
                          <a:effectLst/>
                        </a:rPr>
                        <a:t>GRAP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u="none" strike="noStrike">
                          <a:effectLst/>
                        </a:rPr>
                        <a:t>1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2641333548"/>
                  </a:ext>
                </a:extLst>
              </a:tr>
              <a:tr h="327038">
                <a:tc>
                  <a:txBody>
                    <a:bodyPr/>
                    <a:lstStyle/>
                    <a:p>
                      <a:pPr algn="l" fontAlgn="b"/>
                      <a:r>
                        <a:rPr lang="en-GB" sz="1700" u="none" strike="noStrike">
                          <a:effectLst/>
                        </a:rPr>
                        <a:t>Grand Total</a:t>
                      </a:r>
                      <a:endParaRPr lang="en-GB" sz="17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700" b="1" u="none" strike="noStrike" dirty="0">
                          <a:effectLst/>
                        </a:rPr>
                        <a:t>217</a:t>
                      </a:r>
                      <a:endParaRPr lang="en-GB" sz="17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862" marR="9862" marT="9862" marB="0" anchor="b"/>
                </a:tc>
                <a:extLst>
                  <a:ext uri="{0D108BD9-81ED-4DB2-BD59-A6C34878D82A}">
                    <a16:rowId xmlns:a16="http://schemas.microsoft.com/office/drawing/2014/main" val="61000311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513F6CA-8E44-1D00-6F15-BCFB4ECE91C5}"/>
              </a:ext>
            </a:extLst>
          </p:cNvPr>
          <p:cNvSpPr txBox="1"/>
          <p:nvPr/>
        </p:nvSpPr>
        <p:spPr bwMode="auto">
          <a:xfrm>
            <a:off x="6662057" y="2906094"/>
            <a:ext cx="431540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/>
              <a:t>However, 272 people in total at CERN hold a BR nationality.</a:t>
            </a:r>
            <a:endParaRPr lang="en-GB" sz="3200" dirty="0"/>
          </a:p>
        </p:txBody>
      </p:sp>
      <p:cxnSp>
        <p:nvCxnSpPr>
          <p:cNvPr id="7" name="Connector: Curved 6">
            <a:extLst>
              <a:ext uri="{FF2B5EF4-FFF2-40B4-BE49-F238E27FC236}">
                <a16:creationId xmlns:a16="http://schemas.microsoft.com/office/drawing/2014/main" id="{5D00C1C7-92B6-6394-0C39-A7477D622475}"/>
              </a:ext>
            </a:extLst>
          </p:cNvPr>
          <p:cNvCxnSpPr/>
          <p:nvPr/>
        </p:nvCxnSpPr>
        <p:spPr>
          <a:xfrm rot="5400000" flipH="1" flipV="1">
            <a:off x="5878285" y="4724400"/>
            <a:ext cx="1382486" cy="1208315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2594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s Brazil becomes Associate Member State of CERN, the Brazilian flag is photographed along with the CERN flag. In the back, we can see the Large Hadron Collider, CERN's flagship accelerator.">
            <a:extLst>
              <a:ext uri="{FF2B5EF4-FFF2-40B4-BE49-F238E27FC236}">
                <a16:creationId xmlns:a16="http://schemas.microsoft.com/office/drawing/2014/main" id="{FF893853-1AFB-9AC1-ABC0-B4E5858647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34" b="11919"/>
          <a:stretch/>
        </p:blipFill>
        <p:spPr bwMode="auto">
          <a:xfrm>
            <a:off x="20" y="-29980"/>
            <a:ext cx="12191980" cy="6351588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31" name="Content Placeholder 2">
            <a:extLst>
              <a:ext uri="{FF2B5EF4-FFF2-40B4-BE49-F238E27FC236}">
                <a16:creationId xmlns:a16="http://schemas.microsoft.com/office/drawing/2014/main" id="{2865B6D6-E85F-DD70-6020-158760A6C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</p:spPr>
        <p:txBody>
          <a:bodyPr/>
          <a:lstStyle/>
          <a:p>
            <a:endParaRPr lang="en-US" dirty="0"/>
          </a:p>
          <a:p>
            <a:endParaRPr lang="en-US" sz="4400" dirty="0"/>
          </a:p>
          <a:p>
            <a:r>
              <a:rPr lang="en-US" sz="4400" dirty="0"/>
              <a:t>2024 Recruitment Results (13 Mar – 31 Dec)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B0BD72-AF76-3CCC-0395-AC7B8DBB7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82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2">
            <a:extLst>
              <a:ext uri="{FF2B5EF4-FFF2-40B4-BE49-F238E27FC236}">
                <a16:creationId xmlns:a16="http://schemas.microsoft.com/office/drawing/2014/main" id="{28A6ECA1-4640-E2C6-7CF0-3F105590D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Application Count </a:t>
            </a:r>
            <a:br>
              <a:rPr lang="en-US" dirty="0"/>
            </a:br>
            <a:r>
              <a:rPr lang="en-US" sz="2400" b="0" dirty="0"/>
              <a:t>Job REF Code: 2024</a:t>
            </a:r>
            <a:br>
              <a:rPr lang="en-US" sz="2400" b="0" dirty="0"/>
            </a:br>
            <a:br>
              <a:rPr lang="en-US" sz="2400" b="0" dirty="0"/>
            </a:br>
            <a:endParaRPr lang="en-US" sz="2400" b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84F796-3FDA-B01C-D8B5-F9A04FC2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5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8C67895-0206-E92A-1D2C-C382519F9B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157696"/>
              </p:ext>
            </p:extLst>
          </p:nvPr>
        </p:nvGraphicFramePr>
        <p:xfrm>
          <a:off x="989324" y="1398741"/>
          <a:ext cx="10213355" cy="4608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92989">
                  <a:extLst>
                    <a:ext uri="{9D8B030D-6E8A-4147-A177-3AD203B41FA5}">
                      <a16:colId xmlns:a16="http://schemas.microsoft.com/office/drawing/2014/main" val="2465142895"/>
                    </a:ext>
                  </a:extLst>
                </a:gridCol>
                <a:gridCol w="5220366">
                  <a:extLst>
                    <a:ext uri="{9D8B030D-6E8A-4147-A177-3AD203B41FA5}">
                      <a16:colId xmlns:a16="http://schemas.microsoft.com/office/drawing/2014/main" val="1902827741"/>
                    </a:ext>
                  </a:extLst>
                </a:gridCol>
              </a:tblGrid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Programme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Count of Application 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3968239044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Administrative Students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2860696806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Corresponding Associates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2172362668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Doctoral Students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739467907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Early Career Professionals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327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2423889647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Experienced Project Graduates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182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3219470254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Limited Duration - Staff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212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4206960360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Research Fellows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1938262980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Scientific Associates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2785384383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Technical Students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109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2588743973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Trainees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156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672456491"/>
                  </a:ext>
                </a:extLst>
              </a:tr>
              <a:tr h="38404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Grand Total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1033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11582" marR="11582" marT="11582" marB="0" anchor="b"/>
                </a:tc>
                <a:extLst>
                  <a:ext uri="{0D108BD9-81ED-4DB2-BD59-A6C34878D82A}">
                    <a16:rowId xmlns:a16="http://schemas.microsoft.com/office/drawing/2014/main" val="3737550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1801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7A00CB3E-6733-B7D8-097A-2355F0ACE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US" dirty="0"/>
              <a:t>2024 Application Results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7E26F7-1ADA-848D-62B5-E75F34478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6</a:t>
            </a:fld>
            <a:endParaRPr lang="en-US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B7C695-EB8D-807F-EC58-52E27A3580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535567"/>
              </p:ext>
            </p:extLst>
          </p:nvPr>
        </p:nvGraphicFramePr>
        <p:xfrm>
          <a:off x="271973" y="1218952"/>
          <a:ext cx="11648054" cy="4721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396">
                  <a:extLst>
                    <a:ext uri="{9D8B030D-6E8A-4147-A177-3AD203B41FA5}">
                      <a16:colId xmlns:a16="http://schemas.microsoft.com/office/drawing/2014/main" val="2466567912"/>
                    </a:ext>
                  </a:extLst>
                </a:gridCol>
                <a:gridCol w="642898">
                  <a:extLst>
                    <a:ext uri="{9D8B030D-6E8A-4147-A177-3AD203B41FA5}">
                      <a16:colId xmlns:a16="http://schemas.microsoft.com/office/drawing/2014/main" val="2055176434"/>
                    </a:ext>
                  </a:extLst>
                </a:gridCol>
                <a:gridCol w="1368083">
                  <a:extLst>
                    <a:ext uri="{9D8B030D-6E8A-4147-A177-3AD203B41FA5}">
                      <a16:colId xmlns:a16="http://schemas.microsoft.com/office/drawing/2014/main" val="1877295996"/>
                    </a:ext>
                  </a:extLst>
                </a:gridCol>
                <a:gridCol w="1648011">
                  <a:extLst>
                    <a:ext uri="{9D8B030D-6E8A-4147-A177-3AD203B41FA5}">
                      <a16:colId xmlns:a16="http://schemas.microsoft.com/office/drawing/2014/main" val="1246369337"/>
                    </a:ext>
                  </a:extLst>
                </a:gridCol>
                <a:gridCol w="1364325">
                  <a:extLst>
                    <a:ext uri="{9D8B030D-6E8A-4147-A177-3AD203B41FA5}">
                      <a16:colId xmlns:a16="http://schemas.microsoft.com/office/drawing/2014/main" val="3594858583"/>
                    </a:ext>
                  </a:extLst>
                </a:gridCol>
                <a:gridCol w="1531531">
                  <a:extLst>
                    <a:ext uri="{9D8B030D-6E8A-4147-A177-3AD203B41FA5}">
                      <a16:colId xmlns:a16="http://schemas.microsoft.com/office/drawing/2014/main" val="792591851"/>
                    </a:ext>
                  </a:extLst>
                </a:gridCol>
                <a:gridCol w="513266">
                  <a:extLst>
                    <a:ext uri="{9D8B030D-6E8A-4147-A177-3AD203B41FA5}">
                      <a16:colId xmlns:a16="http://schemas.microsoft.com/office/drawing/2014/main" val="989412997"/>
                    </a:ext>
                  </a:extLst>
                </a:gridCol>
                <a:gridCol w="1003612">
                  <a:extLst>
                    <a:ext uri="{9D8B030D-6E8A-4147-A177-3AD203B41FA5}">
                      <a16:colId xmlns:a16="http://schemas.microsoft.com/office/drawing/2014/main" val="906728084"/>
                    </a:ext>
                  </a:extLst>
                </a:gridCol>
                <a:gridCol w="1176453">
                  <a:extLst>
                    <a:ext uri="{9D8B030D-6E8A-4147-A177-3AD203B41FA5}">
                      <a16:colId xmlns:a16="http://schemas.microsoft.com/office/drawing/2014/main" val="928156115"/>
                    </a:ext>
                  </a:extLst>
                </a:gridCol>
                <a:gridCol w="494479">
                  <a:extLst>
                    <a:ext uri="{9D8B030D-6E8A-4147-A177-3AD203B41FA5}">
                      <a16:colId xmlns:a16="http://schemas.microsoft.com/office/drawing/2014/main" val="2878359095"/>
                    </a:ext>
                  </a:extLst>
                </a:gridCol>
              </a:tblGrid>
              <a:tr h="43713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u="none" strike="noStrike">
                          <a:effectLst/>
                        </a:rPr>
                        <a:t>Programme /Application Status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550" b="0" u="none" strike="noStrike" dirty="0">
                          <a:effectLst/>
                        </a:rPr>
                        <a:t>HIRED</a:t>
                      </a:r>
                      <a:endParaRPr lang="en-GB" sz="155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u="none" strike="noStrike" dirty="0">
                          <a:effectLst/>
                        </a:rPr>
                        <a:t>IN_REVIEW/</a:t>
                      </a:r>
                    </a:p>
                    <a:p>
                      <a:pPr algn="l" fontAlgn="ctr"/>
                      <a:r>
                        <a:rPr lang="en-GB" sz="1600" b="0" u="none" strike="noStrike" dirty="0">
                          <a:effectLst/>
                        </a:rPr>
                        <a:t>For Manager Review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u="none" strike="noStrike">
                          <a:effectLst/>
                        </a:rPr>
                        <a:t>IN_REVIEW/Not For Manager Review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u="none" strike="noStrike" dirty="0">
                          <a:effectLst/>
                        </a:rPr>
                        <a:t>IN_REVIEW/</a:t>
                      </a:r>
                    </a:p>
                    <a:p>
                      <a:pPr algn="l" fontAlgn="ctr"/>
                      <a:r>
                        <a:rPr lang="en-GB" sz="1600" b="0" u="none" strike="noStrike" dirty="0">
                          <a:effectLst/>
                        </a:rPr>
                        <a:t>Pre-Screening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u="none" strike="noStrike" dirty="0">
                          <a:effectLst/>
                        </a:rPr>
                        <a:t>INTERVIEW/</a:t>
                      </a:r>
                    </a:p>
                    <a:p>
                      <a:pPr algn="l" fontAlgn="ctr"/>
                      <a:r>
                        <a:rPr lang="en-GB" sz="1600" b="0" u="none" strike="noStrike" dirty="0">
                          <a:effectLst/>
                        </a:rPr>
                        <a:t>Video Interview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u="none" strike="noStrike">
                          <a:effectLst/>
                        </a:rPr>
                        <a:t>NEW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 dirty="0">
                          <a:effectLst/>
                        </a:rPr>
                        <a:t>REJECTED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u="none" strike="noStrike" dirty="0">
                          <a:effectLst/>
                        </a:rPr>
                        <a:t>WITHDRAWN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600" b="0" u="none" strike="noStrike" dirty="0">
                          <a:effectLst/>
                        </a:rPr>
                        <a:t>Total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ctr"/>
                </a:tc>
                <a:extLst>
                  <a:ext uri="{0D108BD9-81ED-4DB2-BD59-A6C34878D82A}">
                    <a16:rowId xmlns:a16="http://schemas.microsoft.com/office/drawing/2014/main" val="2149496674"/>
                  </a:ext>
                </a:extLst>
              </a:tr>
              <a:tr h="24337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Administrative Students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extLst>
                  <a:ext uri="{0D108BD9-81ED-4DB2-BD59-A6C34878D82A}">
                    <a16:rowId xmlns:a16="http://schemas.microsoft.com/office/drawing/2014/main" val="1511483233"/>
                  </a:ext>
                </a:extLst>
              </a:tr>
              <a:tr h="437133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Corresponding Associates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extLst>
                  <a:ext uri="{0D108BD9-81ED-4DB2-BD59-A6C34878D82A}">
                    <a16:rowId xmlns:a16="http://schemas.microsoft.com/office/drawing/2014/main" val="3633385167"/>
                  </a:ext>
                </a:extLst>
              </a:tr>
              <a:tr h="24337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Doctoral Students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1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10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extLst>
                  <a:ext uri="{0D108BD9-81ED-4DB2-BD59-A6C34878D82A}">
                    <a16:rowId xmlns:a16="http://schemas.microsoft.com/office/drawing/2014/main" val="1968349494"/>
                  </a:ext>
                </a:extLst>
              </a:tr>
              <a:tr h="437133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Early Career Professionals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308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327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extLst>
                  <a:ext uri="{0D108BD9-81ED-4DB2-BD59-A6C34878D82A}">
                    <a16:rowId xmlns:a16="http://schemas.microsoft.com/office/drawing/2014/main" val="3900905425"/>
                  </a:ext>
                </a:extLst>
              </a:tr>
              <a:tr h="437133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Experienced Project Graduates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3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168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182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extLst>
                  <a:ext uri="{0D108BD9-81ED-4DB2-BD59-A6C34878D82A}">
                    <a16:rowId xmlns:a16="http://schemas.microsoft.com/office/drawing/2014/main" val="1600260538"/>
                  </a:ext>
                </a:extLst>
              </a:tr>
              <a:tr h="24337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Limited duration Staff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203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</a:rPr>
                        <a:t>212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extLst>
                  <a:ext uri="{0D108BD9-81ED-4DB2-BD59-A6C34878D82A}">
                    <a16:rowId xmlns:a16="http://schemas.microsoft.com/office/drawing/2014/main" val="1809968382"/>
                  </a:ext>
                </a:extLst>
              </a:tr>
              <a:tr h="24337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Research Fellows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8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17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extLst>
                  <a:ext uri="{0D108BD9-81ED-4DB2-BD59-A6C34878D82A}">
                    <a16:rowId xmlns:a16="http://schemas.microsoft.com/office/drawing/2014/main" val="3777131464"/>
                  </a:ext>
                </a:extLst>
              </a:tr>
              <a:tr h="24337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Scientific Associates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extLst>
                  <a:ext uri="{0D108BD9-81ED-4DB2-BD59-A6C34878D82A}">
                    <a16:rowId xmlns:a16="http://schemas.microsoft.com/office/drawing/2014/main" val="1806559106"/>
                  </a:ext>
                </a:extLst>
              </a:tr>
              <a:tr h="24337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Technical Students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1" u="none" strike="noStrike" dirty="0">
                          <a:effectLst/>
                          <a:highlight>
                            <a:srgbClr val="FFFF00"/>
                          </a:highlight>
                        </a:rPr>
                        <a:t>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106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109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extLst>
                  <a:ext uri="{0D108BD9-81ED-4DB2-BD59-A6C34878D82A}">
                    <a16:rowId xmlns:a16="http://schemas.microsoft.com/office/drawing/2014/main" val="1153957028"/>
                  </a:ext>
                </a:extLst>
              </a:tr>
              <a:tr h="24337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>
                          <a:effectLst/>
                        </a:rPr>
                        <a:t>Trainees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154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156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extLst>
                  <a:ext uri="{0D108BD9-81ED-4DB2-BD59-A6C34878D82A}">
                    <a16:rowId xmlns:a16="http://schemas.microsoft.com/office/drawing/2014/main" val="2808348479"/>
                  </a:ext>
                </a:extLst>
              </a:tr>
              <a:tr h="243374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u="none" strike="noStrike" dirty="0">
                          <a:effectLst/>
                        </a:rPr>
                        <a:t>Grand Total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10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5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3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2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976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>
                          <a:effectLst/>
                        </a:rPr>
                        <a:t>11</a:t>
                      </a:r>
                      <a:endParaRPr lang="en-GB" sz="16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u="none" strike="noStrike" dirty="0">
                          <a:effectLst/>
                          <a:highlight>
                            <a:srgbClr val="00FFFF"/>
                          </a:highlight>
                        </a:rPr>
                        <a:t>1033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00FFFF"/>
                        </a:highlight>
                        <a:latin typeface="Aptos Narrow" panose="020B0004020202020204" pitchFamily="34" charset="0"/>
                      </a:endParaRPr>
                    </a:p>
                  </a:txBody>
                  <a:tcPr marL="7339" marR="7339" marT="7339" marB="0" anchor="b"/>
                </a:tc>
                <a:extLst>
                  <a:ext uri="{0D108BD9-81ED-4DB2-BD59-A6C34878D82A}">
                    <a16:rowId xmlns:a16="http://schemas.microsoft.com/office/drawing/2014/main" val="2379966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61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EDC29E-6DF4-CEB0-9EDE-3B53CBF9B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809064-CC4C-977A-A319-6C2036A3988D}"/>
              </a:ext>
            </a:extLst>
          </p:cNvPr>
          <p:cNvSpPr txBox="1"/>
          <p:nvPr/>
        </p:nvSpPr>
        <p:spPr bwMode="auto">
          <a:xfrm>
            <a:off x="588691" y="655431"/>
            <a:ext cx="1101461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/>
              <a:t>Initial discussions to promote Early Careers – Technicians</a:t>
            </a:r>
          </a:p>
          <a:p>
            <a:r>
              <a:rPr lang="en-US" sz="3600" dirty="0"/>
              <a:t>(Rafael Navarro)</a:t>
            </a:r>
            <a:endParaRPr lang="en-GB" sz="3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4C72ED-B1FC-7210-9B6F-5848046519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47666" y="3523785"/>
            <a:ext cx="4698140" cy="12946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E905C84-7176-C4EA-B87A-B3C691AE7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91" y="2585140"/>
            <a:ext cx="6222658" cy="4109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745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8521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2FBF3-BA79-43EF-45D3-6FC2DBEC22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1841C5-5DC7-1608-F6BA-1B2E1A6E9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434E0F-1AE5-4C34-A6A7-32761C92B456}" type="datetime1">
              <a:rPr lang="en-GB" smtClean="0"/>
              <a:t>25/03/2025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BB43B0-A1E3-6EED-6FF1-7740F6BAB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HR Talent Acquisition | Opportunities to learn and work at CERN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0939DA-E683-AB5D-8BDC-D867A8D17C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5C53BC69-1255-9FB6-7797-C1EF97D09F44}"/>
              </a:ext>
            </a:extLst>
          </p:cNvPr>
          <p:cNvSpPr txBox="1">
            <a:spLocks/>
          </p:cNvSpPr>
          <p:nvPr/>
        </p:nvSpPr>
        <p:spPr>
          <a:xfrm>
            <a:off x="0" y="373593"/>
            <a:ext cx="12192000" cy="83175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>
                <a:solidFill>
                  <a:schemeClr val="tx1"/>
                </a:solidFill>
                <a:latin typeface="Avenir Light" panose="020B0402020203020204" pitchFamily="34" charset="77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 sz="4800" b="1">
                <a:solidFill>
                  <a:schemeClr val="accent6"/>
                </a:solidFill>
              </a:rPr>
              <a:t>   </a:t>
            </a:r>
            <a:r>
              <a:rPr lang="en-US" sz="4800" b="1">
                <a:solidFill>
                  <a:schemeClr val="accent6"/>
                </a:solidFill>
                <a:latin typeface="Century Gothic" panose="020B0502020202020204" pitchFamily="34" charset="0"/>
              </a:rPr>
              <a:t>Various areas besides physics..</a:t>
            </a:r>
          </a:p>
        </p:txBody>
      </p:sp>
      <p:pic>
        <p:nvPicPr>
          <p:cNvPr id="6" name="Picture 16">
            <a:extLst>
              <a:ext uri="{FF2B5EF4-FFF2-40B4-BE49-F238E27FC236}">
                <a16:creationId xmlns:a16="http://schemas.microsoft.com/office/drawing/2014/main" id="{8D93238E-A4F8-0E58-8953-180A52C36DC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140" y="1852936"/>
            <a:ext cx="2079050" cy="1390364"/>
          </a:xfrm>
          <a:prstGeom prst="rect">
            <a:avLst/>
          </a:prstGeom>
        </p:spPr>
      </p:pic>
      <p:pic>
        <p:nvPicPr>
          <p:cNvPr id="7" name="Picture 17">
            <a:extLst>
              <a:ext uri="{FF2B5EF4-FFF2-40B4-BE49-F238E27FC236}">
                <a16:creationId xmlns:a16="http://schemas.microsoft.com/office/drawing/2014/main" id="{7742731C-0D2A-F599-0C04-5BA3E853351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2809066" y="1852936"/>
            <a:ext cx="2066142" cy="1379004"/>
          </a:xfrm>
          <a:prstGeom prst="rect">
            <a:avLst/>
          </a:prstGeom>
        </p:spPr>
      </p:pic>
      <p:pic>
        <p:nvPicPr>
          <p:cNvPr id="9" name="Picture 18">
            <a:extLst>
              <a:ext uri="{FF2B5EF4-FFF2-40B4-BE49-F238E27FC236}">
                <a16:creationId xmlns:a16="http://schemas.microsoft.com/office/drawing/2014/main" id="{2AA04866-20FD-EB9F-130C-01A84E6D5E7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6265" y="3964622"/>
            <a:ext cx="2087603" cy="1389998"/>
          </a:xfrm>
          <a:prstGeom prst="rect">
            <a:avLst/>
          </a:prstGeom>
        </p:spPr>
      </p:pic>
      <p:pic>
        <p:nvPicPr>
          <p:cNvPr id="10" name="Picture 21">
            <a:extLst>
              <a:ext uri="{FF2B5EF4-FFF2-40B4-BE49-F238E27FC236}">
                <a16:creationId xmlns:a16="http://schemas.microsoft.com/office/drawing/2014/main" id="{5AF43F1E-F209-D398-9E7A-9FC09C4776B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66265" y="1852936"/>
            <a:ext cx="2087603" cy="1379004"/>
          </a:xfrm>
          <a:prstGeom prst="rect">
            <a:avLst/>
          </a:prstGeom>
        </p:spPr>
      </p:pic>
      <p:sp>
        <p:nvSpPr>
          <p:cNvPr id="11" name="TextBox 22">
            <a:extLst>
              <a:ext uri="{FF2B5EF4-FFF2-40B4-BE49-F238E27FC236}">
                <a16:creationId xmlns:a16="http://schemas.microsoft.com/office/drawing/2014/main" id="{F6349019-9B9E-9ACD-F8D8-CE34A78D1978}"/>
              </a:ext>
            </a:extLst>
          </p:cNvPr>
          <p:cNvSpPr txBox="1"/>
          <p:nvPr/>
        </p:nvSpPr>
        <p:spPr bwMode="auto">
          <a:xfrm>
            <a:off x="964812" y="1514382"/>
            <a:ext cx="12617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/>
              <a:t>ROBOTICS</a:t>
            </a:r>
            <a:endParaRPr lang="en-GB" sz="1600" b="1" dirty="0"/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id="{89F12933-59A0-0D21-23E8-B04DD7344BCF}"/>
              </a:ext>
            </a:extLst>
          </p:cNvPr>
          <p:cNvSpPr txBox="1"/>
          <p:nvPr/>
        </p:nvSpPr>
        <p:spPr bwMode="auto">
          <a:xfrm>
            <a:off x="3126368" y="1514382"/>
            <a:ext cx="1431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/>
              <a:t>COMPUTING</a:t>
            </a:r>
            <a:endParaRPr lang="en-GB" sz="1600" b="1" dirty="0"/>
          </a:p>
        </p:txBody>
      </p:sp>
      <p:sp>
        <p:nvSpPr>
          <p:cNvPr id="13" name="TextBox 24">
            <a:extLst>
              <a:ext uri="{FF2B5EF4-FFF2-40B4-BE49-F238E27FC236}">
                <a16:creationId xmlns:a16="http://schemas.microsoft.com/office/drawing/2014/main" id="{24AAF285-7289-7C64-686A-5069DE1186A8}"/>
              </a:ext>
            </a:extLst>
          </p:cNvPr>
          <p:cNvSpPr txBox="1"/>
          <p:nvPr/>
        </p:nvSpPr>
        <p:spPr bwMode="auto">
          <a:xfrm>
            <a:off x="5300992" y="3379847"/>
            <a:ext cx="1618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/>
              <a:t>CIVIL</a:t>
            </a:r>
            <a:r>
              <a:rPr lang="fr-CH" sz="1600" b="1" dirty="0">
                <a:solidFill>
                  <a:schemeClr val="bg1"/>
                </a:solidFill>
              </a:rPr>
              <a:t> </a:t>
            </a:r>
            <a:r>
              <a:rPr lang="fr-CH" sz="1600" b="1" dirty="0"/>
              <a:t>ENGINEERING</a:t>
            </a:r>
            <a:endParaRPr lang="en-GB" sz="1600" b="1" dirty="0"/>
          </a:p>
        </p:txBody>
      </p:sp>
      <p:sp>
        <p:nvSpPr>
          <p:cNvPr id="14" name="TextBox 25">
            <a:extLst>
              <a:ext uri="{FF2B5EF4-FFF2-40B4-BE49-F238E27FC236}">
                <a16:creationId xmlns:a16="http://schemas.microsoft.com/office/drawing/2014/main" id="{4EBDF54A-2B15-0221-8D83-23896E29445C}"/>
              </a:ext>
            </a:extLst>
          </p:cNvPr>
          <p:cNvSpPr txBox="1"/>
          <p:nvPr/>
        </p:nvSpPr>
        <p:spPr bwMode="auto">
          <a:xfrm>
            <a:off x="5134388" y="1514382"/>
            <a:ext cx="1951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/>
              <a:t>COMMUNICATION</a:t>
            </a:r>
            <a:endParaRPr lang="en-GB" sz="1600" b="1" dirty="0"/>
          </a:p>
        </p:txBody>
      </p:sp>
      <p:sp>
        <p:nvSpPr>
          <p:cNvPr id="15" name="TextBox 27">
            <a:extLst>
              <a:ext uri="{FF2B5EF4-FFF2-40B4-BE49-F238E27FC236}">
                <a16:creationId xmlns:a16="http://schemas.microsoft.com/office/drawing/2014/main" id="{AFC1B2ED-5282-89D1-D061-EB57FCBC57FF}"/>
              </a:ext>
            </a:extLst>
          </p:cNvPr>
          <p:cNvSpPr txBox="1"/>
          <p:nvPr/>
        </p:nvSpPr>
        <p:spPr bwMode="auto">
          <a:xfrm>
            <a:off x="7264259" y="1514382"/>
            <a:ext cx="2169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/>
              <a:t>RADIO FREQUENCY</a:t>
            </a:r>
            <a:endParaRPr lang="en-GB" sz="1600" b="1" dirty="0"/>
          </a:p>
        </p:txBody>
      </p:sp>
      <p:sp>
        <p:nvSpPr>
          <p:cNvPr id="16" name="TextBox 28">
            <a:extLst>
              <a:ext uri="{FF2B5EF4-FFF2-40B4-BE49-F238E27FC236}">
                <a16:creationId xmlns:a16="http://schemas.microsoft.com/office/drawing/2014/main" id="{28BFCD0E-A5A9-E3A8-79FC-A5973416993E}"/>
              </a:ext>
            </a:extLst>
          </p:cNvPr>
          <p:cNvSpPr txBox="1"/>
          <p:nvPr/>
        </p:nvSpPr>
        <p:spPr bwMode="auto">
          <a:xfrm>
            <a:off x="744402" y="3379847"/>
            <a:ext cx="1697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/>
              <a:t>VACUUMS AND CRYOGENICS</a:t>
            </a:r>
            <a:endParaRPr lang="en-GB" sz="1600" b="1" dirty="0"/>
          </a:p>
        </p:txBody>
      </p:sp>
      <p:sp>
        <p:nvSpPr>
          <p:cNvPr id="21" name="TextBox 29">
            <a:extLst>
              <a:ext uri="{FF2B5EF4-FFF2-40B4-BE49-F238E27FC236}">
                <a16:creationId xmlns:a16="http://schemas.microsoft.com/office/drawing/2014/main" id="{427C2051-A9BE-A165-6AB7-EC426A9F10EE}"/>
              </a:ext>
            </a:extLst>
          </p:cNvPr>
          <p:cNvSpPr txBox="1"/>
          <p:nvPr/>
        </p:nvSpPr>
        <p:spPr bwMode="auto">
          <a:xfrm>
            <a:off x="7525194" y="3379847"/>
            <a:ext cx="1647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/>
              <a:t>MECHANICAL ENGINEERING</a:t>
            </a:r>
            <a:endParaRPr lang="en-GB" sz="1600" b="1" dirty="0"/>
          </a:p>
        </p:txBody>
      </p:sp>
      <p:sp>
        <p:nvSpPr>
          <p:cNvPr id="27" name="TextBox 30">
            <a:extLst>
              <a:ext uri="{FF2B5EF4-FFF2-40B4-BE49-F238E27FC236}">
                <a16:creationId xmlns:a16="http://schemas.microsoft.com/office/drawing/2014/main" id="{E2159AAB-E12D-8E6A-0B94-1A6E19701E9F}"/>
              </a:ext>
            </a:extLst>
          </p:cNvPr>
          <p:cNvSpPr txBox="1"/>
          <p:nvPr/>
        </p:nvSpPr>
        <p:spPr bwMode="auto">
          <a:xfrm>
            <a:off x="9780553" y="1511531"/>
            <a:ext cx="1647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/>
              <a:t>ELECTRONICS</a:t>
            </a:r>
            <a:endParaRPr lang="en-GB" sz="1600" b="1" dirty="0"/>
          </a:p>
        </p:txBody>
      </p:sp>
      <p:sp>
        <p:nvSpPr>
          <p:cNvPr id="33" name="Rectangle 31">
            <a:extLst>
              <a:ext uri="{FF2B5EF4-FFF2-40B4-BE49-F238E27FC236}">
                <a16:creationId xmlns:a16="http://schemas.microsoft.com/office/drawing/2014/main" id="{F351C9F3-0374-BD37-F888-ABA6835AB26C}"/>
              </a:ext>
            </a:extLst>
          </p:cNvPr>
          <p:cNvSpPr/>
          <p:nvPr/>
        </p:nvSpPr>
        <p:spPr>
          <a:xfrm>
            <a:off x="9868102" y="3379847"/>
            <a:ext cx="14726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600" b="1" dirty="0"/>
              <a:t>MATERIALS SCIENCE</a:t>
            </a:r>
            <a:endParaRPr lang="en-GB" sz="1600" b="1" dirty="0"/>
          </a:p>
        </p:txBody>
      </p:sp>
      <p:sp>
        <p:nvSpPr>
          <p:cNvPr id="34" name="TextBox 19">
            <a:extLst>
              <a:ext uri="{FF2B5EF4-FFF2-40B4-BE49-F238E27FC236}">
                <a16:creationId xmlns:a16="http://schemas.microsoft.com/office/drawing/2014/main" id="{4D52D25B-0F04-F4EA-8FD4-EAD8D5CDCE86}"/>
              </a:ext>
            </a:extLst>
          </p:cNvPr>
          <p:cNvSpPr txBox="1"/>
          <p:nvPr/>
        </p:nvSpPr>
        <p:spPr bwMode="auto">
          <a:xfrm>
            <a:off x="3004100" y="3379847"/>
            <a:ext cx="1697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/>
              <a:t>ELECTRICAL ENGINEERING</a:t>
            </a:r>
            <a:endParaRPr lang="en-GB" sz="1600" b="1" dirty="0"/>
          </a:p>
        </p:txBody>
      </p:sp>
      <p:pic>
        <p:nvPicPr>
          <p:cNvPr id="36" name="Picture 4">
            <a:extLst>
              <a:ext uri="{FF2B5EF4-FFF2-40B4-BE49-F238E27FC236}">
                <a16:creationId xmlns:a16="http://schemas.microsoft.com/office/drawing/2014/main" id="{B5C9C39B-D5D0-81F5-7CE3-B357F7CB43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" b="158"/>
          <a:stretch/>
        </p:blipFill>
        <p:spPr bwMode="auto">
          <a:xfrm>
            <a:off x="9560628" y="1852936"/>
            <a:ext cx="2087603" cy="139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6">
            <a:extLst>
              <a:ext uri="{FF2B5EF4-FFF2-40B4-BE49-F238E27FC236}">
                <a16:creationId xmlns:a16="http://schemas.microsoft.com/office/drawing/2014/main" id="{09B513F1-5E73-93CD-0421-D18B51C462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6" b="5556"/>
          <a:stretch/>
        </p:blipFill>
        <p:spPr bwMode="auto">
          <a:xfrm>
            <a:off x="556140" y="3971915"/>
            <a:ext cx="2074058" cy="138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5" descr="Close-up of a copper wire&#10;&#10;Description automatically generated">
            <a:extLst>
              <a:ext uri="{FF2B5EF4-FFF2-40B4-BE49-F238E27FC236}">
                <a16:creationId xmlns:a16="http://schemas.microsoft.com/office/drawing/2014/main" id="{2FCF5154-FA59-B218-EE02-188985205CDE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8306" b="8306"/>
          <a:stretch/>
        </p:blipFill>
        <p:spPr>
          <a:xfrm>
            <a:off x="2809066" y="3962885"/>
            <a:ext cx="2087603" cy="1391735"/>
          </a:xfrm>
          <a:prstGeom prst="rect">
            <a:avLst/>
          </a:prstGeom>
        </p:spPr>
      </p:pic>
      <p:pic>
        <p:nvPicPr>
          <p:cNvPr id="39" name="Picture 8">
            <a:extLst>
              <a:ext uri="{FF2B5EF4-FFF2-40B4-BE49-F238E27FC236}">
                <a16:creationId xmlns:a16="http://schemas.microsoft.com/office/drawing/2014/main" id="{0F48ED87-40D3-684B-D5BC-34C1073E58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" b="266"/>
          <a:stretch/>
        </p:blipFill>
        <p:spPr bwMode="auto">
          <a:xfrm>
            <a:off x="7314817" y="3972028"/>
            <a:ext cx="2068507" cy="1379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>
            <a:extLst>
              <a:ext uri="{FF2B5EF4-FFF2-40B4-BE49-F238E27FC236}">
                <a16:creationId xmlns:a16="http://schemas.microsoft.com/office/drawing/2014/main" id="{ED80243A-F6D0-8F8C-E7E2-0380749893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" b="39"/>
          <a:stretch/>
        </p:blipFill>
        <p:spPr bwMode="auto">
          <a:xfrm>
            <a:off x="9560628" y="3964622"/>
            <a:ext cx="2087603" cy="139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Bildobjekt 41" descr="En bild som visar person, klädsel, inomhus, dator&#10;&#10;Automatiskt genererad beskrivning">
            <a:extLst>
              <a:ext uri="{FF2B5EF4-FFF2-40B4-BE49-F238E27FC236}">
                <a16:creationId xmlns:a16="http://schemas.microsoft.com/office/drawing/2014/main" id="{5DCDE865-E312-C797-CF72-31BA377422CE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l="5054" t="3860" r="-1" b="1"/>
          <a:stretch/>
        </p:blipFill>
        <p:spPr>
          <a:xfrm>
            <a:off x="7314817" y="1845529"/>
            <a:ext cx="2051761" cy="138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589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1_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Talent Acquisition" id="{6827484E-B60D-754B-8D6A-9DEBB77B0273}" vid="{A194260A-DE7D-7D48-B428-C34A2475C5F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10991</TotalTime>
  <Words>1839</Words>
  <Application>Microsoft Office PowerPoint</Application>
  <PresentationFormat>Widescreen</PresentationFormat>
  <Paragraphs>339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Aptos</vt:lpstr>
      <vt:lpstr>Aptos Narrow</vt:lpstr>
      <vt:lpstr>Arial</vt:lpstr>
      <vt:lpstr>Calibri</vt:lpstr>
      <vt:lpstr>Century Gothic</vt:lpstr>
      <vt:lpstr>Wingdings</vt:lpstr>
      <vt:lpstr>1_Office Theme</vt:lpstr>
      <vt:lpstr>PowerPoint Presentation</vt:lpstr>
      <vt:lpstr> 1 March 2025 – Personnel Return report</vt:lpstr>
      <vt:lpstr>Brazilians (as primary nationality) status distribution</vt:lpstr>
      <vt:lpstr>PowerPoint Presentation</vt:lpstr>
      <vt:lpstr>Application Count  Job REF Code: 2024  </vt:lpstr>
      <vt:lpstr>2024 Application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TTE Committee 2022-2 Statistics</dc:title>
  <dc:creator>Jachens, Jeana</dc:creator>
  <cp:lastModifiedBy>Priscilla Marinho Valavicius</cp:lastModifiedBy>
  <cp:revision>390</cp:revision>
  <dcterms:created xsi:type="dcterms:W3CDTF">2022-06-20T11:31:34Z</dcterms:created>
  <dcterms:modified xsi:type="dcterms:W3CDTF">2025-03-25T13:03:03Z</dcterms:modified>
</cp:coreProperties>
</file>