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16" r:id="rId2"/>
    <p:sldId id="5415" r:id="rId3"/>
    <p:sldId id="5414" r:id="rId4"/>
    <p:sldId id="5417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891267-80EB-44AC-B3F9-D4A57C86DD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802091-ECEF-1149-10EB-C9EFF13C9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CC94B9A-8DEB-9DC0-9B1D-2DCD4B2B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04164B-F124-0289-4B0F-3916B5C8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425903-FDFB-1EA6-39E2-9C2F98F49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70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A4BAD6-C759-0045-4653-9EE1CA573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65A7B15-FE04-C67B-2DA9-AD6678E45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FCE11C-73BE-80F9-D3D3-063410451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611614-679C-56AE-9DCE-E81C583C7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30D0D3E-82B8-B575-66BC-5784B7192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30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170480-9766-A80A-F2F6-C436D2D86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4E4AB0D-C2B7-D0E8-23F5-BA65A7B6D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38B8EAB-95F7-0ACF-4D88-8AC499F4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CF776B1-DADC-407B-4DB5-1F7977732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F555F0-81AC-F036-7E9F-5BE83EEF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96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BE04C3-611B-91FE-2345-EAD89F158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AA937F-F10E-0D8D-7577-C106DCDCF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8680C39-B2BC-59EC-3EB2-B71641B5C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880001D-FADB-248E-94EB-7E0940CC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C2F9A4-D79F-5424-C514-1D2805AFB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6454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3C170-6B7A-C56F-0B78-5ED183843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933A753-2BFB-1D8B-2A20-991E34BC1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82B23B-9102-C7B1-5E6C-B14D2BFC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D813D8-ED87-7C2F-1E6F-E8AD452E6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3DEFCD8-9A20-60A7-52E1-5F25BAEC6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834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2CED02-43A8-CB84-A85B-3753F11F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2C64D6-697C-333E-69EA-0F2E735D3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2432C0C-C40F-43DB-0FF6-53F0BFCA5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B2A5265-EBFA-EA14-F863-6FA1B96A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9D30E4A-B762-8F3E-A9A3-A0C6F5A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602BE04-FB7A-5C91-F6AE-A773374D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391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21C31E-1300-F23F-E6D4-B29197530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A28EA78-5FE5-FBC6-7627-E46FA66B5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90948FD-EEBE-2E7F-64D0-0BA9EEDDF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8934EB3C-5B0C-5349-2188-FBDC22CCF9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7B3B52D-85CF-D94F-E79B-A7913FB6B5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DC85A30-C021-A809-C8C1-9AB13FA23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A0600A7-25B8-E66B-263D-511E312D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200D78-4972-AA06-18D8-8688AA42D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854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097878-52AE-B11E-8ECA-18DC5AC6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D048574-EDC6-6D87-EA4A-A929F7C9B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B7F92CC-2AC5-085A-7FAB-5B6C986DD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6AF3443-EE46-0DD6-DD07-0490B129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313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DBBCF05-8595-826C-EE23-68A417722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F60DCA6-0442-EDFF-BA6D-AC0F18AB3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701ADC-DA9D-B256-B1DC-8CF22284B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86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6B8C49-476B-5728-0075-DFAACE63D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F53A98-5A84-52FC-868C-A138AB247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F33B1E3-573C-DA63-4B81-599A63B59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6BB8460-FD8D-0C1F-8764-50464AE25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6A63CA6-3216-08E2-33C0-6646047B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88D6BF0-E755-4DB3-AF74-F803FDD4A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062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B5FC18-6850-1CD4-D3E7-347E56EF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11FE3FD-BFD3-B4D2-D5DD-5F980B2717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95569BA-A08F-3E74-038F-2F8AF2AC8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305B087-725E-5613-D773-6432FBE2A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771232D-395B-516F-9664-B6D1320F7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BA59E7-754F-BA37-60D3-3B5FA403A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97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AFA0001-F639-8026-14D5-BC749D926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B610BAE-5661-CB4A-9038-F9E832458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425266-F457-EAA8-EABB-2564526D54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4FDC90-5163-4F61-86E9-3E3E9E03F4BB}" type="datetimeFigureOut">
              <a:rPr lang="pt-BR" smtClean="0"/>
              <a:t>24/03/2025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3B2AA1-5239-D61A-BF68-63568FFF4A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F034B3-01B7-75EE-79B3-1083E6CF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1B4484-05C6-4BDB-A9FD-B5BE8D2434E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068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Homem de terno e gravata e mulher ao lado de caixa de papelão&#10;&#10;O conteúdo gerado por IA pode estar incorreto.">
            <a:extLst>
              <a:ext uri="{FF2B5EF4-FFF2-40B4-BE49-F238E27FC236}">
                <a16:creationId xmlns:a16="http://schemas.microsoft.com/office/drawing/2014/main" id="{F62B4972-AD53-0167-9627-0456FC56D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2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722C77E1-3135-AEAD-05C2-1888EB465A4A}"/>
              </a:ext>
            </a:extLst>
          </p:cNvPr>
          <p:cNvSpPr txBox="1"/>
          <p:nvPr/>
        </p:nvSpPr>
        <p:spPr>
          <a:xfrm>
            <a:off x="209550" y="228600"/>
            <a:ext cx="4457700" cy="1200329"/>
          </a:xfrm>
          <a:prstGeom prst="rect">
            <a:avLst/>
          </a:prstGeom>
          <a:solidFill>
            <a:srgbClr val="EAEAEA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rgbClr val="000099"/>
                </a:solidFill>
                <a:effectLst/>
                <a:latin typeface="sourcesans-semibold"/>
              </a:rPr>
              <a:t>Brazil has become the first Associate Member State of CERN in the Americas</a:t>
            </a:r>
          </a:p>
        </p:txBody>
      </p:sp>
    </p:spTree>
    <p:extLst>
      <p:ext uri="{BB962C8B-B14F-4D97-AF65-F5344CB8AC3E}">
        <p14:creationId xmlns:p14="http://schemas.microsoft.com/office/powerpoint/2010/main" val="310276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m 2" descr="Texto, Carta&#10;&#10;O conteúdo gerado por IA pode estar incorreto.">
            <a:extLst>
              <a:ext uri="{FF2B5EF4-FFF2-40B4-BE49-F238E27FC236}">
                <a16:creationId xmlns:a16="http://schemas.microsoft.com/office/drawing/2014/main" id="{F0A0E1F3-6395-F669-BB94-9520D14C3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903" y="148167"/>
            <a:ext cx="6554194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3DF0326-2972-7911-CEFE-7B8282394AF9}"/>
              </a:ext>
            </a:extLst>
          </p:cNvPr>
          <p:cNvSpPr txBox="1"/>
          <p:nvPr/>
        </p:nvSpPr>
        <p:spPr>
          <a:xfrm>
            <a:off x="3290887" y="6163584"/>
            <a:ext cx="5610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Annual Contribution   </a:t>
            </a:r>
            <a:r>
              <a:rPr lang="pt-BR" sz="1800" b="1" i="0" u="none" strike="noStrike" baseline="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CHF 10,300,000.00</a:t>
            </a:r>
            <a:endParaRPr lang="pt-BR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746D90AD-2256-E42E-14BA-61D148EDF58C}"/>
              </a:ext>
            </a:extLst>
          </p:cNvPr>
          <p:cNvGrpSpPr/>
          <p:nvPr/>
        </p:nvGrpSpPr>
        <p:grpSpPr>
          <a:xfrm>
            <a:off x="1327149" y="1287199"/>
            <a:ext cx="5104834" cy="4372001"/>
            <a:chOff x="209550" y="2753143"/>
            <a:chExt cx="3500457" cy="2971800"/>
          </a:xfrm>
        </p:grpSpPr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033857D8-3A8C-333E-21AB-E4713C2A0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9550" y="2753143"/>
              <a:ext cx="2971800" cy="2971800"/>
            </a:xfrm>
            <a:prstGeom prst="rect">
              <a:avLst/>
            </a:prstGeom>
          </p:spPr>
        </p:pic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5EB17C9A-DB19-663E-5B0E-92C7D96614BA}"/>
                </a:ext>
              </a:extLst>
            </p:cNvPr>
            <p:cNvSpPr txBox="1"/>
            <p:nvPr/>
          </p:nvSpPr>
          <p:spPr>
            <a:xfrm>
              <a:off x="1176357" y="5210515"/>
              <a:ext cx="2533650" cy="251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Roberto </a:t>
              </a:r>
              <a:r>
                <a:rPr lang="pt-BR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Salmeron</a:t>
              </a:r>
              <a:endParaRPr lang="pt-B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Imagem 18">
            <a:extLst>
              <a:ext uri="{FF2B5EF4-FFF2-40B4-BE49-F238E27FC236}">
                <a16:creationId xmlns:a16="http://schemas.microsoft.com/office/drawing/2014/main" id="{66BBB58C-51B5-57B4-D9CE-E9335171E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171" y="1277257"/>
            <a:ext cx="5869478" cy="4426858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3C8502F1-43BF-694E-0D5A-EE5581E7D826}"/>
              </a:ext>
            </a:extLst>
          </p:cNvPr>
          <p:cNvSpPr txBox="1"/>
          <p:nvPr/>
        </p:nvSpPr>
        <p:spPr>
          <a:xfrm>
            <a:off x="9614693" y="4924166"/>
            <a:ext cx="257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Ronald </a:t>
            </a:r>
            <a:r>
              <a:rPr lang="pt-B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Shellard</a:t>
            </a:r>
            <a:endParaRPr lang="pt-B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95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m 2" descr="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5F802D67-493E-3133-7B73-4BA751A8E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0" b="1423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0DF08F00-1B48-E611-4DB2-FEFF17F22D69}"/>
              </a:ext>
            </a:extLst>
          </p:cNvPr>
          <p:cNvSpPr txBox="1"/>
          <p:nvPr/>
        </p:nvSpPr>
        <p:spPr>
          <a:xfrm>
            <a:off x="0" y="-1"/>
            <a:ext cx="1219200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noProof="0" dirty="0">
                <a:solidFill>
                  <a:srgbClr val="000099"/>
                </a:solidFill>
              </a:rPr>
              <a:t>Renovation of the Framework Agreement CERN-</a:t>
            </a:r>
            <a:r>
              <a:rPr lang="en-GB" sz="2400" b="1" noProof="0" dirty="0" err="1">
                <a:solidFill>
                  <a:srgbClr val="000099"/>
                </a:solidFill>
              </a:rPr>
              <a:t>CNPq</a:t>
            </a:r>
            <a:r>
              <a:rPr lang="en-GB" sz="2400" b="1" noProof="0" dirty="0">
                <a:solidFill>
                  <a:srgbClr val="000099"/>
                </a:solidFill>
              </a:rPr>
              <a:t>  June 2024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61A5248-15E8-D350-7E9F-FD410F99C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8026" y="5126038"/>
            <a:ext cx="2100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>
                <a:solidFill>
                  <a:schemeClr val="bg1"/>
                </a:solidFill>
              </a:rPr>
              <a:t>Ricardo Galvão</a:t>
            </a:r>
          </a:p>
        </p:txBody>
      </p:sp>
      <p:sp>
        <p:nvSpPr>
          <p:cNvPr id="6" name="CaixaDeTexto 2">
            <a:extLst>
              <a:ext uri="{FF2B5EF4-FFF2-40B4-BE49-F238E27FC236}">
                <a16:creationId xmlns:a16="http://schemas.microsoft.com/office/drawing/2014/main" id="{B7C369BC-F912-B2EE-B82D-7E7FD855F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0845" y="5078412"/>
            <a:ext cx="2100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>
                <a:solidFill>
                  <a:schemeClr val="bg1"/>
                </a:solidFill>
              </a:rPr>
              <a:t>Joachim </a:t>
            </a:r>
            <a:r>
              <a:rPr lang="pt-BR" altLang="pt-BR" b="1" dirty="0" err="1">
                <a:solidFill>
                  <a:schemeClr val="bg1"/>
                </a:solidFill>
              </a:rPr>
              <a:t>Mnich</a:t>
            </a:r>
            <a:endParaRPr lang="pt-BR" altLang="pt-BR" b="1" dirty="0">
              <a:solidFill>
                <a:schemeClr val="bg1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4B55AA8-4E0A-C0C2-3951-175B07749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32" y="1177409"/>
            <a:ext cx="54332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pt-BR" altLang="pt-BR" b="1" dirty="0">
                <a:solidFill>
                  <a:schemeClr val="bg1"/>
                </a:solidFill>
              </a:rPr>
              <a:t>CNPq Annual </a:t>
            </a:r>
            <a:r>
              <a:rPr lang="pt-BR" altLang="pt-BR" b="1" dirty="0" err="1">
                <a:solidFill>
                  <a:schemeClr val="bg1"/>
                </a:solidFill>
              </a:rPr>
              <a:t>Contribution</a:t>
            </a:r>
            <a:r>
              <a:rPr lang="pt-BR" altLang="pt-BR" b="1" dirty="0">
                <a:solidFill>
                  <a:schemeClr val="bg1"/>
                </a:solidFill>
              </a:rPr>
              <a:t> – US$ 180,000.00 </a:t>
            </a:r>
          </a:p>
        </p:txBody>
      </p:sp>
    </p:spTree>
    <p:extLst>
      <p:ext uri="{BB962C8B-B14F-4D97-AF65-F5344CB8AC3E}">
        <p14:creationId xmlns:p14="http://schemas.microsoft.com/office/powerpoint/2010/main" val="198484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m 2" descr="Homem de terno e gravata com pessoas ao redor de uma mesa&#10;&#10;O conteúdo gerado por IA pode estar incorreto.">
            <a:extLst>
              <a:ext uri="{FF2B5EF4-FFF2-40B4-BE49-F238E27FC236}">
                <a16:creationId xmlns:a16="http://schemas.microsoft.com/office/drawing/2014/main" id="{0ED28700-73FC-D590-DB71-C1091CC009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296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E8F0C71D-62D6-C726-F7FF-55227BC9BF81}"/>
              </a:ext>
            </a:extLst>
          </p:cNvPr>
          <p:cNvSpPr txBox="1"/>
          <p:nvPr/>
        </p:nvSpPr>
        <p:spPr>
          <a:xfrm>
            <a:off x="346841" y="5439104"/>
            <a:ext cx="443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Rolf-</a:t>
            </a:r>
            <a:r>
              <a:rPr lang="pt-BR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Dieter</a:t>
            </a:r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Heuer</a:t>
            </a: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B497C3A-4905-AAE7-F145-FC960E62B087}"/>
              </a:ext>
            </a:extLst>
          </p:cNvPr>
          <p:cNvSpPr txBox="1"/>
          <p:nvPr/>
        </p:nvSpPr>
        <p:spPr>
          <a:xfrm>
            <a:off x="9348952" y="5439103"/>
            <a:ext cx="2843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Ricardo Galvão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BDA4868-E3E3-E66A-66C6-CF3E5880CF03}"/>
              </a:ext>
            </a:extLst>
          </p:cNvPr>
          <p:cNvSpPr txBox="1"/>
          <p:nvPr/>
        </p:nvSpPr>
        <p:spPr>
          <a:xfrm>
            <a:off x="7246882" y="294290"/>
            <a:ext cx="4430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ICTP </a:t>
            </a:r>
            <a:r>
              <a:rPr lang="pt-BR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7500951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48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sourcesans-semibold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Ricardo Magnus Osorio Galvao</dc:creator>
  <cp:lastModifiedBy>Ricardo Magnus Osorio Galvao</cp:lastModifiedBy>
  <cp:revision>11</cp:revision>
  <dcterms:created xsi:type="dcterms:W3CDTF">2025-03-21T11:23:49Z</dcterms:created>
  <dcterms:modified xsi:type="dcterms:W3CDTF">2025-03-24T20:36:22Z</dcterms:modified>
</cp:coreProperties>
</file>