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3"/>
  </p:notesMasterIdLst>
  <p:handoutMasterIdLst>
    <p:handoutMasterId r:id="rId14"/>
  </p:handoutMasterIdLst>
  <p:sldIdLst>
    <p:sldId id="264" r:id="rId2"/>
    <p:sldId id="457" r:id="rId3"/>
    <p:sldId id="448" r:id="rId4"/>
    <p:sldId id="452" r:id="rId5"/>
    <p:sldId id="460" r:id="rId6"/>
    <p:sldId id="458" r:id="rId7"/>
    <p:sldId id="459" r:id="rId8"/>
    <p:sldId id="461" r:id="rId9"/>
    <p:sldId id="463" r:id="rId10"/>
    <p:sldId id="462" r:id="rId11"/>
    <p:sldId id="456" r:id="rId12"/>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4651D62-BA4B-CC77-B09A-A0ECE60BE6EF}" name="Giuseppe Lerner" initials="GL" userId="S::giuseppe.lerner@cern.ch::82753e08-c3c4-47bb-b664-d190817ae74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A4311"/>
    <a:srgbClr val="89BA0E"/>
    <a:srgbClr val="000000"/>
    <a:srgbClr val="FF7A04"/>
    <a:srgbClr val="0B8E8E"/>
    <a:srgbClr val="F90000"/>
    <a:srgbClr val="1D76B3"/>
    <a:srgbClr val="F640F6"/>
    <a:srgbClr val="1600F8"/>
    <a:srgbClr val="16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5434" autoAdjust="0"/>
  </p:normalViewPr>
  <p:slideViewPr>
    <p:cSldViewPr snapToObjects="1" showGuides="1">
      <p:cViewPr varScale="1">
        <p:scale>
          <a:sx n="137" d="100"/>
          <a:sy n="137" d="100"/>
        </p:scale>
        <p:origin x="1224" y="77"/>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D03EEF-9089-C744-8C93-EE73F8B15776}" type="datetimeFigureOut">
              <a:rPr lang="fr-FR" smtClean="0"/>
              <a:pPr/>
              <a:t>13/03/2025</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F8E451-F231-B046-B379-61FE019F64C0}" type="slidenum">
              <a:rPr lang="en-GB" smtClean="0"/>
              <a:pPr/>
              <a:t>‹#›</a:t>
            </a:fld>
            <a:endParaRPr lang="en-GB"/>
          </a:p>
        </p:txBody>
      </p:sp>
    </p:spTree>
    <p:extLst>
      <p:ext uri="{BB962C8B-B14F-4D97-AF65-F5344CB8AC3E}">
        <p14:creationId xmlns:p14="http://schemas.microsoft.com/office/powerpoint/2010/main" val="292397260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57F9A8-E4A4-1C40-93CC-37CDF0C3283E}" type="datetimeFigureOut">
              <a:rPr lang="fr-FR" smtClean="0"/>
              <a:pPr/>
              <a:t>13/03/2025</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393A5D-14D6-4646-84B9-A0E78F83D06C}" type="slidenum">
              <a:rPr lang="en-GB" smtClean="0"/>
              <a:pPr/>
              <a:t>‹#›</a:t>
            </a:fld>
            <a:endParaRPr lang="en-GB"/>
          </a:p>
        </p:txBody>
      </p:sp>
    </p:spTree>
    <p:extLst>
      <p:ext uri="{BB962C8B-B14F-4D97-AF65-F5344CB8AC3E}">
        <p14:creationId xmlns:p14="http://schemas.microsoft.com/office/powerpoint/2010/main" val="13297048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
        <p:nvSpPr>
          <p:cNvPr id="2" name="Espace réservé du pied de page 4">
            <a:extLst>
              <a:ext uri="{FF2B5EF4-FFF2-40B4-BE49-F238E27FC236}">
                <a16:creationId xmlns:a16="http://schemas.microsoft.com/office/drawing/2014/main" id="{47D8B3F4-051A-8986-927B-36450E60FC2F}"/>
              </a:ext>
            </a:extLst>
          </p:cNvPr>
          <p:cNvSpPr>
            <a:spLocks noGrp="1"/>
          </p:cNvSpPr>
          <p:nvPr>
            <p:ph type="ftr" sz="quarter" idx="3"/>
          </p:nvPr>
        </p:nvSpPr>
        <p:spPr>
          <a:xfrm>
            <a:off x="10344" y="4914901"/>
            <a:ext cx="6264696" cy="245664"/>
          </a:xfrm>
          <a:prstGeom prst="rect">
            <a:avLst/>
          </a:prstGeom>
        </p:spPr>
        <p:txBody>
          <a:bodyPr lIns="0" tIns="0" rIns="0" bIns="0"/>
          <a:lstStyle>
            <a:lvl1pPr algn="ctr">
              <a:defRPr sz="1200">
                <a:latin typeface="Arial Narrow"/>
                <a:cs typeface="Arial Narrow"/>
              </a:defRPr>
            </a:lvl1pPr>
          </a:lstStyle>
          <a:p>
            <a:r>
              <a:rPr lang="pl-PL" dirty="0"/>
              <a:t>J. Manczak		 IMCC Target meeting		13</a:t>
            </a:r>
            <a:r>
              <a:rPr lang="en-GB" dirty="0"/>
              <a:t>/</a:t>
            </a:r>
            <a:r>
              <a:rPr lang="pl-PL" dirty="0"/>
              <a:t>03</a:t>
            </a:r>
            <a:r>
              <a:rPr lang="en-GB" dirty="0"/>
              <a:t>/202</a:t>
            </a:r>
            <a:r>
              <a:rPr lang="pl-PL" dirty="0"/>
              <a:t>5</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6350"/>
            <a:ext cx="8305800" cy="3536156"/>
          </a:xfrm>
          <a:prstGeom prst="rect">
            <a:avLst/>
          </a:prstGeo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
        <p:nvSpPr>
          <p:cNvPr id="2" name="Espace réservé du pied de page 4">
            <a:extLst>
              <a:ext uri="{FF2B5EF4-FFF2-40B4-BE49-F238E27FC236}">
                <a16:creationId xmlns:a16="http://schemas.microsoft.com/office/drawing/2014/main" id="{B9BC9C4B-0E0B-57B1-9555-D74239D69080}"/>
              </a:ext>
            </a:extLst>
          </p:cNvPr>
          <p:cNvSpPr>
            <a:spLocks noGrp="1"/>
          </p:cNvSpPr>
          <p:nvPr>
            <p:ph type="ftr" sz="quarter" idx="3"/>
          </p:nvPr>
        </p:nvSpPr>
        <p:spPr>
          <a:xfrm>
            <a:off x="10344" y="4914901"/>
            <a:ext cx="6264696" cy="245664"/>
          </a:xfrm>
          <a:prstGeom prst="rect">
            <a:avLst/>
          </a:prstGeom>
        </p:spPr>
        <p:txBody>
          <a:bodyPr lIns="0" tIns="0" rIns="0" bIns="0"/>
          <a:lstStyle>
            <a:lvl1pPr algn="ctr">
              <a:defRPr sz="1200">
                <a:latin typeface="Arial Narrow"/>
                <a:cs typeface="Arial Narrow"/>
              </a:defRPr>
            </a:lvl1pPr>
          </a:lstStyle>
          <a:p>
            <a:r>
              <a:rPr lang="pl-PL" dirty="0"/>
              <a:t>J. Manczak		 IMCC Target meeting		13</a:t>
            </a:r>
            <a:r>
              <a:rPr lang="en-GB" dirty="0"/>
              <a:t>/</a:t>
            </a:r>
            <a:r>
              <a:rPr lang="pl-PL" dirty="0"/>
              <a:t>03</a:t>
            </a:r>
            <a:r>
              <a:rPr lang="en-GB" dirty="0"/>
              <a:t>/202</a:t>
            </a:r>
            <a:r>
              <a:rPr lang="pl-PL" dirty="0"/>
              <a:t>5</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
        <p:nvSpPr>
          <p:cNvPr id="2" name="Espace réservé du pied de page 4">
            <a:extLst>
              <a:ext uri="{FF2B5EF4-FFF2-40B4-BE49-F238E27FC236}">
                <a16:creationId xmlns:a16="http://schemas.microsoft.com/office/drawing/2014/main" id="{21A5A596-3E76-7EE5-0E93-A7BF1036E03B}"/>
              </a:ext>
            </a:extLst>
          </p:cNvPr>
          <p:cNvSpPr>
            <a:spLocks noGrp="1"/>
          </p:cNvSpPr>
          <p:nvPr>
            <p:ph type="ftr" sz="quarter" idx="3"/>
          </p:nvPr>
        </p:nvSpPr>
        <p:spPr>
          <a:xfrm>
            <a:off x="10344" y="4914901"/>
            <a:ext cx="6264696" cy="245664"/>
          </a:xfrm>
          <a:prstGeom prst="rect">
            <a:avLst/>
          </a:prstGeom>
        </p:spPr>
        <p:txBody>
          <a:bodyPr lIns="0" tIns="0" rIns="0" bIns="0"/>
          <a:lstStyle>
            <a:lvl1pPr algn="ctr">
              <a:defRPr sz="1200">
                <a:latin typeface="Arial Narrow"/>
                <a:cs typeface="Arial Narrow"/>
              </a:defRPr>
            </a:lvl1pPr>
          </a:lstStyle>
          <a:p>
            <a:r>
              <a:rPr lang="pl-PL" dirty="0"/>
              <a:t>J. Manczak		 IMCC Target meeting		13</a:t>
            </a:r>
            <a:r>
              <a:rPr lang="en-GB" dirty="0"/>
              <a:t>/</a:t>
            </a:r>
            <a:r>
              <a:rPr lang="pl-PL" dirty="0"/>
              <a:t>03</a:t>
            </a:r>
            <a:r>
              <a:rPr lang="en-GB" dirty="0"/>
              <a:t>/202</a:t>
            </a:r>
            <a:r>
              <a:rPr lang="pl-PL" dirty="0"/>
              <a:t>5</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
        <p:nvSpPr>
          <p:cNvPr id="4" name="Espace réservé pour une image  6"/>
          <p:cNvSpPr>
            <a:spLocks noGrp="1"/>
          </p:cNvSpPr>
          <p:nvPr>
            <p:ph type="pic" sz="quarter" idx="10"/>
          </p:nvPr>
        </p:nvSpPr>
        <p:spPr>
          <a:xfrm>
            <a:off x="457200" y="1276349"/>
            <a:ext cx="3733800" cy="3276601"/>
          </a:xfrm>
          <a:prstGeom prst="rect">
            <a:avLst/>
          </a:prstGeom>
        </p:spPr>
        <p:txBody>
          <a:bodyPr vert="horz"/>
          <a:lstStyle/>
          <a:p>
            <a:endParaRPr lang="en-GB" dirty="0"/>
          </a:p>
        </p:txBody>
      </p:sp>
      <p:sp>
        <p:nvSpPr>
          <p:cNvPr id="5"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7"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2" name="Espace réservé du pied de page 4">
            <a:extLst>
              <a:ext uri="{FF2B5EF4-FFF2-40B4-BE49-F238E27FC236}">
                <a16:creationId xmlns:a16="http://schemas.microsoft.com/office/drawing/2014/main" id="{4A4DDC44-6D7F-5886-68E9-125FCBDABB1D}"/>
              </a:ext>
            </a:extLst>
          </p:cNvPr>
          <p:cNvSpPr>
            <a:spLocks noGrp="1"/>
          </p:cNvSpPr>
          <p:nvPr>
            <p:ph type="ftr" sz="quarter" idx="3"/>
          </p:nvPr>
        </p:nvSpPr>
        <p:spPr>
          <a:xfrm>
            <a:off x="10344" y="4914901"/>
            <a:ext cx="6264696" cy="245664"/>
          </a:xfrm>
          <a:prstGeom prst="rect">
            <a:avLst/>
          </a:prstGeom>
        </p:spPr>
        <p:txBody>
          <a:bodyPr lIns="0" tIns="0" rIns="0" bIns="0"/>
          <a:lstStyle>
            <a:lvl1pPr algn="ctr">
              <a:defRPr sz="1200">
                <a:latin typeface="Arial Narrow"/>
                <a:cs typeface="Arial Narrow"/>
              </a:defRPr>
            </a:lvl1pPr>
          </a:lstStyle>
          <a:p>
            <a:r>
              <a:rPr lang="pl-PL" dirty="0"/>
              <a:t>J. Manczak		 IMCC Target meeting		13</a:t>
            </a:r>
            <a:r>
              <a:rPr lang="en-GB" dirty="0"/>
              <a:t>/</a:t>
            </a:r>
            <a:r>
              <a:rPr lang="pl-PL" dirty="0"/>
              <a:t>03</a:t>
            </a:r>
            <a:r>
              <a:rPr lang="en-GB" dirty="0"/>
              <a:t>/202</a:t>
            </a:r>
            <a:r>
              <a:rPr lang="pl-PL" dirty="0"/>
              <a:t>5</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6"/>
          <a:stretch>
            <a:fillRect/>
          </a:stretch>
        </p:blipFill>
        <p:spPr>
          <a:xfrm>
            <a:off x="0" y="4898702"/>
            <a:ext cx="9144000" cy="265336"/>
          </a:xfrm>
          <a:prstGeom prst="rect">
            <a:avLst/>
          </a:prstGeom>
        </p:spPr>
      </p:pic>
      <p:pic>
        <p:nvPicPr>
          <p:cNvPr id="7" name="Image 6" descr="MCC-inernational-finalV01.png"/>
          <p:cNvPicPr>
            <a:picLocks noChangeAspect="1"/>
          </p:cNvPicPr>
          <p:nvPr userDrawn="1"/>
        </p:nvPicPr>
        <p:blipFill>
          <a:blip r:embed="rId7"/>
          <a:stretch>
            <a:fillRect/>
          </a:stretch>
        </p:blipFill>
        <p:spPr>
          <a:xfrm>
            <a:off x="8110800" y="36000"/>
            <a:ext cx="1013799" cy="10137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70" r:id="rId4"/>
  </p:sldLayoutIdLst>
  <p:hf hd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2.pn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stretch>
            <a:fillRect/>
          </a:stretch>
        </p:blipFill>
        <p:spPr>
          <a:xfrm>
            <a:off x="6265" y="1270"/>
            <a:ext cx="9144000" cy="5140960"/>
          </a:xfrm>
          <a:prstGeom prst="rect">
            <a:avLst/>
          </a:prstGeom>
        </p:spPr>
      </p:pic>
      <p:pic>
        <p:nvPicPr>
          <p:cNvPr id="85" name="Image 84" descr="MCC-LogoCERN.jpg"/>
          <p:cNvPicPr>
            <a:picLocks noChangeAspect="1"/>
          </p:cNvPicPr>
          <p:nvPr/>
        </p:nvPicPr>
        <p:blipFill>
          <a:blip r:embed="rId4"/>
          <a:stretch>
            <a:fillRect/>
          </a:stretch>
        </p:blipFill>
        <p:spPr>
          <a:xfrm>
            <a:off x="8077200" y="255900"/>
            <a:ext cx="838200" cy="838200"/>
          </a:xfrm>
          <a:prstGeom prst="rect">
            <a:avLst/>
          </a:prstGeom>
        </p:spPr>
      </p:pic>
      <p:pic>
        <p:nvPicPr>
          <p:cNvPr id="86" name="Image 85" descr="MCC-inernational-finalV01.png"/>
          <p:cNvPicPr>
            <a:picLocks noChangeAspect="1"/>
          </p:cNvPicPr>
          <p:nvPr/>
        </p:nvPicPr>
        <p:blipFill>
          <a:blip r:embed="rId5"/>
          <a:stretch>
            <a:fillRect/>
          </a:stretch>
        </p:blipFill>
        <p:spPr>
          <a:xfrm>
            <a:off x="132503" y="57150"/>
            <a:ext cx="1391497" cy="1391497"/>
          </a:xfrm>
          <a:prstGeom prst="rect">
            <a:avLst/>
          </a:prstGeom>
        </p:spPr>
      </p:pic>
      <p:sp>
        <p:nvSpPr>
          <p:cNvPr id="87" name="ZoneTexte 86"/>
          <p:cNvSpPr txBox="1"/>
          <p:nvPr/>
        </p:nvSpPr>
        <p:spPr>
          <a:xfrm>
            <a:off x="4572000" y="3759608"/>
            <a:ext cx="3744416" cy="400110"/>
          </a:xfrm>
          <a:prstGeom prst="rect">
            <a:avLst/>
          </a:prstGeom>
          <a:noFill/>
        </p:spPr>
        <p:txBody>
          <a:bodyPr wrap="square" rtlCol="0">
            <a:spAutoFit/>
          </a:bodyPr>
          <a:lstStyle/>
          <a:p>
            <a:pPr algn="r"/>
            <a:r>
              <a:rPr lang="pl-PL" sz="2000" b="1" dirty="0">
                <a:solidFill>
                  <a:schemeClr val="bg1"/>
                </a:solidFill>
                <a:latin typeface="Arial Narrow"/>
                <a:cs typeface="Arial Narrow"/>
              </a:rPr>
              <a:t>13</a:t>
            </a:r>
            <a:r>
              <a:rPr lang="pl-PL" sz="2000" b="1" baseline="30000" dirty="0">
                <a:solidFill>
                  <a:schemeClr val="bg1"/>
                </a:solidFill>
                <a:latin typeface="Arial Narrow"/>
                <a:cs typeface="Arial Narrow"/>
              </a:rPr>
              <a:t>th</a:t>
            </a:r>
            <a:r>
              <a:rPr lang="en-US" sz="2000" b="1" dirty="0">
                <a:solidFill>
                  <a:schemeClr val="bg1"/>
                </a:solidFill>
                <a:latin typeface="Arial Narrow"/>
                <a:cs typeface="Arial Narrow"/>
              </a:rPr>
              <a:t> </a:t>
            </a:r>
            <a:r>
              <a:rPr lang="pl-PL" sz="2000" b="1" dirty="0">
                <a:solidFill>
                  <a:schemeClr val="bg1"/>
                </a:solidFill>
                <a:latin typeface="Arial Narrow"/>
                <a:cs typeface="Arial Narrow"/>
              </a:rPr>
              <a:t>March</a:t>
            </a:r>
            <a:r>
              <a:rPr lang="en-US" sz="2000" b="1" dirty="0">
                <a:solidFill>
                  <a:schemeClr val="bg1"/>
                </a:solidFill>
                <a:latin typeface="Arial Narrow"/>
                <a:cs typeface="Arial Narrow"/>
              </a:rPr>
              <a:t> </a:t>
            </a:r>
            <a:r>
              <a:rPr lang="pl-PL" sz="2000" b="1" dirty="0">
                <a:solidFill>
                  <a:schemeClr val="bg1"/>
                </a:solidFill>
                <a:latin typeface="Arial Narrow"/>
                <a:cs typeface="Arial Narrow"/>
              </a:rPr>
              <a:t>2025</a:t>
            </a:r>
            <a:r>
              <a:rPr lang="en-US" sz="2000" b="1" dirty="0">
                <a:solidFill>
                  <a:schemeClr val="bg1"/>
                </a:solidFill>
                <a:latin typeface="Arial Narrow"/>
                <a:cs typeface="Arial Narrow"/>
              </a:rPr>
              <a:t>    </a:t>
            </a:r>
            <a:endParaRPr lang="en-US" sz="2400" b="1" dirty="0">
              <a:solidFill>
                <a:schemeClr val="bg1"/>
              </a:solidFill>
            </a:endParaRPr>
          </a:p>
        </p:txBody>
      </p:sp>
      <p:sp>
        <p:nvSpPr>
          <p:cNvPr id="11" name="ZoneTexte 10"/>
          <p:cNvSpPr txBox="1"/>
          <p:nvPr/>
        </p:nvSpPr>
        <p:spPr>
          <a:xfrm>
            <a:off x="1628809" y="2214389"/>
            <a:ext cx="5616624" cy="646331"/>
          </a:xfrm>
          <a:prstGeom prst="rect">
            <a:avLst/>
          </a:prstGeom>
          <a:noFill/>
        </p:spPr>
        <p:txBody>
          <a:bodyPr wrap="square" rtlCol="0">
            <a:spAutoFit/>
          </a:bodyPr>
          <a:lstStyle/>
          <a:p>
            <a:pPr algn="ctr"/>
            <a:r>
              <a:rPr lang="pl-PL" sz="3600" b="1" dirty="0">
                <a:latin typeface="Arial Narrow" panose="020B0606020202030204" pitchFamily="34" charset="0"/>
              </a:rPr>
              <a:t>Proton extraction studies</a:t>
            </a:r>
            <a:endParaRPr lang="en-US" sz="3600" b="1" i="1" dirty="0">
              <a:latin typeface="Arial Narrow" panose="020B0606020202030204" pitchFamily="34" charset="0"/>
            </a:endParaRPr>
          </a:p>
        </p:txBody>
      </p:sp>
      <p:sp>
        <p:nvSpPr>
          <p:cNvPr id="9" name="ZoneTexte 86"/>
          <p:cNvSpPr txBox="1"/>
          <p:nvPr/>
        </p:nvSpPr>
        <p:spPr>
          <a:xfrm>
            <a:off x="102004" y="4271319"/>
            <a:ext cx="6702243" cy="338554"/>
          </a:xfrm>
          <a:prstGeom prst="rect">
            <a:avLst/>
          </a:prstGeom>
          <a:noFill/>
        </p:spPr>
        <p:txBody>
          <a:bodyPr wrap="square" rtlCol="0">
            <a:spAutoFit/>
          </a:bodyPr>
          <a:lstStyle/>
          <a:p>
            <a:pPr algn="ctr"/>
            <a:r>
              <a:rPr lang="en-US" sz="1600" u="sng" dirty="0">
                <a:solidFill>
                  <a:schemeClr val="bg1"/>
                </a:solidFill>
                <a:latin typeface="Arial Narrow"/>
                <a:cs typeface="Arial Narrow"/>
              </a:rPr>
              <a:t>J. Ma</a:t>
            </a:r>
            <a:r>
              <a:rPr lang="pl-PL" sz="1600" u="sng" dirty="0">
                <a:solidFill>
                  <a:schemeClr val="bg1"/>
                </a:solidFill>
                <a:latin typeface="Arial Narrow"/>
                <a:cs typeface="Arial Narrow"/>
              </a:rPr>
              <a:t>ń</a:t>
            </a:r>
            <a:r>
              <a:rPr lang="en-US" sz="1600" u="sng" dirty="0" err="1">
                <a:solidFill>
                  <a:schemeClr val="bg1"/>
                </a:solidFill>
                <a:latin typeface="Arial Narrow"/>
                <a:cs typeface="Arial Narrow"/>
              </a:rPr>
              <a:t>czak</a:t>
            </a:r>
            <a:r>
              <a:rPr lang="pl-PL" sz="1600" dirty="0">
                <a:solidFill>
                  <a:schemeClr val="bg1"/>
                </a:solidFill>
                <a:latin typeface="Arial Narrow"/>
                <a:cs typeface="Arial Narrow"/>
              </a:rPr>
              <a:t>, </a:t>
            </a:r>
            <a:r>
              <a:rPr lang="en-US" sz="1600" dirty="0">
                <a:solidFill>
                  <a:schemeClr val="bg1"/>
                </a:solidFill>
                <a:latin typeface="Arial Narrow"/>
                <a:cs typeface="Arial Narrow"/>
              </a:rPr>
              <a:t>D. Calzolari</a:t>
            </a:r>
            <a:r>
              <a:rPr lang="pl-PL" sz="1600" dirty="0">
                <a:solidFill>
                  <a:schemeClr val="bg1"/>
                </a:solidFill>
                <a:latin typeface="Arial Narrow"/>
                <a:cs typeface="Arial Narrow"/>
              </a:rPr>
              <a:t>, </a:t>
            </a:r>
            <a:r>
              <a:rPr lang="pl-PL" sz="1600" dirty="0" err="1">
                <a:solidFill>
                  <a:schemeClr val="bg1"/>
                </a:solidFill>
                <a:latin typeface="Arial Narrow"/>
                <a:cs typeface="Arial Narrow"/>
              </a:rPr>
              <a:t>S.Candido</a:t>
            </a:r>
            <a:r>
              <a:rPr lang="pl-PL" sz="1600" dirty="0">
                <a:solidFill>
                  <a:schemeClr val="bg1"/>
                </a:solidFill>
                <a:latin typeface="Arial Narrow"/>
                <a:cs typeface="Arial Narrow"/>
              </a:rPr>
              <a:t> R. Franqueira Ximenes, </a:t>
            </a:r>
            <a:r>
              <a:rPr lang="pl-PL" sz="1600" dirty="0" err="1">
                <a:solidFill>
                  <a:schemeClr val="bg1"/>
                </a:solidFill>
                <a:latin typeface="Arial Narrow"/>
                <a:cs typeface="Arial Narrow"/>
              </a:rPr>
              <a:t>A.Lechner</a:t>
            </a:r>
            <a:r>
              <a:rPr lang="pl-PL" sz="1600" dirty="0">
                <a:solidFill>
                  <a:schemeClr val="bg1"/>
                </a:solidFill>
                <a:latin typeface="Arial Narrow"/>
                <a:cs typeface="Arial Narrow"/>
              </a:rPr>
              <a:t>, G. Lerner</a:t>
            </a:r>
            <a:endParaRPr lang="en-US" sz="1600" dirty="0">
              <a:solidFill>
                <a:schemeClr val="bg1"/>
              </a:solidFill>
              <a:latin typeface="Arial Narrow"/>
              <a:cs typeface="Arial Narrow"/>
            </a:endParaRPr>
          </a:p>
        </p:txBody>
      </p:sp>
      <p:pic>
        <p:nvPicPr>
          <p:cNvPr id="2" name="Picture 1" descr="Logo&#10;&#10;Description automatically generated">
            <a:extLst>
              <a:ext uri="{FF2B5EF4-FFF2-40B4-BE49-F238E27FC236}">
                <a16:creationId xmlns:a16="http://schemas.microsoft.com/office/drawing/2014/main" id="{7C989AFA-5596-5D95-C4CC-FDEECA4EE280}"/>
              </a:ext>
            </a:extLst>
          </p:cNvPr>
          <p:cNvPicPr>
            <a:picLocks noChangeAspect="1"/>
          </p:cNvPicPr>
          <p:nvPr/>
        </p:nvPicPr>
        <p:blipFill>
          <a:blip r:embed="rId6"/>
          <a:stretch>
            <a:fillRect/>
          </a:stretch>
        </p:blipFill>
        <p:spPr>
          <a:xfrm>
            <a:off x="6940929" y="306439"/>
            <a:ext cx="900731" cy="73712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244F778-E3CE-AD46-B268-51588D546D11}"/>
              </a:ext>
            </a:extLst>
          </p:cNvPr>
          <p:cNvSpPr>
            <a:spLocks noGrp="1"/>
          </p:cNvSpPr>
          <p:nvPr>
            <p:ph type="sldNum" sz="quarter" idx="4"/>
          </p:nvPr>
        </p:nvSpPr>
        <p:spPr/>
        <p:txBody>
          <a:bodyPr/>
          <a:lstStyle/>
          <a:p>
            <a:fld id="{974172A1-1CBF-0B40-9234-7D4D80EC19EA}" type="slidenum">
              <a:rPr lang="en-GB" smtClean="0"/>
              <a:pPr/>
              <a:t>10</a:t>
            </a:fld>
            <a:endParaRPr lang="en-GB" dirty="0"/>
          </a:p>
        </p:txBody>
      </p:sp>
      <p:sp>
        <p:nvSpPr>
          <p:cNvPr id="4" name="Title 3">
            <a:extLst>
              <a:ext uri="{FF2B5EF4-FFF2-40B4-BE49-F238E27FC236}">
                <a16:creationId xmlns:a16="http://schemas.microsoft.com/office/drawing/2014/main" id="{4F916E9C-AB9B-A130-C04A-D621921DC9EC}"/>
              </a:ext>
            </a:extLst>
          </p:cNvPr>
          <p:cNvSpPr>
            <a:spLocks noGrp="1"/>
          </p:cNvSpPr>
          <p:nvPr>
            <p:ph type="title"/>
          </p:nvPr>
        </p:nvSpPr>
        <p:spPr>
          <a:xfrm>
            <a:off x="1295400" y="35687"/>
            <a:ext cx="6781800" cy="857250"/>
          </a:xfrm>
        </p:spPr>
        <p:txBody>
          <a:bodyPr/>
          <a:lstStyle/>
          <a:p>
            <a:r>
              <a:rPr lang="pl-PL" dirty="0"/>
              <a:t>Next steps?</a:t>
            </a:r>
            <a:endParaRPr lang="en-GB" dirty="0"/>
          </a:p>
        </p:txBody>
      </p:sp>
      <p:sp>
        <p:nvSpPr>
          <p:cNvPr id="5" name="Footer Placeholder 4">
            <a:extLst>
              <a:ext uri="{FF2B5EF4-FFF2-40B4-BE49-F238E27FC236}">
                <a16:creationId xmlns:a16="http://schemas.microsoft.com/office/drawing/2014/main" id="{52F9D81C-BB3F-2752-0258-0B79157CBC3A}"/>
              </a:ext>
            </a:extLst>
          </p:cNvPr>
          <p:cNvSpPr>
            <a:spLocks noGrp="1"/>
          </p:cNvSpPr>
          <p:nvPr>
            <p:ph type="ftr" sz="quarter" idx="3"/>
          </p:nvPr>
        </p:nvSpPr>
        <p:spPr/>
        <p:txBody>
          <a:bodyPr/>
          <a:lstStyle/>
          <a:p>
            <a:r>
              <a:rPr lang="pl-PL"/>
              <a:t>J. Manczak		 IMCC Target meeting		13</a:t>
            </a:r>
            <a:r>
              <a:rPr lang="en-GB"/>
              <a:t>/</a:t>
            </a:r>
            <a:r>
              <a:rPr lang="pl-PL"/>
              <a:t>03</a:t>
            </a:r>
            <a:r>
              <a:rPr lang="en-GB"/>
              <a:t>/202</a:t>
            </a:r>
            <a:r>
              <a:rPr lang="pl-PL"/>
              <a:t>5</a:t>
            </a:r>
            <a:endParaRPr lang="en-GB" dirty="0"/>
          </a:p>
        </p:txBody>
      </p:sp>
      <p:pic>
        <p:nvPicPr>
          <p:cNvPr id="10" name="Picture 9">
            <a:extLst>
              <a:ext uri="{FF2B5EF4-FFF2-40B4-BE49-F238E27FC236}">
                <a16:creationId xmlns:a16="http://schemas.microsoft.com/office/drawing/2014/main" id="{C64ED0DF-7EFE-A72F-71FA-CE38C4A042D4}"/>
              </a:ext>
            </a:extLst>
          </p:cNvPr>
          <p:cNvPicPr>
            <a:picLocks noChangeAspect="1"/>
          </p:cNvPicPr>
          <p:nvPr/>
        </p:nvPicPr>
        <p:blipFill>
          <a:blip r:embed="rId2"/>
          <a:srcRect/>
          <a:stretch/>
        </p:blipFill>
        <p:spPr>
          <a:xfrm>
            <a:off x="121248" y="668692"/>
            <a:ext cx="4176464" cy="2504539"/>
          </a:xfrm>
          <a:prstGeom prst="rect">
            <a:avLst/>
          </a:prstGeom>
        </p:spPr>
      </p:pic>
      <p:cxnSp>
        <p:nvCxnSpPr>
          <p:cNvPr id="12" name="Straight Connector 11">
            <a:extLst>
              <a:ext uri="{FF2B5EF4-FFF2-40B4-BE49-F238E27FC236}">
                <a16:creationId xmlns:a16="http://schemas.microsoft.com/office/drawing/2014/main" id="{9842143D-6532-6F5D-0DEE-1C6AF5B81927}"/>
              </a:ext>
            </a:extLst>
          </p:cNvPr>
          <p:cNvCxnSpPr/>
          <p:nvPr/>
        </p:nvCxnSpPr>
        <p:spPr>
          <a:xfrm flipH="1">
            <a:off x="107504" y="1275606"/>
            <a:ext cx="2304256" cy="0"/>
          </a:xfrm>
          <a:prstGeom prst="line">
            <a:avLst/>
          </a:prstGeom>
        </p:spPr>
        <p:style>
          <a:lnRef idx="2">
            <a:schemeClr val="dk1"/>
          </a:lnRef>
          <a:fillRef idx="0">
            <a:schemeClr val="dk1"/>
          </a:fillRef>
          <a:effectRef idx="1">
            <a:schemeClr val="dk1"/>
          </a:effectRef>
          <a:fontRef idx="minor">
            <a:schemeClr val="tx1"/>
          </a:fontRef>
        </p:style>
      </p:cxnSp>
      <p:sp>
        <p:nvSpPr>
          <p:cNvPr id="13" name="TextBox 12">
            <a:extLst>
              <a:ext uri="{FF2B5EF4-FFF2-40B4-BE49-F238E27FC236}">
                <a16:creationId xmlns:a16="http://schemas.microsoft.com/office/drawing/2014/main" id="{DBD44425-2A8F-C9E8-6C47-59636E933D24}"/>
              </a:ext>
            </a:extLst>
          </p:cNvPr>
          <p:cNvSpPr txBox="1"/>
          <p:nvPr/>
        </p:nvSpPr>
        <p:spPr>
          <a:xfrm>
            <a:off x="395536" y="88344"/>
            <a:ext cx="2880320" cy="646331"/>
          </a:xfrm>
          <a:prstGeom prst="rect">
            <a:avLst/>
          </a:prstGeom>
          <a:noFill/>
        </p:spPr>
        <p:txBody>
          <a:bodyPr wrap="square" rtlCol="0">
            <a:spAutoFit/>
          </a:bodyPr>
          <a:lstStyle/>
          <a:p>
            <a:r>
              <a:rPr lang="pl-PL" dirty="0"/>
              <a:t>Include a bigger shielding in the upper part</a:t>
            </a:r>
            <a:endParaRPr lang="en-GB" dirty="0"/>
          </a:p>
        </p:txBody>
      </p:sp>
      <p:pic>
        <p:nvPicPr>
          <p:cNvPr id="15" name="Picture 14" descr="A drawing of a strap&#10;&#10;AI-generated content may be incorrect.">
            <a:extLst>
              <a:ext uri="{FF2B5EF4-FFF2-40B4-BE49-F238E27FC236}">
                <a16:creationId xmlns:a16="http://schemas.microsoft.com/office/drawing/2014/main" id="{C1E62551-9FCC-7B1D-392A-4B288F48A925}"/>
              </a:ext>
            </a:extLst>
          </p:cNvPr>
          <p:cNvPicPr>
            <a:picLocks noChangeAspect="1"/>
          </p:cNvPicPr>
          <p:nvPr/>
        </p:nvPicPr>
        <p:blipFill>
          <a:blip r:embed="rId3"/>
          <a:stretch>
            <a:fillRect/>
          </a:stretch>
        </p:blipFill>
        <p:spPr>
          <a:xfrm>
            <a:off x="4427984" y="1118287"/>
            <a:ext cx="4716016" cy="1868753"/>
          </a:xfrm>
          <a:prstGeom prst="rect">
            <a:avLst/>
          </a:prstGeom>
        </p:spPr>
      </p:pic>
      <p:sp>
        <p:nvSpPr>
          <p:cNvPr id="16" name="TextBox 15">
            <a:extLst>
              <a:ext uri="{FF2B5EF4-FFF2-40B4-BE49-F238E27FC236}">
                <a16:creationId xmlns:a16="http://schemas.microsoft.com/office/drawing/2014/main" id="{DD408E5B-A9A2-8F44-4E25-8011358257B4}"/>
              </a:ext>
            </a:extLst>
          </p:cNvPr>
          <p:cNvSpPr txBox="1"/>
          <p:nvPr/>
        </p:nvSpPr>
        <p:spPr>
          <a:xfrm>
            <a:off x="4479218" y="3101883"/>
            <a:ext cx="4535792" cy="1477328"/>
          </a:xfrm>
          <a:prstGeom prst="rect">
            <a:avLst/>
          </a:prstGeom>
          <a:noFill/>
        </p:spPr>
        <p:txBody>
          <a:bodyPr wrap="square" rtlCol="0">
            <a:spAutoFit/>
          </a:bodyPr>
          <a:lstStyle/>
          <a:p>
            <a:pPr marL="285750" indent="-285750">
              <a:buFontTx/>
              <a:buChar char="-"/>
            </a:pPr>
            <a:r>
              <a:rPr lang="pl-PL" dirty="0"/>
              <a:t>Introduce a new chicane with even bigger separation to get more clearance for the second half</a:t>
            </a:r>
          </a:p>
          <a:p>
            <a:pPr marL="285750" indent="-285750">
              <a:buFontTx/>
              <a:buChar char="-"/>
            </a:pPr>
            <a:r>
              <a:rPr lang="pl-PL" dirty="0"/>
              <a:t>Introduce a linear increase in the aperture + shift of the chicane coils</a:t>
            </a:r>
            <a:endParaRPr lang="en-GB" dirty="0"/>
          </a:p>
        </p:txBody>
      </p:sp>
      <p:sp>
        <p:nvSpPr>
          <p:cNvPr id="19" name="TextBox 18">
            <a:extLst>
              <a:ext uri="{FF2B5EF4-FFF2-40B4-BE49-F238E27FC236}">
                <a16:creationId xmlns:a16="http://schemas.microsoft.com/office/drawing/2014/main" id="{4CEF0714-29B7-D2F5-6788-47B24FD7BA54}"/>
              </a:ext>
            </a:extLst>
          </p:cNvPr>
          <p:cNvSpPr txBox="1"/>
          <p:nvPr/>
        </p:nvSpPr>
        <p:spPr>
          <a:xfrm>
            <a:off x="7043056" y="1554977"/>
            <a:ext cx="1213520" cy="369332"/>
          </a:xfrm>
          <a:prstGeom prst="rect">
            <a:avLst/>
          </a:prstGeom>
          <a:noFill/>
        </p:spPr>
        <p:txBody>
          <a:bodyPr wrap="square" rtlCol="0">
            <a:spAutoFit/>
          </a:bodyPr>
          <a:lstStyle/>
          <a:p>
            <a:r>
              <a:rPr lang="pl-PL" dirty="0"/>
              <a:t>+30 cm</a:t>
            </a:r>
            <a:endParaRPr lang="en-GB" dirty="0"/>
          </a:p>
        </p:txBody>
      </p:sp>
      <p:sp>
        <p:nvSpPr>
          <p:cNvPr id="20" name="TextBox 19">
            <a:extLst>
              <a:ext uri="{FF2B5EF4-FFF2-40B4-BE49-F238E27FC236}">
                <a16:creationId xmlns:a16="http://schemas.microsoft.com/office/drawing/2014/main" id="{7A4FB42F-8D12-792C-79CB-931CAC2ADCE5}"/>
              </a:ext>
            </a:extLst>
          </p:cNvPr>
          <p:cNvSpPr txBox="1"/>
          <p:nvPr/>
        </p:nvSpPr>
        <p:spPr>
          <a:xfrm>
            <a:off x="7241840" y="1863829"/>
            <a:ext cx="1213520" cy="369332"/>
          </a:xfrm>
          <a:prstGeom prst="rect">
            <a:avLst/>
          </a:prstGeom>
          <a:noFill/>
        </p:spPr>
        <p:txBody>
          <a:bodyPr wrap="square" rtlCol="0">
            <a:spAutoFit/>
          </a:bodyPr>
          <a:lstStyle/>
          <a:p>
            <a:r>
              <a:rPr lang="pl-PL" dirty="0"/>
              <a:t>-45 cm</a:t>
            </a:r>
            <a:endParaRPr lang="en-GB" dirty="0"/>
          </a:p>
        </p:txBody>
      </p:sp>
      <p:sp>
        <p:nvSpPr>
          <p:cNvPr id="21" name="TextBox 20">
            <a:extLst>
              <a:ext uri="{FF2B5EF4-FFF2-40B4-BE49-F238E27FC236}">
                <a16:creationId xmlns:a16="http://schemas.microsoft.com/office/drawing/2014/main" id="{12F40E5D-6B75-AB7E-9D7A-9C87E8FA9A6D}"/>
              </a:ext>
            </a:extLst>
          </p:cNvPr>
          <p:cNvSpPr txBox="1"/>
          <p:nvPr/>
        </p:nvSpPr>
        <p:spPr>
          <a:xfrm>
            <a:off x="7848600" y="1239636"/>
            <a:ext cx="1800200" cy="369332"/>
          </a:xfrm>
          <a:prstGeom prst="rect">
            <a:avLst/>
          </a:prstGeom>
          <a:noFill/>
        </p:spPr>
        <p:txBody>
          <a:bodyPr wrap="square" rtlCol="0">
            <a:spAutoFit/>
          </a:bodyPr>
          <a:lstStyle/>
          <a:p>
            <a:r>
              <a:rPr lang="pl-PL" dirty="0"/>
              <a:t>Aperture</a:t>
            </a:r>
            <a:endParaRPr lang="en-GB" dirty="0"/>
          </a:p>
        </p:txBody>
      </p:sp>
    </p:spTree>
    <p:extLst>
      <p:ext uri="{BB962C8B-B14F-4D97-AF65-F5344CB8AC3E}">
        <p14:creationId xmlns:p14="http://schemas.microsoft.com/office/powerpoint/2010/main" val="274178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19B4B0D-6972-CCA1-8D46-F3F003EECA88}"/>
              </a:ext>
            </a:extLst>
          </p:cNvPr>
          <p:cNvSpPr>
            <a:spLocks noGrp="1"/>
          </p:cNvSpPr>
          <p:nvPr>
            <p:ph sz="quarter" idx="12"/>
          </p:nvPr>
        </p:nvSpPr>
        <p:spPr>
          <a:xfrm>
            <a:off x="323528" y="1063625"/>
            <a:ext cx="8305800" cy="3536156"/>
          </a:xfrm>
        </p:spPr>
        <p:txBody>
          <a:bodyPr/>
          <a:lstStyle/>
          <a:p>
            <a:r>
              <a:rPr lang="pl-PL" sz="2000" dirty="0"/>
              <a:t>Instead of shortening the tapering region, it might be more </a:t>
            </a:r>
            <a:r>
              <a:rPr lang="pl-PL" sz="2000" b="1" dirty="0"/>
              <a:t>beneficial to extend it by adding a few extra meters of drift</a:t>
            </a:r>
            <a:r>
              <a:rPr lang="pl-PL" sz="2000" dirty="0"/>
              <a:t> in a constant solenoid field. More pions will decay and the secondary protons with small incident angle will be dissipated in the shielding walls before entering the chicane.</a:t>
            </a:r>
          </a:p>
          <a:p>
            <a:r>
              <a:rPr lang="pl-PL" sz="2000" dirty="0"/>
              <a:t>Introducing a shift in the second part of the chicane can in fact be beneficial for reducing the radiation load from high energy protons.</a:t>
            </a:r>
          </a:p>
          <a:p>
            <a:r>
              <a:rPr lang="pl-PL" sz="2000" dirty="0"/>
              <a:t>It seems that the with any chicane design, due to the curvature introducing a radial field component, we will have to deal with low energy protons and pions impactng the upper and lower part of the first smaller coil. However, the effect can be mitigated with proper shielding.</a:t>
            </a:r>
            <a:endParaRPr lang="en-GB" sz="2000" dirty="0"/>
          </a:p>
        </p:txBody>
      </p:sp>
      <p:sp>
        <p:nvSpPr>
          <p:cNvPr id="3" name="Slide Number Placeholder 2">
            <a:extLst>
              <a:ext uri="{FF2B5EF4-FFF2-40B4-BE49-F238E27FC236}">
                <a16:creationId xmlns:a16="http://schemas.microsoft.com/office/drawing/2014/main" id="{0B2DB45D-89C2-C75B-1C10-AE3C6D09A691}"/>
              </a:ext>
            </a:extLst>
          </p:cNvPr>
          <p:cNvSpPr>
            <a:spLocks noGrp="1"/>
          </p:cNvSpPr>
          <p:nvPr>
            <p:ph type="sldNum" sz="quarter" idx="4"/>
          </p:nvPr>
        </p:nvSpPr>
        <p:spPr/>
        <p:txBody>
          <a:bodyPr/>
          <a:lstStyle/>
          <a:p>
            <a:fld id="{974172A1-1CBF-0B40-9234-7D4D80EC19EA}" type="slidenum">
              <a:rPr lang="en-GB" smtClean="0"/>
              <a:pPr/>
              <a:t>11</a:t>
            </a:fld>
            <a:endParaRPr lang="en-GB" dirty="0"/>
          </a:p>
        </p:txBody>
      </p:sp>
      <p:sp>
        <p:nvSpPr>
          <p:cNvPr id="4" name="Title 3">
            <a:extLst>
              <a:ext uri="{FF2B5EF4-FFF2-40B4-BE49-F238E27FC236}">
                <a16:creationId xmlns:a16="http://schemas.microsoft.com/office/drawing/2014/main" id="{D440BE27-E711-564B-F0C2-CA4E08F795F9}"/>
              </a:ext>
            </a:extLst>
          </p:cNvPr>
          <p:cNvSpPr>
            <a:spLocks noGrp="1"/>
          </p:cNvSpPr>
          <p:nvPr>
            <p:ph type="title"/>
          </p:nvPr>
        </p:nvSpPr>
        <p:spPr/>
        <p:txBody>
          <a:bodyPr/>
          <a:lstStyle/>
          <a:p>
            <a:r>
              <a:rPr lang="pl-PL" dirty="0"/>
              <a:t>Conclusions</a:t>
            </a:r>
            <a:endParaRPr lang="en-GB" dirty="0"/>
          </a:p>
        </p:txBody>
      </p:sp>
      <p:sp>
        <p:nvSpPr>
          <p:cNvPr id="5" name="Footer Placeholder 4">
            <a:extLst>
              <a:ext uri="{FF2B5EF4-FFF2-40B4-BE49-F238E27FC236}">
                <a16:creationId xmlns:a16="http://schemas.microsoft.com/office/drawing/2014/main" id="{43985419-4F19-EAF0-2783-C37B0D5C0BDC}"/>
              </a:ext>
            </a:extLst>
          </p:cNvPr>
          <p:cNvSpPr>
            <a:spLocks noGrp="1"/>
          </p:cNvSpPr>
          <p:nvPr>
            <p:ph type="ftr" sz="quarter" idx="3"/>
          </p:nvPr>
        </p:nvSpPr>
        <p:spPr/>
        <p:txBody>
          <a:bodyPr/>
          <a:lstStyle/>
          <a:p>
            <a:r>
              <a:rPr lang="pl-PL"/>
              <a:t>J. Manczak		 IMCC Target meeting		13</a:t>
            </a:r>
            <a:r>
              <a:rPr lang="en-GB"/>
              <a:t>/</a:t>
            </a:r>
            <a:r>
              <a:rPr lang="pl-PL"/>
              <a:t>02</a:t>
            </a:r>
            <a:r>
              <a:rPr lang="en-GB"/>
              <a:t>/202</a:t>
            </a:r>
            <a:r>
              <a:rPr lang="pl-PL"/>
              <a:t>5</a:t>
            </a:r>
            <a:endParaRPr lang="en-GB" dirty="0"/>
          </a:p>
        </p:txBody>
      </p:sp>
    </p:spTree>
    <p:extLst>
      <p:ext uri="{BB962C8B-B14F-4D97-AF65-F5344CB8AC3E}">
        <p14:creationId xmlns:p14="http://schemas.microsoft.com/office/powerpoint/2010/main" val="3183471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FE6BC5A-A06E-FBB4-3299-80293C48393B}"/>
              </a:ext>
            </a:extLst>
          </p:cNvPr>
          <p:cNvSpPr>
            <a:spLocks noGrp="1"/>
          </p:cNvSpPr>
          <p:nvPr>
            <p:ph sz="quarter" idx="12"/>
          </p:nvPr>
        </p:nvSpPr>
        <p:spPr>
          <a:xfrm>
            <a:off x="251520" y="987574"/>
            <a:ext cx="8305800" cy="3536156"/>
          </a:xfrm>
        </p:spPr>
        <p:txBody>
          <a:bodyPr/>
          <a:lstStyle/>
          <a:p>
            <a:r>
              <a:rPr lang="pl-PL" sz="2000" dirty="0"/>
              <a:t>For the moment, we are focusing solely on the proton extraction – the impact on the muon yield to be understood later when a vaiable solution is established.</a:t>
            </a:r>
          </a:p>
          <a:p>
            <a:r>
              <a:rPr lang="pl-PL" sz="2000" dirty="0"/>
              <a:t>The idea is to stick to a solenoid-based chicane trying to fine tune several parameters: </a:t>
            </a:r>
            <a:r>
              <a:rPr lang="pl-PL" sz="2000" b="1" dirty="0"/>
              <a:t>horizontal shift, curvature, target length and the tapering length.</a:t>
            </a:r>
          </a:p>
          <a:p>
            <a:r>
              <a:rPr lang="pl-PL" sz="2000" dirty="0"/>
              <a:t>New chicane geometries are tested without additional shielding – the goal is first to understaind the impact of changing geometry.</a:t>
            </a:r>
          </a:p>
        </p:txBody>
      </p:sp>
      <p:sp>
        <p:nvSpPr>
          <p:cNvPr id="3" name="Slide Number Placeholder 2">
            <a:extLst>
              <a:ext uri="{FF2B5EF4-FFF2-40B4-BE49-F238E27FC236}">
                <a16:creationId xmlns:a16="http://schemas.microsoft.com/office/drawing/2014/main" id="{3BBFC501-3C34-5C14-F14B-0F4939771B9D}"/>
              </a:ext>
            </a:extLst>
          </p:cNvPr>
          <p:cNvSpPr>
            <a:spLocks noGrp="1"/>
          </p:cNvSpPr>
          <p:nvPr>
            <p:ph type="sldNum" sz="quarter" idx="4"/>
          </p:nvPr>
        </p:nvSpPr>
        <p:spPr/>
        <p:txBody>
          <a:bodyPr/>
          <a:lstStyle/>
          <a:p>
            <a:fld id="{974172A1-1CBF-0B40-9234-7D4D80EC19EA}" type="slidenum">
              <a:rPr lang="en-GB" smtClean="0"/>
              <a:pPr/>
              <a:t>2</a:t>
            </a:fld>
            <a:endParaRPr lang="en-GB" dirty="0"/>
          </a:p>
        </p:txBody>
      </p:sp>
      <p:sp>
        <p:nvSpPr>
          <p:cNvPr id="4" name="Title 3">
            <a:extLst>
              <a:ext uri="{FF2B5EF4-FFF2-40B4-BE49-F238E27FC236}">
                <a16:creationId xmlns:a16="http://schemas.microsoft.com/office/drawing/2014/main" id="{66C6FB3E-D09A-9398-D7C6-9BBC60812CCB}"/>
              </a:ext>
            </a:extLst>
          </p:cNvPr>
          <p:cNvSpPr>
            <a:spLocks noGrp="1"/>
          </p:cNvSpPr>
          <p:nvPr>
            <p:ph type="title"/>
          </p:nvPr>
        </p:nvSpPr>
        <p:spPr/>
        <p:txBody>
          <a:bodyPr/>
          <a:lstStyle/>
          <a:p>
            <a:r>
              <a:rPr lang="pl-PL" dirty="0"/>
              <a:t>Outline</a:t>
            </a:r>
            <a:endParaRPr lang="en-GB" dirty="0"/>
          </a:p>
        </p:txBody>
      </p:sp>
      <p:sp>
        <p:nvSpPr>
          <p:cNvPr id="5" name="Footer Placeholder 4">
            <a:extLst>
              <a:ext uri="{FF2B5EF4-FFF2-40B4-BE49-F238E27FC236}">
                <a16:creationId xmlns:a16="http://schemas.microsoft.com/office/drawing/2014/main" id="{7E31721D-1359-86C9-D17B-EE082176FD50}"/>
              </a:ext>
            </a:extLst>
          </p:cNvPr>
          <p:cNvSpPr>
            <a:spLocks noGrp="1"/>
          </p:cNvSpPr>
          <p:nvPr>
            <p:ph type="ftr" sz="quarter" idx="3"/>
          </p:nvPr>
        </p:nvSpPr>
        <p:spPr/>
        <p:txBody>
          <a:bodyPr/>
          <a:lstStyle/>
          <a:p>
            <a:r>
              <a:rPr lang="pl-PL"/>
              <a:t>J. Manczak		 IMCC Target meeting		13</a:t>
            </a:r>
            <a:r>
              <a:rPr lang="en-GB"/>
              <a:t>/</a:t>
            </a:r>
            <a:r>
              <a:rPr lang="pl-PL"/>
              <a:t>03</a:t>
            </a:r>
            <a:r>
              <a:rPr lang="en-GB"/>
              <a:t>/202</a:t>
            </a:r>
            <a:r>
              <a:rPr lang="pl-PL"/>
              <a:t>5</a:t>
            </a:r>
            <a:endParaRPr lang="en-GB" dirty="0"/>
          </a:p>
        </p:txBody>
      </p:sp>
    </p:spTree>
    <p:extLst>
      <p:ext uri="{BB962C8B-B14F-4D97-AF65-F5344CB8AC3E}">
        <p14:creationId xmlns:p14="http://schemas.microsoft.com/office/powerpoint/2010/main" val="3256380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Symbol zastępczy zawartości 6" descr="Obraz zawierający zrzut ekranu, linia, Wykres&#10;&#10;Zawartość wygenerowana przez sztuczną inteligencję może być niepoprawna.">
            <a:extLst>
              <a:ext uri="{FF2B5EF4-FFF2-40B4-BE49-F238E27FC236}">
                <a16:creationId xmlns:a16="http://schemas.microsoft.com/office/drawing/2014/main" id="{8B0851CA-F1B5-3F26-F740-4E1EEE7EBD5E}"/>
              </a:ext>
            </a:extLst>
          </p:cNvPr>
          <p:cNvPicPr>
            <a:picLocks noGrp="1" noChangeAspect="1"/>
          </p:cNvPicPr>
          <p:nvPr>
            <p:ph sz="quarter" idx="12"/>
          </p:nvPr>
        </p:nvPicPr>
        <p:blipFill>
          <a:blip r:embed="rId2"/>
          <a:stretch>
            <a:fillRect/>
          </a:stretch>
        </p:blipFill>
        <p:spPr>
          <a:xfrm>
            <a:off x="179512" y="809901"/>
            <a:ext cx="7340129" cy="3968401"/>
          </a:xfrm>
        </p:spPr>
      </p:pic>
      <p:sp>
        <p:nvSpPr>
          <p:cNvPr id="3" name="Symbol zastępczy numeru slajdu 2">
            <a:extLst>
              <a:ext uri="{FF2B5EF4-FFF2-40B4-BE49-F238E27FC236}">
                <a16:creationId xmlns:a16="http://schemas.microsoft.com/office/drawing/2014/main" id="{BB5D223C-7A3E-B129-B9FF-7FE7961DC0C4}"/>
              </a:ext>
            </a:extLst>
          </p:cNvPr>
          <p:cNvSpPr>
            <a:spLocks noGrp="1"/>
          </p:cNvSpPr>
          <p:nvPr>
            <p:ph type="sldNum" sz="quarter" idx="4"/>
          </p:nvPr>
        </p:nvSpPr>
        <p:spPr/>
        <p:txBody>
          <a:bodyPr/>
          <a:lstStyle/>
          <a:p>
            <a:fld id="{974172A1-1CBF-0B40-9234-7D4D80EC19EA}" type="slidenum">
              <a:rPr lang="en-GB" smtClean="0"/>
              <a:pPr/>
              <a:t>3</a:t>
            </a:fld>
            <a:endParaRPr lang="en-GB" dirty="0"/>
          </a:p>
        </p:txBody>
      </p:sp>
      <p:sp>
        <p:nvSpPr>
          <p:cNvPr id="4" name="Tytuł 3">
            <a:extLst>
              <a:ext uri="{FF2B5EF4-FFF2-40B4-BE49-F238E27FC236}">
                <a16:creationId xmlns:a16="http://schemas.microsoft.com/office/drawing/2014/main" id="{07D51E33-EFFC-5C19-35E0-007BED058988}"/>
              </a:ext>
            </a:extLst>
          </p:cNvPr>
          <p:cNvSpPr>
            <a:spLocks noGrp="1"/>
          </p:cNvSpPr>
          <p:nvPr>
            <p:ph type="title"/>
          </p:nvPr>
        </p:nvSpPr>
        <p:spPr/>
        <p:txBody>
          <a:bodyPr/>
          <a:lstStyle/>
          <a:p>
            <a:r>
              <a:rPr lang="pl-PL" dirty="0" err="1"/>
              <a:t>Chicane</a:t>
            </a:r>
            <a:r>
              <a:rPr lang="pl-PL" dirty="0"/>
              <a:t> with </a:t>
            </a:r>
            <a:r>
              <a:rPr lang="pl-PL" dirty="0" err="1"/>
              <a:t>shifted</a:t>
            </a:r>
            <a:r>
              <a:rPr lang="pl-PL" dirty="0"/>
              <a:t> </a:t>
            </a:r>
            <a:r>
              <a:rPr lang="pl-PL" dirty="0" err="1"/>
              <a:t>axis</a:t>
            </a:r>
            <a:endParaRPr lang="en-US" dirty="0"/>
          </a:p>
        </p:txBody>
      </p:sp>
      <p:sp>
        <p:nvSpPr>
          <p:cNvPr id="5" name="Symbol zastępczy stopki 4">
            <a:extLst>
              <a:ext uri="{FF2B5EF4-FFF2-40B4-BE49-F238E27FC236}">
                <a16:creationId xmlns:a16="http://schemas.microsoft.com/office/drawing/2014/main" id="{1A248720-B160-B20A-B30B-9918CC7FB60C}"/>
              </a:ext>
            </a:extLst>
          </p:cNvPr>
          <p:cNvSpPr>
            <a:spLocks noGrp="1"/>
          </p:cNvSpPr>
          <p:nvPr>
            <p:ph type="ftr" sz="quarter" idx="3"/>
          </p:nvPr>
        </p:nvSpPr>
        <p:spPr/>
        <p:txBody>
          <a:bodyPr/>
          <a:lstStyle/>
          <a:p>
            <a:r>
              <a:rPr lang="pl-PL" dirty="0"/>
              <a:t>J. Manczak		 IMCC Target meeting		13</a:t>
            </a:r>
            <a:r>
              <a:rPr lang="en-GB" dirty="0"/>
              <a:t>/</a:t>
            </a:r>
            <a:r>
              <a:rPr lang="pl-PL" dirty="0"/>
              <a:t>03</a:t>
            </a:r>
            <a:r>
              <a:rPr lang="en-GB" dirty="0"/>
              <a:t>/202</a:t>
            </a:r>
            <a:r>
              <a:rPr lang="pl-PL" dirty="0"/>
              <a:t>5</a:t>
            </a:r>
            <a:endParaRPr lang="en-GB" dirty="0"/>
          </a:p>
        </p:txBody>
      </p:sp>
      <p:cxnSp>
        <p:nvCxnSpPr>
          <p:cNvPr id="9" name="Łącznik prosty ze strzałką 8">
            <a:extLst>
              <a:ext uri="{FF2B5EF4-FFF2-40B4-BE49-F238E27FC236}">
                <a16:creationId xmlns:a16="http://schemas.microsoft.com/office/drawing/2014/main" id="{E809FAE3-0DB2-D886-483B-1B29AF0C322F}"/>
              </a:ext>
            </a:extLst>
          </p:cNvPr>
          <p:cNvCxnSpPr/>
          <p:nvPr/>
        </p:nvCxnSpPr>
        <p:spPr>
          <a:xfrm>
            <a:off x="3635896" y="2499742"/>
            <a:ext cx="0" cy="360040"/>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0" name="pole tekstowe 9">
            <a:extLst>
              <a:ext uri="{FF2B5EF4-FFF2-40B4-BE49-F238E27FC236}">
                <a16:creationId xmlns:a16="http://schemas.microsoft.com/office/drawing/2014/main" id="{85FA6C75-2006-4093-C54A-18EF3164011F}"/>
              </a:ext>
            </a:extLst>
          </p:cNvPr>
          <p:cNvSpPr txBox="1"/>
          <p:nvPr/>
        </p:nvSpPr>
        <p:spPr>
          <a:xfrm>
            <a:off x="3663320" y="2268957"/>
            <a:ext cx="2348838" cy="369332"/>
          </a:xfrm>
          <a:prstGeom prst="rect">
            <a:avLst/>
          </a:prstGeom>
          <a:noFill/>
        </p:spPr>
        <p:txBody>
          <a:bodyPr wrap="square" rtlCol="0">
            <a:spAutoFit/>
          </a:bodyPr>
          <a:lstStyle/>
          <a:p>
            <a:r>
              <a:rPr lang="en-GB" noProof="0" dirty="0"/>
              <a:t>+/- 30 cm aperture</a:t>
            </a:r>
          </a:p>
        </p:txBody>
      </p:sp>
      <p:sp>
        <p:nvSpPr>
          <p:cNvPr id="11" name="pole tekstowe 10">
            <a:extLst>
              <a:ext uri="{FF2B5EF4-FFF2-40B4-BE49-F238E27FC236}">
                <a16:creationId xmlns:a16="http://schemas.microsoft.com/office/drawing/2014/main" id="{5FB73503-C00F-6FC4-9D59-75B7BCA241C1}"/>
              </a:ext>
            </a:extLst>
          </p:cNvPr>
          <p:cNvSpPr txBox="1"/>
          <p:nvPr/>
        </p:nvSpPr>
        <p:spPr>
          <a:xfrm>
            <a:off x="6229995" y="1160961"/>
            <a:ext cx="2689448" cy="2031325"/>
          </a:xfrm>
          <a:prstGeom prst="rect">
            <a:avLst/>
          </a:prstGeom>
          <a:noFill/>
        </p:spPr>
        <p:txBody>
          <a:bodyPr wrap="square" rtlCol="0">
            <a:spAutoFit/>
          </a:bodyPr>
          <a:lstStyle/>
          <a:p>
            <a:r>
              <a:rPr lang="en-GB" noProof="0" dirty="0"/>
              <a:t>This configuration with a shorter chicane could be able to extract a big part of the spent proton beam halo – more studies are needed</a:t>
            </a:r>
          </a:p>
          <a:p>
            <a:endParaRPr lang="en-US" dirty="0"/>
          </a:p>
        </p:txBody>
      </p:sp>
      <p:sp>
        <p:nvSpPr>
          <p:cNvPr id="12" name="pole tekstowe 11">
            <a:extLst>
              <a:ext uri="{FF2B5EF4-FFF2-40B4-BE49-F238E27FC236}">
                <a16:creationId xmlns:a16="http://schemas.microsoft.com/office/drawing/2014/main" id="{4DD47926-660F-C108-874A-93327ABFE6BD}"/>
              </a:ext>
            </a:extLst>
          </p:cNvPr>
          <p:cNvSpPr txBox="1"/>
          <p:nvPr/>
        </p:nvSpPr>
        <p:spPr>
          <a:xfrm>
            <a:off x="467544" y="915566"/>
            <a:ext cx="1800200" cy="369332"/>
          </a:xfrm>
          <a:prstGeom prst="rect">
            <a:avLst/>
          </a:prstGeom>
          <a:noFill/>
        </p:spPr>
        <p:txBody>
          <a:bodyPr wrap="square" rtlCol="0">
            <a:spAutoFit/>
          </a:bodyPr>
          <a:lstStyle/>
          <a:p>
            <a:r>
              <a:rPr lang="pl-PL" dirty="0">
                <a:solidFill>
                  <a:srgbClr val="FF0000"/>
                </a:solidFill>
              </a:rPr>
              <a:t>PRELIMINARY</a:t>
            </a:r>
            <a:endParaRPr lang="en-US" dirty="0">
              <a:solidFill>
                <a:srgbClr val="FF0000"/>
              </a:solidFill>
            </a:endParaRPr>
          </a:p>
        </p:txBody>
      </p:sp>
      <p:cxnSp>
        <p:nvCxnSpPr>
          <p:cNvPr id="14" name="Łącznik prosty ze strzałką 13">
            <a:extLst>
              <a:ext uri="{FF2B5EF4-FFF2-40B4-BE49-F238E27FC236}">
                <a16:creationId xmlns:a16="http://schemas.microsoft.com/office/drawing/2014/main" id="{58B96018-C3C3-A879-8572-9B35C6AD0837}"/>
              </a:ext>
            </a:extLst>
          </p:cNvPr>
          <p:cNvCxnSpPr/>
          <p:nvPr/>
        </p:nvCxnSpPr>
        <p:spPr>
          <a:xfrm>
            <a:off x="179512" y="2682000"/>
            <a:ext cx="864096" cy="0"/>
          </a:xfrm>
          <a:prstGeom prst="straightConnector1">
            <a:avLst/>
          </a:prstGeom>
          <a:ln w="57150">
            <a:tailEnd type="triangle"/>
          </a:ln>
        </p:spPr>
        <p:style>
          <a:lnRef idx="3">
            <a:schemeClr val="accent5"/>
          </a:lnRef>
          <a:fillRef idx="0">
            <a:schemeClr val="accent5"/>
          </a:fillRef>
          <a:effectRef idx="2">
            <a:schemeClr val="accent5"/>
          </a:effectRef>
          <a:fontRef idx="minor">
            <a:schemeClr val="tx1"/>
          </a:fontRef>
        </p:style>
      </p:cxnSp>
      <p:sp>
        <p:nvSpPr>
          <p:cNvPr id="15" name="pole tekstowe 14">
            <a:extLst>
              <a:ext uri="{FF2B5EF4-FFF2-40B4-BE49-F238E27FC236}">
                <a16:creationId xmlns:a16="http://schemas.microsoft.com/office/drawing/2014/main" id="{42E15551-1D49-A3AC-FE01-E262B0B711E8}"/>
              </a:ext>
            </a:extLst>
          </p:cNvPr>
          <p:cNvSpPr txBox="1"/>
          <p:nvPr/>
        </p:nvSpPr>
        <p:spPr>
          <a:xfrm>
            <a:off x="520526" y="2315123"/>
            <a:ext cx="2268489" cy="646331"/>
          </a:xfrm>
          <a:prstGeom prst="rect">
            <a:avLst/>
          </a:prstGeom>
          <a:noFill/>
        </p:spPr>
        <p:txBody>
          <a:bodyPr wrap="square" rtlCol="0">
            <a:spAutoFit/>
          </a:bodyPr>
          <a:lstStyle/>
          <a:p>
            <a:r>
              <a:rPr lang="en-GB" noProof="0" dirty="0"/>
              <a:t>Target and primary beam axis</a:t>
            </a:r>
          </a:p>
        </p:txBody>
      </p:sp>
      <p:sp>
        <p:nvSpPr>
          <p:cNvPr id="16" name="pole tekstowe 15">
            <a:extLst>
              <a:ext uri="{FF2B5EF4-FFF2-40B4-BE49-F238E27FC236}">
                <a16:creationId xmlns:a16="http://schemas.microsoft.com/office/drawing/2014/main" id="{B17152B2-05AD-B40F-7933-75300D96DFE1}"/>
              </a:ext>
            </a:extLst>
          </p:cNvPr>
          <p:cNvSpPr txBox="1"/>
          <p:nvPr/>
        </p:nvSpPr>
        <p:spPr>
          <a:xfrm>
            <a:off x="467544" y="3751287"/>
            <a:ext cx="4680520" cy="923330"/>
          </a:xfrm>
          <a:prstGeom prst="rect">
            <a:avLst/>
          </a:prstGeom>
          <a:noFill/>
        </p:spPr>
        <p:txBody>
          <a:bodyPr wrap="square" rtlCol="0">
            <a:spAutoFit/>
          </a:bodyPr>
          <a:lstStyle/>
          <a:p>
            <a:r>
              <a:rPr lang="en-GB" noProof="0" dirty="0"/>
              <a:t>First tests will be conducted with ideal field following the chicane axis, not yet clear to me if this is realistic to achieve (?)</a:t>
            </a:r>
          </a:p>
        </p:txBody>
      </p:sp>
    </p:spTree>
    <p:extLst>
      <p:ext uri="{BB962C8B-B14F-4D97-AF65-F5344CB8AC3E}">
        <p14:creationId xmlns:p14="http://schemas.microsoft.com/office/powerpoint/2010/main" val="40236661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id="{A237D454-890D-AE7A-C43D-2EE9BF5F4BC1}"/>
              </a:ext>
            </a:extLst>
          </p:cNvPr>
          <p:cNvSpPr>
            <a:spLocks noGrp="1"/>
          </p:cNvSpPr>
          <p:nvPr>
            <p:ph sz="quarter" idx="12"/>
          </p:nvPr>
        </p:nvSpPr>
        <p:spPr>
          <a:xfrm>
            <a:off x="82624" y="555526"/>
            <a:ext cx="8305800" cy="3536156"/>
          </a:xfrm>
        </p:spPr>
        <p:txBody>
          <a:bodyPr/>
          <a:lstStyle/>
          <a:p>
            <a:r>
              <a:rPr lang="en-GB" sz="2000" noProof="0" dirty="0"/>
              <a:t>Shortening the tapering does not reduce the radiation load to the chicane magnets – the proton halo is still present</a:t>
            </a:r>
          </a:p>
          <a:p>
            <a:r>
              <a:rPr lang="en-GB" sz="2000" noProof="0" dirty="0"/>
              <a:t>If we want to keep the solenoid chicane, we may have to search for viable solutions to expand the extraction window size.</a:t>
            </a:r>
            <a:endParaRPr lang="pl-PL" sz="2000" noProof="0" dirty="0"/>
          </a:p>
          <a:p>
            <a:r>
              <a:rPr lang="en-US" sz="2000" dirty="0"/>
              <a:t>The spent beam size is mostly driven by the</a:t>
            </a:r>
          </a:p>
          <a:p>
            <a:pPr marL="0" indent="0">
              <a:buNone/>
            </a:pPr>
            <a:r>
              <a:rPr lang="en-US" sz="2000" dirty="0"/>
              <a:t>s</a:t>
            </a:r>
            <a:r>
              <a:rPr lang="en-US" sz="2000" noProof="0" dirty="0" err="1"/>
              <a:t>ize</a:t>
            </a:r>
            <a:r>
              <a:rPr lang="en-US" sz="2000" noProof="0" dirty="0"/>
              <a:t> of the </a:t>
            </a:r>
            <a:r>
              <a:rPr lang="en-US" sz="2000" dirty="0"/>
              <a:t>tapering</a:t>
            </a:r>
            <a:endParaRPr lang="en-US" sz="2000" noProof="0" dirty="0"/>
          </a:p>
          <a:p>
            <a:r>
              <a:rPr lang="en-GB" sz="2000" noProof="0" dirty="0"/>
              <a:t>Current window size is ~+/- 20 cm</a:t>
            </a:r>
          </a:p>
          <a:p>
            <a:r>
              <a:rPr lang="en-GB" sz="2000" noProof="0" dirty="0"/>
              <a:t>Doubling this size would be ideal.</a:t>
            </a:r>
          </a:p>
        </p:txBody>
      </p:sp>
      <p:sp>
        <p:nvSpPr>
          <p:cNvPr id="3" name="Symbol zastępczy numeru slajdu 2">
            <a:extLst>
              <a:ext uri="{FF2B5EF4-FFF2-40B4-BE49-F238E27FC236}">
                <a16:creationId xmlns:a16="http://schemas.microsoft.com/office/drawing/2014/main" id="{C2C7A2F4-9F5E-2941-05EF-C2BFB734644F}"/>
              </a:ext>
            </a:extLst>
          </p:cNvPr>
          <p:cNvSpPr>
            <a:spLocks noGrp="1"/>
          </p:cNvSpPr>
          <p:nvPr>
            <p:ph type="sldNum" sz="quarter" idx="4"/>
          </p:nvPr>
        </p:nvSpPr>
        <p:spPr/>
        <p:txBody>
          <a:bodyPr/>
          <a:lstStyle/>
          <a:p>
            <a:fld id="{974172A1-1CBF-0B40-9234-7D4D80EC19EA}" type="slidenum">
              <a:rPr lang="en-GB" smtClean="0"/>
              <a:pPr/>
              <a:t>4</a:t>
            </a:fld>
            <a:endParaRPr lang="en-GB" dirty="0"/>
          </a:p>
        </p:txBody>
      </p:sp>
      <p:sp>
        <p:nvSpPr>
          <p:cNvPr id="4" name="Tytuł 3">
            <a:extLst>
              <a:ext uri="{FF2B5EF4-FFF2-40B4-BE49-F238E27FC236}">
                <a16:creationId xmlns:a16="http://schemas.microsoft.com/office/drawing/2014/main" id="{0D29D89B-0A85-D318-1F73-DF7862E37BCC}"/>
              </a:ext>
            </a:extLst>
          </p:cNvPr>
          <p:cNvSpPr>
            <a:spLocks noGrp="1"/>
          </p:cNvSpPr>
          <p:nvPr>
            <p:ph type="title"/>
          </p:nvPr>
        </p:nvSpPr>
        <p:spPr>
          <a:xfrm>
            <a:off x="1295400" y="51470"/>
            <a:ext cx="6781800" cy="857250"/>
          </a:xfrm>
        </p:spPr>
        <p:txBody>
          <a:bodyPr/>
          <a:lstStyle/>
          <a:p>
            <a:r>
              <a:rPr lang="pl-PL" dirty="0" err="1"/>
              <a:t>Short</a:t>
            </a:r>
            <a:r>
              <a:rPr lang="pl-PL" dirty="0"/>
              <a:t> </a:t>
            </a:r>
            <a:r>
              <a:rPr lang="pl-PL" dirty="0" err="1"/>
              <a:t>tapering</a:t>
            </a:r>
            <a:endParaRPr lang="en-US" dirty="0"/>
          </a:p>
        </p:txBody>
      </p:sp>
      <p:sp>
        <p:nvSpPr>
          <p:cNvPr id="5" name="Symbol zastępczy stopki 4">
            <a:extLst>
              <a:ext uri="{FF2B5EF4-FFF2-40B4-BE49-F238E27FC236}">
                <a16:creationId xmlns:a16="http://schemas.microsoft.com/office/drawing/2014/main" id="{67EBC4F1-C8A4-6EF1-6534-C942BDDAFEA7}"/>
              </a:ext>
            </a:extLst>
          </p:cNvPr>
          <p:cNvSpPr>
            <a:spLocks noGrp="1"/>
          </p:cNvSpPr>
          <p:nvPr>
            <p:ph type="ftr" sz="quarter" idx="3"/>
          </p:nvPr>
        </p:nvSpPr>
        <p:spPr/>
        <p:txBody>
          <a:bodyPr/>
          <a:lstStyle/>
          <a:p>
            <a:r>
              <a:rPr lang="pl-PL" dirty="0"/>
              <a:t>J. Manczak		 IMCC Target meeting		13</a:t>
            </a:r>
            <a:r>
              <a:rPr lang="en-GB" dirty="0"/>
              <a:t>/</a:t>
            </a:r>
            <a:r>
              <a:rPr lang="pl-PL" dirty="0"/>
              <a:t>03</a:t>
            </a:r>
            <a:r>
              <a:rPr lang="en-GB" dirty="0"/>
              <a:t>/202</a:t>
            </a:r>
            <a:r>
              <a:rPr lang="pl-PL" dirty="0"/>
              <a:t>5</a:t>
            </a:r>
            <a:endParaRPr lang="en-GB" dirty="0"/>
          </a:p>
        </p:txBody>
      </p:sp>
      <p:pic>
        <p:nvPicPr>
          <p:cNvPr id="6" name="Symbol zastępczy zawartości 6" descr="Obraz zawierający tekst, zrzut ekranu, diagram, Wykres&#10;&#10;Zawartość wygenerowana przez sztuczną inteligencję może być niepoprawna.">
            <a:extLst>
              <a:ext uri="{FF2B5EF4-FFF2-40B4-BE49-F238E27FC236}">
                <a16:creationId xmlns:a16="http://schemas.microsoft.com/office/drawing/2014/main" id="{87CD2C46-E84F-34E3-AA39-C82BEF86F80E}"/>
              </a:ext>
            </a:extLst>
          </p:cNvPr>
          <p:cNvPicPr>
            <a:picLocks noChangeAspect="1"/>
          </p:cNvPicPr>
          <p:nvPr/>
        </p:nvPicPr>
        <p:blipFill>
          <a:blip r:embed="rId2"/>
          <a:stretch>
            <a:fillRect/>
          </a:stretch>
        </p:blipFill>
        <p:spPr>
          <a:xfrm>
            <a:off x="5137448" y="2177138"/>
            <a:ext cx="3168352" cy="2542178"/>
          </a:xfrm>
          <a:prstGeom prst="rect">
            <a:avLst/>
          </a:prstGeom>
        </p:spPr>
      </p:pic>
      <p:cxnSp>
        <p:nvCxnSpPr>
          <p:cNvPr id="8" name="Łącznik prosty 7">
            <a:extLst>
              <a:ext uri="{FF2B5EF4-FFF2-40B4-BE49-F238E27FC236}">
                <a16:creationId xmlns:a16="http://schemas.microsoft.com/office/drawing/2014/main" id="{EB5BC945-0294-B68E-E90B-7C4EE7B58A21}"/>
              </a:ext>
            </a:extLst>
          </p:cNvPr>
          <p:cNvCxnSpPr/>
          <p:nvPr/>
        </p:nvCxnSpPr>
        <p:spPr>
          <a:xfrm>
            <a:off x="6516216" y="2211710"/>
            <a:ext cx="0" cy="2312020"/>
          </a:xfrm>
          <a:prstGeom prst="line">
            <a:avLst/>
          </a:prstGeom>
          <a:ln>
            <a:solidFill>
              <a:srgbClr val="00B050"/>
            </a:solidFill>
            <a:prstDash val="dash"/>
          </a:ln>
        </p:spPr>
        <p:style>
          <a:lnRef idx="1">
            <a:schemeClr val="accent3"/>
          </a:lnRef>
          <a:fillRef idx="0">
            <a:schemeClr val="accent3"/>
          </a:fillRef>
          <a:effectRef idx="0">
            <a:schemeClr val="accent3"/>
          </a:effectRef>
          <a:fontRef idx="minor">
            <a:schemeClr val="tx1"/>
          </a:fontRef>
        </p:style>
      </p:cxnSp>
      <p:cxnSp>
        <p:nvCxnSpPr>
          <p:cNvPr id="9" name="Łącznik prosty 8">
            <a:extLst>
              <a:ext uri="{FF2B5EF4-FFF2-40B4-BE49-F238E27FC236}">
                <a16:creationId xmlns:a16="http://schemas.microsoft.com/office/drawing/2014/main" id="{2024D12C-C9EE-3762-D956-359AEC93D17D}"/>
              </a:ext>
            </a:extLst>
          </p:cNvPr>
          <p:cNvCxnSpPr/>
          <p:nvPr/>
        </p:nvCxnSpPr>
        <p:spPr>
          <a:xfrm>
            <a:off x="6948264" y="2211710"/>
            <a:ext cx="0" cy="2312020"/>
          </a:xfrm>
          <a:prstGeom prst="line">
            <a:avLst/>
          </a:prstGeom>
          <a:ln>
            <a:solidFill>
              <a:srgbClr val="00B050"/>
            </a:solidFill>
            <a:prstDash val="dash"/>
          </a:ln>
        </p:spPr>
        <p:style>
          <a:lnRef idx="1">
            <a:schemeClr val="accent3"/>
          </a:lnRef>
          <a:fillRef idx="0">
            <a:schemeClr val="accent3"/>
          </a:fillRef>
          <a:effectRef idx="0">
            <a:schemeClr val="accent3"/>
          </a:effectRef>
          <a:fontRef idx="minor">
            <a:schemeClr val="tx1"/>
          </a:fontRef>
        </p:style>
      </p:cxnSp>
      <p:sp>
        <p:nvSpPr>
          <p:cNvPr id="10" name="pole tekstowe 9">
            <a:extLst>
              <a:ext uri="{FF2B5EF4-FFF2-40B4-BE49-F238E27FC236}">
                <a16:creationId xmlns:a16="http://schemas.microsoft.com/office/drawing/2014/main" id="{F3C3049D-48F3-A16F-F5E3-3CD44405E7B5}"/>
              </a:ext>
            </a:extLst>
          </p:cNvPr>
          <p:cNvSpPr txBox="1"/>
          <p:nvPr/>
        </p:nvSpPr>
        <p:spPr>
          <a:xfrm>
            <a:off x="6156176" y="4617267"/>
            <a:ext cx="1287532" cy="369332"/>
          </a:xfrm>
          <a:prstGeom prst="rect">
            <a:avLst/>
          </a:prstGeom>
          <a:noFill/>
        </p:spPr>
        <p:txBody>
          <a:bodyPr wrap="none" rtlCol="0">
            <a:spAutoFit/>
          </a:bodyPr>
          <a:lstStyle/>
          <a:p>
            <a:r>
              <a:rPr lang="pl-PL" dirty="0"/>
              <a:t>~+/- 40 cm</a:t>
            </a:r>
            <a:endParaRPr lang="en-US" dirty="0"/>
          </a:p>
        </p:txBody>
      </p:sp>
    </p:spTree>
    <p:extLst>
      <p:ext uri="{BB962C8B-B14F-4D97-AF65-F5344CB8AC3E}">
        <p14:creationId xmlns:p14="http://schemas.microsoft.com/office/powerpoint/2010/main" val="801673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screen shot of a computer generated image&#10;&#10;AI-generated content may be incorrect.">
            <a:extLst>
              <a:ext uri="{FF2B5EF4-FFF2-40B4-BE49-F238E27FC236}">
                <a16:creationId xmlns:a16="http://schemas.microsoft.com/office/drawing/2014/main" id="{FA9BDC7B-167D-1AEB-3C51-038787F5C99F}"/>
              </a:ext>
            </a:extLst>
          </p:cNvPr>
          <p:cNvPicPr>
            <a:picLocks noGrp="1" noChangeAspect="1"/>
          </p:cNvPicPr>
          <p:nvPr>
            <p:ph sz="quarter" idx="12"/>
          </p:nvPr>
        </p:nvPicPr>
        <p:blipFill>
          <a:blip r:embed="rId2"/>
          <a:stretch>
            <a:fillRect/>
          </a:stretch>
        </p:blipFill>
        <p:spPr>
          <a:xfrm>
            <a:off x="179512" y="829819"/>
            <a:ext cx="7416824" cy="2154085"/>
          </a:xfrm>
        </p:spPr>
      </p:pic>
      <p:sp>
        <p:nvSpPr>
          <p:cNvPr id="3" name="Slide Number Placeholder 2">
            <a:extLst>
              <a:ext uri="{FF2B5EF4-FFF2-40B4-BE49-F238E27FC236}">
                <a16:creationId xmlns:a16="http://schemas.microsoft.com/office/drawing/2014/main" id="{66C050D1-81F8-9B08-2787-22C26C697D36}"/>
              </a:ext>
            </a:extLst>
          </p:cNvPr>
          <p:cNvSpPr>
            <a:spLocks noGrp="1"/>
          </p:cNvSpPr>
          <p:nvPr>
            <p:ph type="sldNum" sz="quarter" idx="4"/>
          </p:nvPr>
        </p:nvSpPr>
        <p:spPr/>
        <p:txBody>
          <a:bodyPr/>
          <a:lstStyle/>
          <a:p>
            <a:fld id="{974172A1-1CBF-0B40-9234-7D4D80EC19EA}" type="slidenum">
              <a:rPr lang="en-GB" smtClean="0"/>
              <a:pPr/>
              <a:t>5</a:t>
            </a:fld>
            <a:endParaRPr lang="en-GB" dirty="0"/>
          </a:p>
        </p:txBody>
      </p:sp>
      <p:sp>
        <p:nvSpPr>
          <p:cNvPr id="4" name="Title 3">
            <a:extLst>
              <a:ext uri="{FF2B5EF4-FFF2-40B4-BE49-F238E27FC236}">
                <a16:creationId xmlns:a16="http://schemas.microsoft.com/office/drawing/2014/main" id="{F9D0C8F1-B972-80CF-DCBB-17ABB495648E}"/>
              </a:ext>
            </a:extLst>
          </p:cNvPr>
          <p:cNvSpPr>
            <a:spLocks noGrp="1"/>
          </p:cNvSpPr>
          <p:nvPr>
            <p:ph type="title"/>
          </p:nvPr>
        </p:nvSpPr>
        <p:spPr/>
        <p:txBody>
          <a:bodyPr/>
          <a:lstStyle/>
          <a:p>
            <a:r>
              <a:rPr lang="pl-PL" dirty="0"/>
              <a:t>10 m Tapering</a:t>
            </a:r>
            <a:endParaRPr lang="en-GB" dirty="0"/>
          </a:p>
        </p:txBody>
      </p:sp>
      <p:sp>
        <p:nvSpPr>
          <p:cNvPr id="5" name="Footer Placeholder 4">
            <a:extLst>
              <a:ext uri="{FF2B5EF4-FFF2-40B4-BE49-F238E27FC236}">
                <a16:creationId xmlns:a16="http://schemas.microsoft.com/office/drawing/2014/main" id="{E69CDD8E-3CB1-4A35-98AD-AC70147833C3}"/>
              </a:ext>
            </a:extLst>
          </p:cNvPr>
          <p:cNvSpPr>
            <a:spLocks noGrp="1"/>
          </p:cNvSpPr>
          <p:nvPr>
            <p:ph type="ftr" sz="quarter" idx="3"/>
          </p:nvPr>
        </p:nvSpPr>
        <p:spPr/>
        <p:txBody>
          <a:bodyPr/>
          <a:lstStyle/>
          <a:p>
            <a:r>
              <a:rPr lang="pl-PL"/>
              <a:t>J. Manczak		 IMCC Target meeting		13</a:t>
            </a:r>
            <a:r>
              <a:rPr lang="en-GB"/>
              <a:t>/</a:t>
            </a:r>
            <a:r>
              <a:rPr lang="pl-PL"/>
              <a:t>03</a:t>
            </a:r>
            <a:r>
              <a:rPr lang="en-GB"/>
              <a:t>/202</a:t>
            </a:r>
            <a:r>
              <a:rPr lang="pl-PL"/>
              <a:t>5</a:t>
            </a:r>
            <a:endParaRPr lang="en-GB" dirty="0"/>
          </a:p>
        </p:txBody>
      </p:sp>
      <p:pic>
        <p:nvPicPr>
          <p:cNvPr id="9" name="Picture 8" descr="A diagram of a graph&#10;&#10;AI-generated content may be incorrect.">
            <a:extLst>
              <a:ext uri="{FF2B5EF4-FFF2-40B4-BE49-F238E27FC236}">
                <a16:creationId xmlns:a16="http://schemas.microsoft.com/office/drawing/2014/main" id="{A34D05D3-687B-FED2-C335-9941DE6FBDFB}"/>
              </a:ext>
            </a:extLst>
          </p:cNvPr>
          <p:cNvPicPr>
            <a:picLocks noChangeAspect="1"/>
          </p:cNvPicPr>
          <p:nvPr/>
        </p:nvPicPr>
        <p:blipFill>
          <a:blip r:embed="rId3"/>
          <a:stretch>
            <a:fillRect/>
          </a:stretch>
        </p:blipFill>
        <p:spPr>
          <a:xfrm>
            <a:off x="2267744" y="3030585"/>
            <a:ext cx="3593896" cy="1788165"/>
          </a:xfrm>
          <a:prstGeom prst="rect">
            <a:avLst/>
          </a:prstGeom>
        </p:spPr>
      </p:pic>
      <p:sp>
        <p:nvSpPr>
          <p:cNvPr id="10" name="TextBox 9">
            <a:extLst>
              <a:ext uri="{FF2B5EF4-FFF2-40B4-BE49-F238E27FC236}">
                <a16:creationId xmlns:a16="http://schemas.microsoft.com/office/drawing/2014/main" id="{BB5CB554-D54C-CD51-2C95-B195232F7D37}"/>
              </a:ext>
            </a:extLst>
          </p:cNvPr>
          <p:cNvSpPr txBox="1"/>
          <p:nvPr/>
        </p:nvSpPr>
        <p:spPr>
          <a:xfrm>
            <a:off x="5827304" y="3147814"/>
            <a:ext cx="2808312" cy="1200329"/>
          </a:xfrm>
          <a:prstGeom prst="rect">
            <a:avLst/>
          </a:prstGeom>
          <a:noFill/>
        </p:spPr>
        <p:txBody>
          <a:bodyPr wrap="square" rtlCol="0">
            <a:spAutoFit/>
          </a:bodyPr>
          <a:lstStyle/>
          <a:p>
            <a:r>
              <a:rPr lang="pl-PL" dirty="0"/>
              <a:t>The field is fairly smooth at the connection between tapering and the chicane</a:t>
            </a:r>
            <a:endParaRPr lang="en-GB" dirty="0"/>
          </a:p>
        </p:txBody>
      </p:sp>
      <p:sp>
        <p:nvSpPr>
          <p:cNvPr id="11" name="TextBox 10">
            <a:extLst>
              <a:ext uri="{FF2B5EF4-FFF2-40B4-BE49-F238E27FC236}">
                <a16:creationId xmlns:a16="http://schemas.microsoft.com/office/drawing/2014/main" id="{E31B27D3-C2E3-0D58-A5A5-AA3D602AD7B7}"/>
              </a:ext>
            </a:extLst>
          </p:cNvPr>
          <p:cNvSpPr txBox="1"/>
          <p:nvPr/>
        </p:nvSpPr>
        <p:spPr>
          <a:xfrm>
            <a:off x="107504" y="2067694"/>
            <a:ext cx="5256584" cy="646331"/>
          </a:xfrm>
          <a:prstGeom prst="rect">
            <a:avLst/>
          </a:prstGeom>
          <a:noFill/>
        </p:spPr>
        <p:txBody>
          <a:bodyPr wrap="square" rtlCol="0">
            <a:spAutoFit/>
          </a:bodyPr>
          <a:lstStyle/>
          <a:p>
            <a:r>
              <a:rPr lang="pl-PL" dirty="0"/>
              <a:t>The 23 coil design of the tapering region is reduced to 15 coils and connected to the chiane</a:t>
            </a:r>
            <a:endParaRPr lang="en-GB" dirty="0"/>
          </a:p>
        </p:txBody>
      </p:sp>
    </p:spTree>
    <p:extLst>
      <p:ext uri="{BB962C8B-B14F-4D97-AF65-F5344CB8AC3E}">
        <p14:creationId xmlns:p14="http://schemas.microsoft.com/office/powerpoint/2010/main" val="2989574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line with a line in the middle&#10;&#10;AI-generated content may be incorrect.">
            <a:extLst>
              <a:ext uri="{FF2B5EF4-FFF2-40B4-BE49-F238E27FC236}">
                <a16:creationId xmlns:a16="http://schemas.microsoft.com/office/drawing/2014/main" id="{3927ED00-93AC-48B5-28FE-7250E46B8CA9}"/>
              </a:ext>
            </a:extLst>
          </p:cNvPr>
          <p:cNvPicPr>
            <a:picLocks noGrp="1" noChangeAspect="1"/>
          </p:cNvPicPr>
          <p:nvPr>
            <p:ph sz="quarter" idx="12"/>
          </p:nvPr>
        </p:nvPicPr>
        <p:blipFill>
          <a:blip r:embed="rId2"/>
          <a:stretch>
            <a:fillRect/>
          </a:stretch>
        </p:blipFill>
        <p:spPr>
          <a:xfrm>
            <a:off x="533400" y="1275606"/>
            <a:ext cx="8305800" cy="2005982"/>
          </a:xfrm>
        </p:spPr>
      </p:pic>
      <p:sp>
        <p:nvSpPr>
          <p:cNvPr id="3" name="Slide Number Placeholder 2">
            <a:extLst>
              <a:ext uri="{FF2B5EF4-FFF2-40B4-BE49-F238E27FC236}">
                <a16:creationId xmlns:a16="http://schemas.microsoft.com/office/drawing/2014/main" id="{2D6AB9FD-DF06-7D8C-40C2-383C2A0062AD}"/>
              </a:ext>
            </a:extLst>
          </p:cNvPr>
          <p:cNvSpPr>
            <a:spLocks noGrp="1"/>
          </p:cNvSpPr>
          <p:nvPr>
            <p:ph type="sldNum" sz="quarter" idx="4"/>
          </p:nvPr>
        </p:nvSpPr>
        <p:spPr/>
        <p:txBody>
          <a:bodyPr/>
          <a:lstStyle/>
          <a:p>
            <a:fld id="{974172A1-1CBF-0B40-9234-7D4D80EC19EA}" type="slidenum">
              <a:rPr lang="en-GB" smtClean="0"/>
              <a:pPr/>
              <a:t>6</a:t>
            </a:fld>
            <a:endParaRPr lang="en-GB" dirty="0"/>
          </a:p>
        </p:txBody>
      </p:sp>
      <p:sp>
        <p:nvSpPr>
          <p:cNvPr id="4" name="Title 3">
            <a:extLst>
              <a:ext uri="{FF2B5EF4-FFF2-40B4-BE49-F238E27FC236}">
                <a16:creationId xmlns:a16="http://schemas.microsoft.com/office/drawing/2014/main" id="{1F7D5421-DF94-D94E-F795-C43D919F5A0B}"/>
              </a:ext>
            </a:extLst>
          </p:cNvPr>
          <p:cNvSpPr>
            <a:spLocks noGrp="1"/>
          </p:cNvSpPr>
          <p:nvPr>
            <p:ph type="title"/>
          </p:nvPr>
        </p:nvSpPr>
        <p:spPr/>
        <p:txBody>
          <a:bodyPr/>
          <a:lstStyle/>
          <a:p>
            <a:r>
              <a:rPr lang="pl-PL" dirty="0"/>
              <a:t>Long tapering 24 meters</a:t>
            </a:r>
            <a:endParaRPr lang="en-GB" dirty="0"/>
          </a:p>
        </p:txBody>
      </p:sp>
      <p:sp>
        <p:nvSpPr>
          <p:cNvPr id="5" name="Footer Placeholder 4">
            <a:extLst>
              <a:ext uri="{FF2B5EF4-FFF2-40B4-BE49-F238E27FC236}">
                <a16:creationId xmlns:a16="http://schemas.microsoft.com/office/drawing/2014/main" id="{879DB462-A74A-B7EF-523F-3F48EB9A491A}"/>
              </a:ext>
            </a:extLst>
          </p:cNvPr>
          <p:cNvSpPr>
            <a:spLocks noGrp="1"/>
          </p:cNvSpPr>
          <p:nvPr>
            <p:ph type="ftr" sz="quarter" idx="3"/>
          </p:nvPr>
        </p:nvSpPr>
        <p:spPr/>
        <p:txBody>
          <a:bodyPr/>
          <a:lstStyle/>
          <a:p>
            <a:r>
              <a:rPr lang="pl-PL"/>
              <a:t>J. Manczak		 IMCC Target meeting		13</a:t>
            </a:r>
            <a:r>
              <a:rPr lang="en-GB"/>
              <a:t>/</a:t>
            </a:r>
            <a:r>
              <a:rPr lang="pl-PL"/>
              <a:t>03</a:t>
            </a:r>
            <a:r>
              <a:rPr lang="en-GB"/>
              <a:t>/202</a:t>
            </a:r>
            <a:r>
              <a:rPr lang="pl-PL"/>
              <a:t>5</a:t>
            </a:r>
            <a:endParaRPr lang="en-GB" dirty="0"/>
          </a:p>
        </p:txBody>
      </p:sp>
      <p:sp>
        <p:nvSpPr>
          <p:cNvPr id="8" name="TextBox 7">
            <a:extLst>
              <a:ext uri="{FF2B5EF4-FFF2-40B4-BE49-F238E27FC236}">
                <a16:creationId xmlns:a16="http://schemas.microsoft.com/office/drawing/2014/main" id="{B82E559B-27ED-E645-9704-C42AE06A4AF0}"/>
              </a:ext>
            </a:extLst>
          </p:cNvPr>
          <p:cNvSpPr txBox="1"/>
          <p:nvPr/>
        </p:nvSpPr>
        <p:spPr>
          <a:xfrm>
            <a:off x="3030116" y="2564939"/>
            <a:ext cx="3240360" cy="584775"/>
          </a:xfrm>
          <a:prstGeom prst="rect">
            <a:avLst/>
          </a:prstGeom>
          <a:noFill/>
        </p:spPr>
        <p:txBody>
          <a:bodyPr wrap="square" rtlCol="0">
            <a:spAutoFit/>
          </a:bodyPr>
          <a:lstStyle/>
          <a:p>
            <a:r>
              <a:rPr lang="pl-PL" sz="1600" dirty="0"/>
              <a:t>Area of contant solenoid field of 1.5 T (the magnet not visible)</a:t>
            </a:r>
            <a:endParaRPr lang="en-GB" sz="1600" dirty="0"/>
          </a:p>
        </p:txBody>
      </p:sp>
      <p:cxnSp>
        <p:nvCxnSpPr>
          <p:cNvPr id="10" name="Straight Arrow Connector 9">
            <a:extLst>
              <a:ext uri="{FF2B5EF4-FFF2-40B4-BE49-F238E27FC236}">
                <a16:creationId xmlns:a16="http://schemas.microsoft.com/office/drawing/2014/main" id="{5EA0E48B-67ED-0149-513A-D41A8F20351B}"/>
              </a:ext>
            </a:extLst>
          </p:cNvPr>
          <p:cNvCxnSpPr>
            <a:cxnSpLocks/>
          </p:cNvCxnSpPr>
          <p:nvPr/>
        </p:nvCxnSpPr>
        <p:spPr>
          <a:xfrm>
            <a:off x="3174132" y="2494621"/>
            <a:ext cx="2736304" cy="0"/>
          </a:xfrm>
          <a:prstGeom prst="straightConnector1">
            <a:avLst/>
          </a:prstGeom>
          <a:ln>
            <a:prstDash val="sysDot"/>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7195A427-468A-39A6-5742-512B17A3AB81}"/>
              </a:ext>
            </a:extLst>
          </p:cNvPr>
          <p:cNvCxnSpPr>
            <a:cxnSpLocks/>
          </p:cNvCxnSpPr>
          <p:nvPr/>
        </p:nvCxnSpPr>
        <p:spPr>
          <a:xfrm>
            <a:off x="4686300" y="2202392"/>
            <a:ext cx="0" cy="152410"/>
          </a:xfrm>
          <a:prstGeom prst="straightConnector1">
            <a:avLst/>
          </a:prstGeom>
          <a:ln w="15875">
            <a:headEnd type="triangle" w="sm" len="sm"/>
            <a:tailEnd type="triangle" w="sm" len="sm"/>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13A81661-7C13-CB71-F46B-347F4366A328}"/>
              </a:ext>
            </a:extLst>
          </p:cNvPr>
          <p:cNvSpPr txBox="1"/>
          <p:nvPr/>
        </p:nvSpPr>
        <p:spPr>
          <a:xfrm>
            <a:off x="4470276" y="1697463"/>
            <a:ext cx="1512168" cy="461665"/>
          </a:xfrm>
          <a:prstGeom prst="rect">
            <a:avLst/>
          </a:prstGeom>
          <a:noFill/>
        </p:spPr>
        <p:txBody>
          <a:bodyPr wrap="square" rtlCol="0">
            <a:spAutoFit/>
          </a:bodyPr>
          <a:lstStyle/>
          <a:p>
            <a:r>
              <a:rPr lang="pl-PL" sz="1200" dirty="0"/>
              <a:t>Consant radius of 25 cm</a:t>
            </a:r>
            <a:endParaRPr lang="en-GB" sz="1200" dirty="0"/>
          </a:p>
        </p:txBody>
      </p:sp>
      <p:sp>
        <p:nvSpPr>
          <p:cNvPr id="25" name="TextBox 24">
            <a:extLst>
              <a:ext uri="{FF2B5EF4-FFF2-40B4-BE49-F238E27FC236}">
                <a16:creationId xmlns:a16="http://schemas.microsoft.com/office/drawing/2014/main" id="{107F7D4C-513E-553D-70F0-2233E37D4983}"/>
              </a:ext>
            </a:extLst>
          </p:cNvPr>
          <p:cNvSpPr txBox="1"/>
          <p:nvPr/>
        </p:nvSpPr>
        <p:spPr>
          <a:xfrm>
            <a:off x="395536" y="3435846"/>
            <a:ext cx="7776864" cy="923330"/>
          </a:xfrm>
          <a:prstGeom prst="rect">
            <a:avLst/>
          </a:prstGeom>
          <a:noFill/>
        </p:spPr>
        <p:txBody>
          <a:bodyPr wrap="square" rtlCol="0">
            <a:spAutoFit/>
          </a:bodyPr>
          <a:lstStyle/>
          <a:p>
            <a:r>
              <a:rPr lang="pl-PL" dirty="0"/>
              <a:t>The idea here was to keep the shielding inner radius at 35 cm (equal to the final aperture of the baseline tapering of 17 m) to dissipate secondary protons travelling at a small angle with respect to the beam axis</a:t>
            </a:r>
            <a:endParaRPr lang="en-GB" dirty="0"/>
          </a:p>
        </p:txBody>
      </p:sp>
    </p:spTree>
    <p:extLst>
      <p:ext uri="{BB962C8B-B14F-4D97-AF65-F5344CB8AC3E}">
        <p14:creationId xmlns:p14="http://schemas.microsoft.com/office/powerpoint/2010/main" val="13324706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DD8B8F2-C1FF-24F6-038A-CF9A6FA28522}"/>
              </a:ext>
            </a:extLst>
          </p:cNvPr>
          <p:cNvSpPr>
            <a:spLocks noGrp="1"/>
          </p:cNvSpPr>
          <p:nvPr>
            <p:ph type="sldNum" sz="quarter" idx="4"/>
          </p:nvPr>
        </p:nvSpPr>
        <p:spPr/>
        <p:txBody>
          <a:bodyPr/>
          <a:lstStyle/>
          <a:p>
            <a:fld id="{974172A1-1CBF-0B40-9234-7D4D80EC19EA}" type="slidenum">
              <a:rPr lang="en-GB" smtClean="0"/>
              <a:pPr/>
              <a:t>7</a:t>
            </a:fld>
            <a:endParaRPr lang="en-GB" dirty="0"/>
          </a:p>
        </p:txBody>
      </p:sp>
      <p:sp>
        <p:nvSpPr>
          <p:cNvPr id="4" name="Title 3">
            <a:extLst>
              <a:ext uri="{FF2B5EF4-FFF2-40B4-BE49-F238E27FC236}">
                <a16:creationId xmlns:a16="http://schemas.microsoft.com/office/drawing/2014/main" id="{99AB9526-AE13-75C8-0878-945EE06A0EC7}"/>
              </a:ext>
            </a:extLst>
          </p:cNvPr>
          <p:cNvSpPr>
            <a:spLocks noGrp="1"/>
          </p:cNvSpPr>
          <p:nvPr>
            <p:ph type="title"/>
          </p:nvPr>
        </p:nvSpPr>
        <p:spPr/>
        <p:txBody>
          <a:bodyPr/>
          <a:lstStyle/>
          <a:p>
            <a:r>
              <a:rPr lang="pl-PL" dirty="0"/>
              <a:t>Tapering length – shifted chicane</a:t>
            </a:r>
            <a:endParaRPr lang="en-GB" dirty="0"/>
          </a:p>
        </p:txBody>
      </p:sp>
      <p:sp>
        <p:nvSpPr>
          <p:cNvPr id="5" name="Footer Placeholder 4">
            <a:extLst>
              <a:ext uri="{FF2B5EF4-FFF2-40B4-BE49-F238E27FC236}">
                <a16:creationId xmlns:a16="http://schemas.microsoft.com/office/drawing/2014/main" id="{977411B7-5FE8-00BF-DEED-426919E70E0C}"/>
              </a:ext>
            </a:extLst>
          </p:cNvPr>
          <p:cNvSpPr>
            <a:spLocks noGrp="1"/>
          </p:cNvSpPr>
          <p:nvPr>
            <p:ph type="ftr" sz="quarter" idx="3"/>
          </p:nvPr>
        </p:nvSpPr>
        <p:spPr/>
        <p:txBody>
          <a:bodyPr/>
          <a:lstStyle/>
          <a:p>
            <a:r>
              <a:rPr lang="pl-PL"/>
              <a:t>J. Manczak		 IMCC Target meeting		13</a:t>
            </a:r>
            <a:r>
              <a:rPr lang="en-GB"/>
              <a:t>/</a:t>
            </a:r>
            <a:r>
              <a:rPr lang="pl-PL"/>
              <a:t>03</a:t>
            </a:r>
            <a:r>
              <a:rPr lang="en-GB"/>
              <a:t>/202</a:t>
            </a:r>
            <a:r>
              <a:rPr lang="pl-PL"/>
              <a:t>5</a:t>
            </a:r>
            <a:endParaRPr lang="en-GB" dirty="0"/>
          </a:p>
        </p:txBody>
      </p:sp>
      <p:pic>
        <p:nvPicPr>
          <p:cNvPr id="15" name="Content Placeholder 14" descr="A colorful blocks on a white background&#10;&#10;AI-generated content may be incorrect.">
            <a:extLst>
              <a:ext uri="{FF2B5EF4-FFF2-40B4-BE49-F238E27FC236}">
                <a16:creationId xmlns:a16="http://schemas.microsoft.com/office/drawing/2014/main" id="{99D3DAB3-7281-D5BA-1B08-E1259104B497}"/>
              </a:ext>
            </a:extLst>
          </p:cNvPr>
          <p:cNvPicPr>
            <a:picLocks noGrp="1" noChangeAspect="1"/>
          </p:cNvPicPr>
          <p:nvPr>
            <p:ph sz="quarter" idx="12"/>
          </p:nvPr>
        </p:nvPicPr>
        <p:blipFill>
          <a:blip r:embed="rId2"/>
          <a:stretch>
            <a:fillRect/>
          </a:stretch>
        </p:blipFill>
        <p:spPr>
          <a:xfrm>
            <a:off x="346409" y="699542"/>
            <a:ext cx="3289487" cy="1974043"/>
          </a:xfrm>
        </p:spPr>
      </p:pic>
      <p:pic>
        <p:nvPicPr>
          <p:cNvPr id="17" name="Picture 16" descr="A colorful grids of a machine&#10;&#10;AI-generated content may be incorrect.">
            <a:extLst>
              <a:ext uri="{FF2B5EF4-FFF2-40B4-BE49-F238E27FC236}">
                <a16:creationId xmlns:a16="http://schemas.microsoft.com/office/drawing/2014/main" id="{F4277D79-2A9F-1AF0-BE0F-6775FBDF6203}"/>
              </a:ext>
            </a:extLst>
          </p:cNvPr>
          <p:cNvPicPr>
            <a:picLocks noChangeAspect="1"/>
          </p:cNvPicPr>
          <p:nvPr/>
        </p:nvPicPr>
        <p:blipFill>
          <a:blip r:embed="rId3"/>
          <a:stretch>
            <a:fillRect/>
          </a:stretch>
        </p:blipFill>
        <p:spPr>
          <a:xfrm>
            <a:off x="4499992" y="699542"/>
            <a:ext cx="3278382" cy="1974042"/>
          </a:xfrm>
          <a:prstGeom prst="rect">
            <a:avLst/>
          </a:prstGeom>
        </p:spPr>
      </p:pic>
      <p:pic>
        <p:nvPicPr>
          <p:cNvPr id="19" name="Picture 18" descr="A close-up of a grid&#10;&#10;AI-generated content may be incorrect.">
            <a:extLst>
              <a:ext uri="{FF2B5EF4-FFF2-40B4-BE49-F238E27FC236}">
                <a16:creationId xmlns:a16="http://schemas.microsoft.com/office/drawing/2014/main" id="{A2A54828-0DBA-4731-9FF9-2BBE6F98CCB9}"/>
              </a:ext>
            </a:extLst>
          </p:cNvPr>
          <p:cNvPicPr>
            <a:picLocks noChangeAspect="1"/>
          </p:cNvPicPr>
          <p:nvPr/>
        </p:nvPicPr>
        <p:blipFill>
          <a:blip r:embed="rId4"/>
          <a:stretch>
            <a:fillRect/>
          </a:stretch>
        </p:blipFill>
        <p:spPr>
          <a:xfrm>
            <a:off x="357457" y="2815803"/>
            <a:ext cx="3278439" cy="1973021"/>
          </a:xfrm>
          <a:prstGeom prst="rect">
            <a:avLst/>
          </a:prstGeom>
        </p:spPr>
      </p:pic>
      <p:pic>
        <p:nvPicPr>
          <p:cNvPr id="20" name="Picture 19">
            <a:extLst>
              <a:ext uri="{FF2B5EF4-FFF2-40B4-BE49-F238E27FC236}">
                <a16:creationId xmlns:a16="http://schemas.microsoft.com/office/drawing/2014/main" id="{FB418ED2-4A2B-344F-85EA-E4007DAA3A57}"/>
              </a:ext>
            </a:extLst>
          </p:cNvPr>
          <p:cNvPicPr>
            <a:picLocks noChangeAspect="1"/>
          </p:cNvPicPr>
          <p:nvPr/>
        </p:nvPicPr>
        <p:blipFill>
          <a:blip r:embed="rId5"/>
          <a:srcRect/>
          <a:stretch/>
        </p:blipFill>
        <p:spPr>
          <a:xfrm>
            <a:off x="4499935" y="2852441"/>
            <a:ext cx="3278439" cy="1966012"/>
          </a:xfrm>
          <a:prstGeom prst="rect">
            <a:avLst/>
          </a:prstGeom>
        </p:spPr>
      </p:pic>
      <p:sp>
        <p:nvSpPr>
          <p:cNvPr id="21" name="TextBox 20">
            <a:extLst>
              <a:ext uri="{FF2B5EF4-FFF2-40B4-BE49-F238E27FC236}">
                <a16:creationId xmlns:a16="http://schemas.microsoft.com/office/drawing/2014/main" id="{EB0F338C-5ADB-2891-02C3-18D47FBF0715}"/>
              </a:ext>
            </a:extLst>
          </p:cNvPr>
          <p:cNvSpPr txBox="1"/>
          <p:nvPr/>
        </p:nvSpPr>
        <p:spPr>
          <a:xfrm>
            <a:off x="2568752" y="710804"/>
            <a:ext cx="864096" cy="369332"/>
          </a:xfrm>
          <a:prstGeom prst="rect">
            <a:avLst/>
          </a:prstGeom>
          <a:noFill/>
        </p:spPr>
        <p:txBody>
          <a:bodyPr wrap="square" rtlCol="0">
            <a:spAutoFit/>
          </a:bodyPr>
          <a:lstStyle/>
          <a:p>
            <a:r>
              <a:rPr lang="pl-PL" dirty="0"/>
              <a:t>10 m</a:t>
            </a:r>
            <a:endParaRPr lang="en-GB" dirty="0"/>
          </a:p>
        </p:txBody>
      </p:sp>
      <p:sp>
        <p:nvSpPr>
          <p:cNvPr id="22" name="TextBox 21">
            <a:extLst>
              <a:ext uri="{FF2B5EF4-FFF2-40B4-BE49-F238E27FC236}">
                <a16:creationId xmlns:a16="http://schemas.microsoft.com/office/drawing/2014/main" id="{5612722F-4F3C-F2AB-D065-B910BD955C16}"/>
              </a:ext>
            </a:extLst>
          </p:cNvPr>
          <p:cNvSpPr txBox="1"/>
          <p:nvPr/>
        </p:nvSpPr>
        <p:spPr>
          <a:xfrm>
            <a:off x="6336196" y="632665"/>
            <a:ext cx="1224136" cy="646331"/>
          </a:xfrm>
          <a:prstGeom prst="rect">
            <a:avLst/>
          </a:prstGeom>
          <a:noFill/>
        </p:spPr>
        <p:txBody>
          <a:bodyPr wrap="square" rtlCol="0">
            <a:spAutoFit/>
          </a:bodyPr>
          <a:lstStyle/>
          <a:p>
            <a:r>
              <a:rPr lang="pl-PL" dirty="0"/>
              <a:t>17 m</a:t>
            </a:r>
          </a:p>
          <a:p>
            <a:r>
              <a:rPr lang="pl-PL" dirty="0"/>
              <a:t>(baseline)</a:t>
            </a:r>
            <a:endParaRPr lang="en-GB" dirty="0"/>
          </a:p>
        </p:txBody>
      </p:sp>
      <p:sp>
        <p:nvSpPr>
          <p:cNvPr id="23" name="TextBox 22">
            <a:extLst>
              <a:ext uri="{FF2B5EF4-FFF2-40B4-BE49-F238E27FC236}">
                <a16:creationId xmlns:a16="http://schemas.microsoft.com/office/drawing/2014/main" id="{C7394CF0-BC1D-4A35-681E-A9E100D6A293}"/>
              </a:ext>
            </a:extLst>
          </p:cNvPr>
          <p:cNvSpPr txBox="1"/>
          <p:nvPr/>
        </p:nvSpPr>
        <p:spPr>
          <a:xfrm>
            <a:off x="2123728" y="2848937"/>
            <a:ext cx="864096" cy="369332"/>
          </a:xfrm>
          <a:prstGeom prst="rect">
            <a:avLst/>
          </a:prstGeom>
          <a:noFill/>
        </p:spPr>
        <p:txBody>
          <a:bodyPr wrap="square" rtlCol="0">
            <a:spAutoFit/>
          </a:bodyPr>
          <a:lstStyle/>
          <a:p>
            <a:r>
              <a:rPr lang="pl-PL" dirty="0"/>
              <a:t>24 m</a:t>
            </a:r>
            <a:endParaRPr lang="en-GB" dirty="0"/>
          </a:p>
        </p:txBody>
      </p:sp>
      <p:sp>
        <p:nvSpPr>
          <p:cNvPr id="24" name="TextBox 23">
            <a:extLst>
              <a:ext uri="{FF2B5EF4-FFF2-40B4-BE49-F238E27FC236}">
                <a16:creationId xmlns:a16="http://schemas.microsoft.com/office/drawing/2014/main" id="{A09721BA-BB02-4862-B711-9E2B7D0FFB60}"/>
              </a:ext>
            </a:extLst>
          </p:cNvPr>
          <p:cNvSpPr txBox="1"/>
          <p:nvPr/>
        </p:nvSpPr>
        <p:spPr>
          <a:xfrm>
            <a:off x="7790518" y="2740461"/>
            <a:ext cx="1296144" cy="1200329"/>
          </a:xfrm>
          <a:prstGeom prst="rect">
            <a:avLst/>
          </a:prstGeom>
          <a:noFill/>
        </p:spPr>
        <p:txBody>
          <a:bodyPr wrap="square" rtlCol="0">
            <a:spAutoFit/>
          </a:bodyPr>
          <a:lstStyle/>
          <a:p>
            <a:r>
              <a:rPr lang="pl-PL" dirty="0"/>
              <a:t>24m  + cylinder trimmed shielding</a:t>
            </a:r>
            <a:endParaRPr lang="en-GB" dirty="0"/>
          </a:p>
        </p:txBody>
      </p:sp>
      <p:cxnSp>
        <p:nvCxnSpPr>
          <p:cNvPr id="26" name="Straight Connector 25">
            <a:extLst>
              <a:ext uri="{FF2B5EF4-FFF2-40B4-BE49-F238E27FC236}">
                <a16:creationId xmlns:a16="http://schemas.microsoft.com/office/drawing/2014/main" id="{B0B3CAFF-9762-11CB-6915-15D26780ECAA}"/>
              </a:ext>
            </a:extLst>
          </p:cNvPr>
          <p:cNvCxnSpPr>
            <a:cxnSpLocks/>
          </p:cNvCxnSpPr>
          <p:nvPr/>
        </p:nvCxnSpPr>
        <p:spPr>
          <a:xfrm>
            <a:off x="323528" y="941998"/>
            <a:ext cx="1954046" cy="0"/>
          </a:xfrm>
          <a:prstGeom prst="line">
            <a:avLst/>
          </a:prstGeom>
          <a:ln w="12700">
            <a:prstDash val="sysDash"/>
          </a:ln>
        </p:spPr>
        <p:style>
          <a:lnRef idx="2">
            <a:schemeClr val="dk1"/>
          </a:lnRef>
          <a:fillRef idx="0">
            <a:schemeClr val="dk1"/>
          </a:fillRef>
          <a:effectRef idx="1">
            <a:schemeClr val="dk1"/>
          </a:effectRef>
          <a:fontRef idx="minor">
            <a:schemeClr val="tx1"/>
          </a:fontRef>
        </p:style>
      </p:cxnSp>
      <p:cxnSp>
        <p:nvCxnSpPr>
          <p:cNvPr id="27" name="Straight Connector 26">
            <a:extLst>
              <a:ext uri="{FF2B5EF4-FFF2-40B4-BE49-F238E27FC236}">
                <a16:creationId xmlns:a16="http://schemas.microsoft.com/office/drawing/2014/main" id="{FCD3BEA4-8E18-5060-4A24-76F06B193E2E}"/>
              </a:ext>
            </a:extLst>
          </p:cNvPr>
          <p:cNvCxnSpPr>
            <a:cxnSpLocks/>
          </p:cNvCxnSpPr>
          <p:nvPr/>
        </p:nvCxnSpPr>
        <p:spPr>
          <a:xfrm flipV="1">
            <a:off x="346409" y="1779662"/>
            <a:ext cx="2041252" cy="33236"/>
          </a:xfrm>
          <a:prstGeom prst="line">
            <a:avLst/>
          </a:prstGeom>
          <a:ln w="12700">
            <a:prstDash val="sysDash"/>
          </a:ln>
        </p:spPr>
        <p:style>
          <a:lnRef idx="2">
            <a:schemeClr val="dk1"/>
          </a:lnRef>
          <a:fillRef idx="0">
            <a:schemeClr val="dk1"/>
          </a:fillRef>
          <a:effectRef idx="1">
            <a:schemeClr val="dk1"/>
          </a:effectRef>
          <a:fontRef idx="minor">
            <a:schemeClr val="tx1"/>
          </a:fontRef>
        </p:style>
      </p:cxnSp>
      <p:cxnSp>
        <p:nvCxnSpPr>
          <p:cNvPr id="32" name="Straight Arrow Connector 31">
            <a:extLst>
              <a:ext uri="{FF2B5EF4-FFF2-40B4-BE49-F238E27FC236}">
                <a16:creationId xmlns:a16="http://schemas.microsoft.com/office/drawing/2014/main" id="{06B496A8-79EA-42C5-879A-96F3F5CCAD71}"/>
              </a:ext>
            </a:extLst>
          </p:cNvPr>
          <p:cNvCxnSpPr/>
          <p:nvPr/>
        </p:nvCxnSpPr>
        <p:spPr>
          <a:xfrm>
            <a:off x="1077358" y="986645"/>
            <a:ext cx="0" cy="809635"/>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cxnSp>
        <p:nvCxnSpPr>
          <p:cNvPr id="33" name="Straight Connector 32">
            <a:extLst>
              <a:ext uri="{FF2B5EF4-FFF2-40B4-BE49-F238E27FC236}">
                <a16:creationId xmlns:a16="http://schemas.microsoft.com/office/drawing/2014/main" id="{DB371684-19EE-CA75-D2DC-1983A2BC200B}"/>
              </a:ext>
            </a:extLst>
          </p:cNvPr>
          <p:cNvCxnSpPr>
            <a:cxnSpLocks/>
          </p:cNvCxnSpPr>
          <p:nvPr/>
        </p:nvCxnSpPr>
        <p:spPr>
          <a:xfrm>
            <a:off x="4499992" y="986645"/>
            <a:ext cx="1954046" cy="0"/>
          </a:xfrm>
          <a:prstGeom prst="line">
            <a:avLst/>
          </a:prstGeom>
          <a:ln w="12700">
            <a:prstDash val="sysDash"/>
          </a:ln>
        </p:spPr>
        <p:style>
          <a:lnRef idx="2">
            <a:schemeClr val="dk1"/>
          </a:lnRef>
          <a:fillRef idx="0">
            <a:schemeClr val="dk1"/>
          </a:fillRef>
          <a:effectRef idx="1">
            <a:schemeClr val="dk1"/>
          </a:effectRef>
          <a:fontRef idx="minor">
            <a:schemeClr val="tx1"/>
          </a:fontRef>
        </p:style>
      </p:cxnSp>
      <p:cxnSp>
        <p:nvCxnSpPr>
          <p:cNvPr id="34" name="Straight Connector 33">
            <a:extLst>
              <a:ext uri="{FF2B5EF4-FFF2-40B4-BE49-F238E27FC236}">
                <a16:creationId xmlns:a16="http://schemas.microsoft.com/office/drawing/2014/main" id="{BC6DB6DA-6C3A-DE64-213D-3BCDB79B775E}"/>
              </a:ext>
            </a:extLst>
          </p:cNvPr>
          <p:cNvCxnSpPr>
            <a:cxnSpLocks/>
          </p:cNvCxnSpPr>
          <p:nvPr/>
        </p:nvCxnSpPr>
        <p:spPr>
          <a:xfrm>
            <a:off x="4499992" y="1707654"/>
            <a:ext cx="2088232" cy="0"/>
          </a:xfrm>
          <a:prstGeom prst="line">
            <a:avLst/>
          </a:prstGeom>
          <a:ln w="12700">
            <a:prstDash val="sysDash"/>
          </a:ln>
        </p:spPr>
        <p:style>
          <a:lnRef idx="2">
            <a:schemeClr val="dk1"/>
          </a:lnRef>
          <a:fillRef idx="0">
            <a:schemeClr val="dk1"/>
          </a:fillRef>
          <a:effectRef idx="1">
            <a:schemeClr val="dk1"/>
          </a:effectRef>
          <a:fontRef idx="minor">
            <a:schemeClr val="tx1"/>
          </a:fontRef>
        </p:style>
      </p:cxnSp>
      <p:cxnSp>
        <p:nvCxnSpPr>
          <p:cNvPr id="36" name="Straight Arrow Connector 35">
            <a:extLst>
              <a:ext uri="{FF2B5EF4-FFF2-40B4-BE49-F238E27FC236}">
                <a16:creationId xmlns:a16="http://schemas.microsoft.com/office/drawing/2014/main" id="{61DEF677-4A45-4C40-8ADF-5BF6EA541AEA}"/>
              </a:ext>
            </a:extLst>
          </p:cNvPr>
          <p:cNvCxnSpPr>
            <a:cxnSpLocks/>
          </p:cNvCxnSpPr>
          <p:nvPr/>
        </p:nvCxnSpPr>
        <p:spPr>
          <a:xfrm>
            <a:off x="5364088" y="970027"/>
            <a:ext cx="0" cy="737627"/>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sp>
        <p:nvSpPr>
          <p:cNvPr id="38" name="TextBox 37">
            <a:extLst>
              <a:ext uri="{FF2B5EF4-FFF2-40B4-BE49-F238E27FC236}">
                <a16:creationId xmlns:a16="http://schemas.microsoft.com/office/drawing/2014/main" id="{69B0949A-B205-7C2D-68D0-B36AEC298DCF}"/>
              </a:ext>
            </a:extLst>
          </p:cNvPr>
          <p:cNvSpPr txBox="1"/>
          <p:nvPr/>
        </p:nvSpPr>
        <p:spPr>
          <a:xfrm>
            <a:off x="1179299" y="1213932"/>
            <a:ext cx="1524312" cy="307777"/>
          </a:xfrm>
          <a:prstGeom prst="rect">
            <a:avLst/>
          </a:prstGeom>
          <a:noFill/>
        </p:spPr>
        <p:txBody>
          <a:bodyPr wrap="square" rtlCol="0">
            <a:spAutoFit/>
          </a:bodyPr>
          <a:lstStyle/>
          <a:p>
            <a:r>
              <a:rPr lang="pl-PL" sz="1400" dirty="0"/>
              <a:t>~+/- 60 cm</a:t>
            </a:r>
            <a:endParaRPr lang="en-GB" sz="1400" dirty="0"/>
          </a:p>
        </p:txBody>
      </p:sp>
      <p:sp>
        <p:nvSpPr>
          <p:cNvPr id="39" name="TextBox 38">
            <a:extLst>
              <a:ext uri="{FF2B5EF4-FFF2-40B4-BE49-F238E27FC236}">
                <a16:creationId xmlns:a16="http://schemas.microsoft.com/office/drawing/2014/main" id="{E76F03A5-AE4F-3E59-4E78-1787B57291E4}"/>
              </a:ext>
            </a:extLst>
          </p:cNvPr>
          <p:cNvSpPr txBox="1"/>
          <p:nvPr/>
        </p:nvSpPr>
        <p:spPr>
          <a:xfrm>
            <a:off x="5364088" y="1177291"/>
            <a:ext cx="1524312" cy="307777"/>
          </a:xfrm>
          <a:prstGeom prst="rect">
            <a:avLst/>
          </a:prstGeom>
          <a:noFill/>
        </p:spPr>
        <p:txBody>
          <a:bodyPr wrap="square" rtlCol="0">
            <a:spAutoFit/>
          </a:bodyPr>
          <a:lstStyle/>
          <a:p>
            <a:r>
              <a:rPr lang="pl-PL" sz="1400" dirty="0"/>
              <a:t>~+/- 50 cm</a:t>
            </a:r>
            <a:endParaRPr lang="en-GB" sz="1400" dirty="0"/>
          </a:p>
        </p:txBody>
      </p:sp>
      <p:cxnSp>
        <p:nvCxnSpPr>
          <p:cNvPr id="40" name="Straight Connector 39">
            <a:extLst>
              <a:ext uri="{FF2B5EF4-FFF2-40B4-BE49-F238E27FC236}">
                <a16:creationId xmlns:a16="http://schemas.microsoft.com/office/drawing/2014/main" id="{328D4E39-FE87-F4CA-4DF6-282936105609}"/>
              </a:ext>
            </a:extLst>
          </p:cNvPr>
          <p:cNvCxnSpPr>
            <a:cxnSpLocks/>
          </p:cNvCxnSpPr>
          <p:nvPr/>
        </p:nvCxnSpPr>
        <p:spPr>
          <a:xfrm>
            <a:off x="202276" y="3147814"/>
            <a:ext cx="1954046" cy="0"/>
          </a:xfrm>
          <a:prstGeom prst="line">
            <a:avLst/>
          </a:prstGeom>
          <a:ln w="12700">
            <a:prstDash val="sysDash"/>
          </a:ln>
        </p:spPr>
        <p:style>
          <a:lnRef idx="2">
            <a:schemeClr val="dk1"/>
          </a:lnRef>
          <a:fillRef idx="0">
            <a:schemeClr val="dk1"/>
          </a:fillRef>
          <a:effectRef idx="1">
            <a:schemeClr val="dk1"/>
          </a:effectRef>
          <a:fontRef idx="minor">
            <a:schemeClr val="tx1"/>
          </a:fontRef>
        </p:style>
      </p:cxnSp>
      <p:cxnSp>
        <p:nvCxnSpPr>
          <p:cNvPr id="41" name="Straight Connector 40">
            <a:extLst>
              <a:ext uri="{FF2B5EF4-FFF2-40B4-BE49-F238E27FC236}">
                <a16:creationId xmlns:a16="http://schemas.microsoft.com/office/drawing/2014/main" id="{AE0BA710-F92B-82EF-C5BF-5F146C84EDA9}"/>
              </a:ext>
            </a:extLst>
          </p:cNvPr>
          <p:cNvCxnSpPr>
            <a:cxnSpLocks/>
          </p:cNvCxnSpPr>
          <p:nvPr/>
        </p:nvCxnSpPr>
        <p:spPr>
          <a:xfrm>
            <a:off x="202276" y="3825533"/>
            <a:ext cx="1954046" cy="0"/>
          </a:xfrm>
          <a:prstGeom prst="line">
            <a:avLst/>
          </a:prstGeom>
          <a:ln w="12700">
            <a:prstDash val="sysDash"/>
          </a:ln>
        </p:spPr>
        <p:style>
          <a:lnRef idx="2">
            <a:schemeClr val="dk1"/>
          </a:lnRef>
          <a:fillRef idx="0">
            <a:schemeClr val="dk1"/>
          </a:fillRef>
          <a:effectRef idx="1">
            <a:schemeClr val="dk1"/>
          </a:effectRef>
          <a:fontRef idx="minor">
            <a:schemeClr val="tx1"/>
          </a:fontRef>
        </p:style>
      </p:cxnSp>
      <p:cxnSp>
        <p:nvCxnSpPr>
          <p:cNvPr id="42" name="Straight Arrow Connector 41">
            <a:extLst>
              <a:ext uri="{FF2B5EF4-FFF2-40B4-BE49-F238E27FC236}">
                <a16:creationId xmlns:a16="http://schemas.microsoft.com/office/drawing/2014/main" id="{93AB6112-CBEC-45C6-042B-65C36349B250}"/>
              </a:ext>
            </a:extLst>
          </p:cNvPr>
          <p:cNvCxnSpPr>
            <a:cxnSpLocks/>
          </p:cNvCxnSpPr>
          <p:nvPr/>
        </p:nvCxnSpPr>
        <p:spPr>
          <a:xfrm>
            <a:off x="827584" y="3147814"/>
            <a:ext cx="0" cy="695424"/>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sp>
        <p:nvSpPr>
          <p:cNvPr id="44" name="TextBox 43">
            <a:extLst>
              <a:ext uri="{FF2B5EF4-FFF2-40B4-BE49-F238E27FC236}">
                <a16:creationId xmlns:a16="http://schemas.microsoft.com/office/drawing/2014/main" id="{378390D5-FA8B-85B6-2F8C-E3F4E7E4401C}"/>
              </a:ext>
            </a:extLst>
          </p:cNvPr>
          <p:cNvSpPr txBox="1"/>
          <p:nvPr/>
        </p:nvSpPr>
        <p:spPr>
          <a:xfrm>
            <a:off x="4969570" y="3264700"/>
            <a:ext cx="1524312" cy="523220"/>
          </a:xfrm>
          <a:prstGeom prst="rect">
            <a:avLst/>
          </a:prstGeom>
          <a:noFill/>
        </p:spPr>
        <p:txBody>
          <a:bodyPr wrap="square" rtlCol="0">
            <a:spAutoFit/>
          </a:bodyPr>
          <a:lstStyle/>
          <a:p>
            <a:r>
              <a:rPr lang="pl-PL" sz="1400" dirty="0"/>
              <a:t>~ +40 cm</a:t>
            </a:r>
          </a:p>
          <a:p>
            <a:r>
              <a:rPr lang="pl-PL" sz="1400" dirty="0"/>
              <a:t>    -45 cm</a:t>
            </a:r>
            <a:endParaRPr lang="en-GB" sz="1400" dirty="0"/>
          </a:p>
        </p:txBody>
      </p:sp>
      <p:cxnSp>
        <p:nvCxnSpPr>
          <p:cNvPr id="47" name="Straight Connector 46">
            <a:extLst>
              <a:ext uri="{FF2B5EF4-FFF2-40B4-BE49-F238E27FC236}">
                <a16:creationId xmlns:a16="http://schemas.microsoft.com/office/drawing/2014/main" id="{B0B33B4C-E23D-A372-E21F-432FFF257D7B}"/>
              </a:ext>
            </a:extLst>
          </p:cNvPr>
          <p:cNvCxnSpPr>
            <a:cxnSpLocks/>
          </p:cNvCxnSpPr>
          <p:nvPr/>
        </p:nvCxnSpPr>
        <p:spPr>
          <a:xfrm>
            <a:off x="4490162" y="3219822"/>
            <a:ext cx="1954046" cy="0"/>
          </a:xfrm>
          <a:prstGeom prst="line">
            <a:avLst/>
          </a:prstGeom>
          <a:ln w="12700">
            <a:prstDash val="sysDash"/>
          </a:ln>
        </p:spPr>
        <p:style>
          <a:lnRef idx="2">
            <a:schemeClr val="dk1"/>
          </a:lnRef>
          <a:fillRef idx="0">
            <a:schemeClr val="dk1"/>
          </a:fillRef>
          <a:effectRef idx="1">
            <a:schemeClr val="dk1"/>
          </a:effectRef>
          <a:fontRef idx="minor">
            <a:schemeClr val="tx1"/>
          </a:fontRef>
        </p:style>
      </p:cxnSp>
      <p:cxnSp>
        <p:nvCxnSpPr>
          <p:cNvPr id="48" name="Straight Connector 47">
            <a:extLst>
              <a:ext uri="{FF2B5EF4-FFF2-40B4-BE49-F238E27FC236}">
                <a16:creationId xmlns:a16="http://schemas.microsoft.com/office/drawing/2014/main" id="{8438EF1D-2F5B-75CF-1EDE-26AA44286343}"/>
              </a:ext>
            </a:extLst>
          </p:cNvPr>
          <p:cNvCxnSpPr>
            <a:cxnSpLocks/>
          </p:cNvCxnSpPr>
          <p:nvPr/>
        </p:nvCxnSpPr>
        <p:spPr>
          <a:xfrm>
            <a:off x="4490162" y="3820571"/>
            <a:ext cx="1954046" cy="0"/>
          </a:xfrm>
          <a:prstGeom prst="line">
            <a:avLst/>
          </a:prstGeom>
          <a:ln w="12700">
            <a:prstDash val="sysDash"/>
          </a:ln>
        </p:spPr>
        <p:style>
          <a:lnRef idx="2">
            <a:schemeClr val="dk1"/>
          </a:lnRef>
          <a:fillRef idx="0">
            <a:schemeClr val="dk1"/>
          </a:fillRef>
          <a:effectRef idx="1">
            <a:schemeClr val="dk1"/>
          </a:effectRef>
          <a:fontRef idx="minor">
            <a:schemeClr val="tx1"/>
          </a:fontRef>
        </p:style>
      </p:cxnSp>
      <p:sp>
        <p:nvSpPr>
          <p:cNvPr id="49" name="TextBox 48">
            <a:extLst>
              <a:ext uri="{FF2B5EF4-FFF2-40B4-BE49-F238E27FC236}">
                <a16:creationId xmlns:a16="http://schemas.microsoft.com/office/drawing/2014/main" id="{3F7FFFB2-91D3-6E3B-7A63-0CFF566253C5}"/>
              </a:ext>
            </a:extLst>
          </p:cNvPr>
          <p:cNvSpPr txBox="1"/>
          <p:nvPr/>
        </p:nvSpPr>
        <p:spPr>
          <a:xfrm>
            <a:off x="1081868" y="3370555"/>
            <a:ext cx="1524312" cy="523220"/>
          </a:xfrm>
          <a:prstGeom prst="rect">
            <a:avLst/>
          </a:prstGeom>
          <a:noFill/>
        </p:spPr>
        <p:txBody>
          <a:bodyPr wrap="square" rtlCol="0">
            <a:spAutoFit/>
          </a:bodyPr>
          <a:lstStyle/>
          <a:p>
            <a:r>
              <a:rPr lang="pl-PL" sz="1400" dirty="0"/>
              <a:t>~ +45 cm</a:t>
            </a:r>
          </a:p>
          <a:p>
            <a:r>
              <a:rPr lang="pl-PL" sz="1400" dirty="0"/>
              <a:t>    -50 cm</a:t>
            </a:r>
            <a:endParaRPr lang="en-GB" sz="1400" dirty="0"/>
          </a:p>
        </p:txBody>
      </p:sp>
    </p:spTree>
    <p:extLst>
      <p:ext uri="{BB962C8B-B14F-4D97-AF65-F5344CB8AC3E}">
        <p14:creationId xmlns:p14="http://schemas.microsoft.com/office/powerpoint/2010/main" val="2156196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screenshot of a computer screen&#10;&#10;AI-generated content may be incorrect.">
            <a:extLst>
              <a:ext uri="{FF2B5EF4-FFF2-40B4-BE49-F238E27FC236}">
                <a16:creationId xmlns:a16="http://schemas.microsoft.com/office/drawing/2014/main" id="{AB95A449-EE0F-4573-DF5B-4C3A916DDB37}"/>
              </a:ext>
            </a:extLst>
          </p:cNvPr>
          <p:cNvPicPr>
            <a:picLocks noGrp="1" noChangeAspect="1"/>
          </p:cNvPicPr>
          <p:nvPr>
            <p:ph sz="quarter" idx="12"/>
          </p:nvPr>
        </p:nvPicPr>
        <p:blipFill>
          <a:blip r:embed="rId2"/>
          <a:stretch>
            <a:fillRect/>
          </a:stretch>
        </p:blipFill>
        <p:spPr>
          <a:xfrm>
            <a:off x="413580" y="843558"/>
            <a:ext cx="6289600" cy="3783905"/>
          </a:xfrm>
        </p:spPr>
      </p:pic>
      <p:sp>
        <p:nvSpPr>
          <p:cNvPr id="3" name="Slide Number Placeholder 2">
            <a:extLst>
              <a:ext uri="{FF2B5EF4-FFF2-40B4-BE49-F238E27FC236}">
                <a16:creationId xmlns:a16="http://schemas.microsoft.com/office/drawing/2014/main" id="{85A91354-4726-E7A2-67F3-2F89F1C4F7C5}"/>
              </a:ext>
            </a:extLst>
          </p:cNvPr>
          <p:cNvSpPr>
            <a:spLocks noGrp="1"/>
          </p:cNvSpPr>
          <p:nvPr>
            <p:ph type="sldNum" sz="quarter" idx="4"/>
          </p:nvPr>
        </p:nvSpPr>
        <p:spPr/>
        <p:txBody>
          <a:bodyPr/>
          <a:lstStyle/>
          <a:p>
            <a:fld id="{974172A1-1CBF-0B40-9234-7D4D80EC19EA}" type="slidenum">
              <a:rPr lang="en-GB" smtClean="0"/>
              <a:pPr/>
              <a:t>8</a:t>
            </a:fld>
            <a:endParaRPr lang="en-GB" dirty="0"/>
          </a:p>
        </p:txBody>
      </p:sp>
      <p:sp>
        <p:nvSpPr>
          <p:cNvPr id="4" name="Title 3">
            <a:extLst>
              <a:ext uri="{FF2B5EF4-FFF2-40B4-BE49-F238E27FC236}">
                <a16:creationId xmlns:a16="http://schemas.microsoft.com/office/drawing/2014/main" id="{153C3119-1BBC-188D-5237-2F150A3A4F07}"/>
              </a:ext>
            </a:extLst>
          </p:cNvPr>
          <p:cNvSpPr>
            <a:spLocks noGrp="1"/>
          </p:cNvSpPr>
          <p:nvPr>
            <p:ph type="title"/>
          </p:nvPr>
        </p:nvSpPr>
        <p:spPr/>
        <p:txBody>
          <a:bodyPr/>
          <a:lstStyle/>
          <a:p>
            <a:r>
              <a:rPr lang="pl-PL" dirty="0"/>
              <a:t>Horizontal view, additional hot spots</a:t>
            </a:r>
            <a:endParaRPr lang="en-GB" dirty="0"/>
          </a:p>
        </p:txBody>
      </p:sp>
      <p:sp>
        <p:nvSpPr>
          <p:cNvPr id="5" name="Footer Placeholder 4">
            <a:extLst>
              <a:ext uri="{FF2B5EF4-FFF2-40B4-BE49-F238E27FC236}">
                <a16:creationId xmlns:a16="http://schemas.microsoft.com/office/drawing/2014/main" id="{12EFFDC1-37F2-C571-168C-82FA2D12D70E}"/>
              </a:ext>
            </a:extLst>
          </p:cNvPr>
          <p:cNvSpPr>
            <a:spLocks noGrp="1"/>
          </p:cNvSpPr>
          <p:nvPr>
            <p:ph type="ftr" sz="quarter" idx="3"/>
          </p:nvPr>
        </p:nvSpPr>
        <p:spPr/>
        <p:txBody>
          <a:bodyPr/>
          <a:lstStyle/>
          <a:p>
            <a:r>
              <a:rPr lang="pl-PL"/>
              <a:t>J. Manczak		 IMCC Target meeting		13</a:t>
            </a:r>
            <a:r>
              <a:rPr lang="en-GB"/>
              <a:t>/</a:t>
            </a:r>
            <a:r>
              <a:rPr lang="pl-PL"/>
              <a:t>03</a:t>
            </a:r>
            <a:r>
              <a:rPr lang="en-GB"/>
              <a:t>/202</a:t>
            </a:r>
            <a:r>
              <a:rPr lang="pl-PL"/>
              <a:t>5</a:t>
            </a:r>
            <a:endParaRPr lang="en-GB" dirty="0"/>
          </a:p>
        </p:txBody>
      </p:sp>
      <p:cxnSp>
        <p:nvCxnSpPr>
          <p:cNvPr id="9" name="Straight Arrow Connector 8">
            <a:extLst>
              <a:ext uri="{FF2B5EF4-FFF2-40B4-BE49-F238E27FC236}">
                <a16:creationId xmlns:a16="http://schemas.microsoft.com/office/drawing/2014/main" id="{6043CA05-90E0-8E81-9894-E7C5E56BDF54}"/>
              </a:ext>
            </a:extLst>
          </p:cNvPr>
          <p:cNvCxnSpPr>
            <a:cxnSpLocks/>
            <a:stCxn id="13" idx="0"/>
          </p:cNvCxnSpPr>
          <p:nvPr/>
        </p:nvCxnSpPr>
        <p:spPr>
          <a:xfrm flipH="1" flipV="1">
            <a:off x="3234344" y="2684996"/>
            <a:ext cx="355742" cy="87628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0" name="Straight Arrow Connector 9">
            <a:extLst>
              <a:ext uri="{FF2B5EF4-FFF2-40B4-BE49-F238E27FC236}">
                <a16:creationId xmlns:a16="http://schemas.microsoft.com/office/drawing/2014/main" id="{E95D80C2-02CA-87D4-18E3-1B2CF1728F70}"/>
              </a:ext>
            </a:extLst>
          </p:cNvPr>
          <p:cNvCxnSpPr>
            <a:cxnSpLocks/>
          </p:cNvCxnSpPr>
          <p:nvPr/>
        </p:nvCxnSpPr>
        <p:spPr>
          <a:xfrm flipV="1">
            <a:off x="3590086" y="2772389"/>
            <a:ext cx="1008586" cy="78888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3" name="TextBox 12">
            <a:extLst>
              <a:ext uri="{FF2B5EF4-FFF2-40B4-BE49-F238E27FC236}">
                <a16:creationId xmlns:a16="http://schemas.microsoft.com/office/drawing/2014/main" id="{B1EFC78A-339F-231B-D9CF-AC78006EC5C1}"/>
              </a:ext>
            </a:extLst>
          </p:cNvPr>
          <p:cNvSpPr txBox="1"/>
          <p:nvPr/>
        </p:nvSpPr>
        <p:spPr>
          <a:xfrm>
            <a:off x="2581500" y="3561278"/>
            <a:ext cx="2017172" cy="738664"/>
          </a:xfrm>
          <a:prstGeom prst="rect">
            <a:avLst/>
          </a:prstGeom>
          <a:noFill/>
        </p:spPr>
        <p:txBody>
          <a:bodyPr wrap="square" rtlCol="0">
            <a:spAutoFit/>
          </a:bodyPr>
          <a:lstStyle/>
          <a:p>
            <a:r>
              <a:rPr lang="pl-PL" sz="1400" dirty="0"/>
              <a:t>Caused by high energy protons, shielding was not very effective so far</a:t>
            </a:r>
            <a:endParaRPr lang="en-GB" sz="1400" dirty="0"/>
          </a:p>
        </p:txBody>
      </p:sp>
      <p:cxnSp>
        <p:nvCxnSpPr>
          <p:cNvPr id="18" name="Straight Arrow Connector 17">
            <a:extLst>
              <a:ext uri="{FF2B5EF4-FFF2-40B4-BE49-F238E27FC236}">
                <a16:creationId xmlns:a16="http://schemas.microsoft.com/office/drawing/2014/main" id="{E9AD5ED7-1837-7267-1758-335BA0646E26}"/>
              </a:ext>
            </a:extLst>
          </p:cNvPr>
          <p:cNvCxnSpPr/>
          <p:nvPr/>
        </p:nvCxnSpPr>
        <p:spPr>
          <a:xfrm flipV="1">
            <a:off x="1763688" y="1707654"/>
            <a:ext cx="288032" cy="43204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0" name="Straight Arrow Connector 19">
            <a:extLst>
              <a:ext uri="{FF2B5EF4-FFF2-40B4-BE49-F238E27FC236}">
                <a16:creationId xmlns:a16="http://schemas.microsoft.com/office/drawing/2014/main" id="{8CAF22B6-859B-488F-8316-BA645630DF80}"/>
              </a:ext>
            </a:extLst>
          </p:cNvPr>
          <p:cNvCxnSpPr>
            <a:cxnSpLocks/>
          </p:cNvCxnSpPr>
          <p:nvPr/>
        </p:nvCxnSpPr>
        <p:spPr>
          <a:xfrm>
            <a:off x="1763688" y="3123137"/>
            <a:ext cx="432048" cy="38471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1" name="TextBox 20">
            <a:extLst>
              <a:ext uri="{FF2B5EF4-FFF2-40B4-BE49-F238E27FC236}">
                <a16:creationId xmlns:a16="http://schemas.microsoft.com/office/drawing/2014/main" id="{4B224B8E-82D2-D232-4D58-09FE14E788E7}"/>
              </a:ext>
            </a:extLst>
          </p:cNvPr>
          <p:cNvSpPr txBox="1"/>
          <p:nvPr/>
        </p:nvSpPr>
        <p:spPr>
          <a:xfrm>
            <a:off x="1043134" y="2094696"/>
            <a:ext cx="1440634" cy="938719"/>
          </a:xfrm>
          <a:prstGeom prst="rect">
            <a:avLst/>
          </a:prstGeom>
          <a:noFill/>
        </p:spPr>
        <p:txBody>
          <a:bodyPr wrap="square" rtlCol="0">
            <a:spAutoFit/>
          </a:bodyPr>
          <a:lstStyle/>
          <a:p>
            <a:r>
              <a:rPr lang="pl-PL" sz="1100" dirty="0"/>
              <a:t>Hotspots due to charged pions and low energy protons, most likely can be shielded!</a:t>
            </a:r>
            <a:endParaRPr lang="en-GB" sz="1100" dirty="0"/>
          </a:p>
        </p:txBody>
      </p:sp>
      <p:sp>
        <p:nvSpPr>
          <p:cNvPr id="23" name="TextBox 22">
            <a:extLst>
              <a:ext uri="{FF2B5EF4-FFF2-40B4-BE49-F238E27FC236}">
                <a16:creationId xmlns:a16="http://schemas.microsoft.com/office/drawing/2014/main" id="{5ED3B0E4-F22F-8CAC-A93F-E6CF6E09D4B6}"/>
              </a:ext>
            </a:extLst>
          </p:cNvPr>
          <p:cNvSpPr txBox="1"/>
          <p:nvPr/>
        </p:nvSpPr>
        <p:spPr>
          <a:xfrm>
            <a:off x="7193214" y="1363726"/>
            <a:ext cx="1835696" cy="1754326"/>
          </a:xfrm>
          <a:prstGeom prst="rect">
            <a:avLst/>
          </a:prstGeom>
          <a:noFill/>
        </p:spPr>
        <p:txBody>
          <a:bodyPr wrap="square" rtlCol="0">
            <a:spAutoFit/>
          </a:bodyPr>
          <a:lstStyle/>
          <a:p>
            <a:r>
              <a:rPr lang="pl-PL" dirty="0"/>
              <a:t>The problem was already indentified in the past with the alligned chicane</a:t>
            </a:r>
            <a:endParaRPr lang="en-GB" dirty="0"/>
          </a:p>
        </p:txBody>
      </p:sp>
    </p:spTree>
    <p:extLst>
      <p:ext uri="{BB962C8B-B14F-4D97-AF65-F5344CB8AC3E}">
        <p14:creationId xmlns:p14="http://schemas.microsoft.com/office/powerpoint/2010/main" val="20929814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drawing of a machine&#10;&#10;AI-generated content may be incorrect.">
            <a:extLst>
              <a:ext uri="{FF2B5EF4-FFF2-40B4-BE49-F238E27FC236}">
                <a16:creationId xmlns:a16="http://schemas.microsoft.com/office/drawing/2014/main" id="{918C4E12-AD87-269A-42E3-07ED72E98763}"/>
              </a:ext>
            </a:extLst>
          </p:cNvPr>
          <p:cNvPicPr>
            <a:picLocks noGrp="1" noChangeAspect="1"/>
          </p:cNvPicPr>
          <p:nvPr>
            <p:ph sz="quarter" idx="12"/>
          </p:nvPr>
        </p:nvPicPr>
        <p:blipFill>
          <a:blip r:embed="rId2"/>
          <a:stretch>
            <a:fillRect/>
          </a:stretch>
        </p:blipFill>
        <p:spPr>
          <a:xfrm>
            <a:off x="323529" y="843558"/>
            <a:ext cx="3744416" cy="2245443"/>
          </a:xfrm>
        </p:spPr>
      </p:pic>
      <p:sp>
        <p:nvSpPr>
          <p:cNvPr id="3" name="Slide Number Placeholder 2">
            <a:extLst>
              <a:ext uri="{FF2B5EF4-FFF2-40B4-BE49-F238E27FC236}">
                <a16:creationId xmlns:a16="http://schemas.microsoft.com/office/drawing/2014/main" id="{420F5AE0-B0FA-6FCB-0149-DCFDE6F9F777}"/>
              </a:ext>
            </a:extLst>
          </p:cNvPr>
          <p:cNvSpPr>
            <a:spLocks noGrp="1"/>
          </p:cNvSpPr>
          <p:nvPr>
            <p:ph type="sldNum" sz="quarter" idx="4"/>
          </p:nvPr>
        </p:nvSpPr>
        <p:spPr/>
        <p:txBody>
          <a:bodyPr/>
          <a:lstStyle/>
          <a:p>
            <a:fld id="{974172A1-1CBF-0B40-9234-7D4D80EC19EA}" type="slidenum">
              <a:rPr lang="en-GB" smtClean="0"/>
              <a:pPr/>
              <a:t>9</a:t>
            </a:fld>
            <a:endParaRPr lang="en-GB" dirty="0"/>
          </a:p>
        </p:txBody>
      </p:sp>
      <p:sp>
        <p:nvSpPr>
          <p:cNvPr id="4" name="Title 3">
            <a:extLst>
              <a:ext uri="{FF2B5EF4-FFF2-40B4-BE49-F238E27FC236}">
                <a16:creationId xmlns:a16="http://schemas.microsoft.com/office/drawing/2014/main" id="{C4C069DC-43FB-F1D1-CEDC-956DDC9A3BAA}"/>
              </a:ext>
            </a:extLst>
          </p:cNvPr>
          <p:cNvSpPr>
            <a:spLocks noGrp="1"/>
          </p:cNvSpPr>
          <p:nvPr>
            <p:ph type="title"/>
          </p:nvPr>
        </p:nvSpPr>
        <p:spPr/>
        <p:txBody>
          <a:bodyPr/>
          <a:lstStyle/>
          <a:p>
            <a:r>
              <a:rPr lang="pl-PL" dirty="0"/>
              <a:t>Charge separation and the radial component</a:t>
            </a:r>
            <a:endParaRPr lang="en-GB" dirty="0"/>
          </a:p>
        </p:txBody>
      </p:sp>
      <p:sp>
        <p:nvSpPr>
          <p:cNvPr id="5" name="Footer Placeholder 4">
            <a:extLst>
              <a:ext uri="{FF2B5EF4-FFF2-40B4-BE49-F238E27FC236}">
                <a16:creationId xmlns:a16="http://schemas.microsoft.com/office/drawing/2014/main" id="{706EB82C-4BFA-CD6B-946B-A1FDDC5964B8}"/>
              </a:ext>
            </a:extLst>
          </p:cNvPr>
          <p:cNvSpPr>
            <a:spLocks noGrp="1"/>
          </p:cNvSpPr>
          <p:nvPr>
            <p:ph type="ftr" sz="quarter" idx="3"/>
          </p:nvPr>
        </p:nvSpPr>
        <p:spPr/>
        <p:txBody>
          <a:bodyPr/>
          <a:lstStyle/>
          <a:p>
            <a:r>
              <a:rPr lang="pl-PL"/>
              <a:t>J. Manczak		 IMCC Target meeting		13</a:t>
            </a:r>
            <a:r>
              <a:rPr lang="en-GB"/>
              <a:t>/</a:t>
            </a:r>
            <a:r>
              <a:rPr lang="pl-PL"/>
              <a:t>03</a:t>
            </a:r>
            <a:r>
              <a:rPr lang="en-GB"/>
              <a:t>/202</a:t>
            </a:r>
            <a:r>
              <a:rPr lang="pl-PL"/>
              <a:t>5</a:t>
            </a:r>
            <a:endParaRPr lang="en-GB" dirty="0"/>
          </a:p>
        </p:txBody>
      </p:sp>
      <p:sp>
        <p:nvSpPr>
          <p:cNvPr id="8" name="Rectangle 7">
            <a:extLst>
              <a:ext uri="{FF2B5EF4-FFF2-40B4-BE49-F238E27FC236}">
                <a16:creationId xmlns:a16="http://schemas.microsoft.com/office/drawing/2014/main" id="{ED8109F1-6CE1-1AEC-E948-8A71270C1170}"/>
              </a:ext>
            </a:extLst>
          </p:cNvPr>
          <p:cNvSpPr/>
          <p:nvPr/>
        </p:nvSpPr>
        <p:spPr>
          <a:xfrm>
            <a:off x="683568" y="2499742"/>
            <a:ext cx="72008" cy="72008"/>
          </a:xfrm>
          <a:prstGeom prst="rect">
            <a:avLst/>
          </a:prstGeom>
          <a:solidFill>
            <a:srgbClr val="8A4311"/>
          </a:solidFill>
          <a:ln>
            <a:solidFill>
              <a:srgbClr val="8A431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1483FB22-E51A-14C3-B0C0-4754D1AFAB0E}"/>
              </a:ext>
            </a:extLst>
          </p:cNvPr>
          <p:cNvSpPr/>
          <p:nvPr/>
        </p:nvSpPr>
        <p:spPr>
          <a:xfrm>
            <a:off x="683568" y="2768457"/>
            <a:ext cx="72008" cy="72008"/>
          </a:xfrm>
          <a:prstGeom prst="rect">
            <a:avLst/>
          </a:prstGeom>
          <a:solidFill>
            <a:srgbClr val="89BA0E"/>
          </a:solidFill>
          <a:ln>
            <a:solidFill>
              <a:srgbClr val="89BA0E"/>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27C6ADB-A3DE-0809-C498-F1F16C3B9769}"/>
              </a:ext>
            </a:extLst>
          </p:cNvPr>
          <p:cNvSpPr txBox="1"/>
          <p:nvPr/>
        </p:nvSpPr>
        <p:spPr>
          <a:xfrm>
            <a:off x="827584" y="2351080"/>
            <a:ext cx="720080" cy="369332"/>
          </a:xfrm>
          <a:prstGeom prst="rect">
            <a:avLst/>
          </a:prstGeom>
          <a:noFill/>
        </p:spPr>
        <p:txBody>
          <a:bodyPr wrap="square" rtlCol="0">
            <a:spAutoFit/>
          </a:bodyPr>
          <a:lstStyle/>
          <a:p>
            <a:r>
              <a:rPr lang="el-GR" dirty="0">
                <a:latin typeface="Aptos Serif" panose="02020604070405020304" pitchFamily="18" charset="0"/>
                <a:cs typeface="Aptos Serif" panose="02020604070405020304" pitchFamily="18" charset="0"/>
              </a:rPr>
              <a:t>π</a:t>
            </a:r>
            <a:r>
              <a:rPr lang="pl-PL" dirty="0">
                <a:latin typeface="Aptos Serif" panose="02020604070405020304" pitchFamily="18" charset="0"/>
                <a:cs typeface="Aptos Serif" panose="02020604070405020304" pitchFamily="18" charset="0"/>
              </a:rPr>
              <a:t> </a:t>
            </a:r>
            <a:r>
              <a:rPr lang="pl-PL" baseline="30000" dirty="0">
                <a:latin typeface="Aptos Serif" panose="02020604070405020304" pitchFamily="18" charset="0"/>
                <a:cs typeface="Aptos Serif" panose="02020604070405020304" pitchFamily="18" charset="0"/>
              </a:rPr>
              <a:t>-</a:t>
            </a:r>
            <a:endParaRPr lang="en-GB" baseline="30000" dirty="0"/>
          </a:p>
        </p:txBody>
      </p:sp>
      <p:sp>
        <p:nvSpPr>
          <p:cNvPr id="11" name="TextBox 10">
            <a:extLst>
              <a:ext uri="{FF2B5EF4-FFF2-40B4-BE49-F238E27FC236}">
                <a16:creationId xmlns:a16="http://schemas.microsoft.com/office/drawing/2014/main" id="{538AE408-941D-D1BB-3F08-68FD707AEE04}"/>
              </a:ext>
            </a:extLst>
          </p:cNvPr>
          <p:cNvSpPr txBox="1"/>
          <p:nvPr/>
        </p:nvSpPr>
        <p:spPr>
          <a:xfrm>
            <a:off x="827584" y="2614573"/>
            <a:ext cx="720080" cy="369332"/>
          </a:xfrm>
          <a:prstGeom prst="rect">
            <a:avLst/>
          </a:prstGeom>
          <a:noFill/>
        </p:spPr>
        <p:txBody>
          <a:bodyPr wrap="square" rtlCol="0">
            <a:spAutoFit/>
          </a:bodyPr>
          <a:lstStyle/>
          <a:p>
            <a:r>
              <a:rPr lang="el-GR" dirty="0">
                <a:latin typeface="Aptos Serif" panose="02020604070405020304" pitchFamily="18" charset="0"/>
                <a:cs typeface="Aptos Serif" panose="02020604070405020304" pitchFamily="18" charset="0"/>
              </a:rPr>
              <a:t>π</a:t>
            </a:r>
            <a:r>
              <a:rPr lang="pl-PL" dirty="0">
                <a:latin typeface="Aptos Serif" panose="02020604070405020304" pitchFamily="18" charset="0"/>
                <a:cs typeface="Aptos Serif" panose="02020604070405020304" pitchFamily="18" charset="0"/>
              </a:rPr>
              <a:t> </a:t>
            </a:r>
            <a:r>
              <a:rPr lang="pl-PL" baseline="30000" dirty="0">
                <a:latin typeface="Aptos Serif" panose="02020604070405020304" pitchFamily="18" charset="0"/>
                <a:cs typeface="Aptos Serif" panose="02020604070405020304" pitchFamily="18" charset="0"/>
              </a:rPr>
              <a:t>+</a:t>
            </a:r>
            <a:endParaRPr lang="en-GB" baseline="30000" dirty="0"/>
          </a:p>
        </p:txBody>
      </p:sp>
      <p:sp>
        <p:nvSpPr>
          <p:cNvPr id="12" name="TextBox 11">
            <a:extLst>
              <a:ext uri="{FF2B5EF4-FFF2-40B4-BE49-F238E27FC236}">
                <a16:creationId xmlns:a16="http://schemas.microsoft.com/office/drawing/2014/main" id="{316C359D-91A7-FD93-236A-3C4C10F1C372}"/>
              </a:ext>
            </a:extLst>
          </p:cNvPr>
          <p:cNvSpPr txBox="1"/>
          <p:nvPr/>
        </p:nvSpPr>
        <p:spPr>
          <a:xfrm>
            <a:off x="395536" y="3089001"/>
            <a:ext cx="2664296" cy="523220"/>
          </a:xfrm>
          <a:prstGeom prst="rect">
            <a:avLst/>
          </a:prstGeom>
          <a:noFill/>
        </p:spPr>
        <p:txBody>
          <a:bodyPr wrap="square" rtlCol="0">
            <a:spAutoFit/>
          </a:bodyPr>
          <a:lstStyle/>
          <a:p>
            <a:r>
              <a:rPr lang="pl-PL" sz="1400" dirty="0"/>
              <a:t>Low energy protons are also bent down (not shown)</a:t>
            </a:r>
            <a:endParaRPr lang="en-GB" sz="1400" dirty="0"/>
          </a:p>
        </p:txBody>
      </p:sp>
      <p:pic>
        <p:nvPicPr>
          <p:cNvPr id="16" name="Picture 15" descr="A rainbow colored arrow pointing up&#10;&#10;AI-generated content may be incorrect.">
            <a:extLst>
              <a:ext uri="{FF2B5EF4-FFF2-40B4-BE49-F238E27FC236}">
                <a16:creationId xmlns:a16="http://schemas.microsoft.com/office/drawing/2014/main" id="{638497CE-D53C-6195-1CF0-536E4AA9DA0D}"/>
              </a:ext>
            </a:extLst>
          </p:cNvPr>
          <p:cNvPicPr>
            <a:picLocks noChangeAspect="1"/>
          </p:cNvPicPr>
          <p:nvPr/>
        </p:nvPicPr>
        <p:blipFill>
          <a:blip r:embed="rId3"/>
          <a:stretch>
            <a:fillRect/>
          </a:stretch>
        </p:blipFill>
        <p:spPr>
          <a:xfrm>
            <a:off x="4427984" y="1105168"/>
            <a:ext cx="4512944" cy="2245443"/>
          </a:xfrm>
          <a:prstGeom prst="rect">
            <a:avLst/>
          </a:prstGeom>
        </p:spPr>
      </p:pic>
      <p:cxnSp>
        <p:nvCxnSpPr>
          <p:cNvPr id="18" name="Straight Connector 17">
            <a:extLst>
              <a:ext uri="{FF2B5EF4-FFF2-40B4-BE49-F238E27FC236}">
                <a16:creationId xmlns:a16="http://schemas.microsoft.com/office/drawing/2014/main" id="{DFA334C3-F6AB-F014-6870-960EA13A836D}"/>
              </a:ext>
            </a:extLst>
          </p:cNvPr>
          <p:cNvCxnSpPr/>
          <p:nvPr/>
        </p:nvCxnSpPr>
        <p:spPr>
          <a:xfrm>
            <a:off x="5436096" y="1347614"/>
            <a:ext cx="0" cy="1944216"/>
          </a:xfrm>
          <a:prstGeom prst="line">
            <a:avLst/>
          </a:prstGeom>
          <a:ln w="12700"/>
        </p:spPr>
        <p:style>
          <a:lnRef idx="2">
            <a:schemeClr val="dk1"/>
          </a:lnRef>
          <a:fillRef idx="0">
            <a:schemeClr val="dk1"/>
          </a:fillRef>
          <a:effectRef idx="1">
            <a:schemeClr val="dk1"/>
          </a:effectRef>
          <a:fontRef idx="minor">
            <a:schemeClr val="tx1"/>
          </a:fontRef>
        </p:style>
      </p:cxnSp>
      <p:sp>
        <p:nvSpPr>
          <p:cNvPr id="19" name="TextBox 18">
            <a:extLst>
              <a:ext uri="{FF2B5EF4-FFF2-40B4-BE49-F238E27FC236}">
                <a16:creationId xmlns:a16="http://schemas.microsoft.com/office/drawing/2014/main" id="{8710FDF4-39D1-8FE4-0571-4E9BE0120756}"/>
              </a:ext>
            </a:extLst>
          </p:cNvPr>
          <p:cNvSpPr txBox="1"/>
          <p:nvPr/>
        </p:nvSpPr>
        <p:spPr>
          <a:xfrm>
            <a:off x="4435240" y="3427555"/>
            <a:ext cx="4313224" cy="954107"/>
          </a:xfrm>
          <a:prstGeom prst="rect">
            <a:avLst/>
          </a:prstGeom>
          <a:noFill/>
        </p:spPr>
        <p:txBody>
          <a:bodyPr wrap="square" rtlCol="0">
            <a:spAutoFit/>
          </a:bodyPr>
          <a:lstStyle/>
          <a:p>
            <a:r>
              <a:rPr lang="pl-PL" sz="1400" dirty="0"/>
              <a:t>More or less here the pion charges start to separate. In a chicane with smaller aperture the pions would be impacting the shielding walls along the full length effectively dissipating the radiation load</a:t>
            </a:r>
            <a:endParaRPr lang="en-GB" sz="1400" dirty="0"/>
          </a:p>
        </p:txBody>
      </p:sp>
    </p:spTree>
    <p:extLst>
      <p:ext uri="{BB962C8B-B14F-4D97-AF65-F5344CB8AC3E}">
        <p14:creationId xmlns:p14="http://schemas.microsoft.com/office/powerpoint/2010/main" val="2064298916"/>
      </p:ext>
    </p:extLst>
  </p:cSld>
  <p:clrMapOvr>
    <a:masterClrMapping/>
  </p:clrMapOvr>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14005</TotalTime>
  <Words>842</Words>
  <Application>Microsoft Office PowerPoint</Application>
  <PresentationFormat>On-screen Show (16:9)</PresentationFormat>
  <Paragraphs>80</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Aptos Serif</vt:lpstr>
      <vt:lpstr>Arial</vt:lpstr>
      <vt:lpstr>Arial Narrow</vt:lpstr>
      <vt:lpstr>Calibri</vt:lpstr>
      <vt:lpstr>Wingdings</vt:lpstr>
      <vt:lpstr>IMCC - 1</vt:lpstr>
      <vt:lpstr>PowerPoint Presentation</vt:lpstr>
      <vt:lpstr>Outline</vt:lpstr>
      <vt:lpstr>Chicane with shifted axis</vt:lpstr>
      <vt:lpstr>Short tapering</vt:lpstr>
      <vt:lpstr>10 m Tapering</vt:lpstr>
      <vt:lpstr>Long tapering 24 meters</vt:lpstr>
      <vt:lpstr>Tapering length – shifted chicane</vt:lpstr>
      <vt:lpstr>Horizontal view, additional hot spots</vt:lpstr>
      <vt:lpstr>Charge separation and the radial component</vt:lpstr>
      <vt:lpstr>Next steps?</vt:lpstr>
      <vt:lpstr>Conclusions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Jerzy Mikolaj Manczak</cp:lastModifiedBy>
  <cp:revision>458</cp:revision>
  <dcterms:created xsi:type="dcterms:W3CDTF">2021-05-17T12:13:58Z</dcterms:created>
  <dcterms:modified xsi:type="dcterms:W3CDTF">2025-03-13T15:00:34Z</dcterms:modified>
</cp:coreProperties>
</file>