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572" r:id="rId2"/>
    <p:sldId id="663" r:id="rId3"/>
    <p:sldId id="563" r:id="rId4"/>
    <p:sldId id="599" r:id="rId5"/>
    <p:sldId id="600" r:id="rId6"/>
    <p:sldId id="687" r:id="rId7"/>
    <p:sldId id="665" r:id="rId8"/>
    <p:sldId id="679" r:id="rId9"/>
    <p:sldId id="689" r:id="rId10"/>
    <p:sldId id="690" r:id="rId11"/>
    <p:sldId id="685" r:id="rId12"/>
    <p:sldId id="287" r:id="rId13"/>
  </p:sldIdLst>
  <p:sldSz cx="12192000" cy="6858000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FF"/>
    <a:srgbClr val="FF66CC"/>
    <a:srgbClr val="FEF0E6"/>
    <a:srgbClr val="00CC66"/>
    <a:srgbClr val="F2F2F2"/>
    <a:srgbClr val="C2FA9C"/>
    <a:srgbClr val="B0F97F"/>
    <a:srgbClr val="FFFFCC"/>
    <a:srgbClr val="0081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3883" autoAdjust="0"/>
  </p:normalViewPr>
  <p:slideViewPr>
    <p:cSldViewPr showGuides="1">
      <p:cViewPr varScale="1">
        <p:scale>
          <a:sx n="58" d="100"/>
          <a:sy n="58" d="100"/>
        </p:scale>
        <p:origin x="528" y="36"/>
      </p:cViewPr>
      <p:guideLst>
        <p:guide orient="horz" pos="2024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5388" y="67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C75E6C4-5F43-4FF9-96D4-21B8157BE639}" type="datetimeFigureOut">
              <a:rPr lang="de-DE" smtClean="0"/>
              <a:t>18.03.2025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3E8B182-0F75-451D-B88B-ABD1C205B4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801BD367-6A7A-405A-BFB1-15817186491F}" type="datetimeFigureOut">
              <a:rPr lang="de-DE" smtClean="0"/>
              <a:t>18.03.2025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624704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E7B5255-5329-45F9-87F3-A2F9FB4734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7a52ead29_1_23:notes"/>
          <p:cNvSpPr txBox="1">
            <a:spLocks noGrp="1"/>
          </p:cNvSpPr>
          <p:nvPr>
            <p:ph type="body" idx="1"/>
          </p:nvPr>
        </p:nvSpPr>
        <p:spPr>
          <a:xfrm>
            <a:off x="709930" y="4925408"/>
            <a:ext cx="5679440" cy="4624716"/>
          </a:xfrm>
          <a:prstGeom prst="rect">
            <a:avLst/>
          </a:prstGeom>
        </p:spPr>
        <p:txBody>
          <a:bodyPr spcFirstLastPara="1" wrap="square" lIns="94744" tIns="47359" rIns="94744" bIns="47359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221" name="Google Shape;221;g77a52ead29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37275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99482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86f7824931_0_5:notes"/>
          <p:cNvSpPr txBox="1">
            <a:spLocks noGrp="1"/>
          </p:cNvSpPr>
          <p:nvPr>
            <p:ph type="body" idx="1"/>
          </p:nvPr>
        </p:nvSpPr>
        <p:spPr>
          <a:xfrm>
            <a:off x="709930" y="4925408"/>
            <a:ext cx="5679440" cy="4624716"/>
          </a:xfrm>
          <a:prstGeom prst="rect">
            <a:avLst/>
          </a:prstGeom>
        </p:spPr>
        <p:txBody>
          <a:bodyPr spcFirstLastPara="1" wrap="square" lIns="94744" tIns="47359" rIns="94744" bIns="47359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137" name="Google Shape;137;g86f782493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37275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341403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5:notes"/>
          <p:cNvSpPr txBox="1">
            <a:spLocks noGrp="1"/>
          </p:cNvSpPr>
          <p:nvPr>
            <p:ph type="body" idx="1"/>
          </p:nvPr>
        </p:nvSpPr>
        <p:spPr>
          <a:xfrm>
            <a:off x="734909" y="5512865"/>
            <a:ext cx="5879272" cy="5176298"/>
          </a:xfrm>
          <a:prstGeom prst="rect">
            <a:avLst/>
          </a:prstGeom>
        </p:spPr>
        <p:txBody>
          <a:bodyPr spcFirstLastPara="1" wrap="square" lIns="102627" tIns="51299" rIns="102627" bIns="51299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  <p:sp>
        <p:nvSpPr>
          <p:cNvPr id="392" name="Google Shape;39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9713" y="1431925"/>
            <a:ext cx="6870700" cy="3865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:notes"/>
          <p:cNvSpPr txBox="1">
            <a:spLocks noGrp="1"/>
          </p:cNvSpPr>
          <p:nvPr>
            <p:ph type="body" idx="1"/>
          </p:nvPr>
        </p:nvSpPr>
        <p:spPr>
          <a:xfrm>
            <a:off x="709930" y="4925407"/>
            <a:ext cx="5679440" cy="4624705"/>
          </a:xfrm>
          <a:prstGeom prst="rect">
            <a:avLst/>
          </a:prstGeom>
        </p:spPr>
        <p:txBody>
          <a:bodyPr spcFirstLastPara="1" wrap="square" lIns="94744" tIns="47359" rIns="94744" bIns="47359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  <p:sp>
        <p:nvSpPr>
          <p:cNvPr id="174" name="Google Shape;17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37275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3149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7a52ead29_1_23:notes"/>
          <p:cNvSpPr txBox="1">
            <a:spLocks noGrp="1"/>
          </p:cNvSpPr>
          <p:nvPr>
            <p:ph type="body" idx="1"/>
          </p:nvPr>
        </p:nvSpPr>
        <p:spPr>
          <a:xfrm>
            <a:off x="734909" y="5512866"/>
            <a:ext cx="5879272" cy="5176310"/>
          </a:xfrm>
          <a:prstGeom prst="rect">
            <a:avLst/>
          </a:prstGeom>
        </p:spPr>
        <p:txBody>
          <a:bodyPr spcFirstLastPara="1" wrap="square" lIns="102627" tIns="51299" rIns="102627" bIns="51299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  <p:sp>
        <p:nvSpPr>
          <p:cNvPr id="221" name="Google Shape;221;g77a52ead29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9713" y="1431925"/>
            <a:ext cx="6870700" cy="3865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8842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7a52ead29_1_23:notes"/>
          <p:cNvSpPr txBox="1">
            <a:spLocks noGrp="1"/>
          </p:cNvSpPr>
          <p:nvPr>
            <p:ph type="body" idx="1"/>
          </p:nvPr>
        </p:nvSpPr>
        <p:spPr>
          <a:xfrm>
            <a:off x="734909" y="5512866"/>
            <a:ext cx="5879272" cy="5176310"/>
          </a:xfrm>
          <a:prstGeom prst="rect">
            <a:avLst/>
          </a:prstGeom>
        </p:spPr>
        <p:txBody>
          <a:bodyPr spcFirstLastPara="1" wrap="square" lIns="102627" tIns="51299" rIns="102627" bIns="51299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  <p:sp>
        <p:nvSpPr>
          <p:cNvPr id="221" name="Google Shape;221;g77a52ead29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9713" y="1431925"/>
            <a:ext cx="6870700" cy="3865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8714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7a52ead29_1_23:notes"/>
          <p:cNvSpPr txBox="1">
            <a:spLocks noGrp="1"/>
          </p:cNvSpPr>
          <p:nvPr>
            <p:ph type="body" idx="1"/>
          </p:nvPr>
        </p:nvSpPr>
        <p:spPr>
          <a:xfrm>
            <a:off x="709930" y="4925408"/>
            <a:ext cx="5679440" cy="4624716"/>
          </a:xfrm>
          <a:prstGeom prst="rect">
            <a:avLst/>
          </a:prstGeom>
        </p:spPr>
        <p:txBody>
          <a:bodyPr spcFirstLastPara="1" wrap="square" lIns="94744" tIns="47359" rIns="94744" bIns="47359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221" name="Google Shape;221;g77a52ead29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37275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4762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7a52ead29_1_23:notes"/>
          <p:cNvSpPr txBox="1">
            <a:spLocks noGrp="1"/>
          </p:cNvSpPr>
          <p:nvPr>
            <p:ph type="body" idx="1"/>
          </p:nvPr>
        </p:nvSpPr>
        <p:spPr>
          <a:xfrm>
            <a:off x="734909" y="5512866"/>
            <a:ext cx="5879272" cy="5176310"/>
          </a:xfrm>
          <a:prstGeom prst="rect">
            <a:avLst/>
          </a:prstGeom>
        </p:spPr>
        <p:txBody>
          <a:bodyPr spcFirstLastPara="1" wrap="square" lIns="102627" tIns="51299" rIns="102627" bIns="51299" anchor="t" anchorCtr="0">
            <a:noAutofit/>
          </a:bodyPr>
          <a:lstStyle/>
          <a:p>
            <a:endParaRPr dirty="0"/>
          </a:p>
        </p:txBody>
      </p:sp>
      <p:sp>
        <p:nvSpPr>
          <p:cNvPr id="221" name="Google Shape;221;g77a52ead29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9713" y="1431925"/>
            <a:ext cx="6870700" cy="3865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3422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7a52ead29_1_23:notes"/>
          <p:cNvSpPr txBox="1">
            <a:spLocks noGrp="1"/>
          </p:cNvSpPr>
          <p:nvPr>
            <p:ph type="body" idx="1"/>
          </p:nvPr>
        </p:nvSpPr>
        <p:spPr>
          <a:xfrm>
            <a:off x="734909" y="5512866"/>
            <a:ext cx="5879272" cy="5176310"/>
          </a:xfrm>
          <a:prstGeom prst="rect">
            <a:avLst/>
          </a:prstGeom>
        </p:spPr>
        <p:txBody>
          <a:bodyPr spcFirstLastPara="1" wrap="square" lIns="102627" tIns="51299" rIns="102627" bIns="51299" anchor="t" anchorCtr="0">
            <a:noAutofit/>
          </a:bodyPr>
          <a:lstStyle/>
          <a:p>
            <a:endParaRPr dirty="0"/>
          </a:p>
        </p:txBody>
      </p:sp>
      <p:sp>
        <p:nvSpPr>
          <p:cNvPr id="221" name="Google Shape;221;g77a52ead29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9713" y="1431925"/>
            <a:ext cx="6870700" cy="3865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860178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7a52ead29_1_23:notes"/>
          <p:cNvSpPr txBox="1">
            <a:spLocks noGrp="1"/>
          </p:cNvSpPr>
          <p:nvPr>
            <p:ph type="body" idx="1"/>
          </p:nvPr>
        </p:nvSpPr>
        <p:spPr>
          <a:xfrm>
            <a:off x="734909" y="5512866"/>
            <a:ext cx="5879272" cy="5176310"/>
          </a:xfrm>
          <a:prstGeom prst="rect">
            <a:avLst/>
          </a:prstGeom>
        </p:spPr>
        <p:txBody>
          <a:bodyPr spcFirstLastPara="1" wrap="square" lIns="102627" tIns="51299" rIns="102627" bIns="51299" anchor="t" anchorCtr="0">
            <a:noAutofit/>
          </a:bodyPr>
          <a:lstStyle/>
          <a:p>
            <a:endParaRPr dirty="0"/>
          </a:p>
        </p:txBody>
      </p:sp>
      <p:sp>
        <p:nvSpPr>
          <p:cNvPr id="221" name="Google Shape;221;g77a52ead29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9713" y="1431925"/>
            <a:ext cx="6870700" cy="3865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9798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7a52ead29_1_23:notes"/>
          <p:cNvSpPr txBox="1">
            <a:spLocks noGrp="1"/>
          </p:cNvSpPr>
          <p:nvPr>
            <p:ph type="body" idx="1"/>
          </p:nvPr>
        </p:nvSpPr>
        <p:spPr>
          <a:xfrm>
            <a:off x="734909" y="5512866"/>
            <a:ext cx="5879272" cy="5176310"/>
          </a:xfrm>
          <a:prstGeom prst="rect">
            <a:avLst/>
          </a:prstGeom>
        </p:spPr>
        <p:txBody>
          <a:bodyPr spcFirstLastPara="1" wrap="square" lIns="102627" tIns="51299" rIns="102627" bIns="51299" anchor="t" anchorCtr="0">
            <a:noAutofit/>
          </a:bodyPr>
          <a:lstStyle/>
          <a:p>
            <a:endParaRPr dirty="0"/>
          </a:p>
        </p:txBody>
      </p:sp>
      <p:sp>
        <p:nvSpPr>
          <p:cNvPr id="221" name="Google Shape;221;g77a52ead29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9713" y="1431925"/>
            <a:ext cx="6870700" cy="3865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99905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8" name="Grafik 7" descr="Logo Helmholtz">
            <a:extLst>
              <a:ext uri="{FF2B5EF4-FFF2-40B4-BE49-F238E27FC236}">
                <a16:creationId xmlns:a16="http://schemas.microsoft.com/office/drawing/2014/main" id="{68086B43-9215-4588-8439-4D7C07453A0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9" name="Grafik 8" descr="Logo DES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 dirty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 dirty="0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 dirty="0"/>
              <a:t>Synchrotron DESY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and 2 Objects">
  <p:cSld name="1_Title, Text and 2 Object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dirty="0"/>
              <a:t>Kerstin Borras                            |                   </a:t>
            </a:r>
            <a:r>
              <a:rPr lang="en-US" dirty="0"/>
              <a:t>Quantum Computing: Challenges and Transfer into Practical Applications</a:t>
            </a:r>
            <a:r>
              <a:rPr lang="de-DE" dirty="0"/>
              <a:t>              |                      </a:t>
            </a:r>
            <a:r>
              <a:rPr lang="en-US" dirty="0"/>
              <a:t>World Quantum Day 2023                       |         13 / 14  April 2023</a:t>
            </a:r>
            <a:endParaRPr dirty="0"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2"/>
          </p:nvPr>
        </p:nvSpPr>
        <p:spPr>
          <a:xfrm>
            <a:off x="407988" y="1406427"/>
            <a:ext cx="5616575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3"/>
          </p:nvPr>
        </p:nvSpPr>
        <p:spPr>
          <a:xfrm>
            <a:off x="407988" y="3963533"/>
            <a:ext cx="5616575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body" idx="4"/>
          </p:nvPr>
        </p:nvSpPr>
        <p:spPr>
          <a:xfrm>
            <a:off x="6167438" y="1449388"/>
            <a:ext cx="5616574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72000" tIns="36000" rIns="72000" bIns="360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body" idx="5"/>
          </p:nvPr>
        </p:nvSpPr>
        <p:spPr>
          <a:xfrm>
            <a:off x="6167438" y="4005263"/>
            <a:ext cx="5616574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72000" tIns="36000" rIns="72000" bIns="360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326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10" name="Grafik 9" descr="Logo DESY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  <p:pic>
        <p:nvPicPr>
          <p:cNvPr id="11" name="Grafik 10" descr="Logo Helmholtz">
            <a:extLst>
              <a:ext uri="{FF2B5EF4-FFF2-40B4-BE49-F238E27FC236}">
                <a16:creationId xmlns:a16="http://schemas.microsoft.com/office/drawing/2014/main" id="{E1F0CB03-64D6-4EAD-B501-8CD3255D9F9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and 4 Pictures">
  <p:cSld name="1_Title, Text and 4 Picture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dirty="0"/>
              <a:t>Kerstin Borras                            |                   </a:t>
            </a:r>
            <a:r>
              <a:rPr lang="en-US" dirty="0"/>
              <a:t>Quantum Computing: Challenges and Transfer into Practical Applications</a:t>
            </a:r>
            <a:r>
              <a:rPr lang="de-DE" dirty="0"/>
              <a:t>              |                      </a:t>
            </a:r>
            <a:r>
              <a:rPr lang="de-DE" dirty="0" err="1"/>
              <a:t>QuantHEP</a:t>
            </a:r>
            <a:r>
              <a:rPr lang="de-DE" dirty="0"/>
              <a:t>     Seminar               |       11th May 2022</a:t>
            </a:r>
            <a:endParaRPr dirty="0"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407989" y="1406427"/>
            <a:ext cx="3708400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3"/>
          </p:nvPr>
        </p:nvSpPr>
        <p:spPr>
          <a:xfrm>
            <a:off x="407989" y="3963533"/>
            <a:ext cx="3708400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>
            <a:spLocks noGrp="1"/>
          </p:cNvSpPr>
          <p:nvPr>
            <p:ph type="pic" idx="4"/>
          </p:nvPr>
        </p:nvSpPr>
        <p:spPr>
          <a:xfrm>
            <a:off x="4259262" y="1449389"/>
            <a:ext cx="3673475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>
            <a:spLocks noGrp="1"/>
          </p:cNvSpPr>
          <p:nvPr>
            <p:ph type="pic" idx="5"/>
          </p:nvPr>
        </p:nvSpPr>
        <p:spPr>
          <a:xfrm>
            <a:off x="4259263" y="4005263"/>
            <a:ext cx="3673475" cy="241264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>
            <a:spLocks noGrp="1"/>
          </p:cNvSpPr>
          <p:nvPr>
            <p:ph type="pic" idx="6"/>
          </p:nvPr>
        </p:nvSpPr>
        <p:spPr>
          <a:xfrm>
            <a:off x="8075611" y="1449389"/>
            <a:ext cx="3708401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8"/>
          <p:cNvSpPr>
            <a:spLocks noGrp="1"/>
          </p:cNvSpPr>
          <p:nvPr>
            <p:ph type="pic" idx="7"/>
          </p:nvPr>
        </p:nvSpPr>
        <p:spPr>
          <a:xfrm>
            <a:off x="8075612" y="4005263"/>
            <a:ext cx="3708401" cy="241264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090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and 2 Pictures B">
  <p:cSld name="1_Title, Text and 2 Pictures B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dirty="0"/>
              <a:t>Quantum Technologies at DESY              |               </a:t>
            </a:r>
            <a:r>
              <a:rPr lang="en-US" dirty="0"/>
              <a:t>QBN Meeting on Quantum Computing Software and Algorithms         |       6. October 2021</a:t>
            </a:r>
            <a:endParaRPr dirty="0"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407988" y="1406427"/>
            <a:ext cx="7524750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body" idx="3"/>
          </p:nvPr>
        </p:nvSpPr>
        <p:spPr>
          <a:xfrm>
            <a:off x="407988" y="3963533"/>
            <a:ext cx="7524750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>
            <a:spLocks noGrp="1"/>
          </p:cNvSpPr>
          <p:nvPr>
            <p:ph type="pic" idx="4"/>
          </p:nvPr>
        </p:nvSpPr>
        <p:spPr>
          <a:xfrm>
            <a:off x="8075611" y="1449389"/>
            <a:ext cx="3708401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>
            <a:spLocks noGrp="1"/>
          </p:cNvSpPr>
          <p:nvPr>
            <p:ph type="pic" idx="5"/>
          </p:nvPr>
        </p:nvSpPr>
        <p:spPr>
          <a:xfrm>
            <a:off x="8075612" y="4005263"/>
            <a:ext cx="3708401" cy="241264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815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648930-2178-4877-B88B-682D2D03C299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 dirty="0">
                <a:solidFill>
                  <a:schemeClr val="accent1"/>
                </a:solidFill>
              </a:rPr>
              <a:t>DESY</a:t>
            </a:r>
            <a:r>
              <a:rPr lang="de-D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Kerstin Borras                            |                   Quantum Computing: Challenges and Transfer into Practical Applications              |                      World Quantum Day 2023                       |         13 / 14  April 2023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‹Nr.›</a:t>
            </a:fld>
            <a:endParaRPr lang="en-US" sz="1000" b="1" noProof="0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  <p:sldLayoutId id="2147483682" r:id="rId19"/>
    <p:sldLayoutId id="2147483683" r:id="rId20"/>
    <p:sldLayoutId id="2147483714" r:id="rId2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5.png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qt-task-force@desy.de" TargetMode="External"/><Relationship Id="rId5" Type="http://schemas.openxmlformats.org/officeDocument/2006/relationships/hyperlink" Target="mailto:kerstin.borras@desy.de" TargetMode="External"/><Relationship Id="rId4" Type="http://schemas.openxmlformats.org/officeDocument/2006/relationships/image" Target="../media/image44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7.jpg"/><Relationship Id="rId3" Type="http://schemas.openxmlformats.org/officeDocument/2006/relationships/image" Target="../media/image10.emf"/><Relationship Id="rId7" Type="http://schemas.openxmlformats.org/officeDocument/2006/relationships/image" Target="../media/image13.png"/><Relationship Id="rId12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.jp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11" Type="http://schemas.openxmlformats.org/officeDocument/2006/relationships/image" Target="../media/image5.png"/><Relationship Id="rId5" Type="http://schemas.openxmlformats.org/officeDocument/2006/relationships/image" Target="../media/image12.emf"/><Relationship Id="rId15" Type="http://schemas.openxmlformats.org/officeDocument/2006/relationships/image" Target="../media/image19.png"/><Relationship Id="rId10" Type="http://schemas.openxmlformats.org/officeDocument/2006/relationships/image" Target="../media/image16.emf"/><Relationship Id="rId4" Type="http://schemas.openxmlformats.org/officeDocument/2006/relationships/image" Target="../media/image11.emf"/><Relationship Id="rId9" Type="http://schemas.openxmlformats.org/officeDocument/2006/relationships/image" Target="../media/image15.emf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13" Type="http://schemas.openxmlformats.org/officeDocument/2006/relationships/image" Target="../media/image19.png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7.emf"/><Relationship Id="rId11" Type="http://schemas.openxmlformats.org/officeDocument/2006/relationships/image" Target="../media/image17.jpg"/><Relationship Id="rId5" Type="http://schemas.openxmlformats.org/officeDocument/2006/relationships/image" Target="../media/image26.emf"/><Relationship Id="rId15" Type="http://schemas.openxmlformats.org/officeDocument/2006/relationships/image" Target="../media/image30.png"/><Relationship Id="rId10" Type="http://schemas.openxmlformats.org/officeDocument/2006/relationships/image" Target="../media/image8.jpg"/><Relationship Id="rId4" Type="http://schemas.openxmlformats.org/officeDocument/2006/relationships/image" Target="../media/image25.emf"/><Relationship Id="rId9" Type="http://schemas.openxmlformats.org/officeDocument/2006/relationships/image" Target="../media/image5.png"/><Relationship Id="rId1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hyperlink" Target="https://doi.org/10.1088/2058-9565/ad0389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12" Type="http://schemas.openxmlformats.org/officeDocument/2006/relationships/image" Target="../media/image36.emf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.jp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7.jpg"/><Relationship Id="rId11" Type="http://schemas.openxmlformats.org/officeDocument/2006/relationships/image" Target="../media/image35.emf"/><Relationship Id="rId5" Type="http://schemas.openxmlformats.org/officeDocument/2006/relationships/image" Target="../media/image32.emf"/><Relationship Id="rId15" Type="http://schemas.openxmlformats.org/officeDocument/2006/relationships/image" Target="../media/image37.emf"/><Relationship Id="rId10" Type="http://schemas.openxmlformats.org/officeDocument/2006/relationships/image" Target="../media/image34.emf"/><Relationship Id="rId4" Type="http://schemas.openxmlformats.org/officeDocument/2006/relationships/image" Target="../media/image31.emf"/><Relationship Id="rId9" Type="http://schemas.openxmlformats.org/officeDocument/2006/relationships/image" Target="../media/image33.emf"/><Relationship Id="rId14" Type="http://schemas.openxmlformats.org/officeDocument/2006/relationships/hyperlink" Target="http://doi.org/10.18154/RWTH-2023-09302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doi.org/10.18154/RWTH-2023-09302" TargetMode="External"/><Relationship Id="rId13" Type="http://schemas.openxmlformats.org/officeDocument/2006/relationships/image" Target="../media/image3.jpg"/><Relationship Id="rId3" Type="http://schemas.openxmlformats.org/officeDocument/2006/relationships/image" Target="../media/image36.emf"/><Relationship Id="rId7" Type="http://schemas.openxmlformats.org/officeDocument/2006/relationships/hyperlink" Target="https://doi.org/10.1088/2058-9565/ad0389" TargetMode="External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7.emf"/><Relationship Id="rId11" Type="http://schemas.openxmlformats.org/officeDocument/2006/relationships/image" Target="../media/image18.png"/><Relationship Id="rId5" Type="http://schemas.openxmlformats.org/officeDocument/2006/relationships/image" Target="../media/image39.emf"/><Relationship Id="rId10" Type="http://schemas.openxmlformats.org/officeDocument/2006/relationships/image" Target="../media/image17.jpg"/><Relationship Id="rId4" Type="http://schemas.openxmlformats.org/officeDocument/2006/relationships/image" Target="../media/image38.emf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doi.org/10.1088/2058-9565/ad0389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7.jpg"/><Relationship Id="rId11" Type="http://schemas.openxmlformats.org/officeDocument/2006/relationships/image" Target="../media/image41.emf"/><Relationship Id="rId5" Type="http://schemas.openxmlformats.org/officeDocument/2006/relationships/image" Target="../media/image5.png"/><Relationship Id="rId10" Type="http://schemas.openxmlformats.org/officeDocument/2006/relationships/image" Target="../media/image40.emf"/><Relationship Id="rId4" Type="http://schemas.openxmlformats.org/officeDocument/2006/relationships/hyperlink" Target="http://doi.org/10.18154/RWTH-2023-09302" TargetMode="External"/><Relationship Id="rId9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26;p20">
            <a:extLst>
              <a:ext uri="{FF2B5EF4-FFF2-40B4-BE49-F238E27FC236}">
                <a16:creationId xmlns:a16="http://schemas.microsoft.com/office/drawing/2014/main" id="{B730AE89-A6B1-43F9-AB60-48C3C13574A4}"/>
              </a:ext>
            </a:extLst>
          </p:cNvPr>
          <p:cNvSpPr txBox="1">
            <a:spLocks/>
          </p:cNvSpPr>
          <p:nvPr/>
        </p:nvSpPr>
        <p:spPr>
          <a:xfrm>
            <a:off x="415083" y="5032883"/>
            <a:ext cx="11369549" cy="700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0000"/>
              </a:lnSpc>
              <a:buClr>
                <a:schemeClr val="dk1"/>
              </a:buClr>
              <a:buSzPts val="1800"/>
            </a:pPr>
            <a:endParaRPr lang="de-DE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Clr>
                <a:schemeClr val="dk1"/>
              </a:buClr>
              <a:buSzPts val="1800"/>
            </a:pPr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Prof. Dr. Kerstin Borras                       </a:t>
            </a:r>
            <a:r>
              <a:rPr lang="de-DE" sz="16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kerstin.borras@desy.de</a:t>
            </a:r>
            <a:b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Deutsches Elektronen-Synchrotron DESY and RWTH Aachen University</a:t>
            </a:r>
            <a:b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DESY Quantum Technology Task Force     </a:t>
            </a:r>
            <a:r>
              <a:rPr lang="en-US" sz="16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qt-task-force@desy.de</a:t>
            </a:r>
            <a:br>
              <a:rPr lang="de-DE" sz="1600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1600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Clr>
                <a:schemeClr val="dk1"/>
              </a:buClr>
              <a:buSzPts val="1800"/>
            </a:pPr>
            <a:endParaRPr lang="de-DE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C2DC904-D61F-4FDB-8552-D9E24CE8549E}"/>
              </a:ext>
            </a:extLst>
          </p:cNvPr>
          <p:cNvSpPr txBox="1"/>
          <p:nvPr/>
        </p:nvSpPr>
        <p:spPr>
          <a:xfrm>
            <a:off x="839416" y="2348880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</a:rPr>
              <a:t>Hamburg</a:t>
            </a:r>
            <a:endParaRPr lang="en-US" sz="1600" dirty="0" err="1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D4445D4-35CF-469C-B064-E08AACDEEA21}"/>
              </a:ext>
            </a:extLst>
          </p:cNvPr>
          <p:cNvSpPr txBox="1"/>
          <p:nvPr/>
        </p:nvSpPr>
        <p:spPr>
          <a:xfrm>
            <a:off x="7320136" y="2348880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</a:rPr>
              <a:t>Zeuthen</a:t>
            </a:r>
            <a:endParaRPr lang="en-US" sz="1600" dirty="0" err="1">
              <a:solidFill>
                <a:schemeClr val="bg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A4991A3-F7E7-412C-9422-353EB54ADBA1}"/>
              </a:ext>
            </a:extLst>
          </p:cNvPr>
          <p:cNvSpPr txBox="1"/>
          <p:nvPr/>
        </p:nvSpPr>
        <p:spPr>
          <a:xfrm>
            <a:off x="479376" y="491390"/>
            <a:ext cx="7192967" cy="3034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0000"/>
              </a:lnSpc>
              <a:buClr>
                <a:prstClr val="black"/>
              </a:buClr>
              <a:buSzPts val="1800"/>
            </a:pPr>
            <a:r>
              <a:rPr lang="en-US" sz="4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Quantum Machine Learning</a:t>
            </a:r>
            <a:br>
              <a:rPr lang="en-US" sz="4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Generating Precise Images in the NISQ Era</a:t>
            </a:r>
            <a:br>
              <a:rPr lang="en-US" sz="4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endParaRPr lang="de-DE" sz="80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33B68AD-D337-4569-8F00-3F3711F35D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342" r="50818"/>
          <a:stretch/>
        </p:blipFill>
        <p:spPr>
          <a:xfrm>
            <a:off x="8760296" y="5725894"/>
            <a:ext cx="1762349" cy="71258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06FD7BA-904A-4115-A0D4-93FADCD12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343" y="437013"/>
            <a:ext cx="4112289" cy="394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240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 txBox="1">
            <a:spLocks noGrp="1"/>
          </p:cNvSpPr>
          <p:nvPr>
            <p:ph type="title"/>
          </p:nvPr>
        </p:nvSpPr>
        <p:spPr>
          <a:xfrm>
            <a:off x="407368" y="3663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Hybrid Quantum GAN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ADCB213B-A565-488F-AD6E-0968CCFF2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2194" y="817511"/>
            <a:ext cx="11376025" cy="379252"/>
          </a:xfrm>
        </p:spPr>
        <p:txBody>
          <a:bodyPr/>
          <a:lstStyle/>
          <a:p>
            <a:r>
              <a:rPr lang="de-DE" dirty="0"/>
              <a:t>Quantum Generator and </a:t>
            </a:r>
            <a:r>
              <a:rPr lang="de-DE" dirty="0" err="1"/>
              <a:t>Classical</a:t>
            </a:r>
            <a:r>
              <a:rPr lang="de-DE" dirty="0"/>
              <a:t> </a:t>
            </a:r>
            <a:r>
              <a:rPr lang="de-DE" dirty="0" err="1"/>
              <a:t>Discriminator</a:t>
            </a:r>
            <a:endParaRPr lang="en-US" dirty="0"/>
          </a:p>
          <a:p>
            <a:endParaRPr lang="en-US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EE956DC-8E06-49C3-BEAE-B5A0047A65F2}"/>
              </a:ext>
            </a:extLst>
          </p:cNvPr>
          <p:cNvSpPr txBox="1"/>
          <p:nvPr/>
        </p:nvSpPr>
        <p:spPr>
          <a:xfrm>
            <a:off x="5663952" y="6023029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cs typeface="Calibri" panose="020F0502020204030204" pitchFamily="34" charset="0"/>
              </a:rPr>
              <a:t> * Zhao, Chen, and Xiao-Shan Gao. "QDNN: DNN with quantum neural network layers."   </a:t>
            </a:r>
          </a:p>
          <a:p>
            <a:r>
              <a:rPr lang="en-GB" sz="1200" dirty="0">
                <a:cs typeface="Calibri" panose="020F0502020204030204" pitchFamily="34" charset="0"/>
              </a:rPr>
              <a:t>   </a:t>
            </a:r>
            <a:r>
              <a:rPr lang="en-GB" sz="1200" dirty="0" err="1">
                <a:cs typeface="Calibri" panose="020F0502020204030204" pitchFamily="34" charset="0"/>
              </a:rPr>
              <a:t>arXiv</a:t>
            </a:r>
            <a:r>
              <a:rPr lang="en-GB" sz="1200" dirty="0">
                <a:cs typeface="Calibri" panose="020F0502020204030204" pitchFamily="34" charset="0"/>
              </a:rPr>
              <a:t> preprint  arXiv:1912.12660 (2019).</a:t>
            </a:r>
          </a:p>
          <a:p>
            <a:r>
              <a:rPr lang="en-GB" sz="1200" dirty="0">
                <a:cs typeface="Calibri" panose="020F0502020204030204" pitchFamily="34" charset="0"/>
              </a:rPr>
              <a:t> </a:t>
            </a:r>
            <a:endParaRPr lang="en-GB" sz="1400" dirty="0">
              <a:cs typeface="Calibri" panose="020F0502020204030204" pitchFamily="34" charset="0"/>
            </a:endParaRPr>
          </a:p>
        </p:txBody>
      </p:sp>
      <p:pic>
        <p:nvPicPr>
          <p:cNvPr id="21" name="Image 15">
            <a:extLst>
              <a:ext uri="{FF2B5EF4-FFF2-40B4-BE49-F238E27FC236}">
                <a16:creationId xmlns:a16="http://schemas.microsoft.com/office/drawing/2014/main" id="{1DE0404A-D2C7-4871-AC8F-2C2225BFC2B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4943" y="740061"/>
            <a:ext cx="1037601" cy="326653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6F5F45EA-8AC6-4CE3-9047-4EA3D4B98E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0649" y="644972"/>
            <a:ext cx="469234" cy="479772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79B2305A-9C53-4B2D-813D-60F5C4E5A694}"/>
              </a:ext>
            </a:extLst>
          </p:cNvPr>
          <p:cNvSpPr txBox="1"/>
          <p:nvPr/>
        </p:nvSpPr>
        <p:spPr>
          <a:xfrm>
            <a:off x="11479883" y="620688"/>
            <a:ext cx="8088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BMBF</a:t>
            </a:r>
          </a:p>
          <a:p>
            <a:r>
              <a:rPr lang="de-DE" dirty="0" err="1"/>
              <a:t>NiQ</a:t>
            </a:r>
            <a:endParaRPr lang="en-US" dirty="0" err="1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01DB9823-6CEA-423E-AB09-2A07D14FA7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5047" y="207749"/>
            <a:ext cx="779689" cy="487632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0E2ED72A-82F0-46BA-8B84-0110967F99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93929" y="260648"/>
            <a:ext cx="1160837" cy="294915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FB053EED-CC6F-42A7-8B34-8B9716F4EE6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9342" r="50818"/>
          <a:stretch/>
        </p:blipFill>
        <p:spPr>
          <a:xfrm>
            <a:off x="8150075" y="260648"/>
            <a:ext cx="1762349" cy="712588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B0BD57A3-327D-42D0-9E1B-7566F96363B9}"/>
              </a:ext>
            </a:extLst>
          </p:cNvPr>
          <p:cNvSpPr txBox="1"/>
          <p:nvPr/>
        </p:nvSpPr>
        <p:spPr>
          <a:xfrm>
            <a:off x="263352" y="1210687"/>
            <a:ext cx="115212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QAG generator + a classical discriminator → hybrid ansatz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Goal: Compare the power of quantum circuits to classical neural networks.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Three classical discriminator sizes </a:t>
            </a: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S: 153, M: 433, L: 1889 parameters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de-DE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355CE40E-4D47-4091-8A14-37359BABEB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9376" y="2677781"/>
            <a:ext cx="4903549" cy="3631539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F3A1588B-FB1E-4715-9C5F-88269271F3A8}"/>
              </a:ext>
            </a:extLst>
          </p:cNvPr>
          <p:cNvSpPr txBox="1"/>
          <p:nvPr/>
        </p:nvSpPr>
        <p:spPr>
          <a:xfrm>
            <a:off x="5609842" y="2420888"/>
            <a:ext cx="639081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Accuracy of Hybrid M matches best the Full Q-GAN.</a:t>
            </a:r>
          </a:p>
          <a:p>
            <a:pPr marL="452438" lvl="1" indent="-276225"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176213" algn="l"/>
              </a:tabLs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both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models exhibit an ~equal expressive power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2438" lvl="1" indent="-276225"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176213" algn="l"/>
              </a:tabLs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quantum discriminator circuit with 20 parameters  performs similar to the neural network with 433 parameters</a:t>
            </a:r>
          </a:p>
          <a:p>
            <a:pPr marL="452438" lvl="1" indent="-276225"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176213" algn="l"/>
              </a:tabLs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quantum circuit retains a higher expressive power than the classical neural network (confirms the findings of Ref *)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EBB2929-D4F7-4EB5-8C42-AF48763B6520}"/>
              </a:ext>
            </a:extLst>
          </p:cNvPr>
          <p:cNvSpPr txBox="1"/>
          <p:nvPr/>
        </p:nvSpPr>
        <p:spPr>
          <a:xfrm>
            <a:off x="5663952" y="4308192"/>
            <a:ext cx="63908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investigated</a:t>
            </a:r>
            <a:r>
              <a:rPr lang="de-DE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Statistics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not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sufficient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significant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Full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Quantum and hybrid GANs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cannot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reproduce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pixel-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wise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image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correlations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Necessary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classical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Gen-ML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under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scrutiny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small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condensed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shower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profile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dirty="0" err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Google Shape;346;g2064f897c89_0_432">
            <a:extLst>
              <a:ext uri="{FF2B5EF4-FFF2-40B4-BE49-F238E27FC236}">
                <a16:creationId xmlns:a16="http://schemas.microsoft.com/office/drawing/2014/main" id="{BF3F1B92-7956-4BFE-86A0-659C23AC91D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971599" y="6580801"/>
            <a:ext cx="10236969" cy="16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dirty="0"/>
              <a:t>Kerstin Borras     |       Quantum Machine Learning for Image Generation        |        QC4HEP Experimental Meeting                          |                            18th March  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6917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Outlook</a:t>
            </a:r>
            <a:r>
              <a:rPr lang="en-US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next immediate steps. 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2"/>
          </p:nvPr>
        </p:nvSpPr>
        <p:spPr>
          <a:xfrm>
            <a:off x="408050" y="1124744"/>
            <a:ext cx="11520598" cy="2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14300" indent="0">
              <a:lnSpc>
                <a:spcPct val="100000"/>
              </a:lnSpc>
              <a:buNone/>
              <a:tabLst>
                <a:tab pos="360363" algn="l"/>
              </a:tabLst>
            </a:pPr>
            <a:endParaRPr 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lnSpc>
                <a:spcPct val="100000"/>
              </a:lnSpc>
              <a:buNone/>
              <a:tabLst>
                <a:tab pos="360363" algn="l"/>
              </a:tabLst>
            </a:pPr>
            <a:r>
              <a:rPr lang="de-DE" sz="2400" b="1" u="sng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Upscale</a:t>
            </a:r>
            <a:r>
              <a:rPr lang="de-DE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sz="2400" b="1" u="sng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</a:t>
            </a:r>
            <a:r>
              <a:rPr lang="de-DE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b="1" u="sng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b="1" u="sng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</a:t>
            </a:r>
            <a:r>
              <a:rPr lang="de-DE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b="1" u="sng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best</a:t>
            </a:r>
            <a:r>
              <a:rPr lang="de-DE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b="1" u="sng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  <a:b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 -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more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pixels</a:t>
            </a: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lnSpc>
                <a:spcPct val="100000"/>
              </a:lnSpc>
              <a:buNone/>
              <a:tabLst>
                <a:tab pos="360363" algn="l"/>
              </a:tabLst>
            </a:pP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 - different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particle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showers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incident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angle, …</a:t>
            </a:r>
            <a:b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 -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look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at real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testbeam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lnSpc>
                <a:spcPct val="100000"/>
              </a:lnSpc>
              <a:buNone/>
              <a:tabLst>
                <a:tab pos="360363" algn="l"/>
              </a:tabLst>
            </a:pP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Improve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statistics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obtain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significant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endParaRPr 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lnSpc>
                <a:spcPct val="100000"/>
              </a:lnSpc>
              <a:buNone/>
              <a:tabLst>
                <a:tab pos="360363" algn="l"/>
              </a:tabLst>
            </a:pP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Investigate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missing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correlation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in Q- and hybrid GANs</a:t>
            </a:r>
            <a:b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Investigate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minimum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classical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114300" indent="0">
              <a:lnSpc>
                <a:spcPct val="100000"/>
              </a:lnSpc>
              <a:buNone/>
              <a:tabLst>
                <a:tab pos="360363" algn="l"/>
              </a:tabLst>
            </a:pPr>
            <a:endParaRPr 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lnSpc>
                <a:spcPct val="100000"/>
              </a:lnSpc>
              <a:buNone/>
              <a:tabLst>
                <a:tab pos="360363" algn="l"/>
              </a:tabLst>
            </a:pPr>
            <a:r>
              <a:rPr lang="de-DE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 </a:t>
            </a:r>
            <a:r>
              <a:rPr lang="de-DE" sz="2400" b="1" u="sng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Industry:</a:t>
            </a:r>
            <a:br>
              <a:rPr lang="de-DE" sz="2000" b="1" u="sng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funding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City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Hamburg: </a:t>
            </a:r>
            <a:b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companies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eleQtron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ParityQC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and DLR-QCI </a:t>
            </a:r>
            <a:b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different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Quantum Computing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Platform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optimizing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running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conditions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optimizing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algorithms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, …</a:t>
            </a:r>
            <a:b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lnSpc>
                <a:spcPct val="100000"/>
              </a:lnSpc>
              <a:buNone/>
              <a:tabLst>
                <a:tab pos="360363" algn="l"/>
              </a:tabLst>
            </a:pP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Initial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connections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made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company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IQM</a:t>
            </a:r>
          </a:p>
          <a:p>
            <a:pPr marL="114300" indent="0">
              <a:lnSpc>
                <a:spcPct val="100000"/>
              </a:lnSpc>
              <a:buNone/>
              <a:tabLst>
                <a:tab pos="360363" algn="l"/>
              </a:tabLst>
            </a:pP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different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architecture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different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connectivity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more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aspects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79D980E-0814-4A9B-BB6C-5C883B01737E}"/>
              </a:ext>
            </a:extLst>
          </p:cNvPr>
          <p:cNvSpPr txBox="1"/>
          <p:nvPr/>
        </p:nvSpPr>
        <p:spPr>
          <a:xfrm rot="20079851">
            <a:off x="8659269" y="2536330"/>
            <a:ext cx="3123663" cy="1015663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Exciting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times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exploratorive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projects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novel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technologies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3769456-9F5E-483E-8F7C-36E777CA61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342" r="50818"/>
          <a:stretch/>
        </p:blipFill>
        <p:spPr>
          <a:xfrm>
            <a:off x="10022283" y="196132"/>
            <a:ext cx="1762349" cy="712588"/>
          </a:xfrm>
          <a:prstGeom prst="rect">
            <a:avLst/>
          </a:prstGeom>
        </p:spPr>
      </p:pic>
      <p:sp>
        <p:nvSpPr>
          <p:cNvPr id="8" name="Google Shape;346;g2064f897c89_0_432">
            <a:extLst>
              <a:ext uri="{FF2B5EF4-FFF2-40B4-BE49-F238E27FC236}">
                <a16:creationId xmlns:a16="http://schemas.microsoft.com/office/drawing/2014/main" id="{7A06EBAB-1644-408B-9D8B-2D47AC04184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971599" y="6580801"/>
            <a:ext cx="10236969" cy="16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dirty="0"/>
              <a:t>Kerstin Borras     |       Quantum Machine Learning for Image Generation        |        QC4HEP Experimental Meeting                          |                            18th March  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7368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ussdiagramm: Alternativer Prozess 10">
            <a:extLst>
              <a:ext uri="{FF2B5EF4-FFF2-40B4-BE49-F238E27FC236}">
                <a16:creationId xmlns:a16="http://schemas.microsoft.com/office/drawing/2014/main" id="{BC05DB21-ECB5-410D-845F-BF5F0B8611E2}"/>
              </a:ext>
            </a:extLst>
          </p:cNvPr>
          <p:cNvSpPr/>
          <p:nvPr/>
        </p:nvSpPr>
        <p:spPr>
          <a:xfrm>
            <a:off x="6744072" y="764704"/>
            <a:ext cx="3744416" cy="3888432"/>
          </a:xfrm>
          <a:prstGeom prst="flowChartAlternateProcess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7" name="Google Shape;389;p50">
            <a:extLst>
              <a:ext uri="{FF2B5EF4-FFF2-40B4-BE49-F238E27FC236}">
                <a16:creationId xmlns:a16="http://schemas.microsoft.com/office/drawing/2014/main" id="{AD1A4664-400D-4A67-972D-101AD9982C64}"/>
              </a:ext>
            </a:extLst>
          </p:cNvPr>
          <p:cNvSpPr txBox="1">
            <a:spLocks/>
          </p:cNvSpPr>
          <p:nvPr/>
        </p:nvSpPr>
        <p:spPr>
          <a:xfrm>
            <a:off x="407998" y="1406425"/>
            <a:ext cx="11520650" cy="50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EB6E0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AE1CCA54-3B98-4C62-83D9-C6031C003E37}"/>
              </a:ext>
            </a:extLst>
          </p:cNvPr>
          <p:cNvGrpSpPr/>
          <p:nvPr/>
        </p:nvGrpSpPr>
        <p:grpSpPr>
          <a:xfrm>
            <a:off x="3746314" y="1469461"/>
            <a:ext cx="8074727" cy="3687731"/>
            <a:chOff x="3732027" y="2675169"/>
            <a:chExt cx="7564446" cy="3613336"/>
          </a:xfrm>
        </p:grpSpPr>
        <p:sp>
          <p:nvSpPr>
            <p:cNvPr id="9" name="Rectangle 2">
              <a:extLst>
                <a:ext uri="{FF2B5EF4-FFF2-40B4-BE49-F238E27FC236}">
                  <a16:creationId xmlns:a16="http://schemas.microsoft.com/office/drawing/2014/main" id="{8D7EFA9C-5D41-4856-AD20-3AAC37C1CD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2027" y="4047875"/>
              <a:ext cx="3626159" cy="1395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232" tIns="45619" rIns="91232" bIns="45619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0" fontAlgn="base" hangingPunct="0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rgbClr val="000099"/>
                  </a:solidFill>
                  <a:latin typeface="Bookman Old Style" panose="02050604050505020204" pitchFamily="18" charset="0"/>
                  <a:ea typeface="+mn-ea"/>
                  <a:cs typeface="+mn-cs"/>
                </a:defRPr>
              </a:lvl1pPr>
              <a:lvl2pPr marL="628650" indent="-184150" algn="l" rtl="0" eaLnBrk="0" fontAlgn="base" hangingPunct="0">
                <a:spcBef>
                  <a:spcPct val="0"/>
                </a:spcBef>
                <a:spcAft>
                  <a:spcPct val="50000"/>
                </a:spcAft>
                <a:buClr>
                  <a:schemeClr val="accent2"/>
                </a:buClr>
                <a:buFont typeface="Wingdings" pitchFamily="2" charset="2"/>
                <a:buChar char="§"/>
                <a:defRPr sz="1600">
                  <a:solidFill>
                    <a:srgbClr val="000099"/>
                  </a:solidFill>
                  <a:latin typeface="Bookman Old Style" panose="02050604050505020204" pitchFamily="18" charset="0"/>
                </a:defRPr>
              </a:lvl2pPr>
              <a:lvl3pPr marL="1236663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4465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107717" marR="0" lvl="0" indent="0" algn="ctr" defTabSz="457200" rtl="0" eaLnBrk="0" fontAlgn="base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28E00"/>
                </a:buClr>
                <a:buSzPct val="100000"/>
                <a:buFont typeface="Arial Black" pitchFamily="34" charset="0"/>
                <a:buNone/>
                <a:tabLst>
                  <a:tab pos="456203" algn="l"/>
                  <a:tab pos="912411" algn="l"/>
                  <a:tab pos="1368618" algn="l"/>
                  <a:tab pos="1824823" algn="l"/>
                  <a:tab pos="2281031" algn="l"/>
                  <a:tab pos="2737234" algn="l"/>
                  <a:tab pos="3193433" algn="l"/>
                  <a:tab pos="3649644" algn="l"/>
                  <a:tab pos="4105850" algn="l"/>
                  <a:tab pos="4562057" algn="l"/>
                  <a:tab pos="5018261" algn="l"/>
                  <a:tab pos="5474469" algn="l"/>
                  <a:tab pos="5930672" algn="l"/>
                  <a:tab pos="6386876" algn="l"/>
                  <a:tab pos="6843083" algn="l"/>
                  <a:tab pos="7299292" algn="l"/>
                  <a:tab pos="7755498" algn="l"/>
                  <a:tab pos="8211704" algn="l"/>
                  <a:tab pos="8667910" algn="l"/>
                  <a:tab pos="9124106" algn="l"/>
                  <a:tab pos="9580320" algn="l"/>
                </a:tabLst>
                <a:defRPr/>
              </a:pPr>
              <a:r>
                <a:rPr kumimoji="0" lang="en-US" altLang="de-DE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Any </a:t>
              </a:r>
            </a:p>
            <a:p>
              <a:pPr marL="107717" marR="0" lvl="0" indent="0" algn="ctr" defTabSz="457200" rtl="0" eaLnBrk="0" fontAlgn="base" latinLnBrk="0" hangingPunct="0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28E00"/>
                </a:buClr>
                <a:buSzPct val="100000"/>
                <a:buFont typeface="Arial Black" pitchFamily="34" charset="0"/>
                <a:buNone/>
                <a:tabLst>
                  <a:tab pos="456203" algn="l"/>
                  <a:tab pos="912411" algn="l"/>
                  <a:tab pos="1368618" algn="l"/>
                  <a:tab pos="1824823" algn="l"/>
                  <a:tab pos="2281031" algn="l"/>
                  <a:tab pos="2737234" algn="l"/>
                  <a:tab pos="3193433" algn="l"/>
                  <a:tab pos="3649644" algn="l"/>
                  <a:tab pos="4105850" algn="l"/>
                  <a:tab pos="4562057" algn="l"/>
                  <a:tab pos="5018261" algn="l"/>
                  <a:tab pos="5474469" algn="l"/>
                  <a:tab pos="5930672" algn="l"/>
                  <a:tab pos="6386876" algn="l"/>
                  <a:tab pos="6843083" algn="l"/>
                  <a:tab pos="7299292" algn="l"/>
                  <a:tab pos="7755498" algn="l"/>
                  <a:tab pos="8211704" algn="l"/>
                  <a:tab pos="8667910" algn="l"/>
                  <a:tab pos="9124106" algn="l"/>
                  <a:tab pos="9580320" algn="l"/>
                </a:tabLst>
                <a:defRPr/>
              </a:pPr>
              <a:r>
                <a:rPr kumimoji="0" lang="en-US" altLang="de-DE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Questions ?  </a:t>
              </a:r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A024054-B7E4-49F5-92A0-93FD1C099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5258" y="2675169"/>
              <a:ext cx="4191215" cy="3613336"/>
            </a:xfrm>
            <a:prstGeom prst="rect">
              <a:avLst/>
            </a:prstGeom>
          </p:spPr>
        </p:pic>
      </p:grpSp>
      <p:pic>
        <p:nvPicPr>
          <p:cNvPr id="12" name="Inhaltsplatzhalter 6">
            <a:extLst>
              <a:ext uri="{FF2B5EF4-FFF2-40B4-BE49-F238E27FC236}">
                <a16:creationId xmlns:a16="http://schemas.microsoft.com/office/drawing/2014/main" id="{801CD828-B1A4-4777-8E12-3F8097C124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3" t="18635" r="8578" b="38905"/>
          <a:stretch/>
        </p:blipFill>
        <p:spPr>
          <a:xfrm>
            <a:off x="251946" y="297312"/>
            <a:ext cx="6978838" cy="2627782"/>
          </a:xfrm>
          <a:prstGeom prst="rect">
            <a:avLst/>
          </a:prstGeom>
        </p:spPr>
      </p:pic>
      <p:sp>
        <p:nvSpPr>
          <p:cNvPr id="13" name="Textplatzhalter 1">
            <a:extLst>
              <a:ext uri="{FF2B5EF4-FFF2-40B4-BE49-F238E27FC236}">
                <a16:creationId xmlns:a16="http://schemas.microsoft.com/office/drawing/2014/main" id="{3091E851-5DFF-4F34-B15A-783732A04037}"/>
              </a:ext>
            </a:extLst>
          </p:cNvPr>
          <p:cNvSpPr txBox="1">
            <a:spLocks/>
          </p:cNvSpPr>
          <p:nvPr/>
        </p:nvSpPr>
        <p:spPr>
          <a:xfrm>
            <a:off x="335360" y="5743964"/>
            <a:ext cx="11520650" cy="997404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de-DE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Prof. Dr. Kerstin Borras        </a:t>
            </a:r>
            <a:r>
              <a:rPr lang="de-DE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kerstin.borras@desy.de</a:t>
            </a:r>
            <a:endParaRPr lang="de-DE" sz="24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DE" sz="1600" b="1" dirty="0">
                <a:solidFill>
                  <a:schemeClr val="accent1"/>
                </a:solidFill>
              </a:rPr>
              <a:t>DESY Quantum Technology Task Force:    </a:t>
            </a:r>
            <a:r>
              <a:rPr lang="de-DE" sz="1600" b="1" dirty="0">
                <a:solidFill>
                  <a:schemeClr val="accent1"/>
                </a:solidFill>
                <a:hlinkClick r:id="rId6"/>
              </a:rPr>
              <a:t>qt-task-force@desy.de</a:t>
            </a:r>
            <a:endParaRPr lang="de-DE" sz="1600" b="1" dirty="0">
              <a:solidFill>
                <a:schemeClr val="accent1"/>
              </a:solidFill>
            </a:endParaRPr>
          </a:p>
          <a:p>
            <a:pPr marL="0" lvl="0" indent="0">
              <a:buNone/>
            </a:pP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2"/>
          <p:cNvSpPr txBox="1">
            <a:spLocks noGrp="1"/>
          </p:cNvSpPr>
          <p:nvPr>
            <p:ph type="body" idx="2"/>
          </p:nvPr>
        </p:nvSpPr>
        <p:spPr>
          <a:xfrm>
            <a:off x="425424" y="876280"/>
            <a:ext cx="11357944" cy="3848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-361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Quantum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Machine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 Learning lies at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intersection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b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 Quantum Computing and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Machine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 Learning</a:t>
            </a: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7700" lvl="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High Luminosity  LHC (&gt;2029) needs vast amount of simulations with  200 pile-up events,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GRID Computing, Big Data Analysis</a:t>
            </a: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LHC (~20 pile-</a:t>
            </a:r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events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)    						</a:t>
            </a: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			</a:t>
            </a: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-361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Develop machine learning methods for Quantum Computing</a:t>
            </a:r>
          </a:p>
          <a:p>
            <a:pPr marL="647700" lvl="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Q-GAN (Quantum Generative Adversarial Network) simulations for detectors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(CERN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Openlab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with joint BMBF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Gentner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PhD Student)</a:t>
            </a:r>
          </a:p>
          <a:p>
            <a:pPr marL="36195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de-DE" sz="24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3" name="Google Shape;223;p32"/>
          <p:cNvSpPr txBox="1">
            <a:spLocks noGrp="1"/>
          </p:cNvSpPr>
          <p:nvPr>
            <p:ph type="title"/>
          </p:nvPr>
        </p:nvSpPr>
        <p:spPr>
          <a:xfrm>
            <a:off x="407368" y="3663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uantum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Machine Learning for Particle Physics 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5" name="Google Shape;225;p32"/>
          <p:cNvSpPr txBox="1">
            <a:spLocks noGrp="1"/>
          </p:cNvSpPr>
          <p:nvPr>
            <p:ph type="body" idx="1"/>
          </p:nvPr>
        </p:nvSpPr>
        <p:spPr>
          <a:xfrm>
            <a:off x="408632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arly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examples in Experimental Particle Physics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15">
            <a:extLst>
              <a:ext uri="{FF2B5EF4-FFF2-40B4-BE49-F238E27FC236}">
                <a16:creationId xmlns:a16="http://schemas.microsoft.com/office/drawing/2014/main" id="{F7410B1B-3F35-4BF3-A4A5-DB18F8B5AE0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6120" y="6126683"/>
            <a:ext cx="1037601" cy="326653"/>
          </a:xfrm>
          <a:prstGeom prst="rect">
            <a:avLst/>
          </a:prstGeom>
        </p:spPr>
      </p:pic>
      <p:pic>
        <p:nvPicPr>
          <p:cNvPr id="8" name="Google Shape;262;p35">
            <a:extLst>
              <a:ext uri="{FF2B5EF4-FFF2-40B4-BE49-F238E27FC236}">
                <a16:creationId xmlns:a16="http://schemas.microsoft.com/office/drawing/2014/main" id="{22D33592-58B9-4F69-BFD2-45D88988922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5073" t="-1913" r="18855" b="-5824"/>
          <a:stretch/>
        </p:blipFill>
        <p:spPr>
          <a:xfrm>
            <a:off x="1343472" y="3447387"/>
            <a:ext cx="2934272" cy="1709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5FE106E-6422-4491-A543-9572DFA5D4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27"/>
          <a:stretch/>
        </p:blipFill>
        <p:spPr>
          <a:xfrm>
            <a:off x="4367808" y="2759804"/>
            <a:ext cx="2808312" cy="218964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CAEDE1F-B9ED-4FB2-A994-A53A2DD072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4908" y="6093296"/>
            <a:ext cx="381926" cy="381926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23C3C6D-8C60-4E33-8E05-0D1644220980}"/>
              </a:ext>
            </a:extLst>
          </p:cNvPr>
          <p:cNvGrpSpPr/>
          <p:nvPr/>
        </p:nvGrpSpPr>
        <p:grpSpPr>
          <a:xfrm>
            <a:off x="8414908" y="2802414"/>
            <a:ext cx="2944909" cy="2147030"/>
            <a:chOff x="8414908" y="2802414"/>
            <a:chExt cx="2944909" cy="2147030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226CD87-3B13-4B65-A5CA-29196952AF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44" t="12011" r="21304" b="17168"/>
            <a:stretch/>
          </p:blipFill>
          <p:spPr>
            <a:xfrm>
              <a:off x="8414908" y="3471283"/>
              <a:ext cx="2918460" cy="1478161"/>
            </a:xfrm>
            <a:prstGeom prst="rect">
              <a:avLst/>
            </a:prstGeom>
          </p:spPr>
        </p:pic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1AE58F67-F46A-4FE4-9018-91B28DB7EBA3}"/>
                </a:ext>
              </a:extLst>
            </p:cNvPr>
            <p:cNvSpPr txBox="1"/>
            <p:nvPr/>
          </p:nvSpPr>
          <p:spPr>
            <a:xfrm>
              <a:off x="8414908" y="2802414"/>
              <a:ext cx="29449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61950" lvl="0" defTabSz="914400">
                <a:spcBef>
                  <a:spcPts val="600"/>
                </a:spcBef>
                <a:buClr>
                  <a:prstClr val="black"/>
                </a:buClr>
                <a:buSzPts val="1800"/>
                <a:tabLst>
                  <a:tab pos="361950" algn="l"/>
                </a:tabLst>
              </a:pPr>
              <a:r>
                <a:rPr lang="de-DE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HL LHC (~200 pile-</a:t>
              </a:r>
              <a:r>
                <a:rPr lang="de-DE" sz="1600" dirty="0" err="1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</a:t>
              </a:r>
              <a:r>
                <a:rPr lang="de-DE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sz="1600" dirty="0" err="1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events</a:t>
              </a:r>
              <a:r>
                <a:rPr lang="de-DE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</p:txBody>
        </p:sp>
      </p:grpSp>
      <p:pic>
        <p:nvPicPr>
          <p:cNvPr id="13" name="Grafik 12">
            <a:extLst>
              <a:ext uri="{FF2B5EF4-FFF2-40B4-BE49-F238E27FC236}">
                <a16:creationId xmlns:a16="http://schemas.microsoft.com/office/drawing/2014/main" id="{272A0191-B4DA-4FAD-A2D1-E24210B86D6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79342" r="50818"/>
          <a:stretch/>
        </p:blipFill>
        <p:spPr>
          <a:xfrm>
            <a:off x="10547592" y="98988"/>
            <a:ext cx="927877" cy="375178"/>
          </a:xfrm>
          <a:prstGeom prst="rect">
            <a:avLst/>
          </a:prstGeom>
        </p:spPr>
      </p:pic>
      <p:pic>
        <p:nvPicPr>
          <p:cNvPr id="15" name="Grafik 14" descr="Logo DESY">
            <a:extLst>
              <a:ext uri="{FF2B5EF4-FFF2-40B4-BE49-F238E27FC236}">
                <a16:creationId xmlns:a16="http://schemas.microsoft.com/office/drawing/2014/main" id="{271812C6-B510-4CF8-B084-9D5E25D5E2D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674" y="116632"/>
            <a:ext cx="374969" cy="375178"/>
          </a:xfrm>
          <a:prstGeom prst="rect">
            <a:avLst/>
          </a:prstGeom>
        </p:spPr>
      </p:pic>
      <p:sp>
        <p:nvSpPr>
          <p:cNvPr id="17" name="Google Shape;346;g2064f897c89_0_432">
            <a:extLst>
              <a:ext uri="{FF2B5EF4-FFF2-40B4-BE49-F238E27FC236}">
                <a16:creationId xmlns:a16="http://schemas.microsoft.com/office/drawing/2014/main" id="{A47E0BED-3359-4EE3-8FAD-40D88CF50D8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971599" y="6580801"/>
            <a:ext cx="10236969" cy="16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dirty="0"/>
              <a:t>Kerstin Borras     |       Quantum Machine Learning for Image Generation        |        QC4HEP Experimental Meeting                          |                            18th March  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0017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226;p32">
            <a:extLst>
              <a:ext uri="{FF2B5EF4-FFF2-40B4-BE49-F238E27FC236}">
                <a16:creationId xmlns:a16="http://schemas.microsoft.com/office/drawing/2014/main" id="{1FB4914D-1A9D-4E91-875F-DBBF2B27BBE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25424" y="732264"/>
            <a:ext cx="11357944" cy="3848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-361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Down sample 3D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shower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image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8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pixels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 3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qubits</a:t>
            </a:r>
            <a:endParaRPr 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de-DE" sz="2400" dirty="0">
                <a:latin typeface="Calibri" panose="020F0502020204030204" pitchFamily="34" charset="0"/>
                <a:cs typeface="Calibri" panose="020F0502020204030204" pitchFamily="34" charset="0"/>
              </a:rPr>
              <a:t>  							</a:t>
            </a:r>
          </a:p>
          <a:p>
            <a:pPr marL="114300" indent="0">
              <a:buNone/>
            </a:pPr>
            <a:endParaRPr lang="de-DE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endParaRPr lang="de-DE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-361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endParaRPr lang="de-DE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-361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Use hybrid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approach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quantum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classical</a:t>
            </a:r>
            <a:endParaRPr 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</a:pPr>
            <a:endParaRPr 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-3619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Employ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Qiskit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Q-GAN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developed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IBM*</a:t>
            </a:r>
          </a:p>
          <a:p>
            <a:pPr marL="114300" indent="0">
              <a:buNone/>
            </a:pPr>
            <a:endParaRPr lang="de-DE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 			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endParaRPr lang="de-DE" sz="2400" dirty="0">
              <a:latin typeface="Calibri" panose="020F0502020204030204" pitchFamily="34" charset="0"/>
            </a:endParaRPr>
          </a:p>
          <a:p>
            <a:pPr marL="114300" indent="0">
              <a:buNone/>
            </a:pPr>
            <a:endParaRPr lang="de-DE" sz="2000" dirty="0">
              <a:latin typeface="Calibri" panose="020F0502020204030204" pitchFamily="34" charset="0"/>
            </a:endParaRPr>
          </a:p>
          <a:p>
            <a:pPr marL="114300" indent="0"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 marL="114300" indent="0">
              <a:buNone/>
            </a:pPr>
            <a:r>
              <a:rPr lang="en-US" sz="1400" dirty="0">
                <a:latin typeface="Calibri" panose="020F0502020204030204" pitchFamily="34" charset="0"/>
              </a:rPr>
              <a:t>* https://qiskit.org/documentation/machine-learning/tutorials/04_qgans_for_loading_random_distributions.html</a:t>
            </a:r>
            <a:endParaRPr lang="de-DE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19550" lvl="8" indent="-361950">
              <a:spcBef>
                <a:spcPts val="60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de-DE" sz="24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6" name="Google Shape;176;p26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Hybrid Q-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GAN in One Dimension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Google Shape;178;p26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Quantum Generative Adversarial Network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025A70B-8962-4629-8E75-5241E6BC26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2060848"/>
            <a:ext cx="5382867" cy="192476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6576DBF-A0F6-49D5-8001-4E243C2153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7568" y="1728551"/>
            <a:ext cx="1725416" cy="117916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ADBF08A-A691-4405-8B58-E8F5FF0E8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8676" y="1749806"/>
            <a:ext cx="1709292" cy="117513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50A279A-AF84-4753-8BD5-EBA3A96EC25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27"/>
          <a:stretch/>
        </p:blipFill>
        <p:spPr>
          <a:xfrm>
            <a:off x="412977" y="1687502"/>
            <a:ext cx="1650575" cy="128695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76AD3A63-A8EE-409F-B350-14BF81A60F2B}"/>
              </a:ext>
            </a:extLst>
          </p:cNvPr>
          <p:cNvSpPr txBox="1"/>
          <p:nvPr/>
        </p:nvSpPr>
        <p:spPr>
          <a:xfrm>
            <a:off x="6888088" y="980728"/>
            <a:ext cx="27259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8 quantum states: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|000⟩, |001⟩, |010⟩, |011⟩,</a:t>
            </a:r>
          </a:p>
          <a:p>
            <a:r>
              <a:rPr lang="en-US" dirty="0"/>
              <a:t>|100⟩, |101⟩, |110⟩, |111⟩</a:t>
            </a:r>
            <a:endParaRPr lang="de-D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82E5BD16-9646-43D7-A3BB-D99CFFF06F07}"/>
              </a:ext>
            </a:extLst>
          </p:cNvPr>
          <p:cNvGrpSpPr/>
          <p:nvPr/>
        </p:nvGrpSpPr>
        <p:grpSpPr>
          <a:xfrm>
            <a:off x="1199456" y="4647434"/>
            <a:ext cx="10225136" cy="1599784"/>
            <a:chOff x="1199456" y="4647434"/>
            <a:chExt cx="10225136" cy="1599784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6A40AFFD-0F83-4B28-80F6-1BDC75A13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99456" y="4705871"/>
              <a:ext cx="1824452" cy="1541347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26D557A9-F728-42F7-898E-9A5594557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71664" y="4778092"/>
              <a:ext cx="1656184" cy="1439947"/>
            </a:xfrm>
            <a:prstGeom prst="rect">
              <a:avLst/>
            </a:prstGeom>
          </p:spPr>
        </p:pic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61E1B127-25E5-4DF1-AB3D-FFD73FCFF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98664" y="4705871"/>
              <a:ext cx="1884688" cy="1531309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B20B64E3-4597-4FCC-B8DF-69830C0939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507637" y="4647434"/>
              <a:ext cx="1916955" cy="1579990"/>
            </a:xfrm>
            <a:prstGeom prst="rect">
              <a:avLst/>
            </a:prstGeom>
          </p:spPr>
        </p:pic>
      </p:grpSp>
      <p:sp>
        <p:nvSpPr>
          <p:cNvPr id="21" name="Google Shape;226;p32">
            <a:extLst>
              <a:ext uri="{FF2B5EF4-FFF2-40B4-BE49-F238E27FC236}">
                <a16:creationId xmlns:a16="http://schemas.microsoft.com/office/drawing/2014/main" id="{88E75890-660C-4B03-A6DD-E143B3F86D1F}"/>
              </a:ext>
            </a:extLst>
          </p:cNvPr>
          <p:cNvSpPr txBox="1">
            <a:spLocks/>
          </p:cNvSpPr>
          <p:nvPr/>
        </p:nvSpPr>
        <p:spPr>
          <a:xfrm>
            <a:off x="479290" y="4359402"/>
            <a:ext cx="8136990" cy="2237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prstClr val="black"/>
              </a:buClr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    Q-GAN simulations </a:t>
            </a: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one dimension (with noise)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6195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                                                                 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 readout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                                                                   noise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6195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                                                                            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full noise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                                                                             real hardware   </a:t>
            </a:r>
            <a:r>
              <a:rPr lang="en-US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4" name="Image 15">
            <a:extLst>
              <a:ext uri="{FF2B5EF4-FFF2-40B4-BE49-F238E27FC236}">
                <a16:creationId xmlns:a16="http://schemas.microsoft.com/office/drawing/2014/main" id="{989DCEF6-05F8-4195-BD1D-E5ACC8EBAD12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2280" y="740061"/>
            <a:ext cx="1037601" cy="326653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87A7A507-EA50-4120-BB72-9874E87D03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48328" y="742818"/>
            <a:ext cx="381926" cy="381926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7717DD86-21C8-4C33-B314-2169748EDE8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0515" y="644972"/>
            <a:ext cx="469234" cy="479772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9D4380C4-962C-4F1D-8FCD-A5491EEF90EA}"/>
              </a:ext>
            </a:extLst>
          </p:cNvPr>
          <p:cNvSpPr txBox="1"/>
          <p:nvPr/>
        </p:nvSpPr>
        <p:spPr>
          <a:xfrm>
            <a:off x="11209749" y="620688"/>
            <a:ext cx="8088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BMBF</a:t>
            </a:r>
          </a:p>
          <a:p>
            <a:r>
              <a:rPr lang="de-DE" dirty="0" err="1"/>
              <a:t>NiQ</a:t>
            </a:r>
            <a:endParaRPr lang="en-US" dirty="0" err="1"/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6C66617E-FF73-4987-A874-76DD9461D4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52384" y="207749"/>
            <a:ext cx="779689" cy="487632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40AF8814-C131-4AFE-ABA2-5CAE2A0F395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623795" y="260648"/>
            <a:ext cx="1160837" cy="294915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DCDC4D71-8A45-4F1B-A9CA-96B81DDF94B3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79342" r="50818"/>
          <a:stretch/>
        </p:blipFill>
        <p:spPr>
          <a:xfrm>
            <a:off x="8552499" y="260648"/>
            <a:ext cx="927877" cy="375178"/>
          </a:xfrm>
          <a:prstGeom prst="rect">
            <a:avLst/>
          </a:prstGeom>
        </p:spPr>
      </p:pic>
      <p:sp>
        <p:nvSpPr>
          <p:cNvPr id="32" name="Google Shape;346;g2064f897c89_0_432">
            <a:extLst>
              <a:ext uri="{FF2B5EF4-FFF2-40B4-BE49-F238E27FC236}">
                <a16:creationId xmlns:a16="http://schemas.microsoft.com/office/drawing/2014/main" id="{FAFA0629-5932-42AD-BD2E-FA69B92CDB5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971599" y="6580801"/>
            <a:ext cx="10236969" cy="16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dirty="0"/>
              <a:t>Kerstin Borras     |       Quantum Machine Learning for Image Generation        |        QC4HEP Experimental Meeting                          |                            18th March  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3633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2"/>
          <p:cNvSpPr txBox="1">
            <a:spLocks noGrp="1"/>
          </p:cNvSpPr>
          <p:nvPr>
            <p:ph type="body" idx="2"/>
          </p:nvPr>
        </p:nvSpPr>
        <p:spPr>
          <a:xfrm>
            <a:off x="425424" y="1052736"/>
            <a:ext cx="11766576" cy="4896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100000"/>
              <a:buNone/>
            </a:pP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etailed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studies with noise and noise mitigation </a:t>
            </a:r>
            <a:endParaRPr lang="de-DE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-361950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Ø"/>
            </a:pP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mportance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of hyperparameters for different values of the bit-flip probability, p = {0.01, 0.05, 0.1}</a:t>
            </a:r>
          </a:p>
          <a:p>
            <a:pPr marL="647700" lvl="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generator learning rate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lrg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discriminator learning rate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lrd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exponential decay rate γ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for the learning layers</a:t>
            </a:r>
          </a:p>
          <a:p>
            <a:pPr marL="647700" lvl="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7700" lvl="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generator learning rate </a:t>
            </a:r>
            <a:r>
              <a:rPr lang="en-US" sz="20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lrg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has the highest impact </a:t>
            </a:r>
            <a:b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demonstrates the difficulty of training the quantum generator</a:t>
            </a:r>
            <a:endParaRPr lang="de-DE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7700" lvl="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7700" lvl="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7700" lvl="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3" name="Google Shape;223;p32"/>
          <p:cNvSpPr txBox="1">
            <a:spLocks noGrp="1"/>
          </p:cNvSpPr>
          <p:nvPr>
            <p:ph type="title"/>
          </p:nvPr>
        </p:nvSpPr>
        <p:spPr>
          <a:xfrm>
            <a:off x="407368" y="3663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ts val="3000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Impact of quantum noise on the training of Q-GANs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5" name="Google Shape;225;p32"/>
          <p:cNvSpPr txBox="1">
            <a:spLocks noGrp="1"/>
          </p:cNvSpPr>
          <p:nvPr>
            <p:ph type="body" idx="1"/>
          </p:nvPr>
        </p:nvSpPr>
        <p:spPr>
          <a:xfrm>
            <a:off x="408632" y="817500"/>
            <a:ext cx="11664032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K.Borras,S.Y.Chang,L.Funcke,M.Grossi,T.Hartung,K.Jansen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D.Kruecker,S.Kühn,F.Rehm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b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C.Tüysüz,S.Vallecorsa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 https://arxiv.org/abs/2203.01007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590384A-742D-4D9C-9852-D08A2AFC2F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262" y="2247126"/>
            <a:ext cx="7957417" cy="3342114"/>
          </a:xfrm>
          <a:prstGeom prst="rect">
            <a:avLst/>
          </a:prstGeom>
        </p:spPr>
      </p:pic>
      <p:sp>
        <p:nvSpPr>
          <p:cNvPr id="8" name="Google Shape;346;g2064f897c89_0_432">
            <a:extLst>
              <a:ext uri="{FF2B5EF4-FFF2-40B4-BE49-F238E27FC236}">
                <a16:creationId xmlns:a16="http://schemas.microsoft.com/office/drawing/2014/main" id="{9458BF6A-81E4-46B0-B852-EEC1F6B5D2A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971599" y="6580801"/>
            <a:ext cx="10236969" cy="16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dirty="0"/>
              <a:t>Kerstin Borras     |       Quantum Machine Learning for Image Generation        |        QC4HEP Experimental Meeting                          |                            18th March  2025</a:t>
            </a:r>
            <a:endParaRPr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60DF3D6-AB40-49D3-A291-59DF581BB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754" y="146999"/>
            <a:ext cx="3468925" cy="112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989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2"/>
          <p:cNvSpPr txBox="1">
            <a:spLocks noGrp="1"/>
          </p:cNvSpPr>
          <p:nvPr>
            <p:ph type="body" idx="2"/>
          </p:nvPr>
        </p:nvSpPr>
        <p:spPr>
          <a:xfrm>
            <a:off x="425424" y="1052736"/>
            <a:ext cx="11766576" cy="4896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100000"/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-361950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Ø"/>
            </a:pPr>
            <a:r>
              <a:rPr lang="de-DE" sz="2800" b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esults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without and with two different error mitigation methods </a:t>
            </a:r>
            <a:endParaRPr lang="de-D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7700" lvl="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de-D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7700" lvl="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de-D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7700" lvl="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de-D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0" lv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3" name="Google Shape;223;p32"/>
          <p:cNvSpPr txBox="1">
            <a:spLocks noGrp="1"/>
          </p:cNvSpPr>
          <p:nvPr>
            <p:ph type="title"/>
          </p:nvPr>
        </p:nvSpPr>
        <p:spPr>
          <a:xfrm>
            <a:off x="407368" y="3663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ts val="3000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Impact of quantum noise on the training of Q-GANs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5" name="Google Shape;225;p32"/>
          <p:cNvSpPr txBox="1">
            <a:spLocks noGrp="1"/>
          </p:cNvSpPr>
          <p:nvPr>
            <p:ph type="body" idx="1"/>
          </p:nvPr>
        </p:nvSpPr>
        <p:spPr>
          <a:xfrm>
            <a:off x="408632" y="817500"/>
            <a:ext cx="11664032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K.Borras,S.Y.Chang,L.Funcke,M.Grossi,T.Hartung,K.Jansen,D.Kruecker,S.Kühn,F.Rehm,</a:t>
            </a:r>
            <a:b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C.Tüysüz,S.Vallecorsa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 https://arxiv.org/abs/2203.01007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C8A30B3-E010-4274-B568-2BD50E6298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832" y="1993702"/>
            <a:ext cx="4974606" cy="310912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E504EA0-84F5-4DF1-AD50-9CC02A3D881E}"/>
              </a:ext>
            </a:extLst>
          </p:cNvPr>
          <p:cNvSpPr txBox="1"/>
          <p:nvPr/>
        </p:nvSpPr>
        <p:spPr>
          <a:xfrm>
            <a:off x="-24680" y="5253007"/>
            <a:ext cx="4950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lvl="0">
              <a:spcBef>
                <a:spcPts val="6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Error mitigation plays a crucial role for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qGAN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training in the presence of the large readout errors on current NISQ devices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664F640-B764-4916-96DF-7BBC335E9630}"/>
              </a:ext>
            </a:extLst>
          </p:cNvPr>
          <p:cNvSpPr txBox="1"/>
          <p:nvPr/>
        </p:nvSpPr>
        <p:spPr>
          <a:xfrm>
            <a:off x="4799856" y="5253007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lvl="0">
              <a:spcBef>
                <a:spcPts val="6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Average values quickly converge in the noise-free and readout-error only cases, but do not seem to converge when including two-qubit gate errors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reveal the critical effect of two-qubit gate errors on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qGAN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training with current NISQ devices.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56C2B2E-4AF3-4F5A-A408-9CDB09A50F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7869" y="1916832"/>
            <a:ext cx="5097599" cy="3185999"/>
          </a:xfrm>
          <a:prstGeom prst="rect">
            <a:avLst/>
          </a:prstGeom>
        </p:spPr>
      </p:pic>
      <p:sp>
        <p:nvSpPr>
          <p:cNvPr id="12" name="Google Shape;346;g2064f897c89_0_432">
            <a:extLst>
              <a:ext uri="{FF2B5EF4-FFF2-40B4-BE49-F238E27FC236}">
                <a16:creationId xmlns:a16="http://schemas.microsoft.com/office/drawing/2014/main" id="{5B7C0216-DF6C-414B-A1B8-2E8242BED6C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971599" y="6580801"/>
            <a:ext cx="10236969" cy="16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dirty="0"/>
              <a:t>Kerstin Borras     |       Quantum Machine Learning for Image Generation        |        QC4HEP Experimental Meeting                          |                            18th March  2025</a:t>
            </a:r>
            <a:endParaRPr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CB6B41B4-FB57-43E2-B593-ACBA6F606E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7754" y="146999"/>
            <a:ext cx="3468925" cy="112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304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2"/>
          <p:cNvSpPr txBox="1">
            <a:spLocks noGrp="1"/>
          </p:cNvSpPr>
          <p:nvPr>
            <p:ph type="body" idx="2"/>
          </p:nvPr>
        </p:nvSpPr>
        <p:spPr>
          <a:xfrm>
            <a:off x="425425" y="1154566"/>
            <a:ext cx="4662463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Down sample  8x8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pixels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 6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qubits</a:t>
            </a:r>
            <a:endParaRPr lang="de-DE" sz="20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223" name="Google Shape;223;p32"/>
          <p:cNvSpPr txBox="1">
            <a:spLocks noGrp="1"/>
          </p:cNvSpPr>
          <p:nvPr>
            <p:ph type="title"/>
          </p:nvPr>
        </p:nvSpPr>
        <p:spPr>
          <a:xfrm>
            <a:off x="407368" y="3663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Hybrid Q-GAN in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Dimensions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5" name="Google Shape;225;p32"/>
          <p:cNvSpPr txBox="1">
            <a:spLocks noGrp="1"/>
          </p:cNvSpPr>
          <p:nvPr>
            <p:ph type="body" idx="1"/>
          </p:nvPr>
        </p:nvSpPr>
        <p:spPr>
          <a:xfrm>
            <a:off x="408632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arly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examples in Experimental Particle Physics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98C800F-E27D-4B22-A69D-652C3E9775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589"/>
          <a:stretch/>
        </p:blipFill>
        <p:spPr>
          <a:xfrm>
            <a:off x="479376" y="1561750"/>
            <a:ext cx="2379515" cy="208327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ED8BF8A-649D-477E-A17A-66BD294945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886"/>
          <a:stretch/>
        </p:blipFill>
        <p:spPr>
          <a:xfrm>
            <a:off x="2999861" y="1631082"/>
            <a:ext cx="2319275" cy="201373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CBF3CE2-CDA4-422B-A1A6-59914F75D9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6409" y="796847"/>
            <a:ext cx="2145520" cy="139230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A928507-4185-482B-B49B-2AB3A6A378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0646" y="2321143"/>
            <a:ext cx="2111283" cy="1363775"/>
          </a:xfrm>
          <a:prstGeom prst="rect">
            <a:avLst/>
          </a:prstGeom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0F5B9932-B171-4CA7-9AC9-68F95D5ADA20}"/>
              </a:ext>
            </a:extLst>
          </p:cNvPr>
          <p:cNvGrpSpPr/>
          <p:nvPr/>
        </p:nvGrpSpPr>
        <p:grpSpPr>
          <a:xfrm>
            <a:off x="441160" y="3684918"/>
            <a:ext cx="8136990" cy="2840426"/>
            <a:chOff x="441160" y="3684918"/>
            <a:chExt cx="8136990" cy="2840426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E4F218A1-A9D2-4B9C-B2BB-248649007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70608" y="3684918"/>
              <a:ext cx="2431266" cy="1363775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2D0BFB06-852B-4AAD-AA1D-690814E4B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1160" y="5014924"/>
              <a:ext cx="6230904" cy="1510420"/>
            </a:xfrm>
            <a:prstGeom prst="rect">
              <a:avLst/>
            </a:prstGeom>
          </p:spPr>
        </p:pic>
        <p:sp>
          <p:nvSpPr>
            <p:cNvPr id="24" name="Google Shape;226;p32">
              <a:extLst>
                <a:ext uri="{FF2B5EF4-FFF2-40B4-BE49-F238E27FC236}">
                  <a16:creationId xmlns:a16="http://schemas.microsoft.com/office/drawing/2014/main" id="{9B193F67-F6B0-4CBB-9044-E586161C5632}"/>
                </a:ext>
              </a:extLst>
            </p:cNvPr>
            <p:cNvSpPr txBox="1">
              <a:spLocks/>
            </p:cNvSpPr>
            <p:nvPr/>
          </p:nvSpPr>
          <p:spPr>
            <a:xfrm>
              <a:off x="441160" y="3789040"/>
              <a:ext cx="8136990" cy="45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42900" algn="l" rtl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42900" algn="l" rtl="0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42900" algn="l" rtl="0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42900" algn="l" rtl="0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42900" algn="l" rtl="0">
                <a:lnSpc>
                  <a:spcPct val="9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42900" algn="l" rtl="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42900" algn="l" rtl="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42900" algn="l" rtl="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342900">
                <a:lnSpc>
                  <a:spcPct val="100000"/>
                </a:lnSpc>
                <a:spcBef>
                  <a:spcPts val="600"/>
                </a:spcBef>
                <a:buClr>
                  <a:schemeClr val="accent2"/>
                </a:buClr>
                <a:buSzPct val="100000"/>
                <a:buFont typeface="Wingdings" panose="05000000000000000000" pitchFamily="2" charset="2"/>
                <a:buChar char="v"/>
              </a:pPr>
              <a:r>
                <a:rPr lang="de-DE" sz="2000" b="1" dirty="0" err="1"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Adapt</a:t>
              </a:r>
              <a:r>
                <a:rPr lang="de-DE" sz="2000" b="1" dirty="0"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 </a:t>
              </a:r>
              <a:r>
                <a:rPr lang="de-DE" sz="2000" b="1" dirty="0" err="1"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Tree</a:t>
              </a:r>
              <a:r>
                <a:rPr lang="de-DE" sz="2000" b="1" dirty="0"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 Tensor Network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F91A5BBE-66B5-4CC7-99FE-57DBA629635B}"/>
                </a:ext>
              </a:extLst>
            </p:cNvPr>
            <p:cNvSpPr txBox="1"/>
            <p:nvPr/>
          </p:nvSpPr>
          <p:spPr>
            <a:xfrm>
              <a:off x="911424" y="4240240"/>
              <a:ext cx="28803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Calibri" panose="020F0502020204030204" pitchFamily="34" charset="0"/>
                  <a:cs typeface="Calibri" panose="020F0502020204030204" pitchFamily="34" charset="0"/>
                </a:rPr>
                <a:t>Grant, E., Benedetti, M., Cao, S.</a:t>
              </a:r>
              <a:r>
                <a:rPr lang="en-US" sz="900" i="1" dirty="0">
                  <a:latin typeface="Calibri" panose="020F0502020204030204" pitchFamily="34" charset="0"/>
                  <a:cs typeface="Calibri" panose="020F0502020204030204" pitchFamily="34" charset="0"/>
                </a:rPr>
                <a:t>et al.</a:t>
              </a:r>
            </a:p>
            <a:p>
              <a:r>
                <a:rPr lang="en-US" sz="900" dirty="0">
                  <a:latin typeface="Calibri" panose="020F0502020204030204" pitchFamily="34" charset="0"/>
                  <a:cs typeface="Calibri" panose="020F0502020204030204" pitchFamily="34" charset="0"/>
                </a:rPr>
                <a:t>Hierarchical quantum classifiers.</a:t>
              </a:r>
            </a:p>
            <a:p>
              <a:r>
                <a:rPr lang="en-US" sz="900" i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npjQuantum</a:t>
              </a:r>
              <a:r>
                <a:rPr lang="en-US" sz="900" i="1" dirty="0">
                  <a:latin typeface="Calibri" panose="020F0502020204030204" pitchFamily="34" charset="0"/>
                  <a:cs typeface="Calibri" panose="020F0502020204030204" pitchFamily="34" charset="0"/>
                </a:rPr>
                <a:t> Inf</a:t>
              </a:r>
              <a:r>
                <a:rPr lang="en-US" sz="900" b="1" dirty="0">
                  <a:latin typeface="Calibri" panose="020F0502020204030204" pitchFamily="34" charset="0"/>
                  <a:cs typeface="Calibri" panose="020F0502020204030204" pitchFamily="34" charset="0"/>
                </a:rPr>
                <a:t>4,</a:t>
              </a:r>
              <a:r>
                <a:rPr lang="en-US" sz="900" dirty="0">
                  <a:latin typeface="Calibri" panose="020F0502020204030204" pitchFamily="34" charset="0"/>
                  <a:cs typeface="Calibri" panose="020F0502020204030204" pitchFamily="34" charset="0"/>
                </a:rPr>
                <a:t>65 (2018). https://doi.org/10.1038/s41534-018-0116-9</a:t>
              </a:r>
              <a:endParaRPr lang="en-US" sz="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5" name="Image 15">
            <a:extLst>
              <a:ext uri="{FF2B5EF4-FFF2-40B4-BE49-F238E27FC236}">
                <a16:creationId xmlns:a16="http://schemas.microsoft.com/office/drawing/2014/main" id="{E19781C2-F51F-4F78-80CF-374F00532888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2280" y="740061"/>
            <a:ext cx="1037601" cy="326653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87BC8038-693C-44ED-956C-801A7C8047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48328" y="742818"/>
            <a:ext cx="381926" cy="381926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32BBCF4D-B1C4-4247-868B-44E009F9B84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0515" y="644972"/>
            <a:ext cx="469234" cy="47977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1DE7128D-4EF6-4EC6-8EB6-F9EC4BB75FF4}"/>
              </a:ext>
            </a:extLst>
          </p:cNvPr>
          <p:cNvSpPr txBox="1"/>
          <p:nvPr/>
        </p:nvSpPr>
        <p:spPr>
          <a:xfrm>
            <a:off x="11209749" y="620688"/>
            <a:ext cx="8088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BMBF</a:t>
            </a:r>
          </a:p>
          <a:p>
            <a:r>
              <a:rPr lang="de-DE" dirty="0" err="1"/>
              <a:t>NiQ</a:t>
            </a:r>
            <a:endParaRPr lang="en-US" dirty="0" err="1"/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1426ACBC-17D2-42D0-BF41-A5F0F4E7C55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552384" y="207749"/>
            <a:ext cx="779689" cy="487632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A259FFC-D299-41FA-AC8A-BE31E56FD0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23795" y="260648"/>
            <a:ext cx="1160837" cy="294915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118A8DDB-2388-4629-B93F-216730602AC8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79342" r="50818"/>
          <a:stretch/>
        </p:blipFill>
        <p:spPr>
          <a:xfrm>
            <a:off x="8561986" y="271725"/>
            <a:ext cx="927877" cy="375178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F1DDA2CB-480F-41A5-B78D-2FB6E978F353}"/>
              </a:ext>
            </a:extLst>
          </p:cNvPr>
          <p:cNvSpPr txBox="1"/>
          <p:nvPr/>
        </p:nvSpPr>
        <p:spPr>
          <a:xfrm>
            <a:off x="6816080" y="4149080"/>
            <a:ext cx="52024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generates only averaged probability distributions</a:t>
            </a:r>
            <a:b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only average image no individual images</a:t>
            </a:r>
            <a:endParaRPr lang="en-US" sz="2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Hardware expensive training: 2D model training ~1 week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Unstable training with large fluctuations.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0512E4E1-250E-47FF-AE8C-AC718CAD3D0F}"/>
              </a:ext>
            </a:extLst>
          </p:cNvPr>
          <p:cNvGrpSpPr/>
          <p:nvPr/>
        </p:nvGrpSpPr>
        <p:grpSpPr>
          <a:xfrm>
            <a:off x="7495666" y="1498178"/>
            <a:ext cx="3944838" cy="1532952"/>
            <a:chOff x="7495666" y="1498178"/>
            <a:chExt cx="3944838" cy="1532952"/>
          </a:xfrm>
        </p:grpSpPr>
        <p:pic>
          <p:nvPicPr>
            <p:cNvPr id="36" name="Grafik 35">
              <a:extLst>
                <a:ext uri="{FF2B5EF4-FFF2-40B4-BE49-F238E27FC236}">
                  <a16:creationId xmlns:a16="http://schemas.microsoft.com/office/drawing/2014/main" id="{A72BBF23-23F6-4A4C-9473-3EED3E61CA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b="50000"/>
            <a:stretch/>
          </p:blipFill>
          <p:spPr>
            <a:xfrm>
              <a:off x="7495666" y="1511642"/>
              <a:ext cx="1927745" cy="1519488"/>
            </a:xfrm>
            <a:prstGeom prst="rect">
              <a:avLst/>
            </a:prstGeom>
          </p:spPr>
        </p:pic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837950CC-5570-4B91-8AF7-C99BF8F348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t="50001" b="-1"/>
            <a:stretch/>
          </p:blipFill>
          <p:spPr>
            <a:xfrm>
              <a:off x="9512759" y="1498178"/>
              <a:ext cx="1927745" cy="1519488"/>
            </a:xfrm>
            <a:prstGeom prst="rect">
              <a:avLst/>
            </a:prstGeom>
          </p:spPr>
        </p:pic>
      </p:grpSp>
      <p:sp>
        <p:nvSpPr>
          <p:cNvPr id="33" name="Google Shape;346;g2064f897c89_0_432">
            <a:extLst>
              <a:ext uri="{FF2B5EF4-FFF2-40B4-BE49-F238E27FC236}">
                <a16:creationId xmlns:a16="http://schemas.microsoft.com/office/drawing/2014/main" id="{FA7E295A-4BA5-4AB3-A40D-FE90412C4CA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971599" y="6580801"/>
            <a:ext cx="10236969" cy="16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dirty="0"/>
              <a:t>Kerstin Borras     |       Quantum Machine Learning for Image Generation        |        QC4HEP Experimental Meeting                          |                            18th March  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4088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 txBox="1">
            <a:spLocks noGrp="1"/>
          </p:cNvSpPr>
          <p:nvPr>
            <p:ph type="title"/>
          </p:nvPr>
        </p:nvSpPr>
        <p:spPr>
          <a:xfrm>
            <a:off x="407368" y="3663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Full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Quantum Angle Generator  - QAG 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Correlations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&amp; Noise Robustness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5" name="Google Shape;225;p32"/>
          <p:cNvSpPr txBox="1">
            <a:spLocks noGrp="1"/>
          </p:cNvSpPr>
          <p:nvPr>
            <p:ph type="body" idx="1"/>
          </p:nvPr>
        </p:nvSpPr>
        <p:spPr>
          <a:xfrm>
            <a:off x="408632" y="1124744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Less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complex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sufficient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albeit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noise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age 15">
            <a:extLst>
              <a:ext uri="{FF2B5EF4-FFF2-40B4-BE49-F238E27FC236}">
                <a16:creationId xmlns:a16="http://schemas.microsoft.com/office/drawing/2014/main" id="{161031AC-7486-40CD-A5FD-E01A4267301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4943" y="740061"/>
            <a:ext cx="1037601" cy="32665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58B66E1-DC8B-45E2-AC71-70C548D4E7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785" y="1716156"/>
            <a:ext cx="2206807" cy="149682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52647B6-22EE-46FA-9497-2E622CF948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5640" y="1772816"/>
            <a:ext cx="2063127" cy="1447746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385F81CC-78A2-48F3-B279-12860A93A5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0649" y="644972"/>
            <a:ext cx="469234" cy="479772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A9BE3FA6-F406-41D4-A67E-9336A1EAB8B6}"/>
              </a:ext>
            </a:extLst>
          </p:cNvPr>
          <p:cNvSpPr txBox="1"/>
          <p:nvPr/>
        </p:nvSpPr>
        <p:spPr>
          <a:xfrm>
            <a:off x="11479883" y="620688"/>
            <a:ext cx="8088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BMBF</a:t>
            </a:r>
          </a:p>
          <a:p>
            <a:r>
              <a:rPr lang="de-DE" dirty="0" err="1"/>
              <a:t>NiQ</a:t>
            </a:r>
            <a:endParaRPr lang="en-US" dirty="0" err="1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3224C12-9EB6-48C2-8518-79847DCA43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5047" y="207749"/>
            <a:ext cx="779689" cy="48763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F315208D-5CF9-4CA1-8DF9-F80B9F9FC0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93929" y="260648"/>
            <a:ext cx="1160837" cy="29491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B459F5C4-AA3D-465E-81D5-6B46CF7E2D1E}"/>
              </a:ext>
            </a:extLst>
          </p:cNvPr>
          <p:cNvSpPr txBox="1"/>
          <p:nvPr/>
        </p:nvSpPr>
        <p:spPr>
          <a:xfrm>
            <a:off x="407988" y="1412776"/>
            <a:ext cx="1462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Angle Encoding</a:t>
            </a:r>
            <a:endParaRPr lang="en-US" sz="1600" dirty="0" err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1ED8372-90D0-48C3-8F7B-293A6E44AD8E}"/>
              </a:ext>
            </a:extLst>
          </p:cNvPr>
          <p:cNvSpPr txBox="1"/>
          <p:nvPr/>
        </p:nvSpPr>
        <p:spPr>
          <a:xfrm>
            <a:off x="3097074" y="1362254"/>
            <a:ext cx="1126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Best Circuit</a:t>
            </a:r>
            <a:endParaRPr lang="en-US" sz="1600" dirty="0" err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721B3065-438C-472C-8036-9A9DD28424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1670" y="1757045"/>
            <a:ext cx="2546815" cy="1671955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9F49A713-B163-40DB-B589-445EF6DB9E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6942" y="3789040"/>
            <a:ext cx="2156650" cy="2300845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46BA9CD3-746D-4A0D-A293-C641988D1A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92713" y="3789040"/>
            <a:ext cx="2495175" cy="2295561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344711AA-90E2-47E5-8F47-058246332569}"/>
              </a:ext>
            </a:extLst>
          </p:cNvPr>
          <p:cNvSpPr txBox="1"/>
          <p:nvPr/>
        </p:nvSpPr>
        <p:spPr>
          <a:xfrm>
            <a:off x="8841688" y="1412776"/>
            <a:ext cx="14307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endParaRPr lang="en-US" sz="1600" dirty="0" err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E67E0B6A-ADF5-4494-AA9E-37E67D095ECD}"/>
              </a:ext>
            </a:extLst>
          </p:cNvPr>
          <p:cNvSpPr txBox="1"/>
          <p:nvPr/>
        </p:nvSpPr>
        <p:spPr>
          <a:xfrm>
            <a:off x="1368577" y="3450486"/>
            <a:ext cx="2216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Correlations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reproduced</a:t>
            </a:r>
            <a:endParaRPr lang="en-US" sz="1600" dirty="0" err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1ACE75C-3F09-4E20-A2AF-7BB801E45BEF}"/>
              </a:ext>
            </a:extLst>
          </p:cNvPr>
          <p:cNvSpPr txBox="1"/>
          <p:nvPr/>
        </p:nvSpPr>
        <p:spPr>
          <a:xfrm>
            <a:off x="10092652" y="3762077"/>
            <a:ext cx="205202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r>
              <a:rPr lang="de-DE" sz="1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Gate Noise</a:t>
            </a:r>
          </a:p>
          <a:p>
            <a:r>
              <a:rPr lang="de-DE" sz="16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Gate Noise</a:t>
            </a:r>
          </a:p>
          <a:p>
            <a:r>
              <a:rPr lang="de-DE" sz="1600" b="1" dirty="0" err="1">
                <a:solidFill>
                  <a:srgbClr val="00CC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r>
              <a:rPr lang="de-DE" sz="1600" b="1" dirty="0">
                <a:solidFill>
                  <a:srgbClr val="00CC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Noise</a:t>
            </a:r>
          </a:p>
          <a:p>
            <a:endParaRPr lang="de-DE" sz="1050" b="1" dirty="0">
              <a:solidFill>
                <a:srgbClr val="00CC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l-G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▼</a:t>
            </a:r>
            <a:r>
              <a:rPr lang="de-DE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HW Sim M</a:t>
            </a:r>
          </a:p>
          <a:p>
            <a:r>
              <a:rPr lang="el-GR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▲</a:t>
            </a:r>
            <a:r>
              <a:rPr 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HW M</a:t>
            </a:r>
          </a:p>
          <a:p>
            <a:endParaRPr lang="de-DE" sz="105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el-GR" sz="16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▼</a:t>
            </a:r>
            <a:r>
              <a:rPr lang="de-DE" sz="16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HW Sim M</a:t>
            </a:r>
          </a:p>
          <a:p>
            <a:r>
              <a:rPr lang="el-GR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▲</a:t>
            </a:r>
            <a:r>
              <a:rPr lang="de-DE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HW C</a:t>
            </a:r>
            <a:endParaRPr lang="de-DE" sz="16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4E63FCB-56C9-49B9-BB4D-4EF3385356E5}"/>
              </a:ext>
            </a:extLst>
          </p:cNvPr>
          <p:cNvGrpSpPr/>
          <p:nvPr/>
        </p:nvGrpSpPr>
        <p:grpSpPr>
          <a:xfrm>
            <a:off x="5447928" y="3501008"/>
            <a:ext cx="4543279" cy="2714818"/>
            <a:chOff x="4871864" y="3520753"/>
            <a:chExt cx="4543279" cy="2714818"/>
          </a:xfrm>
        </p:grpSpPr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B11DEAAC-AC65-4716-AC32-09D0C40B0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871864" y="3908117"/>
              <a:ext cx="4543279" cy="2327454"/>
            </a:xfrm>
            <a:prstGeom prst="rect">
              <a:avLst/>
            </a:prstGeom>
          </p:spPr>
        </p:pic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9F0E3EE6-3E40-43DD-BC9F-A332E1A50CA0}"/>
                </a:ext>
              </a:extLst>
            </p:cNvPr>
            <p:cNvSpPr txBox="1"/>
            <p:nvPr/>
          </p:nvSpPr>
          <p:spPr>
            <a:xfrm>
              <a:off x="5166671" y="3520753"/>
              <a:ext cx="15591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Noise in Training</a:t>
              </a:r>
              <a:endParaRPr lang="en-US" sz="1600" dirty="0" err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8B6F2A0B-598B-4BB7-A491-F0266B271E6A}"/>
              </a:ext>
            </a:extLst>
          </p:cNvPr>
          <p:cNvSpPr txBox="1"/>
          <p:nvPr/>
        </p:nvSpPr>
        <p:spPr>
          <a:xfrm>
            <a:off x="407368" y="6093296"/>
            <a:ext cx="11352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latin typeface="Calibri" panose="020F0502020204030204" pitchFamily="34" charset="0"/>
                <a:cs typeface="Calibri" panose="020F0502020204030204" pitchFamily="34" charset="0"/>
              </a:rPr>
              <a:t>Rehm, F</a:t>
            </a: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et al. 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Precise Image Generation on Current Noisy Quantum Computing Devices.</a:t>
            </a: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IOP Quantum Science and Technology    </a:t>
            </a:r>
            <a:r>
              <a:rPr lang="en-US" sz="1200" dirty="0">
                <a:hlinkClick r:id="rId13"/>
              </a:rPr>
              <a:t>https://doi.org/10.1088/2058-9565/ad0389</a:t>
            </a:r>
            <a:r>
              <a:rPr lang="en-US" sz="1200" dirty="0"/>
              <a:t>. </a:t>
            </a:r>
            <a:r>
              <a:rPr lang="en-GB" sz="105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PhD Thesis RWTH </a:t>
            </a:r>
            <a:r>
              <a:rPr lang="en-GB" sz="1200" i="1" dirty="0">
                <a:latin typeface="Calibri" panose="020F0502020204030204" pitchFamily="34" charset="0"/>
                <a:cs typeface="Calibri" panose="020F0502020204030204" pitchFamily="34" charset="0"/>
              </a:rPr>
              <a:t>Aachen more details   </a:t>
            </a:r>
            <a:r>
              <a:rPr lang="en-GB" sz="1200" dirty="0">
                <a:cs typeface="Calibri" panose="020F0502020204030204" pitchFamily="34" charset="0"/>
                <a:hlinkClick r:id="rId14"/>
              </a:rPr>
              <a:t>http://doi.org/10.18154/RWTH-2023-09302</a:t>
            </a:r>
            <a:endParaRPr lang="en-GB" sz="1200" dirty="0">
              <a:cs typeface="Calibri" panose="020F0502020204030204" pitchFamily="34" charset="0"/>
            </a:endParaRPr>
          </a:p>
          <a:p>
            <a:r>
              <a:rPr lang="en-GB" sz="1200" dirty="0">
                <a:cs typeface="Calibri" panose="020F0502020204030204" pitchFamily="34" charset="0"/>
              </a:rPr>
              <a:t> </a:t>
            </a:r>
            <a:endParaRPr lang="en-GB" sz="1400" dirty="0">
              <a:cs typeface="Calibri" panose="020F0502020204030204" pitchFamily="34" charset="0"/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AE668161-4DDE-46F6-BB39-4AAE8A038FC4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50913"/>
          <a:stretch/>
        </p:blipFill>
        <p:spPr>
          <a:xfrm>
            <a:off x="5524956" y="1786700"/>
            <a:ext cx="2625180" cy="1627946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83DD803A-4406-412A-B42F-63FFE14F3B12}"/>
              </a:ext>
            </a:extLst>
          </p:cNvPr>
          <p:cNvSpPr txBox="1"/>
          <p:nvPr/>
        </p:nvSpPr>
        <p:spPr>
          <a:xfrm>
            <a:off x="5711248" y="1412776"/>
            <a:ext cx="25449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Training </a:t>
            </a:r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Loss-</a:t>
            </a:r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functions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600" dirty="0" err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C31EF609-3A00-4F21-B3DD-64446DE46293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79342" r="50818"/>
          <a:stretch/>
        </p:blipFill>
        <p:spPr>
          <a:xfrm>
            <a:off x="8150075" y="260648"/>
            <a:ext cx="1762349" cy="712588"/>
          </a:xfrm>
          <a:prstGeom prst="rect">
            <a:avLst/>
          </a:prstGeom>
        </p:spPr>
      </p:pic>
      <p:sp>
        <p:nvSpPr>
          <p:cNvPr id="34" name="Google Shape;346;g2064f897c89_0_432">
            <a:extLst>
              <a:ext uri="{FF2B5EF4-FFF2-40B4-BE49-F238E27FC236}">
                <a16:creationId xmlns:a16="http://schemas.microsoft.com/office/drawing/2014/main" id="{07C682D5-E65F-4068-BE58-DBEFBF1974B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971599" y="6580801"/>
            <a:ext cx="10236969" cy="16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dirty="0"/>
              <a:t>Kerstin Borras     |       Quantum Machine Learning for Image Generation        |        QC4HEP Experimental Meeting                          |                            18th March  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4745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 txBox="1">
            <a:spLocks noGrp="1"/>
          </p:cNvSpPr>
          <p:nvPr>
            <p:ph type="title"/>
          </p:nvPr>
        </p:nvSpPr>
        <p:spPr>
          <a:xfrm>
            <a:off x="407368" y="3663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Quantum Angle Generator: Learning Noise !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ADCB213B-A565-488F-AD6E-0968CCFF2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583" y="836712"/>
            <a:ext cx="11376025" cy="379252"/>
          </a:xfrm>
        </p:spPr>
        <p:txBody>
          <a:bodyPr/>
          <a:lstStyle/>
          <a:p>
            <a:r>
              <a:rPr lang="de-DE" dirty="0"/>
              <a:t>L</a:t>
            </a:r>
            <a:r>
              <a:rPr lang="en-US" dirty="0" err="1"/>
              <a:t>ess</a:t>
            </a:r>
            <a:r>
              <a:rPr lang="en-US" dirty="0"/>
              <a:t> parameters for complex data and robustness against noise</a:t>
            </a:r>
          </a:p>
          <a:p>
            <a:endParaRPr lang="en-US" dirty="0"/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1EC57DBA-CB39-417E-9094-BF9E934C7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733583"/>
            <a:ext cx="4543279" cy="2327454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2FA33C92-CCFC-4B11-BC4A-DDA2C58A225F}"/>
              </a:ext>
            </a:extLst>
          </p:cNvPr>
          <p:cNvSpPr txBox="1"/>
          <p:nvPr/>
        </p:nvSpPr>
        <p:spPr>
          <a:xfrm>
            <a:off x="558159" y="1346219"/>
            <a:ext cx="15126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Noise in </a:t>
            </a:r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Trainng</a:t>
            </a:r>
            <a:endParaRPr lang="en-US" sz="1600" dirty="0" err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31AC40F9-F4CE-41CB-8BD4-E669932F35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1517"/>
          <a:stretch/>
        </p:blipFill>
        <p:spPr>
          <a:xfrm>
            <a:off x="277668" y="4237345"/>
            <a:ext cx="6034356" cy="1789394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B26E3F7E-948D-4F68-8DF7-246C68844E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8048" y="1268760"/>
            <a:ext cx="4872483" cy="1227443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F6262388-9BE9-497C-804E-6BA22E4AE7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4072" y="2498347"/>
            <a:ext cx="5347977" cy="1627946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4D8C35E9-227A-4DCD-A0D7-8D4BA66A22AC}"/>
              </a:ext>
            </a:extLst>
          </p:cNvPr>
          <p:cNvSpPr txBox="1"/>
          <p:nvPr/>
        </p:nvSpPr>
        <p:spPr>
          <a:xfrm>
            <a:off x="6288556" y="4149080"/>
            <a:ext cx="572999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Noise in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inference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de-DE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endParaRPr lang="de-DE" sz="19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Quantum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Neural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Networks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adapt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and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learn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changing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noise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conditions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b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robustness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against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and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employing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noise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!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QAG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needs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20x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less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parameters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be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trained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than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comparable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hybrid GAN  </a:t>
            </a:r>
            <a:r>
              <a:rPr lang="de-DE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de-DE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9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sustainability</a:t>
            </a:r>
            <a:endParaRPr lang="de-DE" sz="19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42B5AB8-96A8-4361-8AE4-2B15E6A1C7D9}"/>
              </a:ext>
            </a:extLst>
          </p:cNvPr>
          <p:cNvSpPr txBox="1"/>
          <p:nvPr/>
        </p:nvSpPr>
        <p:spPr>
          <a:xfrm>
            <a:off x="4871864" y="1919734"/>
            <a:ext cx="1368152" cy="1323439"/>
          </a:xfrm>
          <a:prstGeom prst="rect">
            <a:avLst/>
          </a:prstGeom>
          <a:solidFill>
            <a:srgbClr val="FEF0E6"/>
          </a:solidFill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rgbClr val="C00000"/>
                </a:solidFill>
              </a:rPr>
              <a:t>Calibration</a:t>
            </a:r>
            <a:r>
              <a:rPr lang="de-DE" sz="1600" dirty="0">
                <a:solidFill>
                  <a:srgbClr val="C00000"/>
                </a:solidFill>
              </a:rPr>
              <a:t> </a:t>
            </a:r>
            <a:r>
              <a:rPr lang="de-DE" sz="1600" dirty="0" err="1">
                <a:solidFill>
                  <a:srgbClr val="C00000"/>
                </a:solidFill>
              </a:rPr>
              <a:t>change</a:t>
            </a:r>
            <a:r>
              <a:rPr lang="de-DE" sz="1600" dirty="0">
                <a:solidFill>
                  <a:srgbClr val="C00000"/>
                </a:solidFill>
              </a:rPr>
              <a:t> </a:t>
            </a:r>
            <a:r>
              <a:rPr lang="de-DE" sz="1600" dirty="0" err="1">
                <a:solidFill>
                  <a:srgbClr val="C00000"/>
                </a:solidFill>
              </a:rPr>
              <a:t>from</a:t>
            </a:r>
            <a:r>
              <a:rPr lang="de-DE" sz="1600" dirty="0">
                <a:solidFill>
                  <a:srgbClr val="C00000"/>
                </a:solidFill>
              </a:rPr>
              <a:t> </a:t>
            </a:r>
            <a:br>
              <a:rPr lang="de-DE" sz="1600" dirty="0">
                <a:solidFill>
                  <a:srgbClr val="C00000"/>
                </a:solidFill>
              </a:rPr>
            </a:br>
            <a:r>
              <a:rPr lang="de-DE" sz="1600" dirty="0">
                <a:solidFill>
                  <a:srgbClr val="C00000"/>
                </a:solidFill>
              </a:rPr>
              <a:t>2% </a:t>
            </a:r>
            <a:r>
              <a:rPr lang="de-DE" sz="1600" dirty="0" err="1">
                <a:solidFill>
                  <a:srgbClr val="C00000"/>
                </a:solidFill>
              </a:rPr>
              <a:t>to</a:t>
            </a:r>
            <a:r>
              <a:rPr lang="de-DE" sz="1600" dirty="0">
                <a:solidFill>
                  <a:srgbClr val="C00000"/>
                </a:solidFill>
              </a:rPr>
              <a:t> 8%  </a:t>
            </a:r>
            <a:r>
              <a:rPr lang="de-DE" sz="1600" dirty="0" err="1">
                <a:solidFill>
                  <a:srgbClr val="C00000"/>
                </a:solidFill>
              </a:rPr>
              <a:t>during</a:t>
            </a:r>
            <a:r>
              <a:rPr lang="de-DE" sz="1600" dirty="0">
                <a:solidFill>
                  <a:srgbClr val="C00000"/>
                </a:solidFill>
              </a:rPr>
              <a:t> </a:t>
            </a:r>
            <a:r>
              <a:rPr lang="de-DE" sz="1600" dirty="0" err="1">
                <a:solidFill>
                  <a:srgbClr val="C00000"/>
                </a:solidFill>
              </a:rPr>
              <a:t>training</a:t>
            </a:r>
            <a:endParaRPr lang="en-US" sz="1600" dirty="0" err="1">
              <a:solidFill>
                <a:srgbClr val="C00000"/>
              </a:solidFill>
            </a:endParaRP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EB5557F7-8297-437F-B363-30A22E4D0DCC}"/>
              </a:ext>
            </a:extLst>
          </p:cNvPr>
          <p:cNvCxnSpPr/>
          <p:nvPr/>
        </p:nvCxnSpPr>
        <p:spPr>
          <a:xfrm>
            <a:off x="8832304" y="1268760"/>
            <a:ext cx="288032" cy="792088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1EE956DC-8E06-49C3-BEAE-B5A0047A65F2}"/>
              </a:ext>
            </a:extLst>
          </p:cNvPr>
          <p:cNvSpPr txBox="1"/>
          <p:nvPr/>
        </p:nvSpPr>
        <p:spPr>
          <a:xfrm>
            <a:off x="432473" y="6093296"/>
            <a:ext cx="11352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latin typeface="Calibri" panose="020F0502020204030204" pitchFamily="34" charset="0"/>
                <a:cs typeface="Calibri" panose="020F0502020204030204" pitchFamily="34" charset="0"/>
              </a:rPr>
              <a:t>Rehm, F</a:t>
            </a: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et al. 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Precise Image Generation on Current Noisy Quantum Computing Devices.</a:t>
            </a: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IOP Quantum Science and Technology    </a:t>
            </a:r>
            <a:r>
              <a:rPr lang="en-US" sz="1200" dirty="0">
                <a:hlinkClick r:id="rId7"/>
              </a:rPr>
              <a:t>https://doi.org/10.1088/2058-9565/ad0389</a:t>
            </a:r>
            <a:r>
              <a:rPr lang="en-US" sz="1200" dirty="0"/>
              <a:t>. </a:t>
            </a:r>
            <a:r>
              <a:rPr lang="en-GB" sz="105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PhD Thesis RWTH </a:t>
            </a:r>
            <a:r>
              <a:rPr lang="en-GB" sz="1200" i="1" dirty="0">
                <a:latin typeface="Calibri" panose="020F0502020204030204" pitchFamily="34" charset="0"/>
                <a:cs typeface="Calibri" panose="020F0502020204030204" pitchFamily="34" charset="0"/>
              </a:rPr>
              <a:t>Aachen more details   </a:t>
            </a:r>
            <a:r>
              <a:rPr lang="en-GB" sz="1200" dirty="0">
                <a:cs typeface="Calibri" panose="020F0502020204030204" pitchFamily="34" charset="0"/>
                <a:hlinkClick r:id="rId8"/>
              </a:rPr>
              <a:t>http://doi.org/10.18154/RWTH-2023-09302</a:t>
            </a:r>
            <a:endParaRPr lang="en-GB" sz="1200" dirty="0">
              <a:cs typeface="Calibri" panose="020F0502020204030204" pitchFamily="34" charset="0"/>
            </a:endParaRPr>
          </a:p>
          <a:p>
            <a:r>
              <a:rPr lang="en-GB" sz="1200" dirty="0">
                <a:cs typeface="Calibri" panose="020F0502020204030204" pitchFamily="34" charset="0"/>
              </a:rPr>
              <a:t> </a:t>
            </a:r>
            <a:endParaRPr lang="en-GB" sz="1400" dirty="0">
              <a:cs typeface="Calibri" panose="020F0502020204030204" pitchFamily="34" charset="0"/>
            </a:endParaRPr>
          </a:p>
        </p:txBody>
      </p:sp>
      <p:pic>
        <p:nvPicPr>
          <p:cNvPr id="21" name="Image 15">
            <a:extLst>
              <a:ext uri="{FF2B5EF4-FFF2-40B4-BE49-F238E27FC236}">
                <a16:creationId xmlns:a16="http://schemas.microsoft.com/office/drawing/2014/main" id="{1DE0404A-D2C7-4871-AC8F-2C2225BFC2BC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4943" y="740061"/>
            <a:ext cx="1037601" cy="326653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6F5F45EA-8AC6-4CE3-9047-4EA3D4B98E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0649" y="644972"/>
            <a:ext cx="469234" cy="479772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79B2305A-9C53-4B2D-813D-60F5C4E5A694}"/>
              </a:ext>
            </a:extLst>
          </p:cNvPr>
          <p:cNvSpPr txBox="1"/>
          <p:nvPr/>
        </p:nvSpPr>
        <p:spPr>
          <a:xfrm>
            <a:off x="11479883" y="620688"/>
            <a:ext cx="8088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BMBF</a:t>
            </a:r>
          </a:p>
          <a:p>
            <a:r>
              <a:rPr lang="de-DE" dirty="0" err="1"/>
              <a:t>NiQ</a:t>
            </a:r>
            <a:endParaRPr lang="en-US" dirty="0" err="1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01DB9823-6CEA-423E-AB09-2A07D14FA7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65047" y="207749"/>
            <a:ext cx="779689" cy="487632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0E2ED72A-82F0-46BA-8B84-0110967F995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3929" y="260648"/>
            <a:ext cx="1160837" cy="294915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FB053EED-CC6F-42A7-8B34-8B9716F4EE68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79342" r="50818"/>
          <a:stretch/>
        </p:blipFill>
        <p:spPr>
          <a:xfrm>
            <a:off x="8150075" y="260648"/>
            <a:ext cx="1762349" cy="712588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0E47E015-0141-4681-A24E-F82B4D80D2EF}"/>
              </a:ext>
            </a:extLst>
          </p:cNvPr>
          <p:cNvSpPr txBox="1"/>
          <p:nvPr/>
        </p:nvSpPr>
        <p:spPr>
          <a:xfrm>
            <a:off x="9120336" y="1772816"/>
            <a:ext cx="4320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solidFill>
                  <a:srgbClr val="C00000"/>
                </a:solidFill>
              </a:rPr>
              <a:t>2%</a:t>
            </a:r>
            <a:endParaRPr lang="en-US" sz="1050" b="1" dirty="0" err="1">
              <a:solidFill>
                <a:srgbClr val="C0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A2F4FAD-547B-41CC-A0CE-0755EA3C4796}"/>
              </a:ext>
            </a:extLst>
          </p:cNvPr>
          <p:cNvSpPr txBox="1"/>
          <p:nvPr/>
        </p:nvSpPr>
        <p:spPr>
          <a:xfrm>
            <a:off x="9336360" y="1196752"/>
            <a:ext cx="4320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solidFill>
                  <a:srgbClr val="C00000"/>
                </a:solidFill>
              </a:rPr>
              <a:t>8%</a:t>
            </a:r>
            <a:endParaRPr lang="en-US" sz="1050" b="1" dirty="0" err="1">
              <a:solidFill>
                <a:srgbClr val="C00000"/>
              </a:solidFill>
            </a:endParaRP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CE5C232D-18E9-4A2F-AE23-86EEA0F583FE}"/>
              </a:ext>
            </a:extLst>
          </p:cNvPr>
          <p:cNvCxnSpPr>
            <a:cxnSpLocks/>
            <a:stCxn id="4" idx="0"/>
            <a:endCxn id="34" idx="2"/>
          </p:cNvCxnSpPr>
          <p:nvPr/>
        </p:nvCxnSpPr>
        <p:spPr>
          <a:xfrm flipV="1">
            <a:off x="9336360" y="1450668"/>
            <a:ext cx="216024" cy="322148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oogle Shape;346;g2064f897c89_0_432">
            <a:extLst>
              <a:ext uri="{FF2B5EF4-FFF2-40B4-BE49-F238E27FC236}">
                <a16:creationId xmlns:a16="http://schemas.microsoft.com/office/drawing/2014/main" id="{A2479450-6BA2-4B5A-9B01-B2AF2643B30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971599" y="6580801"/>
            <a:ext cx="10236969" cy="16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dirty="0"/>
              <a:t>Kerstin Borras     |       Quantum Machine Learning for Image Generation        |        QC4HEP Experimental Meeting                          |                            18th March  2025</a:t>
            </a:r>
            <a:endParaRPr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0DC4BFF6-1F6E-478B-B858-9D8ADD975749}"/>
              </a:ext>
            </a:extLst>
          </p:cNvPr>
          <p:cNvSpPr/>
          <p:nvPr/>
        </p:nvSpPr>
        <p:spPr>
          <a:xfrm>
            <a:off x="1343472" y="2348880"/>
            <a:ext cx="360040" cy="1280109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A9D7105-628A-48ED-A830-0423B5859077}"/>
              </a:ext>
            </a:extLst>
          </p:cNvPr>
          <p:cNvGrpSpPr/>
          <p:nvPr/>
        </p:nvGrpSpPr>
        <p:grpSpPr>
          <a:xfrm>
            <a:off x="6240016" y="5429319"/>
            <a:ext cx="5803493" cy="889293"/>
            <a:chOff x="6240016" y="5429319"/>
            <a:chExt cx="5803493" cy="889293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2995FDBD-21D4-463B-837F-C601A716C2D8}"/>
                </a:ext>
              </a:extLst>
            </p:cNvPr>
            <p:cNvSpPr/>
            <p:nvPr/>
          </p:nvSpPr>
          <p:spPr>
            <a:xfrm>
              <a:off x="6240016" y="5429319"/>
              <a:ext cx="5803493" cy="843340"/>
            </a:xfrm>
            <a:prstGeom prst="roundRect">
              <a:avLst/>
            </a:prstGeom>
            <a:noFill/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062065D4-273C-45AF-8E35-CBD58812A3E8}"/>
                </a:ext>
              </a:extLst>
            </p:cNvPr>
            <p:cNvSpPr txBox="1"/>
            <p:nvPr/>
          </p:nvSpPr>
          <p:spPr>
            <a:xfrm>
              <a:off x="7968208" y="5949280"/>
              <a:ext cx="25615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Under</a:t>
              </a:r>
              <a:r>
                <a:rPr lang="de-DE" b="1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b="1" dirty="0" err="1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scrutiny</a:t>
              </a:r>
              <a:r>
                <a:rPr lang="de-DE" b="1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b="1" dirty="0" err="1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right</a:t>
              </a:r>
              <a:r>
                <a:rPr lang="de-DE" b="1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b="1" dirty="0" err="1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now</a:t>
              </a:r>
              <a:endParaRPr lang="en-US" b="1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043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 txBox="1">
            <a:spLocks noGrp="1"/>
          </p:cNvSpPr>
          <p:nvPr>
            <p:ph type="title"/>
          </p:nvPr>
        </p:nvSpPr>
        <p:spPr>
          <a:xfrm>
            <a:off x="407368" y="3663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Full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Quantum GAN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ADCB213B-A565-488F-AD6E-0968CCFF2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583" y="836712"/>
            <a:ext cx="11376025" cy="379252"/>
          </a:xfrm>
        </p:spPr>
        <p:txBody>
          <a:bodyPr/>
          <a:lstStyle/>
          <a:p>
            <a:r>
              <a:rPr lang="de-DE" dirty="0"/>
              <a:t>Generator and </a:t>
            </a:r>
            <a:r>
              <a:rPr lang="de-DE" dirty="0" err="1"/>
              <a:t>Discriminator</a:t>
            </a:r>
            <a:r>
              <a:rPr lang="de-DE" dirty="0"/>
              <a:t> in Quantum</a:t>
            </a:r>
            <a:endParaRPr lang="en-US" dirty="0"/>
          </a:p>
          <a:p>
            <a:endParaRPr lang="en-US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EE956DC-8E06-49C3-BEAE-B5A0047A65F2}"/>
              </a:ext>
            </a:extLst>
          </p:cNvPr>
          <p:cNvSpPr txBox="1"/>
          <p:nvPr/>
        </p:nvSpPr>
        <p:spPr>
          <a:xfrm>
            <a:off x="432473" y="6093296"/>
            <a:ext cx="11352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latin typeface="Calibri" panose="020F0502020204030204" pitchFamily="34" charset="0"/>
                <a:cs typeface="Calibri" panose="020F0502020204030204" pitchFamily="34" charset="0"/>
              </a:rPr>
              <a:t>Rehm, F</a:t>
            </a: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et al. 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Precise Image Generation on Current Noisy Quantum Computing Devices.</a:t>
            </a: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IOP Quantum Science and Technology    </a:t>
            </a:r>
            <a:r>
              <a:rPr lang="en-US" sz="1200" dirty="0">
                <a:hlinkClick r:id="rId3"/>
              </a:rPr>
              <a:t>https://doi.org/10.1088/2058-9565/ad0389</a:t>
            </a:r>
            <a:r>
              <a:rPr lang="en-US" sz="1200" dirty="0"/>
              <a:t>. </a:t>
            </a:r>
            <a:r>
              <a:rPr lang="en-GB" sz="105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PhD Thesis RWTH </a:t>
            </a:r>
            <a:r>
              <a:rPr lang="en-GB" sz="1200" i="1" dirty="0">
                <a:latin typeface="Calibri" panose="020F0502020204030204" pitchFamily="34" charset="0"/>
                <a:cs typeface="Calibri" panose="020F0502020204030204" pitchFamily="34" charset="0"/>
              </a:rPr>
              <a:t>Aachen more details   </a:t>
            </a:r>
            <a:r>
              <a:rPr lang="en-GB" sz="1200" dirty="0">
                <a:cs typeface="Calibri" panose="020F0502020204030204" pitchFamily="34" charset="0"/>
                <a:hlinkClick r:id="rId4"/>
              </a:rPr>
              <a:t>http://doi.org/10.18154/RWTH-2023-09302</a:t>
            </a:r>
            <a:endParaRPr lang="en-GB" sz="1200" dirty="0">
              <a:cs typeface="Calibri" panose="020F0502020204030204" pitchFamily="34" charset="0"/>
            </a:endParaRPr>
          </a:p>
          <a:p>
            <a:r>
              <a:rPr lang="en-GB" sz="1200" dirty="0">
                <a:cs typeface="Calibri" panose="020F0502020204030204" pitchFamily="34" charset="0"/>
              </a:rPr>
              <a:t> </a:t>
            </a:r>
            <a:endParaRPr lang="en-GB" sz="1400" dirty="0">
              <a:cs typeface="Calibri" panose="020F0502020204030204" pitchFamily="34" charset="0"/>
            </a:endParaRPr>
          </a:p>
        </p:txBody>
      </p:sp>
      <p:pic>
        <p:nvPicPr>
          <p:cNvPr id="21" name="Image 15">
            <a:extLst>
              <a:ext uri="{FF2B5EF4-FFF2-40B4-BE49-F238E27FC236}">
                <a16:creationId xmlns:a16="http://schemas.microsoft.com/office/drawing/2014/main" id="{1DE0404A-D2C7-4871-AC8F-2C2225BFC2B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4943" y="740061"/>
            <a:ext cx="1037601" cy="326653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6F5F45EA-8AC6-4CE3-9047-4EA3D4B98E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0649" y="644972"/>
            <a:ext cx="469234" cy="479772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79B2305A-9C53-4B2D-813D-60F5C4E5A694}"/>
              </a:ext>
            </a:extLst>
          </p:cNvPr>
          <p:cNvSpPr txBox="1"/>
          <p:nvPr/>
        </p:nvSpPr>
        <p:spPr>
          <a:xfrm>
            <a:off x="11479883" y="620688"/>
            <a:ext cx="8088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BMBF</a:t>
            </a:r>
          </a:p>
          <a:p>
            <a:r>
              <a:rPr lang="de-DE" dirty="0" err="1"/>
              <a:t>NiQ</a:t>
            </a:r>
            <a:endParaRPr lang="en-US" dirty="0" err="1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01DB9823-6CEA-423E-AB09-2A07D14FA7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5047" y="207749"/>
            <a:ext cx="779689" cy="487632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0E2ED72A-82F0-46BA-8B84-0110967F99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93929" y="260648"/>
            <a:ext cx="1160837" cy="294915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FB053EED-CC6F-42A7-8B34-8B9716F4EE6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79342" r="50818"/>
          <a:stretch/>
        </p:blipFill>
        <p:spPr>
          <a:xfrm>
            <a:off x="8150075" y="260648"/>
            <a:ext cx="1762349" cy="71258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B68414A0-7FFB-4DB2-9D95-349B9DB325A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57119" t="3649" b="5045"/>
          <a:stretch/>
        </p:blipFill>
        <p:spPr>
          <a:xfrm>
            <a:off x="7766374" y="1456462"/>
            <a:ext cx="3946250" cy="4722879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B0BD57A3-327D-42D0-9E1B-7566F96363B9}"/>
              </a:ext>
            </a:extLst>
          </p:cNvPr>
          <p:cNvSpPr txBox="1"/>
          <p:nvPr/>
        </p:nvSpPr>
        <p:spPr>
          <a:xfrm>
            <a:off x="335360" y="3179291"/>
            <a:ext cx="640871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Why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quantum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GAN ?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Objective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functions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better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small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image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sizes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(q)GAN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better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at larger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image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sizes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(in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future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>
              <a:spcBef>
                <a:spcPts val="600"/>
              </a:spcBef>
            </a:pPr>
            <a:endParaRPr lang="de-DE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QAG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generator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quantum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discriminator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full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quantum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</a:p>
          <a:p>
            <a:pPr>
              <a:spcBef>
                <a:spcPts val="600"/>
              </a:spcBef>
            </a:pPr>
            <a:endParaRPr lang="de-DE" sz="12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Good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accuracy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for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average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shower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images</a:t>
            </a:r>
            <a:endParaRPr lang="de-DE" sz="20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1888A166-909C-4550-8E52-14F185D652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59224" y="1602788"/>
            <a:ext cx="4560983" cy="1333041"/>
          </a:xfrm>
          <a:prstGeom prst="rect">
            <a:avLst/>
          </a:prstGeom>
        </p:spPr>
      </p:pic>
      <p:sp>
        <p:nvSpPr>
          <p:cNvPr id="41" name="Google Shape;346;g2064f897c89_0_432">
            <a:extLst>
              <a:ext uri="{FF2B5EF4-FFF2-40B4-BE49-F238E27FC236}">
                <a16:creationId xmlns:a16="http://schemas.microsoft.com/office/drawing/2014/main" id="{52C33CA0-F1B8-4D42-B4AF-1BA65632D65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971599" y="6580801"/>
            <a:ext cx="10236969" cy="16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dirty="0"/>
              <a:t>Kerstin Borras     |       Quantum Machine Learning for Image Generation        |        QC4HEP Experimental Meeting                          |                            18th March  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402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_2022" id="{17417353-F29F-0A4B-83F7-29687F17E628}" vid="{93F30902-AA21-1949-BB7A-58A21D924294}"/>
    </a:ext>
  </a:extLst>
</a:theme>
</file>

<file path=ppt/theme/theme2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DESY_PowerPoint_16x9_en_2022</Template>
  <TotalTime>0</TotalTime>
  <Words>1482</Words>
  <Application>Microsoft Office PowerPoint</Application>
  <PresentationFormat>Breitbild</PresentationFormat>
  <Paragraphs>193</Paragraphs>
  <Slides>12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Symbol</vt:lpstr>
      <vt:lpstr>Wingdings</vt:lpstr>
      <vt:lpstr>DESY</vt:lpstr>
      <vt:lpstr>PowerPoint-Präsentation</vt:lpstr>
      <vt:lpstr>Quantum Machine Learning for Particle Physics </vt:lpstr>
      <vt:lpstr>Hybrid Q-GAN in One Dimension</vt:lpstr>
      <vt:lpstr>Impact of quantum noise on the training of Q-GANs</vt:lpstr>
      <vt:lpstr>Impact of quantum noise on the training of Q-GANs</vt:lpstr>
      <vt:lpstr>Hybrid Q-GAN in Two Dimensions  </vt:lpstr>
      <vt:lpstr>Full Quantum Angle Generator  - QAG   Correlations &amp; Noise Robustness</vt:lpstr>
      <vt:lpstr>Quantum Angle Generator: Learning Noise !</vt:lpstr>
      <vt:lpstr>Full Quantum GAN</vt:lpstr>
      <vt:lpstr>Hybrid Quantum GAN</vt:lpstr>
      <vt:lpstr>Outlook. 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Borras, Kerstin</dc:creator>
  <cp:lastModifiedBy>Borras, Kerstin</cp:lastModifiedBy>
  <cp:revision>507</cp:revision>
  <cp:lastPrinted>2023-03-27T19:15:09Z</cp:lastPrinted>
  <dcterms:created xsi:type="dcterms:W3CDTF">2022-05-01T11:18:38Z</dcterms:created>
  <dcterms:modified xsi:type="dcterms:W3CDTF">2025-03-18T12:09:37Z</dcterms:modified>
</cp:coreProperties>
</file>