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9" r:id="rId3"/>
    <p:sldId id="256" r:id="rId4"/>
    <p:sldId id="261" r:id="rId5"/>
    <p:sldId id="262" r:id="rId6"/>
    <p:sldId id="263" r:id="rId7"/>
    <p:sldId id="264" r:id="rId8"/>
    <p:sldId id="276" r:id="rId9"/>
    <p:sldId id="277" r:id="rId10"/>
    <p:sldId id="265" r:id="rId11"/>
    <p:sldId id="27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>
        <p:scale>
          <a:sx n="140" d="100"/>
          <a:sy n="140" d="100"/>
        </p:scale>
        <p:origin x="102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F666D-00EA-4AC8-816E-59668EA0DDF0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3547D-9EAF-484C-87D6-C51F8B68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39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C3547D-9EAF-484C-87D6-C51F8B682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32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D5C47-9DBB-60DC-770D-6C95DEE5B5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AB80EF-DE43-F40A-9191-DB6027A14B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4F6E8-4CD1-609B-30AD-C9D9A16DA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3E0B8-CBAD-152C-B3FB-D805EB983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0E279-617F-D89B-7AE5-3FD9E696B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106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B477F-9EA0-9B1D-28ED-5BB2A6A6B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CDE89A-170E-D898-7B55-ACC98FA3BB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D9309-8A08-10AC-76E1-EA4A93483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C574A-DAE9-ACED-5814-EBF9178D4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48831-4464-4B4B-77D8-C48187809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67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0D17F6-900C-D4E5-5479-3519E96359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939C62-9FFE-6022-7524-EB13AE611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F6F03-1ACD-1FC3-FCBF-A39410D3F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D885E-D0CD-DD4A-7F3B-3A4A597C8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541C9-BD8B-21A1-6F87-86AC559CA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73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9086A-7BA7-7EE9-D880-E69B80BFF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0A361-B10A-C0BF-3276-383DFA0C3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38A1A-2D8E-A829-75CD-B1121CDC2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813DD-20B7-7E4E-EF44-06206195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36E48-944D-8F4B-2CC9-5CA1D3EB6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6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8FE37-E826-C823-506F-474A7C038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259CFD-1AA0-2E44-659C-24847E148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7159A-0B28-9D6A-DB30-5ADB4BE03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4DA2D-F36D-C3E6-55EA-ED6DD645B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13D0F-41E6-CAF6-C0F5-0399751F7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09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B3DDB-D589-DC9F-D0F4-D6979BE0B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5C8A5-419C-E761-DB17-5F66F55377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9DE0BE-120B-9E79-0A38-461B04B6B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37BE87-D96E-DC26-A543-6FFA56D74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781A72-E108-9AC8-764A-77F01FFE2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BCD2A-E0F0-25C5-9ECF-0BE24531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16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E3F87-FF3C-D23D-CBF2-3664F993C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2055C0-B660-F54A-0FA7-E94BECA83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30DAF1-6621-C2DE-4ECE-CA85038995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1F11F4-6891-5A4F-FA27-FA02B43E7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FED5B8-01E4-E0FF-804B-D4ED1A44AF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9CB93E-2F44-7BCD-F0DF-7D1E3675D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9616A4-0CAC-C890-ABD8-AE57A3E11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BD929F-362E-B4A4-AAFF-C91DD3E33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3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6FB6F-857A-463F-572B-2637EE73F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62C343-7F24-0244-C925-BBFD6EAD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EF9198-6EA0-688F-C8BB-7BF22657A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F3BBCA-BA76-7968-DAD8-C9904D9F1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4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90510C-1253-8C73-601C-336B681DB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BE4D2-730D-2DB0-E563-C9D7E3F29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B73D8-1C20-D4C5-CD10-282DA3935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2A4CE-08C5-038C-B2EE-0C7C1E1F4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D0C2E-4CB4-2BD1-6217-465B137C0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99117-B24A-F99C-0AF5-ADF39892A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7FCC80-6177-34DC-C634-F051E220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2241C-330F-5C5A-4454-74AD3CF5B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BF3EE0-3B70-2321-9A22-F0251335D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05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AAE08-6914-049B-2C10-964B23BC4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3AEA07-CD8A-719C-56D1-37B67F0A7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DB048E-F34F-547B-87B3-98324DE64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24F6F4-6546-3CCA-126F-A7F2D4520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D06D9-8503-9374-818B-6AC190311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9C0D8-EB51-2E9C-C08B-271CB0EF5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1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BBE55D-0BED-7D51-4AF7-1678A973B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DB72F2-1313-F003-0A06-5DC109931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FC497-1BF8-EF30-A5A8-3626486F15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3FF7B5-C81B-469A-9765-4187FF3B4E4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91982-32F9-D3ED-0BD6-62794BAB4A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9D3F6-E2DF-3D0A-3D28-D727FED5FD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A3E13B-8609-494C-93B3-E143EFBB1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5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EC18A-4A43-C09C-E4A9-6C58233AA5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altLang="en-US" sz="5400" dirty="0">
                <a:solidFill>
                  <a:schemeClr val="accent1"/>
                </a:solidFill>
              </a:rPr>
              <a:t>CLIC Injector </a:t>
            </a:r>
            <a:r>
              <a:rPr lang="en-GB" altLang="en-US" sz="5400" dirty="0" err="1">
                <a:solidFill>
                  <a:schemeClr val="accent1"/>
                </a:solidFill>
              </a:rPr>
              <a:t>Linacs</a:t>
            </a:r>
            <a:r>
              <a:rPr lang="en-GB" altLang="en-US" sz="5400" dirty="0">
                <a:solidFill>
                  <a:schemeClr val="accent1"/>
                </a:solidFill>
              </a:rPr>
              <a:t> Summary</a:t>
            </a:r>
            <a:endParaRPr lang="en-US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7608F1-44D9-FD2A-60F7-97EBA7D049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76246"/>
            <a:ext cx="9144000" cy="673663"/>
          </a:xfrm>
        </p:spPr>
        <p:txBody>
          <a:bodyPr/>
          <a:lstStyle/>
          <a:p>
            <a:r>
              <a:rPr lang="en-US" altLang="en-US" dirty="0"/>
              <a:t>	A. </a:t>
            </a:r>
            <a:r>
              <a:rPr lang="LID4096" altLang="en-US" dirty="0"/>
              <a:t>Kurtulus</a:t>
            </a:r>
            <a:r>
              <a:rPr lang="fr-CH" altLang="en-US" dirty="0"/>
              <a:t>, A. </a:t>
            </a:r>
            <a:r>
              <a:rPr lang="fr-CH" altLang="en-US" dirty="0" err="1"/>
              <a:t>Grudiev</a:t>
            </a:r>
            <a:r>
              <a:rPr lang="fr-CH" altLang="en-US" dirty="0"/>
              <a:t>,</a:t>
            </a:r>
            <a:r>
              <a:rPr lang="en-US" dirty="0"/>
              <a:t> S. </a:t>
            </a:r>
            <a:r>
              <a:rPr lang="en-US" dirty="0" err="1"/>
              <a:t>Doebert</a:t>
            </a:r>
            <a:r>
              <a:rPr lang="fr-CH" dirty="0"/>
              <a:t>, </a:t>
            </a:r>
            <a:r>
              <a:rPr lang="en-US" dirty="0"/>
              <a:t>A. Latina</a:t>
            </a:r>
            <a:r>
              <a:rPr lang="fr-CH" dirty="0"/>
              <a:t>, </a:t>
            </a:r>
            <a:r>
              <a:rPr lang="en-US" dirty="0"/>
              <a:t>Y. Zhao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07F2E3-BC8C-7E5A-3991-6F6E378BF106}"/>
              </a:ext>
            </a:extLst>
          </p:cNvPr>
          <p:cNvSpPr txBox="1"/>
          <p:nvPr/>
        </p:nvSpPr>
        <p:spPr>
          <a:xfrm>
            <a:off x="4256396" y="5735637"/>
            <a:ext cx="609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CLIC MB injector design meeting: 10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BBA7D7-421D-D892-2B1E-8AE9E245B9CA}"/>
              </a:ext>
            </a:extLst>
          </p:cNvPr>
          <p:cNvSpPr txBox="1"/>
          <p:nvPr/>
        </p:nvSpPr>
        <p:spPr>
          <a:xfrm>
            <a:off x="5355041" y="6069420"/>
            <a:ext cx="609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1</a:t>
            </a:r>
            <a:r>
              <a:rPr lang="en-US" dirty="0"/>
              <a:t>4/03/2025</a:t>
            </a:r>
          </a:p>
        </p:txBody>
      </p:sp>
    </p:spTree>
    <p:extLst>
      <p:ext uri="{BB962C8B-B14F-4D97-AF65-F5344CB8AC3E}">
        <p14:creationId xmlns:p14="http://schemas.microsoft.com/office/powerpoint/2010/main" val="57667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EF603-EC1E-048C-FDF0-F053C86C3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7D8810BE-894E-5B71-37DD-D312FA2D983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GB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CLIC Booster,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Injector</a:t>
                </a:r>
                <a:r>
                  <a:rPr lang="tr-TR" altLang="en-US" dirty="0">
                    <a:solidFill>
                      <a:schemeClr val="accent1"/>
                    </a:solidFill>
                  </a:rPr>
                  <a:t> Linac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RF Module</a:t>
                </a:r>
                <a:endParaRPr lang="en-GB" altLang="en-US" dirty="0">
                  <a:solidFill>
                    <a:schemeClr val="accent1"/>
                  </a:solidFill>
                  <a:latin typeface="Aptos Display" panose="020B0004020202020204" pitchFamily="34" charset="0"/>
                </a:endParaRPr>
              </a:p>
            </p:txBody>
          </p:sp>
        </mc:Choice>
        <mc:Fallback xmlns="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ADB424FF-3508-FEEC-C27E-3C6ED8A84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blipFill>
                <a:blip r:embed="rId3"/>
                <a:stretch>
                  <a:fillRect b="-222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CCFA369-5C59-E14E-67FE-B15575B4A0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4301851"/>
                  </p:ext>
                </p:extLst>
              </p:nvPr>
            </p:nvGraphicFramePr>
            <p:xfrm>
              <a:off x="5445922" y="2137069"/>
              <a:ext cx="5552963" cy="3729095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596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49581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1806390">
                      <a:extLst>
                        <a:ext uri="{9D8B030D-6E8A-4147-A177-3AD203B41FA5}">
                          <a16:colId xmlns:a16="http://schemas.microsoft.com/office/drawing/2014/main" val="417109111"/>
                        </a:ext>
                      </a:extLst>
                    </a:gridCol>
                  </a:tblGrid>
                  <a:tr h="375744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Booster and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Injector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Linac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129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35069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2364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Injector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Linac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26900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200" b="1" i="1" smtClean="0">
                                    <a:latin typeface="Cambria Math" panose="02040503050406030204" pitchFamily="18" charset="0"/>
                                  </a:rPr>
                                  <m:t>𝜟</m:t>
                                </m:r>
                                <m:r>
                                  <a:rPr lang="tr-TR" sz="1200" b="1" i="1" smtClean="0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CH" sz="12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26900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26900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SLED Power Gain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2.78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2.89</a:t>
                          </a: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9155163"/>
                      </a:ext>
                    </a:extLst>
                  </a:tr>
                  <a:tr h="26900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Loaded Voltage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40.55 MV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38.18 </a:t>
                          </a:r>
                          <a:r>
                            <a:rPr lang="de-DE" sz="1100" b="1" dirty="0"/>
                            <a:t>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3311655"/>
                      </a:ext>
                    </a:extLst>
                  </a:tr>
                  <a:tr h="2702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Loaded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b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𝒂𝒗𝒈</m:t>
                                  </m:r>
                                </m:sub>
                              </m:sSub>
                            </m:oMath>
                          </a14:m>
                          <a:endParaRPr lang="en-US" sz="1200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13.52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12.73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506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151</a:t>
                          </a: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70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506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76</a:t>
                          </a: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35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CCFA369-5C59-E14E-67FE-B15575B4A0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4301851"/>
                  </p:ext>
                </p:extLst>
              </p:nvPr>
            </p:nvGraphicFramePr>
            <p:xfrm>
              <a:off x="5445922" y="2137069"/>
              <a:ext cx="5552963" cy="3729095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596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49581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1806390">
                      <a:extLst>
                        <a:ext uri="{9D8B030D-6E8A-4147-A177-3AD203B41FA5}">
                          <a16:colId xmlns:a16="http://schemas.microsoft.com/office/drawing/2014/main" val="417109111"/>
                        </a:ext>
                      </a:extLst>
                    </a:gridCol>
                  </a:tblGrid>
                  <a:tr h="375744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4"/>
                          <a:stretch>
                            <a:fillRect l="-40462" t="-1613" r="-615" b="-89193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21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4"/>
                          <a:stretch>
                            <a:fillRect l="-207407" t="-451111" r="-1347" b="-81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2721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4"/>
                          <a:stretch>
                            <a:fillRect l="-382" t="-551111" r="-249618" b="-7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4245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26900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SLED Power Gain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2.78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2.89</a:t>
                          </a: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9155163"/>
                      </a:ext>
                    </a:extLst>
                  </a:tr>
                  <a:tr h="26900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Loaded Voltage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40.55 MV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38.18 </a:t>
                          </a:r>
                          <a:r>
                            <a:rPr lang="de-DE" sz="1100" b="1" dirty="0"/>
                            <a:t>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3311655"/>
                      </a:ext>
                    </a:extLst>
                  </a:tr>
                  <a:tr h="2917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4"/>
                          <a:stretch>
                            <a:fillRect l="-382" t="-939583" r="-249618" b="-2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13.52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12.73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506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151</a:t>
                          </a: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70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506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76</a:t>
                          </a: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35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7CF586A0-5780-231F-47A5-781E93E207DB}"/>
              </a:ext>
            </a:extLst>
          </p:cNvPr>
          <p:cNvSpPr/>
          <p:nvPr/>
        </p:nvSpPr>
        <p:spPr>
          <a:xfrm rot="10800000">
            <a:off x="1424633" y="2686598"/>
            <a:ext cx="1069975" cy="866775"/>
          </a:xfrm>
          <a:prstGeom prst="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C94569-D4C5-801A-674E-09E68E4AE4CB}"/>
              </a:ext>
            </a:extLst>
          </p:cNvPr>
          <p:cNvSpPr/>
          <p:nvPr/>
        </p:nvSpPr>
        <p:spPr>
          <a:xfrm>
            <a:off x="481499" y="5082124"/>
            <a:ext cx="1846262" cy="46355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2000">
                <a:srgbClr val="92D050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18">
            <a:extLst>
              <a:ext uri="{FF2B5EF4-FFF2-40B4-BE49-F238E27FC236}">
                <a16:creationId xmlns:a16="http://schemas.microsoft.com/office/drawing/2014/main" id="{C678B531-C2AC-2B38-01D3-E4AE85D2F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4971" y="2742161"/>
            <a:ext cx="819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400"/>
              <a:t>Klystron</a:t>
            </a:r>
            <a:endParaRPr lang="en-US" altLang="en-US" sz="1400"/>
          </a:p>
        </p:txBody>
      </p:sp>
      <p:sp>
        <p:nvSpPr>
          <p:cNvPr id="29" name="TextBox 19">
            <a:extLst>
              <a:ext uri="{FF2B5EF4-FFF2-40B4-BE49-F238E27FC236}">
                <a16:creationId xmlns:a16="http://schemas.microsoft.com/office/drawing/2014/main" id="{C4D1BACE-64B5-5B80-2C03-E337F7BE5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963" y="4108685"/>
            <a:ext cx="12916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/>
              <a:t>RF </a:t>
            </a:r>
            <a:r>
              <a:rPr lang="tr-TR" altLang="en-US" sz="1400" dirty="0"/>
              <a:t>Pulse Compressor</a:t>
            </a:r>
            <a:endParaRPr lang="en-US" altLang="en-US" sz="1400" dirty="0"/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id="{929340D8-4D58-85E3-9319-485E4424F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527" y="5186753"/>
            <a:ext cx="181768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300" dirty="0"/>
              <a:t>Accelerating Structure</a:t>
            </a:r>
            <a:endParaRPr lang="en-US" altLang="en-US" sz="13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8189427-E0BC-393D-F264-DF3F9DD28D4E}"/>
              </a:ext>
            </a:extLst>
          </p:cNvPr>
          <p:cNvCxnSpPr>
            <a:cxnSpLocks/>
            <a:stCxn id="4" idx="0"/>
          </p:cNvCxnSpPr>
          <p:nvPr/>
        </p:nvCxnSpPr>
        <p:spPr>
          <a:xfrm>
            <a:off x="1959621" y="3553373"/>
            <a:ext cx="4762" cy="7778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7A1A6D3B-9CC8-83EF-FE11-5AAA1DE190B4}"/>
              </a:ext>
            </a:extLst>
          </p:cNvPr>
          <p:cNvSpPr/>
          <p:nvPr/>
        </p:nvSpPr>
        <p:spPr>
          <a:xfrm>
            <a:off x="2366021" y="4162973"/>
            <a:ext cx="1069975" cy="1508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8DE629-EF26-B56C-D1CB-89C8A3A5E7D7}"/>
              </a:ext>
            </a:extLst>
          </p:cNvPr>
          <p:cNvSpPr/>
          <p:nvPr/>
        </p:nvSpPr>
        <p:spPr>
          <a:xfrm>
            <a:off x="2366021" y="4447136"/>
            <a:ext cx="1069975" cy="1508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599BEA5-3D25-F225-9D6C-EF68BC37CB27}"/>
              </a:ext>
            </a:extLst>
          </p:cNvPr>
          <p:cNvCxnSpPr>
            <a:cxnSpLocks/>
          </p:cNvCxnSpPr>
          <p:nvPr/>
        </p:nvCxnSpPr>
        <p:spPr>
          <a:xfrm>
            <a:off x="2366021" y="4145511"/>
            <a:ext cx="0" cy="1857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CD052A-9797-34D7-22FB-FC4A1A37F2B0}"/>
              </a:ext>
            </a:extLst>
          </p:cNvPr>
          <p:cNvCxnSpPr>
            <a:cxnSpLocks/>
          </p:cNvCxnSpPr>
          <p:nvPr/>
        </p:nvCxnSpPr>
        <p:spPr>
          <a:xfrm>
            <a:off x="2362846" y="4429673"/>
            <a:ext cx="0" cy="1857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6E3390F-9874-F9C1-F9A5-302BC9815862}"/>
              </a:ext>
            </a:extLst>
          </p:cNvPr>
          <p:cNvCxnSpPr>
            <a:cxnSpLocks/>
          </p:cNvCxnSpPr>
          <p:nvPr/>
        </p:nvCxnSpPr>
        <p:spPr>
          <a:xfrm flipH="1">
            <a:off x="1956446" y="4323311"/>
            <a:ext cx="406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2C50FCE-F565-48AB-A873-654CC701D78E}"/>
              </a:ext>
            </a:extLst>
          </p:cNvPr>
          <p:cNvCxnSpPr>
            <a:cxnSpLocks/>
          </p:cNvCxnSpPr>
          <p:nvPr/>
        </p:nvCxnSpPr>
        <p:spPr>
          <a:xfrm flipH="1">
            <a:off x="1956446" y="4437611"/>
            <a:ext cx="4143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7B2AE40-31EF-05BF-DB73-DEE8EDE616F5}"/>
              </a:ext>
            </a:extLst>
          </p:cNvPr>
          <p:cNvCxnSpPr>
            <a:cxnSpLocks/>
          </p:cNvCxnSpPr>
          <p:nvPr/>
        </p:nvCxnSpPr>
        <p:spPr>
          <a:xfrm>
            <a:off x="2143771" y="4313786"/>
            <a:ext cx="0" cy="1333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62D8A66-53B2-B0D3-C572-B15B6BD8FC9B}"/>
              </a:ext>
            </a:extLst>
          </p:cNvPr>
          <p:cNvCxnSpPr>
            <a:cxnSpLocks/>
          </p:cNvCxnSpPr>
          <p:nvPr/>
        </p:nvCxnSpPr>
        <p:spPr>
          <a:xfrm flipH="1">
            <a:off x="946887" y="4799066"/>
            <a:ext cx="1803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254DF9C-789D-AB67-6809-EFA770DA49CE}"/>
              </a:ext>
            </a:extLst>
          </p:cNvPr>
          <p:cNvCxnSpPr>
            <a:cxnSpLocks/>
          </p:cNvCxnSpPr>
          <p:nvPr/>
        </p:nvCxnSpPr>
        <p:spPr>
          <a:xfrm>
            <a:off x="1964383" y="4447136"/>
            <a:ext cx="9525" cy="36483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0B3541F-69E5-586C-0A8D-22C147293117}"/>
              </a:ext>
            </a:extLst>
          </p:cNvPr>
          <p:cNvCxnSpPr>
            <a:cxnSpLocks/>
          </p:cNvCxnSpPr>
          <p:nvPr/>
        </p:nvCxnSpPr>
        <p:spPr>
          <a:xfrm>
            <a:off x="952986" y="4799066"/>
            <a:ext cx="0" cy="28782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2445C14-3013-35DE-6CA2-5AB9BF6D3888}"/>
              </a:ext>
            </a:extLst>
          </p:cNvPr>
          <p:cNvCxnSpPr>
            <a:cxnSpLocks/>
          </p:cNvCxnSpPr>
          <p:nvPr/>
        </p:nvCxnSpPr>
        <p:spPr>
          <a:xfrm>
            <a:off x="2750287" y="4795740"/>
            <a:ext cx="0" cy="29114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7FB04E9A-476C-64F9-D993-B1CBA9664AD3}"/>
              </a:ext>
            </a:extLst>
          </p:cNvPr>
          <p:cNvSpPr/>
          <p:nvPr/>
        </p:nvSpPr>
        <p:spPr>
          <a:xfrm>
            <a:off x="2494608" y="5080233"/>
            <a:ext cx="1846262" cy="46355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2000">
                <a:srgbClr val="92D050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4" name="TextBox 20">
            <a:extLst>
              <a:ext uri="{FF2B5EF4-FFF2-40B4-BE49-F238E27FC236}">
                <a16:creationId xmlns:a16="http://schemas.microsoft.com/office/drawing/2014/main" id="{63D7473C-02E3-453E-BBAA-DEC0C385A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1636" y="5184862"/>
            <a:ext cx="181768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300" dirty="0"/>
              <a:t>Accelerating Structure</a:t>
            </a:r>
            <a:endParaRPr lang="en-US" altLang="en-US" sz="13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CAB2F3C-1B49-112F-4621-D2CEEA313CD9}"/>
                  </a:ext>
                </a:extLst>
              </p:cNvPr>
              <p:cNvSpPr txBox="1"/>
              <p:nvPr/>
            </p:nvSpPr>
            <p:spPr>
              <a:xfrm>
                <a:off x="3435996" y="4162973"/>
                <a:ext cx="740464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𝑔𝑎𝑖𝑛</m:t>
                        </m:r>
                      </m:sub>
                    </m:sSub>
                  </m:oMath>
                </a14:m>
                <a:r>
                  <a:rPr lang="tr-TR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CAB2F3C-1B49-112F-4621-D2CEEA313C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996" y="4162973"/>
                <a:ext cx="740464" cy="391902"/>
              </a:xfrm>
              <a:prstGeom prst="rect">
                <a:avLst/>
              </a:prstGeom>
              <a:blipFill>
                <a:blip r:embed="rId5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1EBDDDE-8A1C-9277-7C01-E4D5DC69C8D8}"/>
                  </a:ext>
                </a:extLst>
              </p:cNvPr>
              <p:cNvSpPr txBox="1"/>
              <p:nvPr/>
            </p:nvSpPr>
            <p:spPr>
              <a:xfrm>
                <a:off x="2362846" y="2910348"/>
                <a:ext cx="7404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tr-TR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1EBDDDE-8A1C-9277-7C01-E4D5DC69C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846" y="2910348"/>
                <a:ext cx="74046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8AAB1349-374E-E935-10D6-5180D7C55CDB}"/>
              </a:ext>
            </a:extLst>
          </p:cNvPr>
          <p:cNvSpPr txBox="1"/>
          <p:nvPr/>
        </p:nvSpPr>
        <p:spPr>
          <a:xfrm>
            <a:off x="5043542" y="1432594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altLang="en-US" sz="1800" dirty="0">
                <a:solidFill>
                  <a:srgbClr val="FF0000"/>
                </a:solidFill>
              </a:rPr>
              <a:t>Double Compressed pulse beam-loading ramp applied.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190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660FA-51F3-4FBF-0467-E9F000C87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7FCAA7B-848C-B919-F5FA-C691633D6D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91685" y="1821344"/>
              <a:ext cx="11208629" cy="4254626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51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08143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985615">
                      <a:extLst>
                        <a:ext uri="{9D8B030D-6E8A-4147-A177-3AD203B41FA5}">
                          <a16:colId xmlns:a16="http://schemas.microsoft.com/office/drawing/2014/main" val="253944009"/>
                        </a:ext>
                      </a:extLst>
                    </a:gridCol>
                    <a:gridCol w="1646151">
                      <a:extLst>
                        <a:ext uri="{9D8B030D-6E8A-4147-A177-3AD203B41FA5}">
                          <a16:colId xmlns:a16="http://schemas.microsoft.com/office/drawing/2014/main" val="4294776599"/>
                        </a:ext>
                      </a:extLst>
                    </a:gridCol>
                    <a:gridCol w="1079863">
                      <a:extLst>
                        <a:ext uri="{9D8B030D-6E8A-4147-A177-3AD203B41FA5}">
                          <a16:colId xmlns:a16="http://schemas.microsoft.com/office/drawing/2014/main" val="2157280256"/>
                        </a:ext>
                      </a:extLst>
                    </a:gridCol>
                    <a:gridCol w="1140823">
                      <a:extLst>
                        <a:ext uri="{9D8B030D-6E8A-4147-A177-3AD203B41FA5}">
                          <a16:colId xmlns:a16="http://schemas.microsoft.com/office/drawing/2014/main" val="3320921612"/>
                        </a:ext>
                      </a:extLst>
                    </a:gridCol>
                    <a:gridCol w="1506583">
                      <a:extLst>
                        <a:ext uri="{9D8B030D-6E8A-4147-A177-3AD203B41FA5}">
                          <a16:colId xmlns:a16="http://schemas.microsoft.com/office/drawing/2014/main" val="4191657271"/>
                        </a:ext>
                      </a:extLst>
                    </a:gridCol>
                    <a:gridCol w="1047157">
                      <a:extLst>
                        <a:ext uri="{9D8B030D-6E8A-4147-A177-3AD203B41FA5}">
                          <a16:colId xmlns:a16="http://schemas.microsoft.com/office/drawing/2014/main" val="2704533341"/>
                        </a:ext>
                      </a:extLst>
                    </a:gridCol>
                    <a:gridCol w="1282734">
                      <a:extLst>
                        <a:ext uri="{9D8B030D-6E8A-4147-A177-3AD203B41FA5}">
                          <a16:colId xmlns:a16="http://schemas.microsoft.com/office/drawing/2014/main" val="4251690992"/>
                        </a:ext>
                      </a:extLst>
                    </a:gridCol>
                  </a:tblGrid>
                  <a:tr h="44093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6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Booster and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Injector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Linac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altLang="en-US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2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200" dirty="0" err="1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15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6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4115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6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09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Injector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Linac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100" b="1" dirty="0" err="1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26245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200" b="1" i="1" smtClean="0">
                                    <a:latin typeface="Cambria Math" panose="02040503050406030204" pitchFamily="18" charset="0"/>
                                  </a:rPr>
                                  <m:t>𝜟</m:t>
                                </m:r>
                                <m:r>
                                  <a:rPr lang="tr-TR" sz="1200" b="1" i="1" smtClean="0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CH" sz="12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4094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3165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Input RF pulse app</a:t>
                          </a:r>
                          <a:r>
                            <a:rPr lang="en-US" sz="1100" b="1" dirty="0"/>
                            <a:t>lied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No BLC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BLC applied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Double compressed pulse BLC applied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No BLC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BLC applied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Double compressed pulse BLC applied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No BLC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BLC applied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73466268"/>
                      </a:ext>
                    </a:extLst>
                  </a:tr>
                  <a:tr h="34312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Loaded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b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𝒂𝒗𝒈</m:t>
                                  </m:r>
                                </m:sub>
                              </m:sSub>
                            </m:oMath>
                          </a14:m>
                          <a:endParaRPr lang="en-US" sz="1200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16.7</a:t>
                          </a: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8.47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13.52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15.56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17.67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</a:t>
                          </a:r>
                          <a:r>
                            <a:rPr lang="en-US" sz="1100" b="1" dirty="0"/>
                            <a:t>2.73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14.47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5.41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143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  <a:p>
                          <a:pPr algn="ctr"/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(Spare ones)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</a:t>
                          </a:r>
                          <a:r>
                            <a:rPr lang="tr-TR" sz="1100" b="1" dirty="0"/>
                            <a:t>2+2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(4)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11+2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(4)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151</a:t>
                          </a:r>
                          <a:r>
                            <a:rPr lang="tr-TR" sz="1100" b="1" dirty="0"/>
                            <a:t>+2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(4)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58+1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50+1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70</a:t>
                          </a:r>
                          <a:r>
                            <a:rPr lang="tr-TR" sz="1100" b="1" dirty="0"/>
                            <a:t>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61+1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58+1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943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  <a:p>
                          <a:pPr algn="ctr"/>
                          <a:r>
                            <a:rPr lang="en-US" sz="1100" b="1" dirty="0"/>
                            <a:t>(</a:t>
                          </a: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Spare ones</a:t>
                          </a:r>
                          <a:r>
                            <a:rPr lang="en-US" sz="1100" b="1" dirty="0"/>
                            <a:t>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57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</a:t>
                          </a:r>
                          <a:r>
                            <a:rPr lang="tr-TR" sz="1100" b="1" dirty="0"/>
                            <a:t>7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29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</a:t>
                          </a:r>
                          <a:r>
                            <a:rPr lang="tr-TR" sz="1100" b="1" dirty="0"/>
                            <a:t>6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</a:t>
                          </a:r>
                          <a:r>
                            <a:rPr lang="tr-TR" sz="1100" b="1" dirty="0"/>
                            <a:t>6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1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30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7FCAA7B-848C-B919-F5FA-C691633D6D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91685" y="1821344"/>
              <a:ext cx="11208629" cy="4254626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51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08143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985615">
                      <a:extLst>
                        <a:ext uri="{9D8B030D-6E8A-4147-A177-3AD203B41FA5}">
                          <a16:colId xmlns:a16="http://schemas.microsoft.com/office/drawing/2014/main" val="253944009"/>
                        </a:ext>
                      </a:extLst>
                    </a:gridCol>
                    <a:gridCol w="1646151">
                      <a:extLst>
                        <a:ext uri="{9D8B030D-6E8A-4147-A177-3AD203B41FA5}">
                          <a16:colId xmlns:a16="http://schemas.microsoft.com/office/drawing/2014/main" val="4294776599"/>
                        </a:ext>
                      </a:extLst>
                    </a:gridCol>
                    <a:gridCol w="1079863">
                      <a:extLst>
                        <a:ext uri="{9D8B030D-6E8A-4147-A177-3AD203B41FA5}">
                          <a16:colId xmlns:a16="http://schemas.microsoft.com/office/drawing/2014/main" val="2157280256"/>
                        </a:ext>
                      </a:extLst>
                    </a:gridCol>
                    <a:gridCol w="1140823">
                      <a:extLst>
                        <a:ext uri="{9D8B030D-6E8A-4147-A177-3AD203B41FA5}">
                          <a16:colId xmlns:a16="http://schemas.microsoft.com/office/drawing/2014/main" val="3320921612"/>
                        </a:ext>
                      </a:extLst>
                    </a:gridCol>
                    <a:gridCol w="1506583">
                      <a:extLst>
                        <a:ext uri="{9D8B030D-6E8A-4147-A177-3AD203B41FA5}">
                          <a16:colId xmlns:a16="http://schemas.microsoft.com/office/drawing/2014/main" val="4191657271"/>
                        </a:ext>
                      </a:extLst>
                    </a:gridCol>
                    <a:gridCol w="1047157">
                      <a:extLst>
                        <a:ext uri="{9D8B030D-6E8A-4147-A177-3AD203B41FA5}">
                          <a16:colId xmlns:a16="http://schemas.microsoft.com/office/drawing/2014/main" val="2704533341"/>
                        </a:ext>
                      </a:extLst>
                    </a:gridCol>
                    <a:gridCol w="1282734">
                      <a:extLst>
                        <a:ext uri="{9D8B030D-6E8A-4147-A177-3AD203B41FA5}">
                          <a16:colId xmlns:a16="http://schemas.microsoft.com/office/drawing/2014/main" val="4251690992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6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20579" t="-1333" r="-31901" b="-83466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altLang="en-US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381937" t="-1333" r="-1047" b="-83466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6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6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09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138399" t="-450000" r="-63072" b="-9125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381937" t="-450000" r="-1047" b="-9125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2721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403" t="-586667" r="-643548" b="-873333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4245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4245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Input RF pulse app</a:t>
                          </a:r>
                          <a:r>
                            <a:rPr lang="en-US" sz="1100" b="1" dirty="0"/>
                            <a:t>lied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No BLC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BLC applied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Double compressed pulse BLC applied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No BLC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BLC applied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Double compressed pulse BLC applied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No BLC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BLC applied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00B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73466268"/>
                      </a:ext>
                    </a:extLst>
                  </a:tr>
                  <a:tr h="3431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403" t="-785965" r="-643548" b="-3456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16.7</a:t>
                          </a: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8.47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13.52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15.56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17.67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</a:t>
                          </a:r>
                          <a:r>
                            <a:rPr lang="en-US" sz="1100" b="1" dirty="0"/>
                            <a:t>2.73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14.47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5.41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94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  <a:p>
                          <a:pPr algn="ctr"/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(Spare ones)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</a:t>
                          </a:r>
                          <a:r>
                            <a:rPr lang="tr-TR" sz="1100" b="1" dirty="0"/>
                            <a:t>2+2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(4)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11+2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(4)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151</a:t>
                          </a:r>
                          <a:r>
                            <a:rPr lang="tr-TR" sz="1100" b="1" dirty="0"/>
                            <a:t>+2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(4)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58+1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50+1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70</a:t>
                          </a:r>
                          <a:r>
                            <a:rPr lang="tr-TR" sz="1100" b="1" dirty="0"/>
                            <a:t>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61+1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58+1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943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  <a:p>
                          <a:pPr algn="ctr"/>
                          <a:r>
                            <a:rPr lang="en-US" sz="1100" b="1" dirty="0"/>
                            <a:t>(</a:t>
                          </a: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Spare ones</a:t>
                          </a:r>
                          <a:r>
                            <a:rPr lang="en-US" sz="1100" b="1" dirty="0"/>
                            <a:t>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57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</a:t>
                          </a:r>
                          <a:r>
                            <a:rPr lang="tr-TR" sz="1100" b="1" dirty="0"/>
                            <a:t>7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29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</a:t>
                          </a:r>
                          <a:r>
                            <a:rPr lang="tr-TR" sz="1100" b="1" dirty="0"/>
                            <a:t>6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</a:t>
                          </a:r>
                          <a:r>
                            <a:rPr lang="tr-TR" sz="1100" b="1" dirty="0"/>
                            <a:t>6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1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30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D66ADDDF-657A-37E7-AF57-460792BAB7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GB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CLIC Booster,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Injector</a:t>
                </a:r>
                <a:r>
                  <a:rPr lang="tr-TR" altLang="en-US" dirty="0">
                    <a:solidFill>
                      <a:schemeClr val="accent1"/>
                    </a:solidFill>
                  </a:rPr>
                  <a:t> Linac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RF Module</a:t>
                </a:r>
                <a:endParaRPr lang="en-GB" altLang="en-US" dirty="0">
                  <a:solidFill>
                    <a:schemeClr val="accent1"/>
                  </a:solidFill>
                  <a:latin typeface="Aptos Display" panose="020B0004020202020204" pitchFamily="34" charset="0"/>
                </a:endParaRPr>
              </a:p>
            </p:txBody>
          </p:sp>
        </mc:Choice>
        <mc:Fallback xmlns="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ADB424FF-3508-FEEC-C27E-3C6ED8A84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blipFill>
                <a:blip r:embed="rId3"/>
                <a:stretch>
                  <a:fillRect b="-222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11912D2-AF84-5ABF-27AE-0209639B12ED}"/>
              </a:ext>
            </a:extLst>
          </p:cNvPr>
          <p:cNvSpPr txBox="1"/>
          <p:nvPr/>
        </p:nvSpPr>
        <p:spPr>
          <a:xfrm>
            <a:off x="5210175" y="1325696"/>
            <a:ext cx="20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b="1" dirty="0">
                <a:solidFill>
                  <a:srgbClr val="FF0000"/>
                </a:solidFill>
              </a:rPr>
              <a:t>Summary Table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75FFE0-8E2B-ABDB-9D2C-701BF0645C96}"/>
              </a:ext>
            </a:extLst>
          </p:cNvPr>
          <p:cNvSpPr/>
          <p:nvPr/>
        </p:nvSpPr>
        <p:spPr>
          <a:xfrm>
            <a:off x="3036627" y="4053385"/>
            <a:ext cx="914401" cy="20812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6F130A-EFBD-4963-4D76-65A4C71F28D0}"/>
              </a:ext>
            </a:extLst>
          </p:cNvPr>
          <p:cNvSpPr/>
          <p:nvPr/>
        </p:nvSpPr>
        <p:spPr>
          <a:xfrm>
            <a:off x="6778389" y="4053385"/>
            <a:ext cx="1003110" cy="20812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6F66E1-DD23-CB44-81A3-DAB0987EBA25}"/>
                  </a:ext>
                </a:extLst>
              </p:cNvPr>
              <p:cNvSpPr txBox="1"/>
              <p:nvPr/>
            </p:nvSpPr>
            <p:spPr>
              <a:xfrm>
                <a:off x="2905548" y="6156559"/>
                <a:ext cx="1117268" cy="275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en-US" sz="1100" dirty="0">
                    <a:solidFill>
                      <a:srgbClr val="FF0000"/>
                    </a:solidFill>
                  </a:rPr>
                  <a:t>+10.4%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1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tr-T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</m:oMath>
                </a14:m>
                <a:r>
                  <a:rPr lang="en-US" altLang="en-US" sz="1100" dirty="0">
                    <a:solidFill>
                      <a:srgbClr val="FF0000"/>
                    </a:solidFill>
                  </a:rPr>
                  <a:t> </a:t>
                </a:r>
                <a:endParaRPr lang="en-US" sz="1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6F66E1-DD23-CB44-81A3-DAB0987EB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548" y="6156559"/>
                <a:ext cx="1117268" cy="275332"/>
              </a:xfrm>
              <a:prstGeom prst="rect">
                <a:avLst/>
              </a:prstGeom>
              <a:blipFill>
                <a:blip r:embed="rId4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F4EA18-5F24-251D-1CCE-AB958C60EB93}"/>
                  </a:ext>
                </a:extLst>
              </p:cNvPr>
              <p:cNvSpPr txBox="1"/>
              <p:nvPr/>
            </p:nvSpPr>
            <p:spPr>
              <a:xfrm>
                <a:off x="6667667" y="6202286"/>
                <a:ext cx="1117268" cy="275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en-US" sz="1100" dirty="0">
                    <a:solidFill>
                      <a:srgbClr val="FF0000"/>
                    </a:solidFill>
                  </a:rPr>
                  <a:t>+13.6%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1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tr-T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</m:oMath>
                </a14:m>
                <a:r>
                  <a:rPr lang="en-US" altLang="en-US" sz="1100" dirty="0">
                    <a:solidFill>
                      <a:srgbClr val="FF0000"/>
                    </a:solidFill>
                  </a:rPr>
                  <a:t> </a:t>
                </a:r>
                <a:endParaRPr lang="en-US" sz="1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F4EA18-5F24-251D-1CCE-AB958C60EB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667" y="6202286"/>
                <a:ext cx="1117268" cy="275332"/>
              </a:xfrm>
              <a:prstGeom prst="rect">
                <a:avLst/>
              </a:prstGeom>
              <a:blipFill>
                <a:blip r:embed="rId5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950455B1-8ACD-4F45-64D6-2E5E9EE3CA89}"/>
              </a:ext>
            </a:extLst>
          </p:cNvPr>
          <p:cNvSpPr/>
          <p:nvPr/>
        </p:nvSpPr>
        <p:spPr>
          <a:xfrm>
            <a:off x="4094603" y="4053385"/>
            <a:ext cx="1473684" cy="208128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3F9966-06C5-8235-8093-52830CAD5F8C}"/>
                  </a:ext>
                </a:extLst>
              </p:cNvPr>
              <p:cNvSpPr txBox="1"/>
              <p:nvPr/>
            </p:nvSpPr>
            <p:spPr>
              <a:xfrm>
                <a:off x="4227973" y="6156559"/>
                <a:ext cx="1117268" cy="275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en-US" sz="1100" dirty="0">
                    <a:solidFill>
                      <a:srgbClr val="0000FF"/>
                    </a:solidFill>
                  </a:rPr>
                  <a:t>-19.2%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1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1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tr-TR" sz="11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</m:oMath>
                </a14:m>
                <a:r>
                  <a:rPr lang="en-US" altLang="en-US" sz="1100" dirty="0">
                    <a:solidFill>
                      <a:srgbClr val="0000FF"/>
                    </a:solidFill>
                  </a:rPr>
                  <a:t> </a:t>
                </a:r>
                <a:endParaRPr lang="en-US" sz="11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3F9966-06C5-8235-8093-52830CAD5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973" y="6156559"/>
                <a:ext cx="1117268" cy="275332"/>
              </a:xfrm>
              <a:prstGeom prst="rect">
                <a:avLst/>
              </a:prstGeom>
              <a:blipFill>
                <a:blip r:embed="rId6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C46A36DE-4D09-94FF-4717-BE28008220E0}"/>
              </a:ext>
            </a:extLst>
          </p:cNvPr>
          <p:cNvSpPr/>
          <p:nvPr/>
        </p:nvSpPr>
        <p:spPr>
          <a:xfrm>
            <a:off x="7927075" y="4062484"/>
            <a:ext cx="1373873" cy="208128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75371A8-E2E1-3251-A6A2-256B92C38BBB}"/>
                  </a:ext>
                </a:extLst>
              </p:cNvPr>
              <p:cNvSpPr txBox="1"/>
              <p:nvPr/>
            </p:nvSpPr>
            <p:spPr>
              <a:xfrm>
                <a:off x="8065768" y="6202286"/>
                <a:ext cx="1117268" cy="275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en-US" sz="1100" dirty="0">
                    <a:solidFill>
                      <a:srgbClr val="0000FF"/>
                    </a:solidFill>
                  </a:rPr>
                  <a:t>-18.2%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1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1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tr-TR" sz="11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</m:oMath>
                </a14:m>
                <a:r>
                  <a:rPr lang="en-US" altLang="en-US" sz="1100" dirty="0">
                    <a:solidFill>
                      <a:srgbClr val="0000FF"/>
                    </a:solidFill>
                  </a:rPr>
                  <a:t> </a:t>
                </a:r>
                <a:endParaRPr lang="en-US" sz="11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75371A8-E2E1-3251-A6A2-256B92C38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5768" y="6202286"/>
                <a:ext cx="1117268" cy="275332"/>
              </a:xfrm>
              <a:prstGeom prst="rect">
                <a:avLst/>
              </a:prstGeom>
              <a:blipFill>
                <a:blip r:embed="rId7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39DC2A02-C9BD-F82B-0A39-CC0BFFB1718E}"/>
              </a:ext>
            </a:extLst>
          </p:cNvPr>
          <p:cNvSpPr/>
          <p:nvPr/>
        </p:nvSpPr>
        <p:spPr>
          <a:xfrm>
            <a:off x="10487316" y="4024036"/>
            <a:ext cx="1126929" cy="20812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A1171A8-8A94-EF60-BAC2-D5E57E028257}"/>
                  </a:ext>
                </a:extLst>
              </p:cNvPr>
              <p:cNvSpPr txBox="1"/>
              <p:nvPr/>
            </p:nvSpPr>
            <p:spPr>
              <a:xfrm>
                <a:off x="10581138" y="6202286"/>
                <a:ext cx="1033107" cy="275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en-US" sz="1100" dirty="0">
                    <a:solidFill>
                      <a:srgbClr val="FF0000"/>
                    </a:solidFill>
                  </a:rPr>
                  <a:t>+6.5%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1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tr-T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</m:oMath>
                </a14:m>
                <a:r>
                  <a:rPr lang="en-US" altLang="en-US" sz="1100" dirty="0">
                    <a:solidFill>
                      <a:srgbClr val="FF0000"/>
                    </a:solidFill>
                  </a:rPr>
                  <a:t> </a:t>
                </a:r>
                <a:endParaRPr lang="en-US" sz="1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A1171A8-8A94-EF60-BAC2-D5E57E0282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1138" y="6202286"/>
                <a:ext cx="1033107" cy="275332"/>
              </a:xfrm>
              <a:prstGeom prst="rect">
                <a:avLst/>
              </a:prstGeom>
              <a:blipFill>
                <a:blip r:embed="rId8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623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9" grpId="0"/>
      <p:bldP spid="15" grpId="0" animBg="1"/>
      <p:bldP spid="16" grpId="0"/>
      <p:bldP spid="17" grpId="0" animBg="1"/>
      <p:bldP spid="18" grpId="0"/>
      <p:bldP spid="19" grpId="0" animBg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DAE2BE0-686A-E88B-C56B-FA4851FD25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1475907"/>
                  </p:ext>
                </p:extLst>
              </p:nvPr>
            </p:nvGraphicFramePr>
            <p:xfrm>
              <a:off x="2661373" y="2266557"/>
              <a:ext cx="7085146" cy="3498115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16736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91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18607">
                      <a:extLst>
                        <a:ext uri="{9D8B030D-6E8A-4147-A177-3AD203B41FA5}">
                          <a16:colId xmlns:a16="http://schemas.microsoft.com/office/drawing/2014/main" val="3576491169"/>
                        </a:ext>
                      </a:extLst>
                    </a:gridCol>
                  </a:tblGrid>
                  <a:tr h="312744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Booster and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Injector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Linac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2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200" dirty="0" err="1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11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2997639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Delta </a:t>
                          </a:r>
                          <a:endParaRPr lang="en-CH" sz="1100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 mm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2 mm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172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5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24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20 mm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8.4</a:t>
                          </a:r>
                          <a:r>
                            <a:rPr lang="tr-TR" sz="1100" b="1" dirty="0"/>
                            <a:t>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8.46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4.21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1.39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4.44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2.50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</a:t>
                          </a:r>
                          <a:r>
                            <a:rPr lang="tr-TR" sz="1100" b="1" dirty="0"/>
                            <a:t>5</a:t>
                          </a:r>
                          <a:r>
                            <a:rPr lang="en-US" sz="1100" b="1" dirty="0"/>
                            <a:t>8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3.22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2.21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2.57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19799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19519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18619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18490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41</a:t>
                          </a:r>
                          <a:r>
                            <a:rPr lang="en-US" sz="1100" b="1" dirty="0"/>
                            <a:t>6</a:t>
                          </a:r>
                          <a:r>
                            <a:rPr lang="de-DE" sz="1100" b="1" dirty="0"/>
                            <a:t>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300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4172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9.15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10.13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DAE2BE0-686A-E88B-C56B-FA4851FD25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1475907"/>
                  </p:ext>
                </p:extLst>
              </p:nvPr>
            </p:nvGraphicFramePr>
            <p:xfrm>
              <a:off x="2661373" y="2266557"/>
              <a:ext cx="7085146" cy="3498115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16736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91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18607">
                      <a:extLst>
                        <a:ext uri="{9D8B030D-6E8A-4147-A177-3AD203B41FA5}">
                          <a16:colId xmlns:a16="http://schemas.microsoft.com/office/drawing/2014/main" val="3576491169"/>
                        </a:ext>
                      </a:extLst>
                    </a:gridCol>
                  </a:tblGrid>
                  <a:tr h="312744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72561" t="-1961" r="-65041" b="-10392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269524" t="-1961" r="-1587" b="-10392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11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2997639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Delta </a:t>
                          </a:r>
                          <a:endParaRPr lang="en-CH" sz="1100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 mm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2 mm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45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5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24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20 mm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8.4</a:t>
                          </a:r>
                          <a:r>
                            <a:rPr lang="tr-TR" sz="1100" b="1" dirty="0"/>
                            <a:t>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8.46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4.21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1.39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4.44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2.50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</a:t>
                          </a:r>
                          <a:r>
                            <a:rPr lang="tr-TR" sz="1100" b="1" dirty="0"/>
                            <a:t>5</a:t>
                          </a:r>
                          <a:r>
                            <a:rPr lang="en-US" sz="1100" b="1" dirty="0"/>
                            <a:t>8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3.22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2.21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2.57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19799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19519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18619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18490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41</a:t>
                          </a:r>
                          <a:r>
                            <a:rPr lang="en-US" sz="1100" b="1" dirty="0"/>
                            <a:t>6</a:t>
                          </a:r>
                          <a:r>
                            <a:rPr lang="de-DE" sz="1100" b="1" dirty="0"/>
                            <a:t>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300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4245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9.15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10.13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3">
                <a:extLst>
                  <a:ext uri="{FF2B5EF4-FFF2-40B4-BE49-F238E27FC236}">
                    <a16:creationId xmlns:a16="http://schemas.microsoft.com/office/drawing/2014/main" id="{E665C50C-BEC0-9C2B-3214-CADDB5ABBFD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82987" y="129040"/>
                <a:ext cx="9226020" cy="593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GB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CLIC Booster,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Injector</a:t>
                </a:r>
                <a:r>
                  <a:rPr lang="tr-TR" altLang="en-US" dirty="0">
                    <a:solidFill>
                      <a:schemeClr val="accent1"/>
                    </a:solidFill>
                  </a:rPr>
                  <a:t> Linac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:r>
                  <a:rPr lang="en-GB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:r>
                  <a:rPr lang="en-US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Structure Parameters</a:t>
                </a:r>
                <a:endParaRPr lang="en-GB" altLang="en-US" dirty="0">
                  <a:solidFill>
                    <a:schemeClr val="accent1"/>
                  </a:solidFill>
                  <a:latin typeface="Aptos Display" panose="020B0004020202020204" pitchFamily="34" charset="0"/>
                </a:endParaRPr>
              </a:p>
            </p:txBody>
          </p:sp>
        </mc:Choice>
        <mc:Fallback xmlns="">
          <p:sp>
            <p:nvSpPr>
              <p:cNvPr id="5" name="Title 3">
                <a:extLst>
                  <a:ext uri="{FF2B5EF4-FFF2-40B4-BE49-F238E27FC236}">
                    <a16:creationId xmlns:a16="http://schemas.microsoft.com/office/drawing/2014/main" id="{E665C50C-BEC0-9C2B-3214-CADDB5ABB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82987" y="129040"/>
                <a:ext cx="9226020" cy="593142"/>
              </a:xfrm>
              <a:prstGeom prst="rect">
                <a:avLst/>
              </a:prstGeom>
              <a:blipFill>
                <a:blip r:embed="rId3"/>
                <a:stretch>
                  <a:fillRect l="-594" r="-528" b="-288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EB0E4BC-3BE7-EA01-C42E-A1D9C3ACE111}"/>
              </a:ext>
            </a:extLst>
          </p:cNvPr>
          <p:cNvSpPr txBox="1"/>
          <p:nvPr/>
        </p:nvSpPr>
        <p:spPr>
          <a:xfrm>
            <a:off x="2498380" y="1712559"/>
            <a:ext cx="7411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1800" dirty="0"/>
              <a:t>f = 2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Phase </a:t>
            </a:r>
            <a:r>
              <a:rPr lang="de-DE" altLang="en-US" sz="1800" dirty="0" err="1"/>
              <a:t>advance</a:t>
            </a:r>
            <a:r>
              <a:rPr lang="de-DE" altLang="en-US" sz="1800" dirty="0"/>
              <a:t> = </a:t>
            </a:r>
            <a:r>
              <a:rPr lang="de-DE" altLang="en-US" sz="1800" dirty="0">
                <a:sym typeface="Wingdings" panose="05000000000000000000" pitchFamily="2" charset="2"/>
              </a:rPr>
              <a:t>2</a:t>
            </a:r>
            <a:r>
              <a:rPr lang="el-GR" altLang="en-US" sz="1800" dirty="0"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ym typeface="Wingdings" panose="05000000000000000000" pitchFamily="2" charset="2"/>
              </a:rPr>
              <a:t>/3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5 </a:t>
            </a:r>
            <a:r>
              <a:rPr lang="de-DE" altLang="en-US" sz="1800" dirty="0" err="1"/>
              <a:t>us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1BB403-3F48-C419-F6B0-C03A1AF68C8A}"/>
              </a:ext>
            </a:extLst>
          </p:cNvPr>
          <p:cNvSpPr txBox="1"/>
          <p:nvPr/>
        </p:nvSpPr>
        <p:spPr>
          <a:xfrm>
            <a:off x="5195883" y="1158561"/>
            <a:ext cx="20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b="1" dirty="0">
                <a:solidFill>
                  <a:srgbClr val="FF0000"/>
                </a:solidFill>
              </a:rPr>
              <a:t>Summary Table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335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EFDCDB0-F528-95B1-C08B-39CD6B1054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GB" altLang="en-US" sz="5400" dirty="0">
                <a:solidFill>
                  <a:schemeClr val="accent1"/>
                </a:solidFill>
              </a:rPr>
              <a:t>No BLC applied input RF pulse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40421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FE23182-3EC8-39ED-5043-F48D568D51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1077348"/>
                  </p:ext>
                </p:extLst>
              </p:nvPr>
            </p:nvGraphicFramePr>
            <p:xfrm>
              <a:off x="4722136" y="1946041"/>
              <a:ext cx="6701514" cy="3474255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11860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71412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1504950">
                      <a:extLst>
                        <a:ext uri="{9D8B030D-6E8A-4147-A177-3AD203B41FA5}">
                          <a16:colId xmlns:a16="http://schemas.microsoft.com/office/drawing/2014/main" val="2157280256"/>
                        </a:ext>
                      </a:extLst>
                    </a:gridCol>
                    <a:gridCol w="1606550">
                      <a:extLst>
                        <a:ext uri="{9D8B030D-6E8A-4147-A177-3AD203B41FA5}">
                          <a16:colId xmlns:a16="http://schemas.microsoft.com/office/drawing/2014/main" val="2704533341"/>
                        </a:ext>
                      </a:extLst>
                    </a:gridCol>
                  </a:tblGrid>
                  <a:tr h="36561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Booster and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Injector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Linac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2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200" dirty="0" err="1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0718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341241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2075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Injector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Linac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100" b="1" dirty="0" err="1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27093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200" b="1" i="1" smtClean="0">
                                    <a:latin typeface="Cambria Math" panose="02040503050406030204" pitchFamily="18" charset="0"/>
                                  </a:rPr>
                                  <m:t>𝜟</m:t>
                                </m:r>
                                <m:r>
                                  <a:rPr lang="tr-TR" sz="1200" b="1" i="1" smtClean="0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CH" sz="12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2709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27093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SLED Power Gain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3.78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3.78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4.22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2321641"/>
                      </a:ext>
                    </a:extLst>
                  </a:tr>
                  <a:tr h="2709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Loaded Voltage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50.</a:t>
                          </a:r>
                          <a:r>
                            <a:rPr lang="en-US" sz="1100" b="1" dirty="0"/>
                            <a:t>20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46.69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</a:t>
                          </a:r>
                          <a:r>
                            <a:rPr lang="en-US" sz="1100" b="1" dirty="0"/>
                            <a:t>3.42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85730030"/>
                      </a:ext>
                    </a:extLst>
                  </a:tr>
                  <a:tr h="27213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Loaded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b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𝒂𝒗𝒈</m:t>
                                  </m:r>
                                </m:sub>
                              </m:sSub>
                            </m:oMath>
                          </a14:m>
                          <a:endParaRPr lang="en-US" sz="1200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16.7</a:t>
                          </a: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15.56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14.47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12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</a:t>
                          </a:r>
                          <a:r>
                            <a:rPr lang="tr-TR" sz="1100" b="1" dirty="0"/>
                            <a:t>2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</a:t>
                          </a:r>
                          <a:r>
                            <a:rPr lang="tr-TR" sz="1100" b="1" dirty="0"/>
                            <a:t>7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61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412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</a:t>
                          </a:r>
                          <a:r>
                            <a:rPr lang="tr-TR" sz="1100" b="1" dirty="0"/>
                            <a:t>1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29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31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FE23182-3EC8-39ED-5043-F48D568D51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1077348"/>
                  </p:ext>
                </p:extLst>
              </p:nvPr>
            </p:nvGraphicFramePr>
            <p:xfrm>
              <a:off x="4722136" y="1946041"/>
              <a:ext cx="6701514" cy="3474255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11860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71412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1504950">
                      <a:extLst>
                        <a:ext uri="{9D8B030D-6E8A-4147-A177-3AD203B41FA5}">
                          <a16:colId xmlns:a16="http://schemas.microsoft.com/office/drawing/2014/main" val="2157280256"/>
                        </a:ext>
                      </a:extLst>
                    </a:gridCol>
                    <a:gridCol w="1606550">
                      <a:extLst>
                        <a:ext uri="{9D8B030D-6E8A-4147-A177-3AD203B41FA5}">
                          <a16:colId xmlns:a16="http://schemas.microsoft.com/office/drawing/2014/main" val="270453334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71516" t="-1333" r="-55123" b="-664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317045" t="-1333" r="-1894" b="-664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341241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21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238866" t="-388889" r="-108907" b="-7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317045" t="-388889" r="-1894" b="-78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2721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287" t="-500000" r="-217529" b="-7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2709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27093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SLED Power Gain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3.78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3.78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4.22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2321641"/>
                      </a:ext>
                    </a:extLst>
                  </a:tr>
                  <a:tr h="2709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Loaded Voltage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50.</a:t>
                          </a:r>
                          <a:r>
                            <a:rPr lang="en-US" sz="1100" b="1" dirty="0"/>
                            <a:t>20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46.69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</a:t>
                          </a:r>
                          <a:r>
                            <a:rPr lang="en-US" sz="1100" b="1" dirty="0"/>
                            <a:t>3.42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85730030"/>
                      </a:ext>
                    </a:extLst>
                  </a:tr>
                  <a:tr h="2917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287" t="-829167" r="-217529" b="-2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16.7</a:t>
                          </a: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15.56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14.47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</a:t>
                          </a:r>
                          <a:r>
                            <a:rPr lang="tr-TR" sz="1100" b="1" dirty="0"/>
                            <a:t>2</a:t>
                          </a:r>
                          <a:endParaRPr lang="en-US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</a:t>
                          </a:r>
                          <a:r>
                            <a:rPr lang="tr-TR" sz="1100" b="1" dirty="0"/>
                            <a:t>7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61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412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</a:t>
                          </a:r>
                          <a:r>
                            <a:rPr lang="tr-TR" sz="1100" b="1" dirty="0"/>
                            <a:t>1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29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31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ADB424FF-3508-FEEC-C27E-3C6ED8A8472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GB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CLIC Booster,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Injector</a:t>
                </a:r>
                <a:r>
                  <a:rPr lang="tr-TR" altLang="en-US" dirty="0">
                    <a:solidFill>
                      <a:schemeClr val="accent1"/>
                    </a:solidFill>
                  </a:rPr>
                  <a:t> Linac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RF Module</a:t>
                </a:r>
                <a:endParaRPr lang="en-GB" altLang="en-US" dirty="0">
                  <a:solidFill>
                    <a:schemeClr val="accent1"/>
                  </a:solidFill>
                  <a:latin typeface="Aptos Display" panose="020B0004020202020204" pitchFamily="34" charset="0"/>
                </a:endParaRPr>
              </a:p>
            </p:txBody>
          </p:sp>
        </mc:Choice>
        <mc:Fallback xmlns="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ADB424FF-3508-FEEC-C27E-3C6ED8A84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blipFill>
                <a:blip r:embed="rId3"/>
                <a:stretch>
                  <a:fillRect b="-222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CD07213D-BD0F-986E-9C1E-674CA2FCCCEA}"/>
              </a:ext>
            </a:extLst>
          </p:cNvPr>
          <p:cNvSpPr/>
          <p:nvPr/>
        </p:nvSpPr>
        <p:spPr>
          <a:xfrm rot="10800000">
            <a:off x="1217771" y="3792067"/>
            <a:ext cx="1069975" cy="866775"/>
          </a:xfrm>
          <a:prstGeom prst="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33C143-6E17-23FD-C642-9ED2A7E176EC}"/>
              </a:ext>
            </a:extLst>
          </p:cNvPr>
          <p:cNvSpPr/>
          <p:nvPr/>
        </p:nvSpPr>
        <p:spPr>
          <a:xfrm>
            <a:off x="274637" y="6187593"/>
            <a:ext cx="1846262" cy="46355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2000">
                <a:srgbClr val="92D050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18">
            <a:extLst>
              <a:ext uri="{FF2B5EF4-FFF2-40B4-BE49-F238E27FC236}">
                <a16:creationId xmlns:a16="http://schemas.microsoft.com/office/drawing/2014/main" id="{ACF57140-31BB-0902-CA93-1996496F6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8109" y="3847630"/>
            <a:ext cx="819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400"/>
              <a:t>Klystron</a:t>
            </a:r>
            <a:endParaRPr lang="en-US" altLang="en-US" sz="1400"/>
          </a:p>
        </p:txBody>
      </p:sp>
      <p:sp>
        <p:nvSpPr>
          <p:cNvPr id="29" name="TextBox 19">
            <a:extLst>
              <a:ext uri="{FF2B5EF4-FFF2-40B4-BE49-F238E27FC236}">
                <a16:creationId xmlns:a16="http://schemas.microsoft.com/office/drawing/2014/main" id="{4C6313F9-6972-D082-9B7B-5E6298B85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101" y="5214154"/>
            <a:ext cx="12916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/>
              <a:t>RF </a:t>
            </a:r>
            <a:r>
              <a:rPr lang="tr-TR" altLang="en-US" sz="1400" dirty="0"/>
              <a:t>Pulse Compressor</a:t>
            </a:r>
            <a:endParaRPr lang="en-US" altLang="en-US" sz="1400" dirty="0"/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id="{C5D695B5-3888-0F5A-2496-8CDCD7010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665" y="6292222"/>
            <a:ext cx="181768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300" dirty="0"/>
              <a:t>Accelerating Structure</a:t>
            </a:r>
            <a:endParaRPr lang="en-US" altLang="en-US" sz="13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E6FC8D6-D6D9-69EB-95D5-FC2974DF3FBD}"/>
              </a:ext>
            </a:extLst>
          </p:cNvPr>
          <p:cNvCxnSpPr>
            <a:cxnSpLocks/>
            <a:stCxn id="3" idx="0"/>
          </p:cNvCxnSpPr>
          <p:nvPr/>
        </p:nvCxnSpPr>
        <p:spPr>
          <a:xfrm>
            <a:off x="1752759" y="4658842"/>
            <a:ext cx="4762" cy="7778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7A088A70-7BD7-F037-B6AE-351E85F53765}"/>
              </a:ext>
            </a:extLst>
          </p:cNvPr>
          <p:cNvSpPr/>
          <p:nvPr/>
        </p:nvSpPr>
        <p:spPr>
          <a:xfrm>
            <a:off x="2159159" y="5268442"/>
            <a:ext cx="1069975" cy="1508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3237E04-C7A7-CFC2-F3B0-11B329CFE336}"/>
              </a:ext>
            </a:extLst>
          </p:cNvPr>
          <p:cNvSpPr/>
          <p:nvPr/>
        </p:nvSpPr>
        <p:spPr>
          <a:xfrm>
            <a:off x="2159159" y="5552605"/>
            <a:ext cx="1069975" cy="1508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8AE42F6-CD41-CF57-BB1F-710A65798BE9}"/>
              </a:ext>
            </a:extLst>
          </p:cNvPr>
          <p:cNvCxnSpPr>
            <a:cxnSpLocks/>
          </p:cNvCxnSpPr>
          <p:nvPr/>
        </p:nvCxnSpPr>
        <p:spPr>
          <a:xfrm>
            <a:off x="2159159" y="5250980"/>
            <a:ext cx="0" cy="1857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AE7924B-4118-436C-26CD-29491C2EEAB1}"/>
              </a:ext>
            </a:extLst>
          </p:cNvPr>
          <p:cNvCxnSpPr>
            <a:cxnSpLocks/>
          </p:cNvCxnSpPr>
          <p:nvPr/>
        </p:nvCxnSpPr>
        <p:spPr>
          <a:xfrm>
            <a:off x="2155984" y="5535142"/>
            <a:ext cx="0" cy="1857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E0AB79F-E362-AEF0-4FE5-DAC472B9CB8B}"/>
              </a:ext>
            </a:extLst>
          </p:cNvPr>
          <p:cNvCxnSpPr>
            <a:cxnSpLocks/>
          </p:cNvCxnSpPr>
          <p:nvPr/>
        </p:nvCxnSpPr>
        <p:spPr>
          <a:xfrm flipH="1">
            <a:off x="1749584" y="5428780"/>
            <a:ext cx="406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4FE039A-C09E-4B99-E466-68AC72E00EB3}"/>
              </a:ext>
            </a:extLst>
          </p:cNvPr>
          <p:cNvCxnSpPr>
            <a:cxnSpLocks/>
          </p:cNvCxnSpPr>
          <p:nvPr/>
        </p:nvCxnSpPr>
        <p:spPr>
          <a:xfrm flipH="1">
            <a:off x="1749584" y="5543080"/>
            <a:ext cx="4143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64892C1-A97B-E22E-5E70-23A6C7ED0A5B}"/>
              </a:ext>
            </a:extLst>
          </p:cNvPr>
          <p:cNvCxnSpPr>
            <a:cxnSpLocks/>
          </p:cNvCxnSpPr>
          <p:nvPr/>
        </p:nvCxnSpPr>
        <p:spPr>
          <a:xfrm>
            <a:off x="1936909" y="5419255"/>
            <a:ext cx="0" cy="1333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390CBEB-D85C-CB0B-E86C-84C97802526F}"/>
              </a:ext>
            </a:extLst>
          </p:cNvPr>
          <p:cNvCxnSpPr>
            <a:cxnSpLocks/>
          </p:cNvCxnSpPr>
          <p:nvPr/>
        </p:nvCxnSpPr>
        <p:spPr>
          <a:xfrm flipH="1">
            <a:off x="740025" y="5904535"/>
            <a:ext cx="1803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8C2D310-56F4-2BE7-5346-D338716AE81A}"/>
              </a:ext>
            </a:extLst>
          </p:cNvPr>
          <p:cNvCxnSpPr>
            <a:cxnSpLocks/>
          </p:cNvCxnSpPr>
          <p:nvPr/>
        </p:nvCxnSpPr>
        <p:spPr>
          <a:xfrm>
            <a:off x="1757521" y="5552605"/>
            <a:ext cx="9525" cy="36483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0F6C327-AE16-DE22-D042-5B0B211328D3}"/>
              </a:ext>
            </a:extLst>
          </p:cNvPr>
          <p:cNvCxnSpPr>
            <a:cxnSpLocks/>
          </p:cNvCxnSpPr>
          <p:nvPr/>
        </p:nvCxnSpPr>
        <p:spPr>
          <a:xfrm>
            <a:off x="746124" y="5904535"/>
            <a:ext cx="0" cy="28782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D009B2A-F7E8-63ED-2B09-D5B44DF58D93}"/>
              </a:ext>
            </a:extLst>
          </p:cNvPr>
          <p:cNvCxnSpPr>
            <a:cxnSpLocks/>
          </p:cNvCxnSpPr>
          <p:nvPr/>
        </p:nvCxnSpPr>
        <p:spPr>
          <a:xfrm>
            <a:off x="2543425" y="5901209"/>
            <a:ext cx="0" cy="29114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2ADE5C57-E831-37FA-D78B-B61DE45FEA6D}"/>
              </a:ext>
            </a:extLst>
          </p:cNvPr>
          <p:cNvSpPr/>
          <p:nvPr/>
        </p:nvSpPr>
        <p:spPr>
          <a:xfrm>
            <a:off x="2287746" y="6185702"/>
            <a:ext cx="1846262" cy="46355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2000">
                <a:srgbClr val="92D050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4" name="TextBox 20">
            <a:extLst>
              <a:ext uri="{FF2B5EF4-FFF2-40B4-BE49-F238E27FC236}">
                <a16:creationId xmlns:a16="http://schemas.microsoft.com/office/drawing/2014/main" id="{A3FF5391-AE9D-9BE1-DCA1-7DE5272E6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4774" y="6290331"/>
            <a:ext cx="181768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300" dirty="0"/>
              <a:t>Accelerating Structure</a:t>
            </a:r>
            <a:endParaRPr lang="en-US" altLang="en-US" sz="13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CD914C8-04F7-DCAB-5818-D644B8E7BF1A}"/>
                  </a:ext>
                </a:extLst>
              </p:cNvPr>
              <p:cNvSpPr txBox="1"/>
              <p:nvPr/>
            </p:nvSpPr>
            <p:spPr>
              <a:xfrm>
                <a:off x="3229134" y="5268442"/>
                <a:ext cx="740464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𝑔𝑎𝑖𝑛</m:t>
                        </m:r>
                      </m:sub>
                    </m:sSub>
                  </m:oMath>
                </a14:m>
                <a:r>
                  <a:rPr lang="tr-TR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CD914C8-04F7-DCAB-5818-D644B8E7B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134" y="5268442"/>
                <a:ext cx="740464" cy="391902"/>
              </a:xfrm>
              <a:prstGeom prst="rect">
                <a:avLst/>
              </a:prstGeom>
              <a:blipFill>
                <a:blip r:embed="rId4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5CE89E0-7A8E-F687-C727-2FB573233E0D}"/>
                  </a:ext>
                </a:extLst>
              </p:cNvPr>
              <p:cNvSpPr txBox="1"/>
              <p:nvPr/>
            </p:nvSpPr>
            <p:spPr>
              <a:xfrm>
                <a:off x="2155984" y="4015817"/>
                <a:ext cx="7404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tr-TR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5CE89E0-7A8E-F687-C727-2FB573233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984" y="4015817"/>
                <a:ext cx="74046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48" descr="A graph of a pulse&#10;&#10;AI-generated content may be incorrect.">
            <a:extLst>
              <a:ext uri="{FF2B5EF4-FFF2-40B4-BE49-F238E27FC236}">
                <a16:creationId xmlns:a16="http://schemas.microsoft.com/office/drawing/2014/main" id="{D15EA653-E295-1AF5-C02B-5E21E126C1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2" t="9706" r="8559" b="4013"/>
          <a:stretch/>
        </p:blipFill>
        <p:spPr>
          <a:xfrm>
            <a:off x="316440" y="784225"/>
            <a:ext cx="3694961" cy="294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19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60E1F-AE66-31C4-B9CB-5ABE21B5E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DB027BD-9C7B-1711-5919-0CBDDEDEEC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GB" altLang="en-US" sz="5400" dirty="0">
                <a:solidFill>
                  <a:schemeClr val="accent1"/>
                </a:solidFill>
              </a:rPr>
              <a:t>BLC applied input RF pulse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999432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FD2959-48D3-EEE0-4161-B9E83C672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7634C6B0-F59C-4DAC-EB47-E22FAA90A53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GB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CLIC Booster,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Injector</a:t>
                </a:r>
                <a:r>
                  <a:rPr lang="tr-TR" altLang="en-US" dirty="0">
                    <a:solidFill>
                      <a:schemeClr val="accent1"/>
                    </a:solidFill>
                  </a:rPr>
                  <a:t> Linac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RF Module</a:t>
                </a:r>
                <a:endParaRPr lang="en-GB" altLang="en-US" dirty="0">
                  <a:solidFill>
                    <a:schemeClr val="accent1"/>
                  </a:solidFill>
                  <a:latin typeface="Aptos Display" panose="020B0004020202020204" pitchFamily="34" charset="0"/>
                </a:endParaRPr>
              </a:p>
            </p:txBody>
          </p:sp>
        </mc:Choice>
        <mc:Fallback xmlns="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ADB424FF-3508-FEEC-C27E-3C6ED8A84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blipFill>
                <a:blip r:embed="rId3"/>
                <a:stretch>
                  <a:fillRect b="-222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C24365F5-9120-8C31-DEA8-A08B88467872}"/>
              </a:ext>
            </a:extLst>
          </p:cNvPr>
          <p:cNvSpPr/>
          <p:nvPr/>
        </p:nvSpPr>
        <p:spPr>
          <a:xfrm rot="10800000">
            <a:off x="1217771" y="3792067"/>
            <a:ext cx="1069975" cy="866775"/>
          </a:xfrm>
          <a:prstGeom prst="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6FAF86-A217-C6BB-CF7F-E3CDDB70E0C7}"/>
              </a:ext>
            </a:extLst>
          </p:cNvPr>
          <p:cNvSpPr/>
          <p:nvPr/>
        </p:nvSpPr>
        <p:spPr>
          <a:xfrm>
            <a:off x="274637" y="6187593"/>
            <a:ext cx="1846262" cy="46355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2000">
                <a:srgbClr val="92D050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TextBox 18">
            <a:extLst>
              <a:ext uri="{FF2B5EF4-FFF2-40B4-BE49-F238E27FC236}">
                <a16:creationId xmlns:a16="http://schemas.microsoft.com/office/drawing/2014/main" id="{C8706430-947D-347F-FB28-0FC3A56A48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8109" y="3847630"/>
            <a:ext cx="819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400"/>
              <a:t>Klystron</a:t>
            </a:r>
            <a:endParaRPr lang="en-US" altLang="en-US" sz="1400"/>
          </a:p>
        </p:txBody>
      </p:sp>
      <p:sp>
        <p:nvSpPr>
          <p:cNvPr id="11" name="TextBox 19">
            <a:extLst>
              <a:ext uri="{FF2B5EF4-FFF2-40B4-BE49-F238E27FC236}">
                <a16:creationId xmlns:a16="http://schemas.microsoft.com/office/drawing/2014/main" id="{25EB617A-5402-B19D-822B-88579231D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101" y="5214154"/>
            <a:ext cx="12916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/>
              <a:t>RF </a:t>
            </a:r>
            <a:r>
              <a:rPr lang="tr-TR" altLang="en-US" sz="1400" dirty="0"/>
              <a:t>Pulse Compressor</a:t>
            </a:r>
            <a:endParaRPr lang="en-US" altLang="en-US" sz="1400" dirty="0"/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51266C94-5014-AF44-A23D-D4D74CD97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665" y="6292222"/>
            <a:ext cx="181768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300" dirty="0"/>
              <a:t>Accelerating Structure</a:t>
            </a:r>
            <a:endParaRPr lang="en-US" altLang="en-US" sz="13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66DAE00-8F99-C263-F110-DAB6C760C513}"/>
              </a:ext>
            </a:extLst>
          </p:cNvPr>
          <p:cNvCxnSpPr>
            <a:cxnSpLocks/>
            <a:stCxn id="8" idx="0"/>
          </p:cNvCxnSpPr>
          <p:nvPr/>
        </p:nvCxnSpPr>
        <p:spPr>
          <a:xfrm>
            <a:off x="1752759" y="4658842"/>
            <a:ext cx="4762" cy="7778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C2D0E92-1EC6-0B4E-FF5C-DDF9CD6582FF}"/>
              </a:ext>
            </a:extLst>
          </p:cNvPr>
          <p:cNvSpPr/>
          <p:nvPr/>
        </p:nvSpPr>
        <p:spPr>
          <a:xfrm>
            <a:off x="2159159" y="5268442"/>
            <a:ext cx="1069975" cy="1508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9096D4-A355-9A6B-4562-088A5FC47DF4}"/>
              </a:ext>
            </a:extLst>
          </p:cNvPr>
          <p:cNvSpPr/>
          <p:nvPr/>
        </p:nvSpPr>
        <p:spPr>
          <a:xfrm>
            <a:off x="2159159" y="5552605"/>
            <a:ext cx="1069975" cy="1508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9F5B92-3720-B24B-06EB-639551D02D6E}"/>
              </a:ext>
            </a:extLst>
          </p:cNvPr>
          <p:cNvCxnSpPr>
            <a:cxnSpLocks/>
          </p:cNvCxnSpPr>
          <p:nvPr/>
        </p:nvCxnSpPr>
        <p:spPr>
          <a:xfrm>
            <a:off x="2159159" y="5250980"/>
            <a:ext cx="0" cy="1857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174F1C-C96C-987A-A526-0B0DD9887DC1}"/>
              </a:ext>
            </a:extLst>
          </p:cNvPr>
          <p:cNvCxnSpPr>
            <a:cxnSpLocks/>
          </p:cNvCxnSpPr>
          <p:nvPr/>
        </p:nvCxnSpPr>
        <p:spPr>
          <a:xfrm>
            <a:off x="2155984" y="5535142"/>
            <a:ext cx="0" cy="1857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AE21D7-DA5E-A203-A176-1DC15B51B0E5}"/>
              </a:ext>
            </a:extLst>
          </p:cNvPr>
          <p:cNvCxnSpPr>
            <a:cxnSpLocks/>
          </p:cNvCxnSpPr>
          <p:nvPr/>
        </p:nvCxnSpPr>
        <p:spPr>
          <a:xfrm flipH="1">
            <a:off x="1749584" y="5428780"/>
            <a:ext cx="406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37F4154-C270-7536-E6F2-6B6ED0636FAF}"/>
              </a:ext>
            </a:extLst>
          </p:cNvPr>
          <p:cNvCxnSpPr>
            <a:cxnSpLocks/>
          </p:cNvCxnSpPr>
          <p:nvPr/>
        </p:nvCxnSpPr>
        <p:spPr>
          <a:xfrm flipH="1">
            <a:off x="1749584" y="5543080"/>
            <a:ext cx="4143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E6F4FD1-6FFB-3CBF-044A-C100CEBE0CCC}"/>
              </a:ext>
            </a:extLst>
          </p:cNvPr>
          <p:cNvCxnSpPr>
            <a:cxnSpLocks/>
          </p:cNvCxnSpPr>
          <p:nvPr/>
        </p:nvCxnSpPr>
        <p:spPr>
          <a:xfrm>
            <a:off x="1936909" y="5419255"/>
            <a:ext cx="0" cy="1333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FDB6B8C-A6F3-DEC7-5A28-A880983911A1}"/>
              </a:ext>
            </a:extLst>
          </p:cNvPr>
          <p:cNvCxnSpPr>
            <a:cxnSpLocks/>
          </p:cNvCxnSpPr>
          <p:nvPr/>
        </p:nvCxnSpPr>
        <p:spPr>
          <a:xfrm flipH="1">
            <a:off x="740025" y="5904535"/>
            <a:ext cx="1803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2F8892D-AD55-B75B-94DC-95A9D2C15E44}"/>
              </a:ext>
            </a:extLst>
          </p:cNvPr>
          <p:cNvCxnSpPr>
            <a:cxnSpLocks/>
          </p:cNvCxnSpPr>
          <p:nvPr/>
        </p:nvCxnSpPr>
        <p:spPr>
          <a:xfrm>
            <a:off x="1757521" y="5552605"/>
            <a:ext cx="9525" cy="36483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736479C-30E0-E1EF-FDC0-3589F59E9029}"/>
              </a:ext>
            </a:extLst>
          </p:cNvPr>
          <p:cNvCxnSpPr>
            <a:cxnSpLocks/>
          </p:cNvCxnSpPr>
          <p:nvPr/>
        </p:nvCxnSpPr>
        <p:spPr>
          <a:xfrm>
            <a:off x="746124" y="5904535"/>
            <a:ext cx="0" cy="28782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F6A6259-4C01-CC5C-6230-D1FD3495F34C}"/>
              </a:ext>
            </a:extLst>
          </p:cNvPr>
          <p:cNvCxnSpPr>
            <a:cxnSpLocks/>
          </p:cNvCxnSpPr>
          <p:nvPr/>
        </p:nvCxnSpPr>
        <p:spPr>
          <a:xfrm>
            <a:off x="2543425" y="5901209"/>
            <a:ext cx="0" cy="29114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E39615FA-5674-B582-0D09-9CA644A10279}"/>
              </a:ext>
            </a:extLst>
          </p:cNvPr>
          <p:cNvSpPr/>
          <p:nvPr/>
        </p:nvSpPr>
        <p:spPr>
          <a:xfrm>
            <a:off x="2287746" y="6185702"/>
            <a:ext cx="1846262" cy="46355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2000">
                <a:srgbClr val="92D050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085B9899-1CC1-8DC3-9A85-14D872699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4774" y="6290331"/>
            <a:ext cx="181768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300" dirty="0"/>
              <a:t>Accelerating Structure</a:t>
            </a:r>
            <a:endParaRPr lang="en-US" altLang="en-US" sz="13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B52E71-6AFA-BE92-17F3-7A122C22565F}"/>
                  </a:ext>
                </a:extLst>
              </p:cNvPr>
              <p:cNvSpPr txBox="1"/>
              <p:nvPr/>
            </p:nvSpPr>
            <p:spPr>
              <a:xfrm>
                <a:off x="3229134" y="5268442"/>
                <a:ext cx="740464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𝑔𝑎𝑖𝑛</m:t>
                        </m:r>
                      </m:sub>
                    </m:sSub>
                  </m:oMath>
                </a14:m>
                <a:r>
                  <a:rPr lang="tr-TR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B52E71-6AFA-BE92-17F3-7A122C2256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134" y="5268442"/>
                <a:ext cx="740464" cy="391902"/>
              </a:xfrm>
              <a:prstGeom prst="rect">
                <a:avLst/>
              </a:prstGeom>
              <a:blipFill>
                <a:blip r:embed="rId4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E92EC04-567C-579F-73C3-54C0C6A17C50}"/>
                  </a:ext>
                </a:extLst>
              </p:cNvPr>
              <p:cNvSpPr txBox="1"/>
              <p:nvPr/>
            </p:nvSpPr>
            <p:spPr>
              <a:xfrm>
                <a:off x="2155984" y="4015817"/>
                <a:ext cx="7404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tr-TR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E92EC04-567C-579F-73C3-54C0C6A17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984" y="4015817"/>
                <a:ext cx="74046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3DA4C017-1E5D-0F6A-6C15-0CE5DF92ABC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0878229"/>
                  </p:ext>
                </p:extLst>
              </p:nvPr>
            </p:nvGraphicFramePr>
            <p:xfrm>
              <a:off x="4702348" y="1806445"/>
              <a:ext cx="6894340" cy="3971244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2759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41846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1433063">
                      <a:extLst>
                        <a:ext uri="{9D8B030D-6E8A-4147-A177-3AD203B41FA5}">
                          <a16:colId xmlns:a16="http://schemas.microsoft.com/office/drawing/2014/main" val="2157280256"/>
                        </a:ext>
                      </a:extLst>
                    </a:gridCol>
                    <a:gridCol w="1743525">
                      <a:extLst>
                        <a:ext uri="{9D8B030D-6E8A-4147-A177-3AD203B41FA5}">
                          <a16:colId xmlns:a16="http://schemas.microsoft.com/office/drawing/2014/main" val="2704533341"/>
                        </a:ext>
                      </a:extLst>
                    </a:gridCol>
                  </a:tblGrid>
                  <a:tr h="524131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Booster and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Injector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Linac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2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200" dirty="0" err="1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700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32986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97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Injector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Linac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100" b="1" dirty="0" err="1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3119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200" b="1" i="1" smtClean="0">
                                    <a:latin typeface="Cambria Math" panose="02040503050406030204" pitchFamily="18" charset="0"/>
                                  </a:rPr>
                                  <m:t>𝜟</m:t>
                                </m:r>
                                <m:r>
                                  <a:rPr lang="tr-TR" sz="1200" b="1" i="1" smtClean="0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CH" sz="12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2945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2945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SLED Power Gain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4.38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>
                              <a:solidFill>
                                <a:schemeClr val="tx1"/>
                              </a:solidFill>
                            </a:rPr>
                            <a:t>4.5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>
                              <a:solidFill>
                                <a:schemeClr val="tx1"/>
                              </a:solidFill>
                            </a:rPr>
                            <a:t>4.64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8972508"/>
                      </a:ext>
                    </a:extLst>
                  </a:tr>
                  <a:tr h="2945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Loaded Voltage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</a:t>
                          </a:r>
                          <a:r>
                            <a:rPr lang="tr-TR" sz="1100" b="1" dirty="0"/>
                            <a:t>5.4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53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46.24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304092"/>
                      </a:ext>
                    </a:extLst>
                  </a:tr>
                  <a:tr h="3344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Loaded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b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𝒂𝒗𝒈</m:t>
                                  </m:r>
                                </m:sub>
                              </m:sSub>
                            </m:oMath>
                          </a14:m>
                          <a:endParaRPr lang="en-US" sz="1200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8.47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17.67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5.41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891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11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50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58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891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56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</a:t>
                          </a:r>
                          <a:r>
                            <a:rPr lang="tr-TR" sz="1100" b="1" dirty="0"/>
                            <a:t>5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29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3DA4C017-1E5D-0F6A-6C15-0CE5DF92ABC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0878229"/>
                  </p:ext>
                </p:extLst>
              </p:nvPr>
            </p:nvGraphicFramePr>
            <p:xfrm>
              <a:off x="4702348" y="1806445"/>
              <a:ext cx="6894340" cy="3971244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2759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41846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1433063">
                      <a:extLst>
                        <a:ext uri="{9D8B030D-6E8A-4147-A177-3AD203B41FA5}">
                          <a16:colId xmlns:a16="http://schemas.microsoft.com/office/drawing/2014/main" val="2157280256"/>
                        </a:ext>
                      </a:extLst>
                    </a:gridCol>
                    <a:gridCol w="1743525">
                      <a:extLst>
                        <a:ext uri="{9D8B030D-6E8A-4147-A177-3AD203B41FA5}">
                          <a16:colId xmlns:a16="http://schemas.microsoft.com/office/drawing/2014/main" val="2704533341"/>
                        </a:ext>
                      </a:extLst>
                    </a:gridCol>
                  </a:tblGrid>
                  <a:tr h="524131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6"/>
                          <a:stretch>
                            <a:fillRect l="-79449" t="-1163" r="-61441" b="-66046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6"/>
                          <a:stretch>
                            <a:fillRect l="-296154" t="-1163" r="-1399" b="-6604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700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32986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97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6"/>
                          <a:stretch>
                            <a:fillRect l="-258898" t="-372549" r="-122881" b="-8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6"/>
                          <a:stretch>
                            <a:fillRect l="-296154" t="-372549" r="-1399" b="-811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3119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6"/>
                          <a:stretch>
                            <a:fillRect l="-267" t="-472549" r="-203743" b="-7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2945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2945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SLED Power Gain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4.38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>
                              <a:solidFill>
                                <a:schemeClr val="tx1"/>
                              </a:solidFill>
                            </a:rPr>
                            <a:t>4.5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>
                              <a:solidFill>
                                <a:schemeClr val="tx1"/>
                              </a:solidFill>
                            </a:rPr>
                            <a:t>4.64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8972508"/>
                      </a:ext>
                    </a:extLst>
                  </a:tr>
                  <a:tr h="2945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Loaded Voltage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</a:t>
                          </a:r>
                          <a:r>
                            <a:rPr lang="tr-TR" sz="1100" b="1" dirty="0"/>
                            <a:t>5.4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53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46.24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304092"/>
                      </a:ext>
                    </a:extLst>
                  </a:tr>
                  <a:tr h="3344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6"/>
                          <a:stretch>
                            <a:fillRect l="-267" t="-794545" r="-203743" b="-29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8.47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17.67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5.41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891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11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50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58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891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56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</a:t>
                          </a:r>
                          <a:r>
                            <a:rPr lang="tr-TR" sz="1100" b="1" dirty="0"/>
                            <a:t>5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29</a:t>
                          </a:r>
                          <a:endParaRPr lang="en-US" sz="1100" b="1" dirty="0"/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2" name="Picture 41" descr="A graph of a pulse&#10;&#10;AI-generated content may be incorrect.">
            <a:extLst>
              <a:ext uri="{FF2B5EF4-FFF2-40B4-BE49-F238E27FC236}">
                <a16:creationId xmlns:a16="http://schemas.microsoft.com/office/drawing/2014/main" id="{FB7A9FF9-3FBD-D04F-D694-1327A2333E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5" t="11181" r="8559" b="4015"/>
          <a:stretch/>
        </p:blipFill>
        <p:spPr>
          <a:xfrm>
            <a:off x="274228" y="851049"/>
            <a:ext cx="3650245" cy="290475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14110E7-1D9D-8858-AD70-2FF877EB740B}"/>
              </a:ext>
            </a:extLst>
          </p:cNvPr>
          <p:cNvSpPr txBox="1"/>
          <p:nvPr/>
        </p:nvSpPr>
        <p:spPr>
          <a:xfrm>
            <a:off x="4702348" y="125517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altLang="en-US" sz="1800" dirty="0">
                <a:solidFill>
                  <a:srgbClr val="FF0000"/>
                </a:solidFill>
              </a:rPr>
              <a:t>Beam-loading ramp applied.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980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0071C-3FBF-CC45-5C45-591D10D1D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FB46A5-670F-D089-C894-6B28F0A4C8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0325" y="1408113"/>
            <a:ext cx="9531350" cy="2387600"/>
          </a:xfrm>
        </p:spPr>
        <p:txBody>
          <a:bodyPr>
            <a:normAutofit/>
          </a:bodyPr>
          <a:lstStyle/>
          <a:p>
            <a:r>
              <a:rPr lang="en-GB" altLang="en-US" sz="5400" dirty="0">
                <a:solidFill>
                  <a:schemeClr val="accent1"/>
                </a:solidFill>
              </a:rPr>
              <a:t>Double compressed-BLC applied</a:t>
            </a:r>
            <a:br>
              <a:rPr lang="en-GB" altLang="en-US" sz="5400" dirty="0">
                <a:solidFill>
                  <a:schemeClr val="accent1"/>
                </a:solidFill>
              </a:rPr>
            </a:br>
            <a:r>
              <a:rPr lang="en-GB" altLang="en-US" sz="5400" dirty="0">
                <a:solidFill>
                  <a:schemeClr val="accent1"/>
                </a:solidFill>
              </a:rPr>
              <a:t>input RF pulse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15717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7FE6C-C090-8425-A7F9-0B4D3C984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879837-2EC5-9499-A688-52269081D094}"/>
              </a:ext>
            </a:extLst>
          </p:cNvPr>
          <p:cNvSpPr txBox="1"/>
          <p:nvPr/>
        </p:nvSpPr>
        <p:spPr>
          <a:xfrm>
            <a:off x="415751" y="760567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b="1" u="sng" dirty="0"/>
              <a:t>Double </a:t>
            </a:r>
            <a:r>
              <a:rPr lang="de-DE" altLang="en-US" b="1" u="sng" dirty="0" err="1"/>
              <a:t>compressed</a:t>
            </a:r>
            <a:r>
              <a:rPr lang="de-DE" altLang="en-US" b="1" u="sng" dirty="0"/>
              <a:t> pulse:</a:t>
            </a:r>
            <a:endParaRPr lang="de-DE" altLang="en-US" sz="18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9A25DB1-B39C-3FF3-6DE4-5F2E3D6F65F3}"/>
                  </a:ext>
                </a:extLst>
              </p:cNvPr>
              <p:cNvSpPr txBox="1"/>
              <p:nvPr/>
            </p:nvSpPr>
            <p:spPr>
              <a:xfrm>
                <a:off x="4101522" y="242084"/>
                <a:ext cx="369870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altLang="en-US" sz="2400" b="1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CLIC </a:t>
                </a:r>
                <a14:m>
                  <m:oMath xmlns:m="http://schemas.openxmlformats.org/officeDocument/2006/math">
                    <m:r>
                      <a:rPr lang="en-US" alt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𝑩𝒐𝒐𝒔𝒕𝒆𝒓</m:t>
                    </m:r>
                    <m:r>
                      <a:rPr lang="en-US" alt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altLang="en-US" sz="2400" b="1" dirty="0">
                    <a:solidFill>
                      <a:schemeClr val="accent1"/>
                    </a:solidFill>
                  </a:rPr>
                  <a:t>Linac</a:t>
                </a:r>
                <a:r>
                  <a:rPr lang="tr-TR" altLang="en-US" sz="2400" b="1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:endParaRPr lang="en-US" sz="24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9A25DB1-B39C-3FF3-6DE4-5F2E3D6F65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522" y="242084"/>
                <a:ext cx="3698707" cy="461665"/>
              </a:xfrm>
              <a:prstGeom prst="rect">
                <a:avLst/>
              </a:prstGeom>
              <a:blipFill>
                <a:blip r:embed="rId2"/>
                <a:stretch>
                  <a:fillRect l="-2636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5CF2171A-1A37-72B7-74DB-8145AA474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240" y="761126"/>
            <a:ext cx="7176770" cy="1777743"/>
          </a:xfrm>
          <a:prstGeom prst="rect">
            <a:avLst/>
          </a:prstGeom>
        </p:spPr>
      </p:pic>
      <p:pic>
        <p:nvPicPr>
          <p:cNvPr id="5" name="Picture 4" descr="A graph of a pulse&#10;&#10;Description automatically generated">
            <a:extLst>
              <a:ext uri="{FF2B5EF4-FFF2-40B4-BE49-F238E27FC236}">
                <a16:creationId xmlns:a16="http://schemas.microsoft.com/office/drawing/2014/main" id="{000099F2-2A95-F6F2-B1DE-F640A70BEC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0" t="10263" r="8322" b="3530"/>
          <a:stretch/>
        </p:blipFill>
        <p:spPr>
          <a:xfrm>
            <a:off x="423702" y="2703442"/>
            <a:ext cx="4925144" cy="3912474"/>
          </a:xfrm>
          <a:prstGeom prst="rect">
            <a:avLst/>
          </a:prstGeom>
        </p:spPr>
      </p:pic>
      <p:pic>
        <p:nvPicPr>
          <p:cNvPr id="18" name="Picture 1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C98D662-A51E-DC53-22F8-E9BD2E2A00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" t="8538" r="7614" b="3530"/>
          <a:stretch/>
        </p:blipFill>
        <p:spPr>
          <a:xfrm>
            <a:off x="5950875" y="2649843"/>
            <a:ext cx="4787551" cy="401967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02FC0D6-FE8D-2B12-9E73-285A2662111A}"/>
              </a:ext>
            </a:extLst>
          </p:cNvPr>
          <p:cNvSpPr txBox="1"/>
          <p:nvPr/>
        </p:nvSpPr>
        <p:spPr>
          <a:xfrm>
            <a:off x="6418432" y="3640263"/>
            <a:ext cx="15008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100" dirty="0">
                <a:solidFill>
                  <a:srgbClr val="FF0000"/>
                </a:solidFill>
              </a:rPr>
              <a:t>0.</a:t>
            </a:r>
            <a:r>
              <a:rPr lang="en-US" altLang="en-US" sz="1100" dirty="0">
                <a:solidFill>
                  <a:srgbClr val="FF0000"/>
                </a:solidFill>
              </a:rPr>
              <a:t>5</a:t>
            </a:r>
            <a:r>
              <a:rPr lang="en-GB" altLang="en-US" sz="1100" dirty="0">
                <a:solidFill>
                  <a:srgbClr val="FF0000"/>
                </a:solidFill>
              </a:rPr>
              <a:t>% energy spread</a:t>
            </a:r>
            <a:endParaRPr lang="en-US" altLang="en-US" sz="1100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1598FB-9AA0-0AA9-C4F6-4DCE06696910}"/>
              </a:ext>
            </a:extLst>
          </p:cNvPr>
          <p:cNvSpPr txBox="1"/>
          <p:nvPr/>
        </p:nvSpPr>
        <p:spPr>
          <a:xfrm>
            <a:off x="9877249" y="3566835"/>
            <a:ext cx="15962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100" dirty="0">
                <a:solidFill>
                  <a:srgbClr val="FF0000"/>
                </a:solidFill>
              </a:rPr>
              <a:t>0.</a:t>
            </a:r>
            <a:r>
              <a:rPr lang="en-US" altLang="en-US" sz="1100" dirty="0">
                <a:solidFill>
                  <a:srgbClr val="FF0000"/>
                </a:solidFill>
              </a:rPr>
              <a:t>06</a:t>
            </a:r>
            <a:r>
              <a:rPr lang="en-GB" altLang="en-US" sz="1100" dirty="0">
                <a:solidFill>
                  <a:srgbClr val="FF0000"/>
                </a:solidFill>
              </a:rPr>
              <a:t>% energy spread</a:t>
            </a:r>
            <a:endParaRPr lang="en-US" altLang="en-US" sz="1100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C1B660-CAB4-1500-E680-E564EC44CC22}"/>
              </a:ext>
            </a:extLst>
          </p:cNvPr>
          <p:cNvSpPr txBox="1"/>
          <p:nvPr/>
        </p:nvSpPr>
        <p:spPr>
          <a:xfrm>
            <a:off x="6368737" y="3828445"/>
            <a:ext cx="15008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dirty="0">
                <a:solidFill>
                  <a:srgbClr val="0070C0"/>
                </a:solidFill>
              </a:rPr>
              <a:t>40.58 MV unloaded 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C7F08B-2B67-EE4C-3652-193F4310ECF8}"/>
              </a:ext>
            </a:extLst>
          </p:cNvPr>
          <p:cNvSpPr txBox="1"/>
          <p:nvPr/>
        </p:nvSpPr>
        <p:spPr>
          <a:xfrm>
            <a:off x="9930793" y="3740836"/>
            <a:ext cx="15008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dirty="0">
                <a:solidFill>
                  <a:srgbClr val="0070C0"/>
                </a:solidFill>
              </a:rPr>
              <a:t>40.52 MV unloaded V</a:t>
            </a:r>
          </a:p>
        </p:txBody>
      </p:sp>
    </p:spTree>
    <p:extLst>
      <p:ext uri="{BB962C8B-B14F-4D97-AF65-F5344CB8AC3E}">
        <p14:creationId xmlns:p14="http://schemas.microsoft.com/office/powerpoint/2010/main" val="1617117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7D5D3-77CC-2C09-D7EE-9BB216724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85C255-70A6-7E64-7983-2EF8B7DA4878}"/>
              </a:ext>
            </a:extLst>
          </p:cNvPr>
          <p:cNvSpPr txBox="1"/>
          <p:nvPr/>
        </p:nvSpPr>
        <p:spPr>
          <a:xfrm>
            <a:off x="415751" y="760567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b="1" u="sng" dirty="0"/>
              <a:t>Double </a:t>
            </a:r>
            <a:r>
              <a:rPr lang="de-DE" altLang="en-US" b="1" u="sng" dirty="0" err="1"/>
              <a:t>compressed</a:t>
            </a:r>
            <a:r>
              <a:rPr lang="de-DE" altLang="en-US" b="1" u="sng" dirty="0"/>
              <a:t> pulse:</a:t>
            </a:r>
            <a:endParaRPr lang="de-DE" altLang="en-US" sz="1800" b="1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8F15AEA-23A0-9809-3D57-1F5777ACE525}"/>
                  </a:ext>
                </a:extLst>
              </p:cNvPr>
              <p:cNvSpPr txBox="1"/>
              <p:nvPr/>
            </p:nvSpPr>
            <p:spPr>
              <a:xfrm>
                <a:off x="4101522" y="242084"/>
                <a:ext cx="369870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altLang="en-US" sz="2400" b="1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CLIC</a:t>
                </a:r>
                <a:r>
                  <a:rPr lang="tr-TR" altLang="en-US" sz="2400" b="1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tr-TR" altLang="en-US" sz="2400" b="1" dirty="0">
                    <a:solidFill>
                      <a:schemeClr val="accent1"/>
                    </a:solidFill>
                  </a:rPr>
                  <a:t> Injector Linac</a:t>
                </a:r>
                <a:r>
                  <a:rPr lang="tr-TR" altLang="en-US" sz="2400" b="1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:endParaRPr lang="en-US" sz="2400" b="1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8F15AEA-23A0-9809-3D57-1F5777ACE5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522" y="242084"/>
                <a:ext cx="3698707" cy="461665"/>
              </a:xfrm>
              <a:prstGeom prst="rect">
                <a:avLst/>
              </a:prstGeom>
              <a:blipFill>
                <a:blip r:embed="rId2"/>
                <a:stretch>
                  <a:fillRect l="-2636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EB32109-C575-67C8-A777-09029EC1A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240" y="761126"/>
            <a:ext cx="7176770" cy="1777743"/>
          </a:xfrm>
          <a:prstGeom prst="rect">
            <a:avLst/>
          </a:prstGeom>
        </p:spPr>
      </p:pic>
      <p:pic>
        <p:nvPicPr>
          <p:cNvPr id="7" name="Picture 6" descr="A graph with red and purple lines&#10;&#10;AI-generated content may be incorrect.">
            <a:extLst>
              <a:ext uri="{FF2B5EF4-FFF2-40B4-BE49-F238E27FC236}">
                <a16:creationId xmlns:a16="http://schemas.microsoft.com/office/drawing/2014/main" id="{25BF1C39-3754-1237-E1E9-153B42070F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" t="10263" r="6875" b="2748"/>
          <a:stretch/>
        </p:blipFill>
        <p:spPr>
          <a:xfrm>
            <a:off x="276085" y="2703344"/>
            <a:ext cx="4981615" cy="3912667"/>
          </a:xfrm>
          <a:prstGeom prst="rect">
            <a:avLst/>
          </a:prstGeo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9CA30532-C57D-FDF3-BF25-8D65535C12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9" t="7761" r="8077" b="3530"/>
          <a:stretch/>
        </p:blipFill>
        <p:spPr>
          <a:xfrm>
            <a:off x="5950875" y="2596246"/>
            <a:ext cx="4832347" cy="40338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73C188-B075-DA13-1F7C-52BE49992B40}"/>
              </a:ext>
            </a:extLst>
          </p:cNvPr>
          <p:cNvSpPr txBox="1"/>
          <p:nvPr/>
        </p:nvSpPr>
        <p:spPr>
          <a:xfrm>
            <a:off x="7676064" y="3298195"/>
            <a:ext cx="15008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100" dirty="0">
                <a:solidFill>
                  <a:srgbClr val="FF0000"/>
                </a:solidFill>
              </a:rPr>
              <a:t>0.</a:t>
            </a:r>
            <a:r>
              <a:rPr lang="tr-TR" altLang="en-US" sz="1100" dirty="0">
                <a:solidFill>
                  <a:srgbClr val="FF0000"/>
                </a:solidFill>
              </a:rPr>
              <a:t>6</a:t>
            </a:r>
            <a:r>
              <a:rPr lang="en-GB" altLang="en-US" sz="1100" dirty="0">
                <a:solidFill>
                  <a:srgbClr val="FF0000"/>
                </a:solidFill>
              </a:rPr>
              <a:t>% energy spread</a:t>
            </a:r>
            <a:endParaRPr lang="en-US" altLang="en-US" sz="11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B30913-CA9C-30EA-FE1F-A89946D021F8}"/>
              </a:ext>
            </a:extLst>
          </p:cNvPr>
          <p:cNvSpPr txBox="1"/>
          <p:nvPr/>
        </p:nvSpPr>
        <p:spPr>
          <a:xfrm>
            <a:off x="10076898" y="3298195"/>
            <a:ext cx="15962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100" dirty="0">
                <a:solidFill>
                  <a:srgbClr val="FF0000"/>
                </a:solidFill>
              </a:rPr>
              <a:t>0.</a:t>
            </a:r>
            <a:r>
              <a:rPr lang="en-US" altLang="en-US" sz="1100" dirty="0">
                <a:solidFill>
                  <a:srgbClr val="FF0000"/>
                </a:solidFill>
              </a:rPr>
              <a:t>0</a:t>
            </a:r>
            <a:r>
              <a:rPr lang="tr-TR" altLang="en-US" sz="1100" dirty="0">
                <a:solidFill>
                  <a:srgbClr val="FF0000"/>
                </a:solidFill>
              </a:rPr>
              <a:t>7</a:t>
            </a:r>
            <a:r>
              <a:rPr lang="en-GB" altLang="en-US" sz="1100" dirty="0">
                <a:solidFill>
                  <a:srgbClr val="FF0000"/>
                </a:solidFill>
              </a:rPr>
              <a:t>% energy </a:t>
            </a:r>
            <a:r>
              <a:rPr lang="en-GB" altLang="en-US" sz="1100" dirty="0" err="1">
                <a:solidFill>
                  <a:srgbClr val="FF0000"/>
                </a:solidFill>
              </a:rPr>
              <a:t>spead</a:t>
            </a:r>
            <a:endParaRPr lang="en-US" altLang="en-US" sz="11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4A036B-96EB-7ED9-AFB6-075939E3F98F}"/>
              </a:ext>
            </a:extLst>
          </p:cNvPr>
          <p:cNvSpPr txBox="1"/>
          <p:nvPr/>
        </p:nvSpPr>
        <p:spPr>
          <a:xfrm>
            <a:off x="7626369" y="3486377"/>
            <a:ext cx="15008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100" dirty="0">
                <a:solidFill>
                  <a:srgbClr val="0070C0"/>
                </a:solidFill>
              </a:rPr>
              <a:t>38.18</a:t>
            </a:r>
            <a:r>
              <a:rPr lang="en-US" altLang="en-US" sz="1100" dirty="0">
                <a:solidFill>
                  <a:srgbClr val="0070C0"/>
                </a:solidFill>
              </a:rPr>
              <a:t> MV unloaded 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CB5408-E30D-F785-28B8-42268F08D6D9}"/>
              </a:ext>
            </a:extLst>
          </p:cNvPr>
          <p:cNvSpPr txBox="1"/>
          <p:nvPr/>
        </p:nvSpPr>
        <p:spPr>
          <a:xfrm>
            <a:off x="10130442" y="3472196"/>
            <a:ext cx="15008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100" dirty="0">
                <a:solidFill>
                  <a:srgbClr val="0070C0"/>
                </a:solidFill>
              </a:rPr>
              <a:t>38.35 </a:t>
            </a:r>
            <a:r>
              <a:rPr lang="en-US" altLang="en-US" sz="1100" dirty="0">
                <a:solidFill>
                  <a:srgbClr val="0070C0"/>
                </a:solidFill>
              </a:rPr>
              <a:t> MV unloaded V</a:t>
            </a:r>
          </a:p>
        </p:txBody>
      </p:sp>
    </p:spTree>
    <p:extLst>
      <p:ext uri="{BB962C8B-B14F-4D97-AF65-F5344CB8AC3E}">
        <p14:creationId xmlns:p14="http://schemas.microsoft.com/office/powerpoint/2010/main" val="3228315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12890</TotalTime>
  <Words>838</Words>
  <Application>Microsoft Office PowerPoint</Application>
  <PresentationFormat>Widescreen</PresentationFormat>
  <Paragraphs>272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Cambria Math</vt:lpstr>
      <vt:lpstr>Wingdings</vt:lpstr>
      <vt:lpstr>Office Theme</vt:lpstr>
      <vt:lpstr>CLIC Injector Linacs Summary</vt:lpstr>
      <vt:lpstr>PowerPoint Presentation</vt:lpstr>
      <vt:lpstr>No BLC applied input RF pulse</vt:lpstr>
      <vt:lpstr>PowerPoint Presentation</vt:lpstr>
      <vt:lpstr>BLC applied input RF pulse</vt:lpstr>
      <vt:lpstr>PowerPoint Presentation</vt:lpstr>
      <vt:lpstr>Double compressed-BLC applied input RF pulse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Adnan Kurtulus</dc:creator>
  <cp:lastModifiedBy>Adnan Kurtulus</cp:lastModifiedBy>
  <cp:revision>2</cp:revision>
  <dcterms:created xsi:type="dcterms:W3CDTF">2025-03-05T11:49:37Z</dcterms:created>
  <dcterms:modified xsi:type="dcterms:W3CDTF">2025-03-14T10:40:00Z</dcterms:modified>
</cp:coreProperties>
</file>