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065" r:id="rId2"/>
    <p:sldId id="3075" r:id="rId3"/>
    <p:sldId id="3122" r:id="rId4"/>
    <p:sldId id="3123" r:id="rId5"/>
    <p:sldId id="3131" r:id="rId6"/>
    <p:sldId id="3120" r:id="rId7"/>
    <p:sldId id="3124" r:id="rId8"/>
    <p:sldId id="3132" r:id="rId9"/>
    <p:sldId id="3125" r:id="rId10"/>
    <p:sldId id="3128" r:id="rId11"/>
    <p:sldId id="3121" r:id="rId12"/>
    <p:sldId id="3126" r:id="rId13"/>
    <p:sldId id="3127" r:id="rId14"/>
    <p:sldId id="3130" r:id="rId15"/>
    <p:sldId id="3134" r:id="rId16"/>
    <p:sldId id="3133" r:id="rId17"/>
    <p:sldId id="313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0000FF"/>
    <a:srgbClr val="FF9933"/>
    <a:srgbClr val="BD0BA4"/>
    <a:srgbClr val="F21AD3"/>
    <a:srgbClr val="CCECFF"/>
    <a:srgbClr val="B55355"/>
    <a:srgbClr val="CCFFCC"/>
    <a:srgbClr val="6699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8E6D-3465-49A1-AEDC-7F5AA1177878}" type="datetime1">
              <a:rPr lang="en-US" smtClean="0"/>
              <a:t>3/27/2025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407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81FD7-1526-8C56-EB21-30D0D2CE8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orbit interlocks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66628-01FF-6BE9-8177-29DD7C603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70155"/>
            <a:ext cx="10969139" cy="46946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SIS has currently </a:t>
            </a:r>
            <a:r>
              <a:rPr lang="en-US" b="1" dirty="0"/>
              <a:t>3 orbit interlocks </a:t>
            </a:r>
            <a:r>
              <a:rPr lang="en-US" dirty="0"/>
              <a:t>(settings by hypercycle):</a:t>
            </a:r>
          </a:p>
          <a:p>
            <a:r>
              <a:rPr lang="en-US" sz="1600" dirty="0"/>
              <a:t>Orbit at injection – </a:t>
            </a:r>
            <a:r>
              <a:rPr lang="en-US" sz="1600" b="1" dirty="0"/>
              <a:t>INJ</a:t>
            </a:r>
            <a:r>
              <a:rPr lang="en-US" sz="1600" dirty="0"/>
              <a:t>.</a:t>
            </a:r>
          </a:p>
          <a:p>
            <a:r>
              <a:rPr lang="en-US" sz="1600" dirty="0"/>
              <a:t>Orbit across the cycle – </a:t>
            </a:r>
            <a:r>
              <a:rPr lang="en-US" sz="1600" b="1" dirty="0"/>
              <a:t>CYCLE</a:t>
            </a:r>
            <a:r>
              <a:rPr lang="en-US" sz="1600" dirty="0"/>
              <a:t>.</a:t>
            </a:r>
          </a:p>
          <a:p>
            <a:r>
              <a:rPr lang="en-US" sz="1600" dirty="0"/>
              <a:t>Orbit in stable beams – </a:t>
            </a:r>
            <a:r>
              <a:rPr lang="en-US" sz="1600" b="1" dirty="0"/>
              <a:t>SB</a:t>
            </a:r>
            <a:r>
              <a:rPr lang="en-US" sz="16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For each interlock, there is </a:t>
            </a:r>
            <a:r>
              <a:rPr lang="en-US" b="1" dirty="0"/>
              <a:t>one reference and tolerance value for each BPM</a:t>
            </a:r>
            <a:r>
              <a:rPr lang="en-US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As the machine setup became more and more involved, the orbit interlocks </a:t>
            </a:r>
            <a:r>
              <a:rPr lang="en-US" b="1" dirty="0"/>
              <a:t>CYCLE</a:t>
            </a:r>
            <a:r>
              <a:rPr lang="en-US" dirty="0"/>
              <a:t> and </a:t>
            </a:r>
            <a:r>
              <a:rPr lang="en-US" b="1" dirty="0"/>
              <a:t>SB</a:t>
            </a:r>
            <a:r>
              <a:rPr lang="en-US" dirty="0"/>
              <a:t> must cover </a:t>
            </a:r>
            <a:r>
              <a:rPr lang="en-US" b="1" dirty="0">
                <a:solidFill>
                  <a:srgbClr val="FF0000"/>
                </a:solidFill>
              </a:rPr>
              <a:t>non-trivial orbit changes</a:t>
            </a:r>
            <a:r>
              <a:rPr lang="en-US" dirty="0"/>
              <a:t>:</a:t>
            </a:r>
          </a:p>
          <a:p>
            <a:r>
              <a:rPr lang="en-US" sz="1600" dirty="0"/>
              <a:t>Dispersion correction bumps (‘ON_DISP’).</a:t>
            </a:r>
          </a:p>
          <a:p>
            <a:r>
              <a:rPr lang="en-US" sz="1600" dirty="0"/>
              <a:t>OMC bumps for optics corrections.</a:t>
            </a:r>
          </a:p>
          <a:p>
            <a:r>
              <a:rPr lang="en-US" sz="1600" dirty="0"/>
              <a:t>Xing plane rotations in pt 1, 5 and 8.</a:t>
            </a:r>
          </a:p>
          <a:p>
            <a:r>
              <a:rPr lang="en-US" sz="1600" dirty="0" err="1"/>
              <a:t>Etc</a:t>
            </a:r>
            <a:r>
              <a:rPr lang="en-US" sz="1600" dirty="0"/>
              <a:t>…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Even the orbit in SB is no longer really ‘constant’ (ON_DISP, OMC bumps).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Changes can only be covered by </a:t>
            </a:r>
            <a:r>
              <a:rPr lang="en-US" b="1" dirty="0"/>
              <a:t>enlarged tolerance windows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CBA3D-630C-08D9-188E-33460DE1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081A7-C827-84E3-8DFE-FEE8441F1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614E1B-C71C-2EEB-A759-75E2D99793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498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7F61C-5C7F-BD53-1D6B-780965DC4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orbit interlocks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D1FD9-FDC1-26FA-CF20-17EEC0C05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proper interlocking of the orbit over the cycle would require a </a:t>
            </a:r>
            <a:r>
              <a:rPr lang="en-US" b="1" dirty="0">
                <a:solidFill>
                  <a:srgbClr val="008E40"/>
                </a:solidFill>
              </a:rPr>
              <a:t>PC_INTERLOCK-like server to survey the orbit</a:t>
            </a:r>
            <a:r>
              <a:rPr lang="en-US" dirty="0"/>
              <a:t>.</a:t>
            </a:r>
          </a:p>
          <a:p>
            <a:r>
              <a:rPr lang="en-US" sz="1600" dirty="0"/>
              <a:t>Track orbit details through every phase of a cycle.</a:t>
            </a:r>
          </a:p>
          <a:p>
            <a:r>
              <a:rPr lang="en-US" sz="1600" dirty="0"/>
              <a:t>Issue was already raised at an MPP meeting in November 2019.</a:t>
            </a:r>
          </a:p>
          <a:p>
            <a:r>
              <a:rPr lang="en-US" sz="1600" dirty="0"/>
              <a:t>Not enough resources in OP during LS2 for such a task. LS3 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 </a:t>
            </a:r>
            <a:r>
              <a:rPr lang="en-US" b="1" dirty="0"/>
              <a:t>CYCLE orbit interlock </a:t>
            </a:r>
            <a:r>
              <a:rPr lang="en-US" dirty="0"/>
              <a:t>requires now </a:t>
            </a:r>
            <a:r>
              <a:rPr lang="en-US" b="1" dirty="0">
                <a:solidFill>
                  <a:srgbClr val="FF0000"/>
                </a:solidFill>
              </a:rPr>
              <a:t>wide windows </a:t>
            </a:r>
            <a:r>
              <a:rPr lang="en-US" dirty="0"/>
              <a:t>( </a:t>
            </a:r>
            <a:r>
              <a:rPr lang="en-US" b="1" dirty="0"/>
              <a:t>~ </a:t>
            </a:r>
            <a:r>
              <a:rPr lang="en-US" b="1" dirty="0">
                <a:sym typeface="Symbol" panose="05050102010706020507" pitchFamily="18" charset="2"/>
              </a:rPr>
              <a:t></a:t>
            </a:r>
            <a:r>
              <a:rPr lang="en-US" b="1" dirty="0"/>
              <a:t>10 mm</a:t>
            </a:r>
            <a:r>
              <a:rPr lang="en-US" dirty="0"/>
              <a:t> in many LSS !) over large fractions of the machines:</a:t>
            </a:r>
          </a:p>
          <a:p>
            <a:r>
              <a:rPr lang="en-US" sz="1600" dirty="0"/>
              <a:t>Error prone to cover all cases during setup.</a:t>
            </a:r>
          </a:p>
          <a:p>
            <a:r>
              <a:rPr lang="en-US" sz="1600" b="1" dirty="0">
                <a:solidFill>
                  <a:srgbClr val="FF9933"/>
                </a:solidFill>
              </a:rPr>
              <a:t>Usefulness of the interlock is questionable</a:t>
            </a:r>
            <a:r>
              <a:rPr lang="en-US" sz="1600" dirty="0"/>
              <a:t>.</a:t>
            </a:r>
          </a:p>
          <a:p>
            <a:r>
              <a:rPr lang="en-US" sz="1600" dirty="0"/>
              <a:t>DOROS BPM interlock provide better and more reliable protection for GLOBAL orbit changes.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u="sng" dirty="0"/>
              <a:t>Proposal</a:t>
            </a:r>
            <a:r>
              <a:rPr lang="en-US" dirty="0"/>
              <a:t>: </a:t>
            </a:r>
            <a:r>
              <a:rPr lang="en-US" b="1" dirty="0">
                <a:solidFill>
                  <a:srgbClr val="0000FF"/>
                </a:solidFill>
              </a:rPr>
              <a:t>suppress the CYCLE orbit interlock in 2025</a:t>
            </a:r>
            <a:r>
              <a:rPr lang="en-US" dirty="0"/>
              <a:t>. Keep only the interlock on the injection and stable beam orbits.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864FC-54F3-824B-B61C-C3EA37BEF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40E49-65DE-C4A0-13CE-08E251E923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C080200-913D-F4DA-D111-264850586A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146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82764-14EC-B5E8-C1D0-825157E44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64C52-F3F2-7B5B-0197-163CAB31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“Standard” bunch length interlock - update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6BFF6-7365-2DE1-4F02-AAE18AEE8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00" y="914399"/>
            <a:ext cx="10260835" cy="360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bunch length interlock for the ramp was revisited.</a:t>
            </a:r>
          </a:p>
          <a:p>
            <a:r>
              <a:rPr lang="en-US" sz="1600" dirty="0"/>
              <a:t>The logic was moved to UCAP node </a:t>
            </a:r>
            <a:r>
              <a:rPr lang="en-US" sz="1600" b="1" dirty="0"/>
              <a:t>UCAP-NODE-LHC-SIS</a:t>
            </a:r>
            <a:r>
              <a:rPr lang="en-US" sz="1600" dirty="0"/>
              <a:t> in 2024, one device per beam.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LSA setting was extended to cover </a:t>
            </a:r>
            <a:r>
              <a:rPr lang="en-US" b="1" dirty="0"/>
              <a:t>3 regimes with different BL thresholds</a:t>
            </a:r>
            <a:r>
              <a:rPr lang="en-US" dirty="0"/>
              <a:t>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High intensity </a:t>
            </a:r>
            <a:r>
              <a:rPr lang="en-US" sz="1600" dirty="0"/>
              <a:t>(production type beam power),</a:t>
            </a:r>
          </a:p>
          <a:p>
            <a:r>
              <a:rPr lang="en-US" sz="1600" b="1" dirty="0">
                <a:solidFill>
                  <a:srgbClr val="FF9933"/>
                </a:solidFill>
              </a:rPr>
              <a:t>Medium intensity </a:t>
            </a:r>
            <a:r>
              <a:rPr lang="en-US" sz="1600" dirty="0"/>
              <a:t>(between few 10’s bunch to production level),</a:t>
            </a:r>
          </a:p>
          <a:p>
            <a:r>
              <a:rPr lang="en-US" sz="1600" b="1" dirty="0">
                <a:solidFill>
                  <a:srgbClr val="008E40"/>
                </a:solidFill>
              </a:rPr>
              <a:t>Low intensity </a:t>
            </a:r>
            <a:r>
              <a:rPr lang="en-US" sz="1600" dirty="0"/>
              <a:t>(&lt; few 10’s bunches) – </a:t>
            </a:r>
            <a:r>
              <a:rPr lang="en-US" sz="1600" b="1" dirty="0">
                <a:solidFill>
                  <a:srgbClr val="008E40"/>
                </a:solidFill>
              </a:rPr>
              <a:t>no interlock</a:t>
            </a:r>
            <a:r>
              <a:rPr lang="en-US" sz="1600" dirty="0"/>
              <a:t>.</a:t>
            </a:r>
          </a:p>
          <a:p>
            <a:endParaRPr lang="en-US" sz="1700" dirty="0"/>
          </a:p>
          <a:p>
            <a:pPr marL="0" indent="0">
              <a:buNone/>
            </a:pPr>
            <a:r>
              <a:rPr lang="en-US" dirty="0"/>
              <a:t>The interlock will be active in RAMP, FT and SQUEEZE.</a:t>
            </a:r>
          </a:p>
          <a:p>
            <a:r>
              <a:rPr lang="en-US" sz="1600" dirty="0"/>
              <a:t>Stable beams excluded (automatic blow up, intensity decay).</a:t>
            </a:r>
          </a:p>
          <a:p>
            <a:r>
              <a:rPr lang="en-US" sz="1600" dirty="0"/>
              <a:t>ADJUST excluded - tricky: end of fill ADJUST tests 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4FB2D7-30C8-024F-6433-7CC59C4D4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A105C-1F2B-FE1A-6BE9-B13E612A56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BB3692-652B-87DB-0BF5-47B8EF4571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3/28/2025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54C165-B4C2-6E0E-BC39-270582B8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7813" y="2254422"/>
            <a:ext cx="2419688" cy="5525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47042E-D871-D490-99D9-00012B96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575" y="2979858"/>
            <a:ext cx="3968507" cy="970079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98203AF-CEE4-0624-4E5A-D48E44A0EF42}"/>
              </a:ext>
            </a:extLst>
          </p:cNvPr>
          <p:cNvSpPr/>
          <p:nvPr/>
        </p:nvSpPr>
        <p:spPr>
          <a:xfrm>
            <a:off x="11834787" y="3351709"/>
            <a:ext cx="78416" cy="9787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8616201-5175-88B6-7053-4A5D9834EA7E}"/>
              </a:ext>
            </a:extLst>
          </p:cNvPr>
          <p:cNvSpPr/>
          <p:nvPr/>
        </p:nvSpPr>
        <p:spPr>
          <a:xfrm>
            <a:off x="11834787" y="3504109"/>
            <a:ext cx="78416" cy="9787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 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252602-17E9-9434-1C66-51D9BE784899}"/>
              </a:ext>
            </a:extLst>
          </p:cNvPr>
          <p:cNvSpPr/>
          <p:nvPr/>
        </p:nvSpPr>
        <p:spPr>
          <a:xfrm>
            <a:off x="11831175" y="3665176"/>
            <a:ext cx="78416" cy="97876"/>
          </a:xfrm>
          <a:prstGeom prst="ellipse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 </a:t>
            </a:r>
            <a:endParaRPr lang="en-GB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90CF845-C5E5-9906-1B0C-B2BE78C2509D}"/>
              </a:ext>
            </a:extLst>
          </p:cNvPr>
          <p:cNvSpPr/>
          <p:nvPr/>
        </p:nvSpPr>
        <p:spPr>
          <a:xfrm>
            <a:off x="11831175" y="3190642"/>
            <a:ext cx="78416" cy="97876"/>
          </a:xfrm>
          <a:prstGeom prst="ellipse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7E4104-E7FC-D0F3-56CA-BE3BF53E58F5}"/>
              </a:ext>
            </a:extLst>
          </p:cNvPr>
          <p:cNvSpPr txBox="1"/>
          <p:nvPr/>
        </p:nvSpPr>
        <p:spPr>
          <a:xfrm>
            <a:off x="1412488" y="4842498"/>
            <a:ext cx="5830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But could move to another logic </a:t>
            </a:r>
            <a:r>
              <a:rPr lang="en-US" sz="2000" b="1" dirty="0">
                <a:sym typeface="Wingdings" panose="05000000000000000000" pitchFamily="2" charset="2"/>
              </a:rPr>
              <a:t> next slide !</a:t>
            </a:r>
            <a:endParaRPr lang="en-GB" sz="2000" b="1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91B1820-5D50-99C0-00DA-F1DEA31A10EE}"/>
              </a:ext>
            </a:extLst>
          </p:cNvPr>
          <p:cNvSpPr/>
          <p:nvPr/>
        </p:nvSpPr>
        <p:spPr>
          <a:xfrm>
            <a:off x="7604371" y="3464897"/>
            <a:ext cx="340325" cy="16106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65AFACD-9173-72CF-A936-A6F20D72EF78}"/>
              </a:ext>
            </a:extLst>
          </p:cNvPr>
          <p:cNvSpPr/>
          <p:nvPr/>
        </p:nvSpPr>
        <p:spPr>
          <a:xfrm>
            <a:off x="7604371" y="3318225"/>
            <a:ext cx="340325" cy="16106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0A4D03A-909B-563C-B81E-64328A14F428}"/>
              </a:ext>
            </a:extLst>
          </p:cNvPr>
          <p:cNvSpPr/>
          <p:nvPr/>
        </p:nvSpPr>
        <p:spPr>
          <a:xfrm>
            <a:off x="7604371" y="3634082"/>
            <a:ext cx="340325" cy="161067"/>
          </a:xfrm>
          <a:prstGeom prst="rightArrow">
            <a:avLst/>
          </a:prstGeom>
          <a:solidFill>
            <a:srgbClr val="FF99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BAD04AB-0408-3F57-E228-1EF2F99D9A95}"/>
              </a:ext>
            </a:extLst>
          </p:cNvPr>
          <p:cNvSpPr/>
          <p:nvPr/>
        </p:nvSpPr>
        <p:spPr>
          <a:xfrm>
            <a:off x="7600759" y="3138643"/>
            <a:ext cx="340325" cy="161067"/>
          </a:xfrm>
          <a:prstGeom prst="rightArrow">
            <a:avLst/>
          </a:prstGeom>
          <a:solidFill>
            <a:srgbClr val="FF99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3BB053-3424-9C34-BEFB-E29508D5DD58}"/>
              </a:ext>
            </a:extLst>
          </p:cNvPr>
          <p:cNvSpPr/>
          <p:nvPr/>
        </p:nvSpPr>
        <p:spPr>
          <a:xfrm>
            <a:off x="7172909" y="3657758"/>
            <a:ext cx="340325" cy="161067"/>
          </a:xfrm>
          <a:prstGeom prst="rightArrow">
            <a:avLst/>
          </a:prstGeom>
          <a:solidFill>
            <a:srgbClr val="008E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78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D2F8D-6230-B398-EFFF-AF5EBB384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 better bunch length interlock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3D5D5-734F-9FE7-3EF3-090D364C7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2302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Since the relevant parameter is the power </a:t>
            </a:r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baseline="-25000" dirty="0">
                <a:solidFill>
                  <a:srgbClr val="0000FF"/>
                </a:solidFill>
              </a:rPr>
              <a:t>h</a:t>
            </a:r>
            <a:r>
              <a:rPr lang="en-US" b="1" dirty="0">
                <a:solidFill>
                  <a:srgbClr val="0000FF"/>
                </a:solidFill>
              </a:rPr>
              <a:t> ~ KI2 = k</a:t>
            </a:r>
            <a:r>
              <a:rPr lang="en-US" b="1" baseline="-25000" dirty="0">
                <a:solidFill>
                  <a:srgbClr val="0000FF"/>
                </a:solidFill>
              </a:rPr>
              <a:t>b</a:t>
            </a:r>
            <a:r>
              <a:rPr lang="en-US" b="1" dirty="0">
                <a:solidFill>
                  <a:srgbClr val="0000FF"/>
                </a:solidFill>
              </a:rPr>
              <a:t> × I</a:t>
            </a:r>
            <a:r>
              <a:rPr lang="en-US" b="1" baseline="-25000" dirty="0">
                <a:solidFill>
                  <a:srgbClr val="0000FF"/>
                </a:solidFill>
              </a:rPr>
              <a:t>b</a:t>
            </a:r>
            <a:r>
              <a:rPr lang="en-US" b="1" baseline="30000" dirty="0">
                <a:solidFill>
                  <a:srgbClr val="0000FF"/>
                </a:solidFill>
              </a:rPr>
              <a:t>2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/>
              <a:t>, it may make sense to </a:t>
            </a:r>
            <a:r>
              <a:rPr lang="en-US" b="1" dirty="0">
                <a:solidFill>
                  <a:srgbClr val="FF0000"/>
                </a:solidFill>
              </a:rPr>
              <a:t>interlock on KI2</a:t>
            </a:r>
            <a:r>
              <a:rPr lang="en-US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i="1" dirty="0"/>
              <a:t>Tentative</a:t>
            </a:r>
            <a:r>
              <a:rPr lang="en-US" dirty="0"/>
              <a:t> interlock table (to be interpolated, values </a:t>
            </a:r>
            <a:r>
              <a:rPr lang="en-US" i="1" dirty="0"/>
              <a:t>indicative</a:t>
            </a:r>
            <a:r>
              <a:rPr lang="en-US" dirty="0"/>
              <a:t>):</a:t>
            </a:r>
          </a:p>
          <a:p>
            <a:r>
              <a:rPr lang="en-GB" sz="1600" dirty="0"/>
              <a:t>KI2 </a:t>
            </a:r>
            <a:r>
              <a:rPr lang="en-GB" sz="1600" dirty="0">
                <a:sym typeface="Symbol" panose="05050102010706020507" pitchFamily="18" charset="2"/>
              </a:rPr>
              <a:t></a:t>
            </a:r>
            <a:r>
              <a:rPr lang="en-GB" sz="1600" dirty="0"/>
              <a:t> 2400 x (</a:t>
            </a:r>
            <a:r>
              <a:rPr lang="en-GB" sz="1600" b="1" dirty="0"/>
              <a:t>1.65 x 10</a:t>
            </a:r>
            <a:r>
              <a:rPr lang="en-GB" sz="1600" b="1" baseline="30000" dirty="0"/>
              <a:t>11</a:t>
            </a:r>
            <a:r>
              <a:rPr lang="en-GB" sz="1600" dirty="0"/>
              <a:t>)</a:t>
            </a:r>
            <a:r>
              <a:rPr lang="en-GB" sz="1600" baseline="30000" dirty="0"/>
              <a:t>2</a:t>
            </a:r>
            <a:r>
              <a:rPr lang="en-GB" sz="1600" dirty="0"/>
              <a:t>  = 6.5 x 10</a:t>
            </a:r>
            <a:r>
              <a:rPr lang="en-GB" sz="1600" baseline="30000" dirty="0"/>
              <a:t>25  </a:t>
            </a:r>
            <a:r>
              <a:rPr lang="en-GB" sz="1600" dirty="0"/>
              <a:t> 	</a:t>
            </a:r>
            <a:r>
              <a:rPr lang="en-GB" sz="1600" dirty="0">
                <a:sym typeface="Wingdings" panose="05000000000000000000" pitchFamily="2" charset="2"/>
              </a:rPr>
              <a:t> Minimum bunch length = 1.2 ns.</a:t>
            </a:r>
          </a:p>
          <a:p>
            <a:r>
              <a:rPr lang="en-GB" sz="1600" dirty="0"/>
              <a:t>KI2 = 2400 x (</a:t>
            </a:r>
            <a:r>
              <a:rPr lang="en-GB" sz="1600" b="1" dirty="0"/>
              <a:t>1.4 x 10</a:t>
            </a:r>
            <a:r>
              <a:rPr lang="en-GB" sz="1600" b="1" baseline="30000" dirty="0"/>
              <a:t>11</a:t>
            </a:r>
            <a:r>
              <a:rPr lang="en-GB" sz="1600" dirty="0"/>
              <a:t>)</a:t>
            </a:r>
            <a:r>
              <a:rPr lang="en-GB" sz="1600" baseline="30000" dirty="0"/>
              <a:t>2</a:t>
            </a:r>
            <a:r>
              <a:rPr lang="en-GB" sz="1600" dirty="0"/>
              <a:t>  = 4.7 x 10</a:t>
            </a:r>
            <a:r>
              <a:rPr lang="en-GB" sz="1600" baseline="30000" dirty="0"/>
              <a:t>25  </a:t>
            </a:r>
            <a:r>
              <a:rPr lang="en-GB" sz="1600" dirty="0"/>
              <a:t> 	</a:t>
            </a:r>
            <a:r>
              <a:rPr lang="en-GB" sz="1600" dirty="0">
                <a:sym typeface="Wingdings" panose="05000000000000000000" pitchFamily="2" charset="2"/>
              </a:rPr>
              <a:t> Minimum bunch length = 1.05 ns.</a:t>
            </a:r>
          </a:p>
          <a:p>
            <a:r>
              <a:rPr lang="en-GB" sz="1600" dirty="0"/>
              <a:t>KI2 = 2400 x (</a:t>
            </a:r>
            <a:r>
              <a:rPr lang="en-GB" sz="1600" b="1" dirty="0"/>
              <a:t>1.2 x 10</a:t>
            </a:r>
            <a:r>
              <a:rPr lang="en-GB" sz="1600" b="1" baseline="30000" dirty="0"/>
              <a:t>11</a:t>
            </a:r>
            <a:r>
              <a:rPr lang="en-GB" sz="1600" dirty="0"/>
              <a:t>)</a:t>
            </a:r>
            <a:r>
              <a:rPr lang="en-GB" sz="1600" baseline="30000" dirty="0"/>
              <a:t>2</a:t>
            </a:r>
            <a:r>
              <a:rPr lang="en-GB" sz="1600" dirty="0"/>
              <a:t>  = 3.5 x 10</a:t>
            </a:r>
            <a:r>
              <a:rPr lang="en-GB" sz="1600" baseline="30000" dirty="0"/>
              <a:t>25  </a:t>
            </a:r>
            <a:r>
              <a:rPr lang="en-GB" sz="1600" dirty="0"/>
              <a:t> 	</a:t>
            </a:r>
            <a:r>
              <a:rPr lang="en-GB" sz="1600" dirty="0">
                <a:sym typeface="Wingdings" panose="05000000000000000000" pitchFamily="2" charset="2"/>
              </a:rPr>
              <a:t> Minimum bunch length = 0.95 ns (or 1 ns).</a:t>
            </a:r>
          </a:p>
          <a:p>
            <a:r>
              <a:rPr lang="en-GB" sz="1600" dirty="0">
                <a:sym typeface="Wingdings" panose="05000000000000000000" pitchFamily="2" charset="2"/>
              </a:rPr>
              <a:t>For lower KI2 				 Minimum bunch length = 0.95 ns (or 1 ns).</a:t>
            </a:r>
          </a:p>
          <a:p>
            <a:r>
              <a:rPr lang="en-GB" sz="1600" dirty="0">
                <a:sym typeface="Wingdings" panose="05000000000000000000" pitchFamily="2" charset="2"/>
              </a:rPr>
              <a:t>For k</a:t>
            </a:r>
            <a:r>
              <a:rPr lang="en-GB" sz="1600" baseline="-25000" dirty="0">
                <a:sym typeface="Wingdings" panose="05000000000000000000" pitchFamily="2" charset="2"/>
              </a:rPr>
              <a:t>b</a:t>
            </a:r>
            <a:r>
              <a:rPr lang="en-GB" sz="1600" dirty="0">
                <a:sym typeface="Wingdings" panose="05000000000000000000" pitchFamily="2" charset="2"/>
              </a:rPr>
              <a:t> &lt; ~20 				 no interlock.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C8DDC-A438-DB5D-2A80-C51ED71D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28192-9B87-8E81-D31B-9D8B11AE7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9D34545-C2DF-3016-1307-A46D003071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5710B1-4E29-951A-EE8B-B4EE5FD22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843" y="3064974"/>
            <a:ext cx="3772557" cy="309156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3C0AAB-33DB-EFD2-5A78-A6A2DEDFBF79}"/>
              </a:ext>
            </a:extLst>
          </p:cNvPr>
          <p:cNvSpPr txBox="1">
            <a:spLocks/>
          </p:cNvSpPr>
          <p:nvPr/>
        </p:nvSpPr>
        <p:spPr>
          <a:xfrm>
            <a:off x="609601" y="3429000"/>
            <a:ext cx="6739890" cy="15332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GB" b="1" dirty="0">
                <a:solidFill>
                  <a:srgbClr val="008E40"/>
                </a:solidFill>
              </a:rPr>
              <a:t>Advantage</a:t>
            </a:r>
            <a:r>
              <a:rPr lang="en-GB" dirty="0"/>
              <a:t>:</a:t>
            </a:r>
          </a:p>
          <a:p>
            <a:pPr defTabSz="914400"/>
            <a:r>
              <a:rPr lang="en-GB" sz="1600" dirty="0"/>
              <a:t>This logic covers </a:t>
            </a:r>
            <a:r>
              <a:rPr lang="en-GB" sz="1600" b="1" dirty="0"/>
              <a:t>MD cases with various filling schemes and bunch currents</a:t>
            </a:r>
            <a:r>
              <a:rPr lang="en-GB" sz="1600" dirty="0"/>
              <a:t> without having to change limits etc.</a:t>
            </a:r>
          </a:p>
          <a:p>
            <a:pPr defTabSz="914400"/>
            <a:r>
              <a:rPr lang="en-GB" sz="1600" dirty="0"/>
              <a:t>It can be used in all beam modes </a:t>
            </a:r>
            <a:r>
              <a:rPr lang="en-GB" sz="1600" dirty="0">
                <a:sym typeface="Wingdings" panose="05000000000000000000" pitchFamily="2" charset="2"/>
              </a:rPr>
              <a:t> interlock can be </a:t>
            </a:r>
            <a:r>
              <a:rPr lang="en-GB" sz="1600" b="1" dirty="0">
                <a:sym typeface="Wingdings" panose="05000000000000000000" pitchFamily="2" charset="2"/>
              </a:rPr>
              <a:t>ALWAYS</a:t>
            </a:r>
            <a:r>
              <a:rPr lang="en-GB" sz="1600" dirty="0">
                <a:sym typeface="Wingdings" panose="05000000000000000000" pitchFamily="2" charset="2"/>
              </a:rPr>
              <a:t> active (if we want), add at least ADJUST mode. </a:t>
            </a:r>
            <a:endParaRPr lang="en-GB" sz="1600" dirty="0"/>
          </a:p>
          <a:p>
            <a:pPr marL="0" indent="0" defTabSz="914400">
              <a:buFont typeface="Arial"/>
              <a:buNone/>
            </a:pPr>
            <a:endParaRPr lang="en-GB" dirty="0"/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290A472F-92D0-8F8E-A27A-ADCB96113473}"/>
              </a:ext>
            </a:extLst>
          </p:cNvPr>
          <p:cNvSpPr/>
          <p:nvPr/>
        </p:nvSpPr>
        <p:spPr>
          <a:xfrm rot="5400000">
            <a:off x="9521190" y="2023110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C326A7-7C27-F2EC-AA62-0D03B5A9F6E5}"/>
              </a:ext>
            </a:extLst>
          </p:cNvPr>
          <p:cNvSpPr txBox="1"/>
          <p:nvPr/>
        </p:nvSpPr>
        <p:spPr>
          <a:xfrm>
            <a:off x="10913835" y="3692723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1.65</a:t>
            </a:r>
            <a:endParaRPr lang="en-GB" sz="11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9A0CEE-6C66-5FED-5ED6-4C46273C046F}"/>
              </a:ext>
            </a:extLst>
          </p:cNvPr>
          <p:cNvSpPr txBox="1"/>
          <p:nvPr/>
        </p:nvSpPr>
        <p:spPr>
          <a:xfrm>
            <a:off x="9987202" y="4047227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1.4</a:t>
            </a:r>
            <a:endParaRPr lang="en-GB" sz="11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29EDCD-337A-5ED1-2945-E9E4EFC3608F}"/>
              </a:ext>
            </a:extLst>
          </p:cNvPr>
          <p:cNvSpPr txBox="1"/>
          <p:nvPr/>
        </p:nvSpPr>
        <p:spPr>
          <a:xfrm>
            <a:off x="9466731" y="4213041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1.2</a:t>
            </a:r>
            <a:endParaRPr lang="en-GB" sz="11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556966-D3FC-169A-33E9-C15FD44C86AA}"/>
              </a:ext>
            </a:extLst>
          </p:cNvPr>
          <p:cNvSpPr txBox="1">
            <a:spLocks/>
          </p:cNvSpPr>
          <p:nvPr/>
        </p:nvSpPr>
        <p:spPr>
          <a:xfrm>
            <a:off x="609601" y="5018352"/>
            <a:ext cx="6739890" cy="8025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b="1" dirty="0"/>
              <a:t>Propose to test this logic (already implemented and deployed as UCAP node), we can decide to swap logic later.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B5A183-4539-9CEA-06A9-CBB87C3C9143}"/>
              </a:ext>
            </a:extLst>
          </p:cNvPr>
          <p:cNvSpPr txBox="1"/>
          <p:nvPr/>
        </p:nvSpPr>
        <p:spPr>
          <a:xfrm>
            <a:off x="9301717" y="5258119"/>
            <a:ext cx="1916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</a:t>
            </a:r>
            <a:r>
              <a:rPr lang="en-US" sz="1200" b="1" baseline="-25000" dirty="0"/>
              <a:t>b</a:t>
            </a:r>
            <a:r>
              <a:rPr lang="en-US" sz="1200" b="1" dirty="0"/>
              <a:t> from BQM</a:t>
            </a:r>
          </a:p>
          <a:p>
            <a:r>
              <a:rPr lang="en-US" sz="1200" b="1" dirty="0" err="1"/>
              <a:t>I</a:t>
            </a:r>
            <a:r>
              <a:rPr lang="en-US" sz="1200" b="1" baseline="-25000" dirty="0" err="1"/>
              <a:t>b</a:t>
            </a:r>
            <a:r>
              <a:rPr lang="en-US" sz="1200" b="1" dirty="0"/>
              <a:t> from SMP intensity/k</a:t>
            </a:r>
            <a:r>
              <a:rPr lang="en-US" sz="1200" b="1" baseline="-25000" dirty="0"/>
              <a:t>b</a:t>
            </a:r>
            <a:endParaRPr lang="en-GB" sz="1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250800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AE5F-886D-FA4D-1B94-B990B017B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FPA interlock tree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FF93D-0D8C-5B23-FD41-BEAB9090E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28057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During Run 2, a special SIS logic tree was introduced to cover a failure case where the </a:t>
            </a:r>
            <a:r>
              <a:rPr lang="en-US" sz="1600" b="1" dirty="0"/>
              <a:t>energy extraction switches were not opened in the odd point </a:t>
            </a:r>
            <a:r>
              <a:rPr lang="en-US" sz="1600" dirty="0"/>
              <a:t>during a fast power abort (LHC-MPP-FS-0002-10).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600" dirty="0"/>
              <a:t>SIS surveys all RB and RQ circuits listening to a PIC SCADA signal indicating that a FPA has been triggered.</a:t>
            </a:r>
          </a:p>
          <a:p>
            <a:r>
              <a:rPr lang="en-US" sz="1600" dirty="0"/>
              <a:t>Action: send an </a:t>
            </a:r>
            <a:r>
              <a:rPr lang="en-US" sz="1600" b="1" dirty="0"/>
              <a:t>open switch command </a:t>
            </a:r>
            <a:r>
              <a:rPr lang="en-US" sz="1600" dirty="0"/>
              <a:t>to both even and odd side EE switches.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CC7B2-A914-A322-EC3D-24DBD0AF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2F05E-CA16-ED2F-99CB-5DC3ABD7D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E2311E-AACD-10AF-B75E-CC1495557E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79C3FB-EF38-3AD2-E9E2-D11EF5BFB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87" y="2394276"/>
            <a:ext cx="5111289" cy="24007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02210F3-8E25-8C4C-FEDB-1A13F2C277FC}"/>
              </a:ext>
            </a:extLst>
          </p:cNvPr>
          <p:cNvSpPr txBox="1">
            <a:spLocks/>
          </p:cNvSpPr>
          <p:nvPr/>
        </p:nvSpPr>
        <p:spPr>
          <a:xfrm>
            <a:off x="609600" y="2564105"/>
            <a:ext cx="6076335" cy="29334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GB" sz="1600" dirty="0"/>
              <a:t>In Run 3, it was discovered that the </a:t>
            </a:r>
            <a:r>
              <a:rPr lang="en-GB" sz="1600" b="1" dirty="0">
                <a:solidFill>
                  <a:srgbClr val="FF0000"/>
                </a:solidFill>
              </a:rPr>
              <a:t>MACRO to open the switches did not work anymore</a:t>
            </a:r>
            <a:r>
              <a:rPr lang="en-GB" sz="1600" dirty="0"/>
              <a:t>. While “repair” work was (is) in progress, recent worry that an opening of the second switch just after the QPS sunglass period could trigger massive QH firings.</a:t>
            </a:r>
          </a:p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GB" sz="1600" b="1" dirty="0"/>
              <a:t>While the situation is being (re-)assessed</a:t>
            </a:r>
            <a:r>
              <a:rPr lang="en-GB" sz="1600" b="1" dirty="0">
                <a:solidFill>
                  <a:srgbClr val="FF0000"/>
                </a:solidFill>
              </a:rPr>
              <a:t>, the permit tree was removed</a:t>
            </a:r>
            <a:r>
              <a:rPr lang="en-GB" sz="1600" b="1" dirty="0"/>
              <a:t> (but not all the code and configuration).</a:t>
            </a:r>
          </a:p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GB" sz="1600" b="1" dirty="0"/>
              <a:t>Wait for follow up by MP3 / TE-MPE.</a:t>
            </a:r>
          </a:p>
        </p:txBody>
      </p:sp>
    </p:spTree>
    <p:extLst>
      <p:ext uri="{BB962C8B-B14F-4D97-AF65-F5344CB8AC3E}">
        <p14:creationId xmlns:p14="http://schemas.microsoft.com/office/powerpoint/2010/main" val="4155016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937D2-167F-5F7F-A9BE-906122D60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60A7-9211-96A9-1B37-C1C797E2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60A/</a:t>
            </a:r>
            <a:r>
              <a:rPr lang="en-US" dirty="0" err="1"/>
              <a:t>FGClite</a:t>
            </a:r>
            <a:r>
              <a:rPr lang="en-US" dirty="0"/>
              <a:t> communication check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344CB-A8E7-A446-AB79-13C5D8F50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25910"/>
            <a:ext cx="10969139" cy="50786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With the deployment of </a:t>
            </a:r>
            <a:r>
              <a:rPr lang="en-US" b="1" dirty="0" err="1"/>
              <a:t>FGClite</a:t>
            </a:r>
            <a:r>
              <a:rPr lang="en-US" b="1" dirty="0"/>
              <a:t> on the ~750 60A orbit correctors </a:t>
            </a:r>
            <a:r>
              <a:rPr lang="en-US" dirty="0"/>
              <a:t>in 2016/7, a special SIS test was deployed to dump the beam in case of </a:t>
            </a:r>
            <a:r>
              <a:rPr lang="en-US" b="1" dirty="0"/>
              <a:t>loss of communication</a:t>
            </a:r>
            <a:r>
              <a:rPr lang="en-US" dirty="0"/>
              <a:t>.</a:t>
            </a:r>
          </a:p>
          <a:p>
            <a:r>
              <a:rPr lang="en-GB" sz="1600" u="sng" dirty="0"/>
              <a:t>Reason</a:t>
            </a:r>
            <a:r>
              <a:rPr lang="en-GB" sz="1600" dirty="0"/>
              <a:t>: the </a:t>
            </a:r>
            <a:r>
              <a:rPr lang="en-GB" sz="1600" dirty="0" err="1"/>
              <a:t>FGClite</a:t>
            </a:r>
            <a:r>
              <a:rPr lang="en-GB" sz="1600" dirty="0"/>
              <a:t> in the tunnel crate have no control logic (</a:t>
            </a:r>
            <a:r>
              <a:rPr lang="en-GB" sz="1600" dirty="0">
                <a:sym typeface="Wingdings" panose="05000000000000000000" pitchFamily="2" charset="2"/>
              </a:rPr>
              <a:t> makes them more rad-hard), all control signals transit over the </a:t>
            </a:r>
            <a:r>
              <a:rPr lang="en-GB" sz="1600" dirty="0" err="1">
                <a:sym typeface="Wingdings" panose="05000000000000000000" pitchFamily="2" charset="2"/>
              </a:rPr>
              <a:t>WorldFIP</a:t>
            </a:r>
            <a:r>
              <a:rPr lang="en-GB" sz="1600" dirty="0">
                <a:sym typeface="Wingdings" panose="05000000000000000000" pitchFamily="2" charset="2"/>
              </a:rPr>
              <a:t> bus. If the </a:t>
            </a:r>
            <a:r>
              <a:rPr lang="en-GB" sz="1600" dirty="0" err="1">
                <a:sym typeface="Wingdings" panose="05000000000000000000" pitchFamily="2" charset="2"/>
              </a:rPr>
              <a:t>FGClite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>
                <a:sym typeface="Wingdings" panose="05000000000000000000" pitchFamily="2" charset="2"/>
              </a:rPr>
              <a:t>looses communication with the gateway </a:t>
            </a:r>
            <a:r>
              <a:rPr lang="en-GB" sz="1600" dirty="0">
                <a:sym typeface="Wingdings" panose="05000000000000000000" pitchFamily="2" charset="2"/>
              </a:rPr>
              <a:t>for more than 10 seconds, the </a:t>
            </a:r>
            <a:r>
              <a:rPr lang="en-GB" sz="1600" dirty="0" err="1">
                <a:sym typeface="Wingdings" panose="05000000000000000000" pitchFamily="2" charset="2"/>
              </a:rPr>
              <a:t>FGClite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>
                <a:sym typeface="Wingdings" panose="05000000000000000000" pitchFamily="2" charset="2"/>
              </a:rPr>
              <a:t>ramps down the converter</a:t>
            </a:r>
            <a:r>
              <a:rPr lang="en-GB" sz="1600" dirty="0">
                <a:sym typeface="Wingdings" panose="05000000000000000000" pitchFamily="2" charset="2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>
                <a:sym typeface="Wingdings" panose="05000000000000000000" pitchFamily="2" charset="2"/>
              </a:rPr>
              <a:t>SIS continuously monitors the communication with all 60A CODs to intercept </a:t>
            </a:r>
            <a:r>
              <a:rPr lang="en-GB" dirty="0" err="1">
                <a:sym typeface="Wingdings" panose="05000000000000000000" pitchFamily="2" charset="2"/>
              </a:rPr>
              <a:t>WorldFip</a:t>
            </a:r>
            <a:r>
              <a:rPr lang="en-GB" dirty="0">
                <a:sym typeface="Wingdings" panose="05000000000000000000" pitchFamily="2" charset="2"/>
              </a:rPr>
              <a:t> interruptions, if a </a:t>
            </a:r>
            <a:r>
              <a:rPr lang="en-GB" b="1" dirty="0">
                <a:sym typeface="Wingdings" panose="05000000000000000000" pitchFamily="2" charset="2"/>
              </a:rPr>
              <a:t>delay</a:t>
            </a:r>
            <a:r>
              <a:rPr lang="en-GB" dirty="0">
                <a:sym typeface="Wingdings" panose="05000000000000000000" pitchFamily="2" charset="2"/>
              </a:rPr>
              <a:t> of more than </a:t>
            </a:r>
            <a:r>
              <a:rPr lang="en-GB" b="1" dirty="0">
                <a:sym typeface="Wingdings" panose="05000000000000000000" pitchFamily="2" charset="2"/>
              </a:rPr>
              <a:t>6 seconds </a:t>
            </a:r>
            <a:r>
              <a:rPr lang="en-GB" dirty="0">
                <a:sym typeface="Wingdings" panose="05000000000000000000" pitchFamily="2" charset="2"/>
              </a:rPr>
              <a:t>is observed (= no data), the </a:t>
            </a:r>
            <a:r>
              <a:rPr lang="en-GB" b="1" dirty="0">
                <a:sym typeface="Wingdings" panose="05000000000000000000" pitchFamily="2" charset="2"/>
              </a:rPr>
              <a:t>beam is dumped</a:t>
            </a:r>
            <a:r>
              <a:rPr lang="en-GB" dirty="0">
                <a:sym typeface="Wingdings" panose="05000000000000000000" pitchFamily="2" charset="2"/>
              </a:rPr>
              <a:t>. </a:t>
            </a:r>
          </a:p>
          <a:p>
            <a:r>
              <a:rPr lang="en-GB" sz="1600" dirty="0">
                <a:sym typeface="Wingdings" panose="05000000000000000000" pitchFamily="2" charset="2"/>
              </a:rPr>
              <a:t>There is a 4 sec margin for the 2 sec SIS update period and delays.</a:t>
            </a:r>
          </a:p>
          <a:p>
            <a:r>
              <a:rPr lang="en-GB" sz="1600" dirty="0">
                <a:sym typeface="Wingdings" panose="05000000000000000000" pitchFamily="2" charset="2"/>
              </a:rPr>
              <a:t>This is most critical timeout in SIS: generally, timeouts are </a:t>
            </a:r>
            <a:r>
              <a:rPr lang="en-GB" sz="1600" dirty="0">
                <a:sym typeface="Symbol" panose="05050102010706020507" pitchFamily="18" charset="2"/>
              </a:rPr>
              <a:t></a:t>
            </a:r>
            <a:r>
              <a:rPr lang="en-GB" sz="1600" dirty="0">
                <a:sym typeface="Wingdings" panose="05000000000000000000" pitchFamily="2" charset="2"/>
              </a:rPr>
              <a:t> 15-20 sec.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>
                <a:sym typeface="Wingdings" panose="05000000000000000000" pitchFamily="2" charset="2"/>
              </a:rPr>
              <a:t>This interlock </a:t>
            </a:r>
            <a:r>
              <a:rPr lang="en-GB" b="1" dirty="0">
                <a:solidFill>
                  <a:srgbClr val="008E40"/>
                </a:solidFill>
                <a:sym typeface="Wingdings" panose="05000000000000000000" pitchFamily="2" charset="2"/>
              </a:rPr>
              <a:t>never triggered in Run 2</a:t>
            </a:r>
            <a:r>
              <a:rPr lang="en-GB" dirty="0">
                <a:sym typeface="Wingdings" panose="05000000000000000000" pitchFamily="2" charset="2"/>
              </a:rPr>
              <a:t>, but then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two quasi-consecutive events </a:t>
            </a:r>
            <a:r>
              <a:rPr lang="en-GB" dirty="0">
                <a:sym typeface="Wingdings" panose="05000000000000000000" pitchFamily="2" charset="2"/>
              </a:rPr>
              <a:t>occurred on Aug 3</a:t>
            </a:r>
            <a:r>
              <a:rPr lang="en-GB" baseline="30000" dirty="0">
                <a:sym typeface="Wingdings" panose="05000000000000000000" pitchFamily="2" charset="2"/>
              </a:rPr>
              <a:t>rd</a:t>
            </a:r>
            <a:r>
              <a:rPr lang="en-GB" dirty="0">
                <a:sym typeface="Wingdings" panose="05000000000000000000" pitchFamily="2" charset="2"/>
              </a:rPr>
              <a:t> 2024 and on Aug 5</a:t>
            </a:r>
            <a:r>
              <a:rPr lang="en-GB" baseline="30000" dirty="0">
                <a:sym typeface="Wingdings" panose="05000000000000000000" pitchFamily="2" charset="2"/>
              </a:rPr>
              <a:t>th </a:t>
            </a:r>
            <a:r>
              <a:rPr lang="en-GB" dirty="0">
                <a:sym typeface="Wingdings" panose="05000000000000000000" pitchFamily="2" charset="2"/>
              </a:rPr>
              <a:t>2024 on the same gateway: two fills dumped during stable beams.</a:t>
            </a:r>
          </a:p>
          <a:p>
            <a:pPr>
              <a:spcBef>
                <a:spcPts val="400"/>
              </a:spcBef>
            </a:pPr>
            <a:r>
              <a:rPr lang="en-GB" sz="1600" dirty="0">
                <a:sym typeface="Wingdings" panose="05000000000000000000" pitchFamily="2" charset="2"/>
              </a:rPr>
              <a:t>The root cause was the communication of SIS with the FGC gateway, not between gateway and </a:t>
            </a:r>
            <a:r>
              <a:rPr lang="en-GB" sz="1600" dirty="0" err="1">
                <a:sym typeface="Wingdings" panose="05000000000000000000" pitchFamily="2" charset="2"/>
              </a:rPr>
              <a:t>FGClite</a:t>
            </a:r>
            <a:r>
              <a:rPr lang="en-GB" sz="1600" dirty="0">
                <a:sym typeface="Wingdings" panose="05000000000000000000" pitchFamily="2" charset="2"/>
              </a:rPr>
              <a:t> devices.</a:t>
            </a:r>
          </a:p>
          <a:p>
            <a:pPr>
              <a:spcBef>
                <a:spcPts val="400"/>
              </a:spcBef>
            </a:pPr>
            <a:r>
              <a:rPr lang="en-GB" sz="1600" dirty="0">
                <a:sym typeface="Wingdings" panose="05000000000000000000" pitchFamily="2" charset="2"/>
              </a:rPr>
              <a:t>SIS cannot easily distinguish the two cases.</a:t>
            </a:r>
            <a:endParaRPr lang="en-GB" sz="1600" dirty="0"/>
          </a:p>
          <a:p>
            <a:pPr marL="0" indent="0">
              <a:spcBef>
                <a:spcPts val="1200"/>
              </a:spcBef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291F3-9A2D-CD09-E193-B448063B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154FE-1516-E777-68D1-933C645541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6762EE4-C1AC-C299-BA74-71D18F6F2B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79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62562-09DF-D0A5-72E6-AA80C9D97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60A/</a:t>
            </a:r>
            <a:r>
              <a:rPr lang="en-US" dirty="0" err="1"/>
              <a:t>FGClite</a:t>
            </a:r>
            <a:r>
              <a:rPr lang="en-US" dirty="0"/>
              <a:t> communication check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00B96-7440-C948-E1F1-0ECC1FE9F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14400"/>
            <a:ext cx="10969139" cy="5078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Cause of the first event </a:t>
            </a:r>
            <a:r>
              <a:rPr lang="en-US" dirty="0"/>
              <a:t>(Aug 3</a:t>
            </a:r>
            <a:r>
              <a:rPr lang="en-US" baseline="30000" dirty="0"/>
              <a:t>rd</a:t>
            </a:r>
            <a:r>
              <a:rPr lang="en-US" dirty="0"/>
              <a:t>):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Fault on a network router </a:t>
            </a:r>
            <a:r>
              <a:rPr lang="en-US" sz="1600" dirty="0"/>
              <a:t>interrupted communication with point 7 devices for a few second before the backup router restored communication. According to IT the </a:t>
            </a:r>
            <a:r>
              <a:rPr lang="en-US" sz="1600" b="1" dirty="0"/>
              <a:t>timeout was ~ 3 seconds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r>
              <a:rPr lang="en-US" b="1" dirty="0"/>
              <a:t>Cause of the second event </a:t>
            </a:r>
            <a:r>
              <a:rPr lang="en-US" dirty="0"/>
              <a:t>(Aug 5</a:t>
            </a:r>
            <a:r>
              <a:rPr lang="en-US" baseline="30000" dirty="0"/>
              <a:t>th</a:t>
            </a:r>
            <a:r>
              <a:rPr lang="en-US" dirty="0"/>
              <a:t>):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IT intervention on the same network router </a:t>
            </a:r>
            <a:r>
              <a:rPr lang="en-US" sz="1600" dirty="0"/>
              <a:t>during stable beams (not announced) to investigate the issue (re)produced a similar network disruption.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On the SIS side, both events had </a:t>
            </a:r>
            <a:r>
              <a:rPr lang="en-US" b="1" dirty="0"/>
              <a:t>similar signature </a:t>
            </a:r>
            <a:r>
              <a:rPr lang="en-US" dirty="0"/>
              <a:t>in the logfiles:</a:t>
            </a:r>
          </a:p>
          <a:p>
            <a:r>
              <a:rPr lang="en-US" sz="1600" dirty="0"/>
              <a:t>A 4 sec long data interruption (1 or 2 samples @ 2 sec period). Loss due to the network router switch over?</a:t>
            </a:r>
          </a:p>
          <a:p>
            <a:r>
              <a:rPr lang="en-US" sz="1600" dirty="0"/>
              <a:t>Data back for 1-2 samples.</a:t>
            </a:r>
          </a:p>
          <a:p>
            <a:r>
              <a:rPr lang="en-US" sz="1600" dirty="0"/>
              <a:t>CMW exception with an </a:t>
            </a:r>
            <a:r>
              <a:rPr lang="en-US" sz="1600" b="1" dirty="0">
                <a:solidFill>
                  <a:srgbClr val="FF0000"/>
                </a:solidFill>
              </a:rPr>
              <a:t>interruption of the data of ~8 seconds </a:t>
            </a:r>
            <a:r>
              <a:rPr lang="en-US" sz="1600" dirty="0"/>
              <a:t>(4 samples) </a:t>
            </a:r>
            <a:r>
              <a:rPr lang="en-US" sz="1600" dirty="0">
                <a:sym typeface="Wingdings" panose="05000000000000000000" pitchFamily="2" charset="2"/>
              </a:rPr>
              <a:t> triggered SIS dump.</a:t>
            </a:r>
            <a:endParaRPr lang="en-US" sz="1600" dirty="0"/>
          </a:p>
          <a:p>
            <a:pPr marL="0" indent="0">
              <a:buNone/>
            </a:pPr>
            <a:r>
              <a:rPr lang="en-US" dirty="0"/>
              <a:t>This signature may indicate that CMW “amplified” the data interruption (not proven/confirmed).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/>
              <a:t>IT</a:t>
            </a:r>
            <a:r>
              <a:rPr lang="en-US" dirty="0"/>
              <a:t> seemed very </a:t>
            </a:r>
            <a:r>
              <a:rPr lang="en-US" b="1" dirty="0"/>
              <a:t>surprised</a:t>
            </a:r>
            <a:r>
              <a:rPr lang="en-US" dirty="0"/>
              <a:t> that we depend so critically on the network - itself a surprise. The event spawned long email threads.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Not just SIS, the orbit/tune FBs can be affected significantly by such interruption in critical phases…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68E5D-9DC6-0F5A-1F17-8153CD51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36207-ADFB-FF43-9548-9A955CA9D3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0DEBA1-8D13-EAE8-F103-7E196505BE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683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2593D-7139-8214-E884-094D825C1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1A8F8-B191-DD38-12A2-4B0A5A235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60A/</a:t>
            </a:r>
            <a:r>
              <a:rPr lang="en-US" dirty="0" err="1"/>
              <a:t>FGClite</a:t>
            </a:r>
            <a:r>
              <a:rPr lang="en-US" dirty="0"/>
              <a:t> communication check (3)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5E16B-BC29-6A73-2680-EE7C29B59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14400"/>
            <a:ext cx="10969139" cy="507862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Looking back, those are </a:t>
            </a:r>
            <a:r>
              <a:rPr lang="en-US" b="1" dirty="0">
                <a:solidFill>
                  <a:srgbClr val="008E40"/>
                </a:solidFill>
              </a:rPr>
              <a:t>rare events</a:t>
            </a:r>
            <a:r>
              <a:rPr lang="en-US" dirty="0"/>
              <a:t>, we should not get over-exited about them.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I suggest to </a:t>
            </a:r>
            <a:r>
              <a:rPr lang="en-US" b="1" dirty="0">
                <a:solidFill>
                  <a:srgbClr val="0000FF"/>
                </a:solidFill>
              </a:rPr>
              <a:t>increase the timeout from 6 sec to 8 sec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this would have avoided one unnecessary dump.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Adding those 2 sec will still provide a timely response.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A delay of 10 sec would have avoided both.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FCB03-0B9E-36EA-AD97-57894988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1E0F9-CFE6-F92C-C80E-23579556B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CCC9021-D214-2C6A-FEA9-96521CF45E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3/28/2025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30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9D9B-F993-D17F-15E5-1B80D8E3A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37063"/>
            <a:ext cx="10969139" cy="2348195"/>
          </a:xfrm>
        </p:spPr>
        <p:txBody>
          <a:bodyPr>
            <a:normAutofit/>
          </a:bodyPr>
          <a:lstStyle/>
          <a:p>
            <a:r>
              <a:rPr lang="en-US" dirty="0"/>
              <a:t>SIS status and updates for 2025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C123-A7B9-97FC-75D6-6304E5E0313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J. Wenninger, A. Calia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05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E5970-E1BC-23B2-8DF1-E8F7EC952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3DB42-2E3B-32D7-50D4-0797BB28A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SIS1 in 1 slide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4E435-1C62-6DD5-2F3D-B08898E8D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SIS1</a:t>
            </a:r>
            <a:r>
              <a:rPr lang="en-US" dirty="0"/>
              <a:t> development started in </a:t>
            </a:r>
            <a:r>
              <a:rPr lang="en-US" b="1" dirty="0"/>
              <a:t>2005</a:t>
            </a:r>
            <a:r>
              <a:rPr lang="en-US" dirty="0"/>
              <a:t> (CO: J. Wozniak, V. Baggiolini, OP: J. Wenninger; EDMS no. </a:t>
            </a:r>
            <a:r>
              <a:rPr lang="en-GB" dirty="0"/>
              <a:t>3268007</a:t>
            </a:r>
            <a:r>
              <a:rPr lang="en-US" dirty="0"/>
              <a:t>) to replace the obsolete </a:t>
            </a:r>
            <a:r>
              <a:rPr lang="en-US" b="1" dirty="0"/>
              <a:t>SSIS</a:t>
            </a:r>
            <a:r>
              <a:rPr lang="en-US" dirty="0"/>
              <a:t> (SPS Software Interlock System).</a:t>
            </a:r>
          </a:p>
          <a:p>
            <a:r>
              <a:rPr lang="en-US" sz="1600" dirty="0"/>
              <a:t>SSIS was developed by a company, as usual problems appeared as soon as extensions were required !</a:t>
            </a:r>
          </a:p>
          <a:p>
            <a:r>
              <a:rPr lang="en-US" sz="1600" dirty="0"/>
              <a:t>The SIS1 design was </a:t>
            </a:r>
            <a:r>
              <a:rPr lang="en-US" sz="1600" b="1" dirty="0"/>
              <a:t>generic</a:t>
            </a:r>
            <a:r>
              <a:rPr lang="en-US" sz="1600" dirty="0"/>
              <a:t>, although the initial target machines were SPS and LHC.</a:t>
            </a:r>
          </a:p>
          <a:p>
            <a:r>
              <a:rPr lang="en-US" sz="1600" dirty="0"/>
              <a:t>SIS1 </a:t>
            </a:r>
            <a:r>
              <a:rPr lang="en-US" sz="1600" b="1" dirty="0"/>
              <a:t>configuration</a:t>
            </a:r>
            <a:r>
              <a:rPr lang="en-US" sz="1600" dirty="0"/>
              <a:t> is in the form of an </a:t>
            </a:r>
            <a:r>
              <a:rPr lang="en-US" sz="1600" b="1" dirty="0"/>
              <a:t>XML file </a:t>
            </a:r>
            <a:r>
              <a:rPr lang="en-US" sz="1600" dirty="0"/>
              <a:t>with the definitions of the tests and of the interlock tree.</a:t>
            </a:r>
          </a:p>
          <a:p>
            <a:r>
              <a:rPr lang="en-US" sz="1600" dirty="0"/>
              <a:t>To gain efficiency for definitions, a </a:t>
            </a:r>
            <a:r>
              <a:rPr lang="en-US" sz="1600" b="1" dirty="0"/>
              <a:t>velocity</a:t>
            </a:r>
            <a:r>
              <a:rPr lang="en-US" sz="1600" dirty="0"/>
              <a:t> engine was introduced. With a simple DSL it is possible to define </a:t>
            </a:r>
            <a:r>
              <a:rPr lang="en-US" sz="1600" b="1" dirty="0"/>
              <a:t>macros, loop and lists </a:t>
            </a:r>
            <a:r>
              <a:rPr lang="en-US" sz="1600" dirty="0"/>
              <a:t>to generate series of tests for groups of devices (typical case: LHC circuits).</a:t>
            </a:r>
          </a:p>
          <a:p>
            <a:r>
              <a:rPr lang="en-US" sz="1600" dirty="0"/>
              <a:t>The configuration was later extended to </a:t>
            </a:r>
            <a:r>
              <a:rPr lang="en-US" sz="1600" b="1" dirty="0"/>
              <a:t>Groovy</a:t>
            </a:r>
            <a:r>
              <a:rPr lang="en-US" sz="1600" dirty="0"/>
              <a:t> (not used at SPS and LHC) and to </a:t>
            </a:r>
            <a:r>
              <a:rPr lang="en-US" sz="1600" b="1" dirty="0"/>
              <a:t>custom JAVA classes (used mainly @ LHC) </a:t>
            </a:r>
            <a:r>
              <a:rPr lang="en-US" sz="1600" dirty="0"/>
              <a:t>to code complex tests.</a:t>
            </a:r>
          </a:p>
          <a:p>
            <a:r>
              <a:rPr lang="en-US" sz="1600" b="1" dirty="0">
                <a:solidFill>
                  <a:srgbClr val="008E40"/>
                </a:solidFill>
              </a:rPr>
              <a:t>Positive aspect of XML</a:t>
            </a:r>
            <a:r>
              <a:rPr lang="en-US" sz="1600" dirty="0"/>
              <a:t>: even </a:t>
            </a:r>
            <a:r>
              <a:rPr lang="en-US" sz="1600" b="1" dirty="0"/>
              <a:t>non-programmers can easily configure</a:t>
            </a:r>
            <a:r>
              <a:rPr lang="en-US" sz="1600" dirty="0"/>
              <a:t> a SIS tree.</a:t>
            </a:r>
          </a:p>
          <a:p>
            <a:r>
              <a:rPr lang="en-US" sz="1600" dirty="0"/>
              <a:t>The </a:t>
            </a:r>
            <a:r>
              <a:rPr lang="en-US" sz="1600" b="1" dirty="0">
                <a:solidFill>
                  <a:srgbClr val="FF0000"/>
                </a:solidFill>
              </a:rPr>
              <a:t>negative aspect of the XML </a:t>
            </a:r>
            <a:r>
              <a:rPr lang="en-US" sz="1600" dirty="0"/>
              <a:t>configuration (+velocity, +Groovy): </a:t>
            </a:r>
            <a:r>
              <a:rPr lang="en-US" sz="1600" b="1" dirty="0">
                <a:solidFill>
                  <a:srgbClr val="FF0000"/>
                </a:solidFill>
              </a:rPr>
              <a:t>mistakes are only detected at runtime</a:t>
            </a:r>
            <a:r>
              <a:rPr lang="en-US" sz="1600" dirty="0"/>
              <a:t>.</a:t>
            </a:r>
            <a:endParaRPr lang="en-GB" sz="1600" dirty="0"/>
          </a:p>
          <a:p>
            <a:r>
              <a:rPr lang="en-GB" sz="1600" dirty="0"/>
              <a:t>Another </a:t>
            </a:r>
            <a:r>
              <a:rPr lang="en-GB" sz="1600" b="1" dirty="0"/>
              <a:t>legacy</a:t>
            </a:r>
            <a:r>
              <a:rPr lang="en-GB" sz="1600" dirty="0"/>
              <a:t> aspect: as a powerful and reliable server, SIS was (ab-)used for </a:t>
            </a:r>
            <a:r>
              <a:rPr lang="en-GB" sz="1600" b="1" dirty="0"/>
              <a:t>non-interlocking actions</a:t>
            </a:r>
            <a:r>
              <a:rPr lang="en-GB" sz="1600" dirty="0"/>
              <a:t>.</a:t>
            </a:r>
          </a:p>
          <a:p>
            <a:pPr lvl="1"/>
            <a:r>
              <a:rPr lang="en-GB" sz="1400" dirty="0"/>
              <a:t>Hysteresis corrections in the CPS.</a:t>
            </a:r>
          </a:p>
          <a:p>
            <a:pPr lvl="1"/>
            <a:r>
              <a:rPr lang="en-GB" sz="1400" dirty="0"/>
              <a:t>Optics ID and beta* reconstruction for LHC (~borderline).</a:t>
            </a:r>
          </a:p>
          <a:p>
            <a:pPr lvl="1"/>
            <a:r>
              <a:rPr lang="en-GB" sz="1400" dirty="0"/>
              <a:t>AFT management (SPS).</a:t>
            </a:r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FB9E7-20BF-A683-8412-C4830F4F7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60F59-7893-4D47-D0F3-0869C169A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53A9F4-2924-F4D6-266D-6546D58AAA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94BFB49-4BEB-2EE7-89BA-2BFC63930762}"/>
              </a:ext>
            </a:extLst>
          </p:cNvPr>
          <p:cNvSpPr/>
          <p:nvPr/>
        </p:nvSpPr>
        <p:spPr>
          <a:xfrm>
            <a:off x="6685935" y="4638907"/>
            <a:ext cx="978408" cy="32338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DE607B-C93C-1604-EE23-FD271BCE573A}"/>
              </a:ext>
            </a:extLst>
          </p:cNvPr>
          <p:cNvSpPr txBox="1"/>
          <p:nvPr/>
        </p:nvSpPr>
        <p:spPr>
          <a:xfrm>
            <a:off x="8251902" y="4592960"/>
            <a:ext cx="1662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UCAP world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582130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AF795-D3A3-8A5E-D08E-2200DA712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E8844-9962-147E-380C-57A8BB38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From SIS1 to SIS2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8D972-0002-8230-0DF2-49281DBCB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2024 BE-CSS started </a:t>
            </a:r>
            <a:r>
              <a:rPr lang="en-US" b="1" dirty="0"/>
              <a:t>development work for a new version of SIS</a:t>
            </a:r>
            <a:r>
              <a:rPr lang="en-US" dirty="0"/>
              <a:t>: </a:t>
            </a:r>
            <a:r>
              <a:rPr lang="en-US" b="1" dirty="0"/>
              <a:t>SIS2</a:t>
            </a:r>
            <a:r>
              <a:rPr lang="en-US" dirty="0"/>
              <a:t>.</a:t>
            </a:r>
          </a:p>
          <a:p>
            <a:r>
              <a:rPr lang="en-US" sz="1600" dirty="0"/>
              <a:t>Jean-Baptiste de Martel is the main developer. Excellent and very close collaboration with BE-OP.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>
                <a:solidFill>
                  <a:srgbClr val="008E40"/>
                </a:solidFill>
              </a:rPr>
              <a:t>Key changes </a:t>
            </a:r>
            <a:r>
              <a:rPr lang="en-US" dirty="0"/>
              <a:t>from the OP-</a:t>
            </a:r>
            <a:r>
              <a:rPr lang="en-US" dirty="0" err="1"/>
              <a:t>configurer’s</a:t>
            </a:r>
            <a:r>
              <a:rPr lang="en-US" dirty="0"/>
              <a:t> perspective:</a:t>
            </a:r>
          </a:p>
          <a:p>
            <a:r>
              <a:rPr lang="en-US" sz="1600" dirty="0"/>
              <a:t>The test description and interlock tree construction is now in </a:t>
            </a:r>
            <a:r>
              <a:rPr lang="en-US" sz="1600" b="1" dirty="0"/>
              <a:t>JAVA</a:t>
            </a:r>
            <a:r>
              <a:rPr lang="en-US" sz="1600" dirty="0"/>
              <a:t> – much less error prone.</a:t>
            </a:r>
          </a:p>
          <a:p>
            <a:pPr lvl="1"/>
            <a:r>
              <a:rPr lang="en-US" sz="1400" b="1" dirty="0"/>
              <a:t>SIS internal fluent API </a:t>
            </a:r>
            <a:r>
              <a:rPr lang="en-US" sz="1400" dirty="0"/>
              <a:t>to define tests.</a:t>
            </a:r>
          </a:p>
          <a:p>
            <a:r>
              <a:rPr lang="en-US" sz="1600" dirty="0"/>
              <a:t>The </a:t>
            </a:r>
            <a:r>
              <a:rPr lang="en-US" sz="1600" b="1" dirty="0"/>
              <a:t>test descriptions and interlock trees </a:t>
            </a:r>
            <a:r>
              <a:rPr lang="en-US" sz="1600" dirty="0"/>
              <a:t>are saved in a </a:t>
            </a:r>
            <a:r>
              <a:rPr lang="en-US" sz="1600" b="1" dirty="0" err="1"/>
              <a:t>yaml</a:t>
            </a:r>
            <a:r>
              <a:rPr lang="en-US" sz="1600" b="1" dirty="0"/>
              <a:t> file </a:t>
            </a:r>
            <a:r>
              <a:rPr lang="en-US" sz="1600" dirty="0"/>
              <a:t>that must be generated before committing the code. The committed </a:t>
            </a:r>
            <a:r>
              <a:rPr lang="en-US" sz="1600" dirty="0" err="1"/>
              <a:t>yaml</a:t>
            </a:r>
            <a:r>
              <a:rPr lang="en-US" sz="1600" dirty="0"/>
              <a:t> file is used by the server as configuration at startup time.</a:t>
            </a:r>
          </a:p>
          <a:p>
            <a:pPr lvl="1"/>
            <a:r>
              <a:rPr lang="en-US" sz="1400" dirty="0"/>
              <a:t>To ease rollback to a previous configuration.</a:t>
            </a:r>
          </a:p>
          <a:p>
            <a:r>
              <a:rPr lang="en-US" sz="1600" dirty="0"/>
              <a:t>The validity of parameters used in tests (device/property/field) are/can be checked against CCDE definitions at deployment time.</a:t>
            </a:r>
          </a:p>
          <a:p>
            <a:r>
              <a:rPr lang="en-US" sz="1600" dirty="0"/>
              <a:t>It is possible to define “SIS internal” UCAP nodes for local data transformations. Those UCAP nodes are deployed at the same time than the SIS server.</a:t>
            </a:r>
          </a:p>
          <a:p>
            <a:r>
              <a:rPr lang="en-US" sz="1600" b="1" dirty="0"/>
              <a:t>No internal JAVA code interlock tests </a:t>
            </a:r>
            <a:r>
              <a:rPr lang="en-US" sz="1600" dirty="0">
                <a:sym typeface="Wingdings" panose="05000000000000000000" pitchFamily="2" charset="2"/>
              </a:rPr>
              <a:t> UCAP transformations.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To migrate to SIS2, all the SIS1 JAVA interlock logic must move to UCAP transformations.</a:t>
            </a:r>
            <a:endParaRPr lang="en-US" sz="14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FB298-028A-2C60-D719-C2D201F6D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C12DC-4E3D-9660-E74B-9196EFA88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B133302-2DFE-3C1E-8ED9-858DD9D7C4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14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27399-05E5-C253-B49D-5F52C3354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work on LHC SIS2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158D1-0BBA-005C-7350-699EFC1DB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6076334" cy="50786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a test case, the configurations for POWERING-ACCESS and the QPS-OK test trees have been re-implemented in SIS2 to explore the advantage of JAVA definition for huge interlock groups.</a:t>
            </a:r>
          </a:p>
          <a:p>
            <a:r>
              <a:rPr lang="en-US" sz="1600" b="1" dirty="0">
                <a:solidFill>
                  <a:srgbClr val="008E40"/>
                </a:solidFill>
              </a:rPr>
              <a:t>Very efficient to build the large trees with LSA equipment group definition</a:t>
            </a:r>
            <a:r>
              <a:rPr lang="en-US" sz="1600" dirty="0"/>
              <a:t>.</a:t>
            </a:r>
          </a:p>
          <a:p>
            <a:pPr lvl="1"/>
            <a:r>
              <a:rPr lang="en-US" sz="1400" dirty="0"/>
              <a:t>Definition much more readable than endless XML.</a:t>
            </a:r>
          </a:p>
          <a:p>
            <a:r>
              <a:rPr lang="en-US" sz="1600" b="1" dirty="0">
                <a:solidFill>
                  <a:srgbClr val="008E40"/>
                </a:solidFill>
              </a:rPr>
              <a:t>First experience very positive</a:t>
            </a:r>
            <a:r>
              <a:rPr lang="en-US" sz="16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While SPS is partly switching trees to SIS2 in operation, for LHC we will remain in </a:t>
            </a:r>
            <a:r>
              <a:rPr lang="en-US" b="1" dirty="0"/>
              <a:t>development mode – </a:t>
            </a:r>
            <a:r>
              <a:rPr lang="en-US" b="1" dirty="0">
                <a:solidFill>
                  <a:srgbClr val="FF0000"/>
                </a:solidFill>
              </a:rPr>
              <a:t>no operational deployment in 2025</a:t>
            </a:r>
            <a:r>
              <a:rPr lang="en-US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We will however deploy a </a:t>
            </a:r>
            <a:r>
              <a:rPr lang="en-US" b="1" dirty="0"/>
              <a:t>LHC BIGSISTER SIS2 production version</a:t>
            </a:r>
            <a:r>
              <a:rPr lang="en-US" dirty="0"/>
              <a:t> and start migrating tests.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6197DF-F9EF-7584-0FA4-F15179A1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3674D-0286-3FBD-F4A3-2DB74F548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0B2C87-EF09-8B5B-C775-EEFAD3E53D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AF4909-D7DE-FD99-1908-90841669E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710" y="233493"/>
            <a:ext cx="3736054" cy="550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7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FD5CB-45A7-494B-20E6-57B1213E6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JAVA in SIS1 to JAVA in UCAP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5CEF-88CF-2C9B-5B7F-BD02D72EC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42597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Started migration of </a:t>
            </a:r>
            <a:r>
              <a:rPr lang="en-US" b="1" dirty="0"/>
              <a:t>internal SIS JAVA interlock logic </a:t>
            </a:r>
            <a:r>
              <a:rPr lang="en-US" dirty="0"/>
              <a:t>towards </a:t>
            </a:r>
            <a:r>
              <a:rPr lang="en-US" b="1" dirty="0"/>
              <a:t>UCAP transformations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UCAP transformations publish all input/output information required to reconstruct the interlock result.</a:t>
            </a:r>
          </a:p>
          <a:p>
            <a:r>
              <a:rPr lang="en-US" sz="1600" dirty="0"/>
              <a:t>To be logged in </a:t>
            </a:r>
            <a:r>
              <a:rPr lang="en-US" sz="1600" b="1" dirty="0" err="1"/>
              <a:t>nxcals</a:t>
            </a:r>
            <a:r>
              <a:rPr lang="en-US" sz="1600" dirty="0"/>
              <a:t> by ~ end of April.</a:t>
            </a:r>
          </a:p>
          <a:p>
            <a:r>
              <a:rPr lang="en-US" sz="1600" dirty="0"/>
              <a:t>Standard property: </a:t>
            </a:r>
            <a:r>
              <a:rPr lang="en-US" sz="1600" i="1" dirty="0" err="1">
                <a:solidFill>
                  <a:schemeClr val="accent6"/>
                </a:solidFill>
              </a:rPr>
              <a:t>InterlockState</a:t>
            </a:r>
            <a:endParaRPr lang="en-US" sz="1600" i="1" dirty="0">
              <a:solidFill>
                <a:schemeClr val="accent6"/>
              </a:solidFill>
            </a:endParaRPr>
          </a:p>
          <a:p>
            <a:r>
              <a:rPr lang="en-US" sz="1600" dirty="0"/>
              <a:t>Two </a:t>
            </a:r>
            <a:r>
              <a:rPr lang="en-US" sz="1600" b="1" dirty="0"/>
              <a:t>standard fields</a:t>
            </a:r>
            <a:r>
              <a:rPr lang="en-US" sz="1600" dirty="0"/>
              <a:t>: </a:t>
            </a:r>
            <a:r>
              <a:rPr lang="en-US" sz="1600" i="1" dirty="0">
                <a:solidFill>
                  <a:schemeClr val="accent6"/>
                </a:solidFill>
              </a:rPr>
              <a:t>interlock</a:t>
            </a:r>
            <a:r>
              <a:rPr lang="en-US" sz="1600" dirty="0"/>
              <a:t> (true/false) and </a:t>
            </a:r>
            <a:r>
              <a:rPr lang="en-US" sz="1600" i="1" dirty="0">
                <a:solidFill>
                  <a:schemeClr val="accent6"/>
                </a:solidFill>
              </a:rPr>
              <a:t>message</a:t>
            </a:r>
            <a:r>
              <a:rPr lang="en-US" sz="1600" dirty="0"/>
              <a:t> (text message describing interlock logic/decisions).</a:t>
            </a:r>
          </a:p>
          <a:p>
            <a:r>
              <a:rPr lang="en-US" sz="1600" dirty="0"/>
              <a:t>SIS uses the </a:t>
            </a:r>
            <a:r>
              <a:rPr lang="en-US" sz="1600" i="1" dirty="0">
                <a:solidFill>
                  <a:schemeClr val="accent6"/>
                </a:solidFill>
              </a:rPr>
              <a:t>interlock</a:t>
            </a:r>
            <a:r>
              <a:rPr lang="en-US" sz="1600" dirty="0"/>
              <a:t> field for decisions.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Logic moved from JAVA inside </a:t>
            </a:r>
            <a:r>
              <a:rPr lang="en-US" b="1" dirty="0"/>
              <a:t>SIS1 to UCAP </a:t>
            </a:r>
            <a:r>
              <a:rPr lang="en-US" dirty="0"/>
              <a:t>transformations (node </a:t>
            </a:r>
            <a:r>
              <a:rPr lang="en-US" b="1" dirty="0">
                <a:sym typeface="Wingdings" panose="05000000000000000000" pitchFamily="2" charset="2"/>
              </a:rPr>
              <a:t>UCAP-NODE-LHC-SIS</a:t>
            </a:r>
            <a:r>
              <a:rPr lang="en-US" dirty="0">
                <a:sym typeface="Wingdings" panose="05000000000000000000" pitchFamily="2" charset="2"/>
              </a:rPr>
              <a:t>)</a:t>
            </a:r>
            <a:r>
              <a:rPr lang="en-US" dirty="0"/>
              <a:t>:</a:t>
            </a:r>
          </a:p>
          <a:p>
            <a:r>
              <a:rPr lang="en-US" sz="1600" b="1" dirty="0"/>
              <a:t>MKI settings checks</a:t>
            </a:r>
          </a:p>
          <a:p>
            <a:r>
              <a:rPr lang="en-US" sz="1600" b="1" dirty="0"/>
              <a:t>MKI FIB settings checks</a:t>
            </a:r>
          </a:p>
          <a:p>
            <a:r>
              <a:rPr lang="en-US" sz="1600" b="1" dirty="0"/>
              <a:t>MKI AGK settings checks</a:t>
            </a:r>
          </a:p>
          <a:p>
            <a:r>
              <a:rPr lang="en-US" sz="1600" b="1" dirty="0"/>
              <a:t>SPS BQM checks</a:t>
            </a:r>
          </a:p>
          <a:p>
            <a:r>
              <a:rPr lang="en-US" sz="1600" b="1" dirty="0"/>
              <a:t>LHC BQM checks</a:t>
            </a:r>
          </a:p>
          <a:p>
            <a:r>
              <a:rPr lang="en-US" sz="1600" b="1" dirty="0"/>
              <a:t>TI2/8 collimator gap interlocks</a:t>
            </a:r>
          </a:p>
          <a:p>
            <a:r>
              <a:rPr lang="en-US" sz="1600" b="1" dirty="0"/>
              <a:t>TDIS gap interlocks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03777-EF51-4AAF-091D-AD3D08CA2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A96D-DB08-D151-15FF-F4552D78F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4048EB4-19ED-917E-68D3-2085C16AC9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14BD10-BD88-E1B8-8AC9-9F71D4D1FB27}"/>
              </a:ext>
            </a:extLst>
          </p:cNvPr>
          <p:cNvSpPr txBox="1">
            <a:spLocks/>
          </p:cNvSpPr>
          <p:nvPr/>
        </p:nvSpPr>
        <p:spPr>
          <a:xfrm>
            <a:off x="4672362" y="3223401"/>
            <a:ext cx="6776224" cy="22144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600" b="1" dirty="0"/>
              <a:t>ALICE/LHCb spectrometer bump checks</a:t>
            </a:r>
          </a:p>
          <a:p>
            <a:pPr defTabSz="914400"/>
            <a:r>
              <a:rPr lang="en-US" sz="1600" b="1" dirty="0"/>
              <a:t>SPS BCT derived flags</a:t>
            </a:r>
          </a:p>
          <a:p>
            <a:pPr defTabSz="914400"/>
            <a:r>
              <a:rPr lang="en-US" sz="1600" b="1" dirty="0"/>
              <a:t>Bunch length interlocks</a:t>
            </a:r>
          </a:p>
          <a:p>
            <a:pPr defTabSz="914400"/>
            <a:r>
              <a:rPr lang="en-US" sz="1600" b="1" dirty="0"/>
              <a:t>Collimator BPM position interlocks </a:t>
            </a:r>
            <a:r>
              <a:rPr lang="en-US" sz="1600" b="1" dirty="0">
                <a:sym typeface="Wingdings" panose="05000000000000000000" pitchFamily="2" charset="2"/>
              </a:rPr>
              <a:t> complemented by new GUI</a:t>
            </a:r>
            <a:endParaRPr lang="en-US" sz="1600" b="1" dirty="0"/>
          </a:p>
          <a:p>
            <a:pPr defTabSz="914400"/>
            <a:r>
              <a:rPr lang="en-US" sz="1600" dirty="0"/>
              <a:t>Beam energy tracking interlocks of Q4s and MSDs in point 6</a:t>
            </a:r>
          </a:p>
          <a:p>
            <a:pPr defTabSz="914400"/>
            <a:r>
              <a:rPr lang="en-US" sz="1600" dirty="0"/>
              <a:t>Beta* reconstruction</a:t>
            </a:r>
          </a:p>
          <a:p>
            <a:pPr defTabSz="914400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2C6971-C357-A00C-332E-38280DA425FA}"/>
              </a:ext>
            </a:extLst>
          </p:cNvPr>
          <p:cNvSpPr/>
          <p:nvPr/>
        </p:nvSpPr>
        <p:spPr>
          <a:xfrm>
            <a:off x="4583151" y="4438185"/>
            <a:ext cx="6512312" cy="557562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96F4AC-2D85-053B-C724-F255568B5F7B}"/>
              </a:ext>
            </a:extLst>
          </p:cNvPr>
          <p:cNvSpPr txBox="1"/>
          <p:nvPr/>
        </p:nvSpPr>
        <p:spPr>
          <a:xfrm>
            <a:off x="914379" y="5103536"/>
            <a:ext cx="2044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8E40"/>
                </a:solidFill>
              </a:rPr>
              <a:t>Already active since 2024</a:t>
            </a:r>
            <a:endParaRPr lang="en-GB" sz="1200" b="1" dirty="0">
              <a:solidFill>
                <a:srgbClr val="008E4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A985B-5611-F6C4-0F8D-8A93BD560DED}"/>
              </a:ext>
            </a:extLst>
          </p:cNvPr>
          <p:cNvSpPr/>
          <p:nvPr/>
        </p:nvSpPr>
        <p:spPr>
          <a:xfrm>
            <a:off x="566303" y="4545974"/>
            <a:ext cx="3425834" cy="557562"/>
          </a:xfrm>
          <a:prstGeom prst="rect">
            <a:avLst/>
          </a:prstGeom>
          <a:noFill/>
          <a:ln w="28575"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8E4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1FF9BB-96E8-C640-268C-516E34F2D1DD}"/>
              </a:ext>
            </a:extLst>
          </p:cNvPr>
          <p:cNvSpPr/>
          <p:nvPr/>
        </p:nvSpPr>
        <p:spPr>
          <a:xfrm>
            <a:off x="4583151" y="3841486"/>
            <a:ext cx="3378820" cy="273314"/>
          </a:xfrm>
          <a:prstGeom prst="rect">
            <a:avLst/>
          </a:prstGeom>
          <a:noFill/>
          <a:ln w="28575"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8E4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4374B6-C417-47C9-2A0C-3E015EE5C3E1}"/>
              </a:ext>
            </a:extLst>
          </p:cNvPr>
          <p:cNvSpPr txBox="1"/>
          <p:nvPr/>
        </p:nvSpPr>
        <p:spPr>
          <a:xfrm>
            <a:off x="7445277" y="3581067"/>
            <a:ext cx="2044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8E40"/>
                </a:solidFill>
              </a:rPr>
              <a:t>Already active since 2024</a:t>
            </a:r>
            <a:endParaRPr lang="en-GB" sz="1200" b="1" dirty="0">
              <a:solidFill>
                <a:srgbClr val="008E4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081BCA-3738-BBEE-0A6A-62206A34A7E6}"/>
              </a:ext>
            </a:extLst>
          </p:cNvPr>
          <p:cNvSpPr txBox="1"/>
          <p:nvPr/>
        </p:nvSpPr>
        <p:spPr>
          <a:xfrm>
            <a:off x="4896663" y="5036895"/>
            <a:ext cx="3279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JAVA logic remains in SIS, UCAP runs in //</a:t>
            </a:r>
            <a:endParaRPr lang="en-GB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7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65E93-A42F-B0F1-2443-44F3D086F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Beta* reconstructions and publications in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C9115-FB23-0A0B-F450-66B0CFB9B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existing beta* reconstruction within SIS remains the baseline for the SMP beta*</a:t>
            </a:r>
            <a:r>
              <a:rPr lang="en-US" dirty="0"/>
              <a:t> distributed over the timing system.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When the optics becomes flat, beta*_x </a:t>
            </a:r>
            <a:r>
              <a:rPr lang="en-US" dirty="0">
                <a:sym typeface="Symbol" panose="05050102010706020507" pitchFamily="18" charset="2"/>
              </a:rPr>
              <a:t> beta*_y, the </a:t>
            </a:r>
            <a:r>
              <a:rPr lang="en-US" b="1" dirty="0">
                <a:sym typeface="Symbol" panose="05050102010706020507" pitchFamily="18" charset="2"/>
              </a:rPr>
              <a:t>smaller beta* is published by SIS to SMP/timing.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At 60cm/18cm </a:t>
            </a:r>
            <a:r>
              <a:rPr lang="en-US" dirty="0">
                <a:sym typeface="Wingdings" panose="05000000000000000000" pitchFamily="2" charset="2"/>
              </a:rPr>
              <a:t> publish 18 cm 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>
                <a:sym typeface="Wingdings" panose="05000000000000000000" pitchFamily="2" charset="2"/>
              </a:rPr>
              <a:t>To prepare a future SIS1  SIS2 migration, the same beta* reconstruction is now running in parallel in a UCAP transformation on node </a:t>
            </a:r>
            <a:r>
              <a:rPr lang="en-US" b="1" dirty="0">
                <a:sym typeface="Wingdings" panose="05000000000000000000" pitchFamily="2" charset="2"/>
              </a:rPr>
              <a:t>UCAP-NODE-LHC-SIS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460"/>
              </a:spcBef>
            </a:pPr>
            <a:r>
              <a:rPr lang="en-US" sz="1600" dirty="0">
                <a:sym typeface="Wingdings" panose="05000000000000000000" pitchFamily="2" charset="2"/>
              </a:rPr>
              <a:t>Device/property names: </a:t>
            </a:r>
            <a:r>
              <a:rPr lang="en-US" sz="1600" dirty="0" err="1">
                <a:sym typeface="Wingdings" panose="05000000000000000000" pitchFamily="2" charset="2"/>
              </a:rPr>
              <a:t>LHC.BETASTAR</a:t>
            </a:r>
            <a:r>
              <a:rPr lang="en-US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k</a:t>
            </a:r>
            <a:r>
              <a:rPr lang="en-US" sz="1600" dirty="0" err="1">
                <a:sym typeface="Wingdings" panose="05000000000000000000" pitchFamily="2" charset="2"/>
              </a:rPr>
              <a:t>.RECO</a:t>
            </a:r>
            <a:r>
              <a:rPr lang="en-US" sz="1600" dirty="0">
                <a:sym typeface="Wingdings" panose="05000000000000000000" pitchFamily="2" charset="2"/>
              </a:rPr>
              <a:t>/</a:t>
            </a:r>
            <a:r>
              <a:rPr lang="en-US" sz="1600" dirty="0" err="1">
                <a:sym typeface="Wingdings" panose="05000000000000000000" pitchFamily="2" charset="2"/>
              </a:rPr>
              <a:t>Betastar</a:t>
            </a:r>
            <a:r>
              <a:rPr lang="en-US" sz="1600" dirty="0">
                <a:sym typeface="Wingdings" panose="05000000000000000000" pitchFamily="2" charset="2"/>
              </a:rPr>
              <a:t> with </a:t>
            </a:r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k = 1,2,5,8</a:t>
            </a:r>
            <a:r>
              <a:rPr lang="en-US" sz="1600" dirty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460"/>
              </a:spcBef>
            </a:pPr>
            <a:r>
              <a:rPr lang="en-US" sz="1600" dirty="0">
                <a:sym typeface="Wingdings" panose="05000000000000000000" pitchFamily="2" charset="2"/>
              </a:rPr>
              <a:t>Bonus:</a:t>
            </a:r>
          </a:p>
          <a:p>
            <a:pPr lvl="1">
              <a:spcBef>
                <a:spcPts val="460"/>
              </a:spcBef>
            </a:pPr>
            <a:r>
              <a:rPr lang="en-US" sz="1400" dirty="0">
                <a:sym typeface="Wingdings" panose="05000000000000000000" pitchFamily="2" charset="2"/>
              </a:rPr>
              <a:t>All input data (selected PCs, currents, simulation state, </a:t>
            </a:r>
            <a:r>
              <a:rPr lang="en-US" sz="1400" dirty="0" err="1">
                <a:sym typeface="Wingdings" panose="05000000000000000000" pitchFamily="2" charset="2"/>
              </a:rPr>
              <a:t>etc</a:t>
            </a:r>
            <a:r>
              <a:rPr lang="en-US" sz="1400" dirty="0">
                <a:sym typeface="Wingdings" panose="05000000000000000000" pitchFamily="2" charset="2"/>
              </a:rPr>
              <a:t>) and all results are published and logged in </a:t>
            </a:r>
            <a:r>
              <a:rPr lang="en-US" sz="1400" dirty="0" err="1">
                <a:sym typeface="Wingdings" panose="05000000000000000000" pitchFamily="2" charset="2"/>
              </a:rPr>
              <a:t>nxcals</a:t>
            </a:r>
            <a:r>
              <a:rPr lang="en-US" sz="1400" dirty="0">
                <a:sym typeface="Wingdings" panose="05000000000000000000" pitchFamily="2" charset="2"/>
              </a:rPr>
              <a:t>.</a:t>
            </a:r>
          </a:p>
          <a:p>
            <a:pPr lvl="1">
              <a:spcBef>
                <a:spcPts val="460"/>
              </a:spcBef>
            </a:pPr>
            <a:r>
              <a:rPr lang="en-US" sz="1400" b="1" dirty="0">
                <a:sym typeface="Wingdings" panose="05000000000000000000" pitchFamily="2" charset="2"/>
              </a:rPr>
              <a:t>beta*x and beta*y are published separately  used in </a:t>
            </a:r>
            <a:r>
              <a:rPr lang="en-US" sz="1400" b="1" dirty="0" err="1">
                <a:sym typeface="Wingdings" panose="05000000000000000000" pitchFamily="2" charset="2"/>
              </a:rPr>
              <a:t>lumi</a:t>
            </a:r>
            <a:r>
              <a:rPr lang="en-US" sz="1400" b="1" dirty="0">
                <a:sym typeface="Wingdings" panose="05000000000000000000" pitchFamily="2" charset="2"/>
              </a:rPr>
              <a:t> server, OP pages.</a:t>
            </a:r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E7A3E8-A5A7-9256-FB43-DF9531D4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56BC0-CFD5-DA80-28BB-9AAB49DA4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99C42CC-EA3B-B380-56C5-BFDDE0648C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7DB62F-FEBA-F23A-1F0C-C43DF9276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633" y="4346589"/>
            <a:ext cx="6038611" cy="1891021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DBA7AF-A9DE-A1EA-0C32-CF9F1CA63083}"/>
              </a:ext>
            </a:extLst>
          </p:cNvPr>
          <p:cNvSpPr/>
          <p:nvPr/>
        </p:nvSpPr>
        <p:spPr>
          <a:xfrm>
            <a:off x="5531005" y="5854390"/>
            <a:ext cx="5843239" cy="260557"/>
          </a:xfrm>
          <a:prstGeom prst="roundRect">
            <a:avLst/>
          </a:prstGeom>
          <a:noFill/>
          <a:ln w="28575">
            <a:solidFill>
              <a:srgbClr val="FF99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14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DD2D2-A772-3EF9-E0A0-428A92E35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Collimator BPM interlocks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36179-3A3F-0216-7868-307265E4B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collimator BPM interlocks are migrated to UCAP.</a:t>
            </a:r>
          </a:p>
          <a:p>
            <a:r>
              <a:rPr lang="en-US" sz="1600" b="1" dirty="0"/>
              <a:t>One device per collimator </a:t>
            </a:r>
            <a:r>
              <a:rPr lang="en-US" sz="1600" dirty="0"/>
              <a:t>which groups 2-4 DOROS BPMs (4 BPMs if spare DOROS).</a:t>
            </a:r>
          </a:p>
          <a:p>
            <a:r>
              <a:rPr lang="en-US" sz="1600" dirty="0"/>
              <a:t>SIS subscribes to the devices, used the </a:t>
            </a:r>
            <a:r>
              <a:rPr lang="en-US" sz="1600" i="1" dirty="0">
                <a:solidFill>
                  <a:schemeClr val="accent6"/>
                </a:solidFill>
              </a:rPr>
              <a:t>interlock</a:t>
            </a:r>
            <a:r>
              <a:rPr lang="en-US" sz="1600" dirty="0"/>
              <a:t> field in the interlock tree.</a:t>
            </a:r>
          </a:p>
          <a:p>
            <a:pPr lvl="1"/>
            <a:r>
              <a:rPr lang="en-US" sz="1400" dirty="0"/>
              <a:t>Automatically masked when SBF = TRUE.</a:t>
            </a:r>
          </a:p>
          <a:p>
            <a:r>
              <a:rPr lang="en-US" sz="1600" dirty="0"/>
              <a:t>The UCAP devices publish interlock thresholds, raw and normalized positions, beta*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much better diagnostics.</a:t>
            </a:r>
          </a:p>
          <a:p>
            <a:r>
              <a:rPr lang="en-US" sz="1600" dirty="0">
                <a:sym typeface="Wingdings" panose="05000000000000000000" pitchFamily="2" charset="2"/>
              </a:rPr>
              <a:t>Logging in </a:t>
            </a:r>
            <a:r>
              <a:rPr lang="en-US" sz="1600" dirty="0" err="1">
                <a:sym typeface="Wingdings" panose="05000000000000000000" pitchFamily="2" charset="2"/>
              </a:rPr>
              <a:t>nxcals</a:t>
            </a:r>
            <a:r>
              <a:rPr lang="en-US" sz="1600" dirty="0">
                <a:sym typeface="Wingdings" panose="05000000000000000000" pitchFamily="2" charset="2"/>
              </a:rPr>
              <a:t> will be activated during beam commissioning.</a:t>
            </a:r>
          </a:p>
          <a:p>
            <a:r>
              <a:rPr lang="en-US" sz="1600" b="1" dirty="0">
                <a:solidFill>
                  <a:srgbClr val="008E40"/>
                </a:solidFill>
                <a:sym typeface="Wingdings" panose="05000000000000000000" pitchFamily="2" charset="2"/>
              </a:rPr>
              <a:t>Complemented by a new JAVA UI</a:t>
            </a:r>
            <a:r>
              <a:rPr lang="en-US" sz="1600" dirty="0">
                <a:sym typeface="Wingdings" panose="05000000000000000000" pitchFamily="2" charset="2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>
                <a:sym typeface="Wingdings" panose="05000000000000000000" pitchFamily="2" charset="2"/>
              </a:rPr>
              <a:t>For the TCTs in IR1 and IR5, the tightest interlock thresholds range between </a:t>
            </a:r>
            <a:r>
              <a:rPr lang="en-US" b="1" dirty="0">
                <a:sym typeface="Wingdings" panose="05000000000000000000" pitchFamily="2" charset="2"/>
              </a:rPr>
              <a:t>0.8 and 1.4 sigma </a:t>
            </a:r>
            <a:r>
              <a:rPr lang="en-US" dirty="0">
                <a:sym typeface="Wingdings" panose="05000000000000000000" pitchFamily="2" charset="2"/>
              </a:rPr>
              <a:t>(min. tolerance window set to </a:t>
            </a:r>
            <a:r>
              <a:rPr lang="en-US" b="1" dirty="0">
                <a:sym typeface="Wingdings" panose="05000000000000000000" pitchFamily="2" charset="2"/>
              </a:rPr>
              <a:t>~</a:t>
            </a:r>
            <a:r>
              <a:rPr lang="en-US" b="1" dirty="0">
                <a:sym typeface="Symbol" panose="05050102010706020507" pitchFamily="18" charset="2"/>
              </a:rPr>
              <a:t></a:t>
            </a:r>
            <a:r>
              <a:rPr lang="en-US" b="1" dirty="0">
                <a:sym typeface="Wingdings" panose="05000000000000000000" pitchFamily="2" charset="2"/>
              </a:rPr>
              <a:t>0.8 mm</a:t>
            </a:r>
            <a:r>
              <a:rPr lang="en-US" dirty="0">
                <a:sym typeface="Wingdings" panose="05000000000000000000" pitchFamily="2" charset="2"/>
              </a:rPr>
              <a:t>). The thresholds for the TCSP6 are </a:t>
            </a:r>
            <a:r>
              <a:rPr lang="en-US" b="1" dirty="0">
                <a:sym typeface="Wingdings" panose="05000000000000000000" pitchFamily="2" charset="2"/>
              </a:rPr>
              <a:t>1.5 sigma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400"/>
              </a:spcBef>
            </a:pPr>
            <a:r>
              <a:rPr lang="en-US" sz="1600" dirty="0">
                <a:sym typeface="Wingdings" panose="05000000000000000000" pitchFamily="2" charset="2"/>
              </a:rPr>
              <a:t>The </a:t>
            </a:r>
            <a:r>
              <a:rPr lang="en-US" sz="1600" b="1" dirty="0">
                <a:sym typeface="Wingdings" panose="05000000000000000000" pitchFamily="2" charset="2"/>
              </a:rPr>
              <a:t>tightest retractions TCT-TCDQ of 1.2 sigma </a:t>
            </a:r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are not protected </a:t>
            </a:r>
            <a:r>
              <a:rPr lang="en-US" sz="1600" dirty="0">
                <a:sym typeface="Wingdings" panose="05000000000000000000" pitchFamily="2" charset="2"/>
              </a:rPr>
              <a:t>– missing a factor ~ 2. Be aware !!</a:t>
            </a:r>
          </a:p>
          <a:p>
            <a:pPr lvl="1">
              <a:spcBef>
                <a:spcPts val="400"/>
              </a:spcBef>
            </a:pPr>
            <a:r>
              <a:rPr lang="en-US" sz="1400" b="1" dirty="0">
                <a:solidFill>
                  <a:srgbClr val="008E40"/>
                </a:solidFill>
                <a:sym typeface="Wingdings" panose="05000000000000000000" pitchFamily="2" charset="2"/>
              </a:rPr>
              <a:t>Favorable phase advance TCDQ-TCTH </a:t>
            </a:r>
            <a:r>
              <a:rPr lang="en-US" sz="1400" dirty="0">
                <a:sym typeface="Wingdings" panose="05000000000000000000" pitchFamily="2" charset="2"/>
              </a:rPr>
              <a:t>adds protection, retraction not the full story.</a:t>
            </a:r>
          </a:p>
          <a:p>
            <a:pPr lvl="1">
              <a:spcBef>
                <a:spcPts val="400"/>
              </a:spcBef>
            </a:pPr>
            <a:r>
              <a:rPr lang="en-US" sz="1400" dirty="0">
                <a:sym typeface="Wingdings" panose="05000000000000000000" pitchFamily="2" charset="2"/>
              </a:rPr>
              <a:t>Proposal to lower TCSP6 to 1 sigma after commissioning if the stability is good.</a:t>
            </a:r>
          </a:p>
          <a:p>
            <a:pPr>
              <a:spcBef>
                <a:spcPts val="400"/>
              </a:spcBef>
            </a:pPr>
            <a:r>
              <a:rPr lang="en-US" sz="1600" dirty="0">
                <a:sym typeface="Wingdings" panose="05000000000000000000" pitchFamily="2" charset="2"/>
              </a:rPr>
              <a:t>It may be possible to tighten limits, but at the </a:t>
            </a:r>
            <a:r>
              <a:rPr lang="en-US" sz="1600" b="1" dirty="0">
                <a:sym typeface="Wingdings" panose="05000000000000000000" pitchFamily="2" charset="2"/>
              </a:rPr>
              <a:t>risk of interlocks</a:t>
            </a:r>
            <a:r>
              <a:rPr lang="en-US" sz="1600" dirty="0">
                <a:sym typeface="Wingdings" panose="05000000000000000000" pitchFamily="2" charset="2"/>
              </a:rPr>
              <a:t>: need a plan what to do in that case 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005DF-AB8E-E200-D348-8484F55E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4F0E5-91F1-CB22-FAEA-F2612A9A3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8C00AD-FD15-C997-192C-212E5E9A90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32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665E5-9959-EC22-7142-E01649CD9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Collimator </a:t>
            </a:r>
            <a:r>
              <a:rPr lang="en-US"/>
              <a:t>BPM interlocks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F77CE-5C59-B69D-38F9-696A3102A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2635405" cy="10259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New GUI to be ‘commissioned’ 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66058-C25A-D1AB-2B22-E27B8486B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657B0-07B4-36A5-5B7C-5B201EBB03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AAE7E36-F97C-67C6-3342-52968CFAA5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3/27/2025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47F617-6E9A-602E-29FB-6CE800A6A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495" y="3233600"/>
            <a:ext cx="4312058" cy="28735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1F3350-3BA8-419D-7364-FA37CFDB9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155" y="168150"/>
            <a:ext cx="4277108" cy="2847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6297CD-BB06-6F59-0065-DCBC8E8B8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539" y="899853"/>
            <a:ext cx="4406940" cy="29404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467DEE-BAF5-A9D5-82E4-4FB327876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8735" y="3017731"/>
            <a:ext cx="4406940" cy="29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2717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77583</TotalTime>
  <Words>2497</Words>
  <Application>Microsoft Office PowerPoint</Application>
  <PresentationFormat>Widescreen</PresentationFormat>
  <Paragraphs>218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CERNCorporate4-3</vt:lpstr>
      <vt:lpstr>PowerPoint Presentation</vt:lpstr>
      <vt:lpstr>SIS status and updates for 2025</vt:lpstr>
      <vt:lpstr>SIS1 in 1 slide</vt:lpstr>
      <vt:lpstr>From SIS1 to SIS2</vt:lpstr>
      <vt:lpstr>Initial work on LHC SIS2</vt:lpstr>
      <vt:lpstr>JAVA in SIS1 to JAVA in UCAP</vt:lpstr>
      <vt:lpstr>Beta* reconstructions and publications in 2025</vt:lpstr>
      <vt:lpstr>Collimator BPM interlocks</vt:lpstr>
      <vt:lpstr>Collimator BPM interlocks (2)</vt:lpstr>
      <vt:lpstr>SIS orbit interlocks</vt:lpstr>
      <vt:lpstr>SIS orbit interlocks (2)</vt:lpstr>
      <vt:lpstr>“Standard” bunch length interlock - update</vt:lpstr>
      <vt:lpstr>Towards a better bunch length interlock </vt:lpstr>
      <vt:lpstr>SIS FPA interlock tree</vt:lpstr>
      <vt:lpstr>60A/FGClite communication check</vt:lpstr>
      <vt:lpstr>60A/FGClite communication check (2)</vt:lpstr>
      <vt:lpstr>60A/FGClite communication check (3)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4457</cp:revision>
  <dcterms:created xsi:type="dcterms:W3CDTF">2013-08-27T13:15:14Z</dcterms:created>
  <dcterms:modified xsi:type="dcterms:W3CDTF">2025-03-28T08:23:44Z</dcterms:modified>
</cp:coreProperties>
</file>