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6" r:id="rId2"/>
    <p:sldId id="297" r:id="rId3"/>
    <p:sldId id="3125" r:id="rId4"/>
    <p:sldId id="2147197065" r:id="rId5"/>
    <p:sldId id="2147197066" r:id="rId6"/>
    <p:sldId id="2147197058" r:id="rId7"/>
    <p:sldId id="2147197059" r:id="rId8"/>
    <p:sldId id="3166" r:id="rId9"/>
    <p:sldId id="3167" r:id="rId10"/>
    <p:sldId id="3171" r:id="rId11"/>
    <p:sldId id="3184" r:id="rId12"/>
    <p:sldId id="3177" r:id="rId13"/>
    <p:sldId id="2147197067" r:id="rId14"/>
    <p:sldId id="3183" r:id="rId15"/>
    <p:sldId id="3180" r:id="rId16"/>
    <p:sldId id="3182" r:id="rId17"/>
    <p:sldId id="2147197035" r:id="rId18"/>
    <p:sldId id="2147197036" r:id="rId19"/>
    <p:sldId id="257" r:id="rId20"/>
    <p:sldId id="3168" r:id="rId21"/>
    <p:sldId id="258" r:id="rId22"/>
    <p:sldId id="3150" r:id="rId23"/>
    <p:sldId id="3056" r:id="rId24"/>
    <p:sldId id="769" r:id="rId2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08000"/>
    <a:srgbClr val="0066FF"/>
    <a:srgbClr val="303030"/>
    <a:srgbClr val="2F2F2F"/>
    <a:srgbClr val="0000CC"/>
    <a:srgbClr val="006600"/>
    <a:srgbClr val="FF66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86"/>
  </p:normalViewPr>
  <p:slideViewPr>
    <p:cSldViewPr snapToGrid="0" snapToObjects="1">
      <p:cViewPr varScale="1">
        <p:scale>
          <a:sx n="71" d="100"/>
          <a:sy n="71" d="100"/>
        </p:scale>
        <p:origin x="412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73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C. Wiesner | Intensity ramp-up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933511" TargetMode="External"/><Relationship Id="rId13" Type="http://schemas.openxmlformats.org/officeDocument/2006/relationships/hyperlink" Target="https://edms.cern.ch/document/2911912" TargetMode="External"/><Relationship Id="rId18" Type="http://schemas.openxmlformats.org/officeDocument/2006/relationships/hyperlink" Target="https://edms.cern.ch/document/2975967" TargetMode="External"/><Relationship Id="rId3" Type="http://schemas.openxmlformats.org/officeDocument/2006/relationships/hyperlink" Target="https://edms.cern.ch/document/2888331" TargetMode="External"/><Relationship Id="rId7" Type="http://schemas.openxmlformats.org/officeDocument/2006/relationships/hyperlink" Target="https://edms.cern.ch/document/2887415" TargetMode="External"/><Relationship Id="rId12" Type="http://schemas.openxmlformats.org/officeDocument/2006/relationships/hyperlink" Target="https://edms.cern.ch/document/2911910" TargetMode="External"/><Relationship Id="rId17" Type="http://schemas.openxmlformats.org/officeDocument/2006/relationships/hyperlink" Target="https://edms.cern.ch/document/2975964" TargetMode="External"/><Relationship Id="rId2" Type="http://schemas.openxmlformats.org/officeDocument/2006/relationships/hyperlink" Target="https://edms.cern.ch/document/2887282" TargetMode="External"/><Relationship Id="rId16" Type="http://schemas.openxmlformats.org/officeDocument/2006/relationships/hyperlink" Target="https://edms.cern.ch/document/2956830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edms.cern.ch/document/2893111" TargetMode="External"/><Relationship Id="rId11" Type="http://schemas.openxmlformats.org/officeDocument/2006/relationships/hyperlink" Target="https://edms.cern.ch/document/2911909" TargetMode="External"/><Relationship Id="rId5" Type="http://schemas.openxmlformats.org/officeDocument/2006/relationships/hyperlink" Target="https://edms.cern.ch/document/2892600" TargetMode="External"/><Relationship Id="rId15" Type="http://schemas.openxmlformats.org/officeDocument/2006/relationships/hyperlink" Target="https://edms.cern.ch/document/2975994" TargetMode="External"/><Relationship Id="rId10" Type="http://schemas.openxmlformats.org/officeDocument/2006/relationships/hyperlink" Target="https://edms.cern.ch/document/2933512" TargetMode="External"/><Relationship Id="rId4" Type="http://schemas.openxmlformats.org/officeDocument/2006/relationships/hyperlink" Target="https://edms.cern.ch/document/2891262" TargetMode="External"/><Relationship Id="rId9" Type="http://schemas.openxmlformats.org/officeDocument/2006/relationships/hyperlink" Target="https://edms.cern.ch/document/2897728" TargetMode="External"/><Relationship Id="rId14" Type="http://schemas.openxmlformats.org/officeDocument/2006/relationships/hyperlink" Target="https://edms.cern.ch/document/2911913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project?P:1973071110:1020030514:subDocs" TargetMode="Externa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project?P:1973071110:1020030514:subDocs" TargetMode="External"/><Relationship Id="rId2" Type="http://schemas.openxmlformats.org/officeDocument/2006/relationships/hyperlink" Target="https://indico.cern.ch/event/751857/contributions/3259402/attachments/1961900/3261039/Machine_Protection_Systems___Evian_2019.pdf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96806/" TargetMode="External"/><Relationship Id="rId2" Type="http://schemas.openxmlformats.org/officeDocument/2006/relationships/hyperlink" Target="https://indico.cern.ch/event/1218480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1077835/timetable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project?P:1973071110:1020030514:subDoc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075597" TargetMode="External"/><Relationship Id="rId13" Type="http://schemas.openxmlformats.org/officeDocument/2006/relationships/hyperlink" Target="https://edms.cern.ch/document/3230886" TargetMode="External"/><Relationship Id="rId3" Type="http://schemas.openxmlformats.org/officeDocument/2006/relationships/hyperlink" Target="https://edms.cern.ch/document/3182697" TargetMode="External"/><Relationship Id="rId7" Type="http://schemas.openxmlformats.org/officeDocument/2006/relationships/hyperlink" Target="https://edms.cern.ch/document/3073790" TargetMode="External"/><Relationship Id="rId12" Type="http://schemas.openxmlformats.org/officeDocument/2006/relationships/hyperlink" Target="https://edms.cern.ch/document/3074234" TargetMode="External"/><Relationship Id="rId2" Type="http://schemas.openxmlformats.org/officeDocument/2006/relationships/hyperlink" Target="https://edms.cern.ch/document/3182696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edms.cern.ch/document/3230911/1" TargetMode="External"/><Relationship Id="rId11" Type="http://schemas.openxmlformats.org/officeDocument/2006/relationships/hyperlink" Target="https://edms.cern.ch/document/3078273" TargetMode="External"/><Relationship Id="rId5" Type="http://schemas.openxmlformats.org/officeDocument/2006/relationships/hyperlink" Target="https://edms.cern.ch/document/3190465/1" TargetMode="External"/><Relationship Id="rId15" Type="http://schemas.openxmlformats.org/officeDocument/2006/relationships/hyperlink" Target="https://edms.cern.ch/document/3230903" TargetMode="External"/><Relationship Id="rId10" Type="http://schemas.openxmlformats.org/officeDocument/2006/relationships/hyperlink" Target="https://edms.cern.ch/document/3076702" TargetMode="External"/><Relationship Id="rId4" Type="http://schemas.openxmlformats.org/officeDocument/2006/relationships/hyperlink" Target="https://edms.cern.ch/document/3230908" TargetMode="External"/><Relationship Id="rId9" Type="http://schemas.openxmlformats.org/officeDocument/2006/relationships/hyperlink" Target="https://edms.cern.ch/document/3075654" TargetMode="External"/><Relationship Id="rId14" Type="http://schemas.openxmlformats.org/officeDocument/2006/relationships/hyperlink" Target="https://edms.cern.ch/document/323089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project?P:1973071110:1020030514:subDocs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914400"/>
          </a:xfrm>
        </p:spPr>
        <p:txBody>
          <a:bodyPr/>
          <a:lstStyle/>
          <a:p>
            <a:r>
              <a:rPr lang="en-US" dirty="0"/>
              <a:t>Intensity Ramp-Up 2025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4284407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C. Wiesner, M. Solfaroli Camillocci, C. Hernalsteens, J. Uythoven, J. Wenninger, D. Wollmann </a:t>
            </a:r>
            <a:br>
              <a:rPr lang="en-US" sz="1800" dirty="0"/>
            </a:br>
            <a:br>
              <a:rPr lang="en-US" sz="1800" dirty="0"/>
            </a:br>
            <a:r>
              <a:rPr lang="en-GB" sz="1800" dirty="0"/>
              <a:t>258th Machine Protection Panel Meeting</a:t>
            </a:r>
            <a:r>
              <a:rPr lang="en-US" sz="1800" dirty="0"/>
              <a:t>, March 28</a:t>
            </a:r>
            <a:r>
              <a:rPr lang="en-US" sz="1800" baseline="30000" dirty="0"/>
              <a:t>th</a:t>
            </a:r>
            <a:r>
              <a:rPr lang="en-US" sz="1800" dirty="0"/>
              <a:t>,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A725C7-DD10-56B1-3424-0C8C26A91D22}"/>
              </a:ext>
            </a:extLst>
          </p:cNvPr>
          <p:cNvSpPr txBox="1"/>
          <p:nvPr/>
        </p:nvSpPr>
        <p:spPr>
          <a:xfrm>
            <a:off x="293052" y="5340511"/>
            <a:ext cx="11376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Acknowledgments: </a:t>
            </a:r>
            <a:r>
              <a:rPr lang="en-US" sz="1800" dirty="0" err="1">
                <a:solidFill>
                  <a:schemeClr val="bg1"/>
                </a:solidFill>
              </a:rPr>
              <a:t>rMPP</a:t>
            </a:r>
            <a:r>
              <a:rPr lang="en-US" sz="1800" dirty="0">
                <a:solidFill>
                  <a:schemeClr val="bg1"/>
                </a:solidFill>
              </a:rPr>
              <a:t> members, intensity checklist experts, OP teams, Machine Coordinators and LPCs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504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FA0AC8-08CF-8CC4-09DA-1D9700D74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7" y="1254420"/>
            <a:ext cx="3981130" cy="4608512"/>
          </a:xfrm>
        </p:spPr>
        <p:txBody>
          <a:bodyPr/>
          <a:lstStyle/>
          <a:p>
            <a:r>
              <a:rPr lang="en-US" dirty="0"/>
              <a:t>Check tasks:</a:t>
            </a:r>
          </a:p>
          <a:p>
            <a:pPr lvl="1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Added: “Heating of TWOCRYST”</a:t>
            </a:r>
            <a:endParaRPr lang="en-US" dirty="0"/>
          </a:p>
          <a:p>
            <a:pPr lvl="1"/>
            <a:r>
              <a:rPr lang="en-US" dirty="0"/>
              <a:t>Modified: “</a:t>
            </a:r>
            <a:r>
              <a:rPr lang="en-GB" dirty="0"/>
              <a:t>Luminosity levelling (beta* and crossing angle)”</a:t>
            </a:r>
            <a:endParaRPr lang="en-US" dirty="0"/>
          </a:p>
          <a:p>
            <a:pPr lvl="1"/>
            <a:r>
              <a:rPr lang="en-US" dirty="0"/>
              <a:t>Removed: check for BBCW</a:t>
            </a:r>
          </a:p>
          <a:p>
            <a:r>
              <a:rPr lang="en-US" dirty="0"/>
              <a:t>For all system </a:t>
            </a:r>
            <a:r>
              <a:rPr lang="en-US" dirty="0" err="1"/>
              <a:t>responsibles</a:t>
            </a:r>
            <a:r>
              <a:rPr lang="en-US" dirty="0"/>
              <a:t>: Please contact us in case of any proposed changes of the check tasks and/or a change of responsibility</a:t>
            </a:r>
          </a:p>
          <a:p>
            <a:r>
              <a:rPr lang="en-US" dirty="0">
                <a:solidFill>
                  <a:srgbClr val="0066FF"/>
                </a:solidFill>
              </a:rPr>
              <a:t>Great </a:t>
            </a:r>
            <a:r>
              <a:rPr lang="en-US" i="1" dirty="0">
                <a:solidFill>
                  <a:srgbClr val="0066FF"/>
                </a:solidFill>
              </a:rPr>
              <a:t>thank you </a:t>
            </a:r>
            <a:r>
              <a:rPr lang="en-US" dirty="0">
                <a:solidFill>
                  <a:srgbClr val="0066FF"/>
                </a:solidFill>
              </a:rPr>
              <a:t>to all the system experts for their commitment, dedication and flexibility!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7C58D7-E88C-DFB6-705F-EC47991AC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of checklist tasks and responsibilities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D16EB-7F36-D72A-7E8A-64EEFD6C8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40381-1FD9-B857-07E5-13265F25D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0E24A-65CA-3833-A886-367F44A43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88276E0-7E79-7C2B-5F27-7A98CD9BA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910827"/>
              </p:ext>
            </p:extLst>
          </p:nvPr>
        </p:nvGraphicFramePr>
        <p:xfrm>
          <a:off x="4619709" y="1095706"/>
          <a:ext cx="7454756" cy="511904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79551">
                  <a:extLst>
                    <a:ext uri="{9D8B030D-6E8A-4147-A177-3AD203B41FA5}">
                      <a16:colId xmlns:a16="http://schemas.microsoft.com/office/drawing/2014/main" val="471537624"/>
                    </a:ext>
                  </a:extLst>
                </a:gridCol>
                <a:gridCol w="4575205">
                  <a:extLst>
                    <a:ext uri="{9D8B030D-6E8A-4147-A177-3AD203B41FA5}">
                      <a16:colId xmlns:a16="http://schemas.microsoft.com/office/drawing/2014/main" val="3621930755"/>
                    </a:ext>
                  </a:extLst>
                </a:gridCol>
              </a:tblGrid>
              <a:tr h="357743">
                <a:tc>
                  <a:txBody>
                    <a:bodyPr/>
                    <a:lstStyle/>
                    <a:p>
                      <a:r>
                        <a:rPr lang="en-US" sz="1600" dirty="0"/>
                        <a:t>System</a:t>
                      </a:r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Responsible person(s)</a:t>
                      </a:r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21343029"/>
                  </a:ext>
                </a:extLst>
              </a:tr>
              <a:tr h="390904">
                <a:tc>
                  <a:txBody>
                    <a:bodyPr/>
                    <a:lstStyle/>
                    <a:p>
                      <a:r>
                        <a:rPr lang="en-GB" sz="1600" b="1" dirty="0"/>
                        <a:t>Magnet powering (MP3)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Arjan Verweij, </a:t>
                      </a:r>
                      <a:r>
                        <a:rPr lang="pl-PL" sz="1600" dirty="0"/>
                        <a:t>Agnieszka Chmielinska</a:t>
                      </a:r>
                      <a:endParaRPr lang="en-US" sz="1600" dirty="0">
                        <a:highlight>
                          <a:srgbClr val="FFFF00"/>
                        </a:highlight>
                      </a:endParaRPr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504422"/>
                  </a:ext>
                </a:extLst>
              </a:tr>
              <a:tr h="390904">
                <a:tc>
                  <a:txBody>
                    <a:bodyPr/>
                    <a:lstStyle/>
                    <a:p>
                      <a:r>
                        <a:rPr lang="en-US" sz="1600" b="1" dirty="0"/>
                        <a:t>Interlocks</a:t>
                      </a:r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Ivan Romera Ramirez, </a:t>
                      </a:r>
                      <a:r>
                        <a:rPr lang="it-IT" sz="1600" dirty="0"/>
                        <a:t>Raffaello Secondo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73850631"/>
                  </a:ext>
                </a:extLst>
              </a:tr>
              <a:tr h="390904">
                <a:tc>
                  <a:txBody>
                    <a:bodyPr/>
                    <a:lstStyle/>
                    <a:p>
                      <a:r>
                        <a:rPr lang="en-US" sz="1600" b="1" dirty="0"/>
                        <a:t>RF</a:t>
                      </a:r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Wolfgang Hofle, Andy Butterworth, Helga Timko</a:t>
                      </a:r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09972381"/>
                  </a:ext>
                </a:extLst>
              </a:tr>
              <a:tr h="601007">
                <a:tc>
                  <a:txBody>
                    <a:bodyPr/>
                    <a:lstStyle/>
                    <a:p>
                      <a:r>
                        <a:rPr lang="en-US" sz="1600" b="1" dirty="0"/>
                        <a:t>Beam Instrumentation</a:t>
                      </a:r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Belen Salvachua Ferrando, Christos Zamantzas (BLM), Stefano Mazzoni (BSRA), Marek Gasior, Tom Levens (BCCM)</a:t>
                      </a:r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83870456"/>
                  </a:ext>
                </a:extLst>
              </a:tr>
              <a:tr h="601007">
                <a:tc>
                  <a:txBody>
                    <a:bodyPr/>
                    <a:lstStyle/>
                    <a:p>
                      <a:r>
                        <a:rPr lang="en-US" sz="1600" b="1" dirty="0"/>
                        <a:t>Collimation</a:t>
                      </a:r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Stefano Redaelli, Roderik Bruce, Frederik Van Der Veken, Björn Lindström, Natalia Triantafyllou</a:t>
                      </a:r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5327256"/>
                  </a:ext>
                </a:extLst>
              </a:tr>
              <a:tr h="601007">
                <a:tc>
                  <a:txBody>
                    <a:bodyPr/>
                    <a:lstStyle/>
                    <a:p>
                      <a:r>
                        <a:rPr lang="en-GB" sz="1600" b="1" dirty="0"/>
                        <a:t>Operation, orbit and feedbacks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Jörg</a:t>
                      </a:r>
                      <a:r>
                        <a:rPr lang="en-US" sz="1600" dirty="0"/>
                        <a:t> Wenninger, </a:t>
                      </a:r>
                      <a:r>
                        <a:rPr lang="it-IT" sz="1600" dirty="0"/>
                        <a:t>Matteo Solfaroli Camillocci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90224719"/>
                  </a:ext>
                </a:extLst>
              </a:tr>
              <a:tr h="390904">
                <a:tc>
                  <a:txBody>
                    <a:bodyPr/>
                    <a:lstStyle/>
                    <a:p>
                      <a:r>
                        <a:rPr lang="en-US" sz="1600" b="1" dirty="0"/>
                        <a:t>Beam dump</a:t>
                      </a:r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Yann Dutheil, </a:t>
                      </a:r>
                      <a:r>
                        <a:rPr lang="en-US" sz="1600" dirty="0"/>
                        <a:t>Chiara Bracco</a:t>
                      </a:r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84267968"/>
                  </a:ext>
                </a:extLst>
              </a:tr>
              <a:tr h="390904">
                <a:tc>
                  <a:txBody>
                    <a:bodyPr/>
                    <a:lstStyle/>
                    <a:p>
                      <a:r>
                        <a:rPr lang="en-US" sz="1600" b="1" dirty="0"/>
                        <a:t>Injection</a:t>
                      </a:r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Yann Dutheil, </a:t>
                      </a:r>
                      <a:r>
                        <a:rPr lang="en-US" sz="1600" dirty="0"/>
                        <a:t>Chiara Bracco</a:t>
                      </a:r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05201590"/>
                  </a:ext>
                </a:extLst>
              </a:tr>
              <a:tr h="390904">
                <a:tc>
                  <a:txBody>
                    <a:bodyPr/>
                    <a:lstStyle/>
                    <a:p>
                      <a:r>
                        <a:rPr lang="en-US" sz="1600" b="1" dirty="0"/>
                        <a:t>Heating of Equipment</a:t>
                      </a:r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Benoit Salvant</a:t>
                      </a:r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3254062"/>
                  </a:ext>
                </a:extLst>
              </a:tr>
              <a:tr h="390904">
                <a:tc>
                  <a:txBody>
                    <a:bodyPr/>
                    <a:lstStyle/>
                    <a:p>
                      <a:r>
                        <a:rPr lang="en-US" sz="1600" b="1" dirty="0"/>
                        <a:t>VELO</a:t>
                      </a:r>
                    </a:p>
                  </a:txBody>
                  <a:tcPr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Victor Coco</a:t>
                      </a:r>
                    </a:p>
                  </a:txBody>
                  <a:tcPr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570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5776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41A017-4230-46A2-044D-64AC35361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115" y="1282091"/>
            <a:ext cx="11376024" cy="46085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Intensity ramp-up 2024 </a:t>
            </a:r>
          </a:p>
          <a:p>
            <a:pPr lvl="1"/>
            <a:r>
              <a:rPr lang="en-US" dirty="0"/>
              <a:t>Reached 1200b in 6 ramp-up days </a:t>
            </a:r>
          </a:p>
          <a:p>
            <a:pPr lvl="1"/>
            <a:r>
              <a:rPr lang="en-US" dirty="0"/>
              <a:t>Reached 2000b in 11 ramp-up days</a:t>
            </a:r>
          </a:p>
          <a:p>
            <a:pPr lvl="2"/>
            <a:r>
              <a:rPr lang="en-US" dirty="0"/>
              <a:t>Encountered limitations due to heat load situation and collimation hierarchy breakage</a:t>
            </a:r>
          </a:p>
          <a:p>
            <a:pPr lvl="3"/>
            <a:r>
              <a:rPr lang="en-GB" dirty="0"/>
              <a:t>Switched to trains of 3x36 bunches (April 25</a:t>
            </a:r>
            <a:r>
              <a:rPr lang="en-GB" baseline="30000" dirty="0"/>
              <a:t>th</a:t>
            </a:r>
            <a:r>
              <a:rPr lang="en-GB" dirty="0"/>
              <a:t>) and operated with min. </a:t>
            </a:r>
            <a:r>
              <a:rPr lang="el-GR" dirty="0"/>
              <a:t>β</a:t>
            </a:r>
            <a:r>
              <a:rPr lang="en-GB" dirty="0"/>
              <a:t>* of 36 cm (until TS1)</a:t>
            </a:r>
            <a:endParaRPr lang="en-US" dirty="0"/>
          </a:p>
          <a:p>
            <a:pPr lvl="1"/>
            <a:r>
              <a:rPr lang="en-US" dirty="0"/>
              <a:t>Important number of issues identified and tackled at the different intensity steps</a:t>
            </a:r>
          </a:p>
          <a:p>
            <a:pPr lvl="1"/>
            <a:r>
              <a:rPr lang="en-US" dirty="0"/>
              <a:t>No beam-induced damage occurred</a:t>
            </a:r>
          </a:p>
          <a:p>
            <a:r>
              <a:rPr lang="en-US" dirty="0"/>
              <a:t>Proposal for 2025 intensity ramp-up</a:t>
            </a:r>
          </a:p>
          <a:p>
            <a:pPr lvl="2"/>
            <a:r>
              <a:rPr lang="en-GB" dirty="0">
                <a:solidFill>
                  <a:srgbClr val="2F2F2F"/>
                </a:solidFill>
              </a:rPr>
              <a:t>Bunch steps of 4/12 - 75 - 400 - 800 - 1200 - 1800 - 2400 – full machine </a:t>
            </a:r>
          </a:p>
          <a:p>
            <a:pPr lvl="2"/>
            <a:r>
              <a:rPr lang="en-GB" dirty="0">
                <a:solidFill>
                  <a:srgbClr val="2F2F2F"/>
                </a:solidFill>
              </a:rPr>
              <a:t>For each step: ≥15h in Stable Beams with ≥2 fills that go through the full luminosity levelling (</a:t>
            </a:r>
            <a:r>
              <a:rPr lang="el-GR" dirty="0"/>
              <a:t>β</a:t>
            </a:r>
            <a:r>
              <a:rPr lang="en-GB" dirty="0">
                <a:solidFill>
                  <a:srgbClr val="2F2F2F"/>
                </a:solidFill>
              </a:rPr>
              <a:t>* and crossing angle), to be validated with checklist </a:t>
            </a:r>
          </a:p>
          <a:p>
            <a:pPr lvl="2"/>
            <a:r>
              <a:rPr lang="en-GB" dirty="0">
                <a:solidFill>
                  <a:srgbClr val="2F2F2F"/>
                </a:solidFill>
              </a:rPr>
              <a:t>Perform ramp-up with bunch intensity of 1.6x10</a:t>
            </a:r>
            <a:r>
              <a:rPr lang="en-GB" baseline="30000" dirty="0">
                <a:solidFill>
                  <a:srgbClr val="2F2F2F"/>
                </a:solidFill>
              </a:rPr>
              <a:t>11</a:t>
            </a:r>
            <a:r>
              <a:rPr lang="en-GB" dirty="0">
                <a:solidFill>
                  <a:srgbClr val="2F2F2F"/>
                </a:solidFill>
              </a:rPr>
              <a:t> ppb </a:t>
            </a:r>
          </a:p>
          <a:p>
            <a:pPr lvl="1"/>
            <a:r>
              <a:rPr lang="en-US" dirty="0"/>
              <a:t>Considers the operational scenario, the maturity of the systems and the balance between machine efficiency and risks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2AA78C-4D4A-270B-9131-F69E90E9F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43FF7-167E-97DB-1F5B-24A9CDA73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904FE-6D25-B378-76EB-8C8B9780F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D8CB8-33A3-3283-2C7D-EF1350822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094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BF3294-7C2F-8885-DF16-5117F95DB8E3}"/>
              </a:ext>
            </a:extLst>
          </p:cNvPr>
          <p:cNvSpPr txBox="1"/>
          <p:nvPr/>
        </p:nvSpPr>
        <p:spPr>
          <a:xfrm>
            <a:off x="4627649" y="1615966"/>
            <a:ext cx="2936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9974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FE3965-4A44-E86D-3DEA-40EAE5D6D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932" y="2836116"/>
            <a:ext cx="3398179" cy="627518"/>
          </a:xfrm>
        </p:spPr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5FE8E-68C1-84D3-3954-454566E00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59DA9-F1A3-12AB-9A5D-5E7CE27B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C2D71-7A54-8602-9488-BF242F0C0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14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9CDBB4-7823-3534-DCC5-02D94A37A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41" y="1282372"/>
            <a:ext cx="11376024" cy="2375228"/>
          </a:xfrm>
        </p:spPr>
        <p:txBody>
          <a:bodyPr/>
          <a:lstStyle/>
          <a:p>
            <a:r>
              <a:rPr lang="en-US" dirty="0"/>
              <a:t>Injected train lengths</a:t>
            </a:r>
          </a:p>
          <a:p>
            <a:pPr lvl="1"/>
            <a:r>
              <a:rPr lang="en-US" dirty="0"/>
              <a:t>4b/12b: 1bpi</a:t>
            </a:r>
          </a:p>
          <a:p>
            <a:pPr lvl="1"/>
            <a:r>
              <a:rPr lang="en-US" dirty="0"/>
              <a:t>75b: 12bpi</a:t>
            </a:r>
          </a:p>
          <a:p>
            <a:pPr lvl="1"/>
            <a:r>
              <a:rPr lang="en-US" dirty="0"/>
              <a:t>400b: 36 bpi </a:t>
            </a:r>
            <a:r>
              <a:rPr lang="en-US" dirty="0">
                <a:sym typeface="Wingdings" panose="05000000000000000000" pitchFamily="2" charset="2"/>
              </a:rPr>
              <a:t> 72 bpi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800b: </a:t>
            </a:r>
            <a:r>
              <a:rPr lang="en-US" dirty="0"/>
              <a:t> 72 bpi </a:t>
            </a:r>
            <a:r>
              <a:rPr lang="en-US" dirty="0">
                <a:sym typeface="Wingdings" panose="05000000000000000000" pitchFamily="2" charset="2"/>
              </a:rPr>
              <a:t> 144 bpi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1200b/1800b/2400b: 144 bpi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9F404A-2801-82B5-5F2F-B889DA433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schemes (LPC)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9B34E-7AA3-E0F8-FB4D-7E6677513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5345D2-D025-AC67-8B6C-2205E50C2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222F8-5BBD-B10A-3894-39C53A3B1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D78809-DBE3-6A7F-EE90-3B0E8CE10D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751"/>
          <a:stretch/>
        </p:blipFill>
        <p:spPr>
          <a:xfrm>
            <a:off x="3722049" y="3852282"/>
            <a:ext cx="6492105" cy="16186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D0A045-69D5-16B3-34DD-1DC2862DE8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7764"/>
          <a:stretch/>
        </p:blipFill>
        <p:spPr>
          <a:xfrm>
            <a:off x="1011075" y="3852282"/>
            <a:ext cx="2710974" cy="16186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AB436C4-42A2-EE66-B22B-F81519D31C2B}"/>
              </a:ext>
            </a:extLst>
          </p:cNvPr>
          <p:cNvSpPr txBox="1"/>
          <p:nvPr/>
        </p:nvSpPr>
        <p:spPr>
          <a:xfrm>
            <a:off x="6096000" y="5450841"/>
            <a:ext cx="4959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https://lpc.web.cern.ch/Run3/RampUpConditions_2025.html</a:t>
            </a:r>
          </a:p>
        </p:txBody>
      </p:sp>
    </p:spTree>
    <p:extLst>
      <p:ext uri="{BB962C8B-B14F-4D97-AF65-F5344CB8AC3E}">
        <p14:creationId xmlns:p14="http://schemas.microsoft.com/office/powerpoint/2010/main" val="3000483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2CC81-51AB-B99C-BDF0-8D0164EA3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F80E3A-66AD-B144-6EE4-00F2A887E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Ramp-up scenarios after stops of nominal operation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01DF3-56D6-1A07-46A7-96AFEA708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4FADA-94DA-D140-5043-2D05B9A42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C7288-5B07-F8EE-B714-E9937D932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ED74D9-57A8-B6A9-86FE-31116439FE11}"/>
              </a:ext>
            </a:extLst>
          </p:cNvPr>
          <p:cNvSpPr txBox="1"/>
          <p:nvPr/>
        </p:nvSpPr>
        <p:spPr>
          <a:xfrm>
            <a:off x="131380" y="6013014"/>
            <a:ext cx="212077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i="1" dirty="0">
                <a:solidFill>
                  <a:srgbClr val="FF6600"/>
                </a:solidFill>
              </a:rPr>
              <a:t>LMC #460, 2023-04-05</a:t>
            </a:r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3357CC31-1F4F-CC6A-1F07-830C9F6C1BE0}"/>
              </a:ext>
            </a:extLst>
          </p:cNvPr>
          <p:cNvGraphicFramePr>
            <a:graphicFrameLocks noGrp="1"/>
          </p:cNvGraphicFramePr>
          <p:nvPr/>
        </p:nvGraphicFramePr>
        <p:xfrm>
          <a:off x="203994" y="1762252"/>
          <a:ext cx="11784012" cy="362829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{8EC20E35-A176-4012-BC5E-935CFFF8708E}</a:tableStyleId>
              </a:tblPr>
              <a:tblGrid>
                <a:gridCol w="5030158">
                  <a:extLst>
                    <a:ext uri="{9D8B030D-6E8A-4147-A177-3AD203B41FA5}">
                      <a16:colId xmlns:a16="http://schemas.microsoft.com/office/drawing/2014/main" val="4214644716"/>
                    </a:ext>
                  </a:extLst>
                </a:gridCol>
                <a:gridCol w="3887157">
                  <a:extLst>
                    <a:ext uri="{9D8B030D-6E8A-4147-A177-3AD203B41FA5}">
                      <a16:colId xmlns:a16="http://schemas.microsoft.com/office/drawing/2014/main" val="3027231114"/>
                    </a:ext>
                  </a:extLst>
                </a:gridCol>
                <a:gridCol w="2866697">
                  <a:extLst>
                    <a:ext uri="{9D8B030D-6E8A-4147-A177-3AD203B41FA5}">
                      <a16:colId xmlns:a16="http://schemas.microsoft.com/office/drawing/2014/main" val="323544767"/>
                    </a:ext>
                  </a:extLst>
                </a:gridCol>
              </a:tblGrid>
              <a:tr h="5893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Stop &gt;48 h with massive HW + SW interventions</a:t>
                      </a:r>
                    </a:p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Stop &gt;48 h without massive HW + SW interventions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Triplet events with non-reversible position changes**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7845391"/>
                  </a:ext>
                </a:extLst>
              </a:tr>
              <a:tr h="6816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One fill with either pilot bunches or max. 2-3 nominal bunches into SB (cycle revalidation, etc.)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One fill with 2-3 nominal bunches into SB (cycle revalidation, etc.)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One fill with 2-3 nominal bunches into SB (re-adjust orbit in IP)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8295009"/>
                  </a:ext>
                </a:extLst>
              </a:tr>
              <a:tr h="4811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One fill with ~50 bunches and about 1-2 hours of stable beams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082721"/>
                  </a:ext>
                </a:extLst>
              </a:tr>
              <a:tr h="602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One fill with </a:t>
                      </a:r>
                      <a:r>
                        <a:rPr lang="en-US" sz="1400" b="0" i="0" dirty="0">
                          <a:solidFill>
                            <a:schemeClr val="tx1"/>
                          </a:solidFill>
                        </a:rPr>
                        <a:t>400 </a:t>
                      </a:r>
                      <a:r>
                        <a:rPr lang="en-US" sz="1400" b="0" dirty="0"/>
                        <a:t>bunches and min. 2 hours of stable beams*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One fill with </a:t>
                      </a:r>
                      <a:r>
                        <a:rPr lang="en-US" sz="1400" b="0" i="0" dirty="0">
                          <a:solidFill>
                            <a:schemeClr val="tx1"/>
                          </a:solidFill>
                        </a:rPr>
                        <a:t>400 </a:t>
                      </a:r>
                      <a:r>
                        <a:rPr lang="en-US" sz="1400" b="0" dirty="0"/>
                        <a:t>bunches and min. 2 hours of stable beams*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3987794"/>
                  </a:ext>
                </a:extLst>
              </a:tr>
              <a:tr h="5857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If &gt; 2000 bunches have been reached, one fill with about half max. number of bunches and about 5 hours of stable beams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7464703"/>
                  </a:ext>
                </a:extLst>
              </a:tr>
              <a:tr h="325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Back to pre-stop intensities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Back to pre-stop intensities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Back to pre-stop intensity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5562598"/>
                  </a:ext>
                </a:extLst>
              </a:tr>
              <a:tr h="325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In total, 3-4 fills for ramp-up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In total, 2 fills for ramp-up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00FF"/>
                          </a:solidFill>
                        </a:rPr>
                        <a:t>In total, 1 fill for ramp-up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76584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F6FBF3B1-1684-3239-E880-A5F49B8284A3}"/>
              </a:ext>
            </a:extLst>
          </p:cNvPr>
          <p:cNvSpPr txBox="1"/>
          <p:nvPr/>
        </p:nvSpPr>
        <p:spPr>
          <a:xfrm>
            <a:off x="6921251" y="5964480"/>
            <a:ext cx="53435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dirty="0">
                <a:solidFill>
                  <a:srgbClr val="000000"/>
                </a:solidFill>
              </a:rPr>
              <a:t>**E.g. triplet quench, warm up of triplet region, </a:t>
            </a:r>
            <a:r>
              <a:rPr lang="en-GB" sz="1200" b="0" dirty="0" err="1">
                <a:solidFill>
                  <a:srgbClr val="000000"/>
                </a:solidFill>
              </a:rPr>
              <a:t>cryo</a:t>
            </a:r>
            <a:r>
              <a:rPr lang="en-GB" sz="1200" b="0" dirty="0">
                <a:solidFill>
                  <a:srgbClr val="000000"/>
                </a:solidFill>
              </a:rPr>
              <a:t> stop in triplet region, …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4E53AD-1D8B-F3EF-066B-1B316722767D}"/>
              </a:ext>
            </a:extLst>
          </p:cNvPr>
          <p:cNvSpPr txBox="1"/>
          <p:nvPr/>
        </p:nvSpPr>
        <p:spPr>
          <a:xfrm>
            <a:off x="6981410" y="5561369"/>
            <a:ext cx="521059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0" dirty="0">
                <a:solidFill>
                  <a:srgbClr val="000000"/>
                </a:solidFill>
              </a:rPr>
              <a:t>*known intensity step to disentangle wrong settings, de-conditioning, etc. from intensity dominated effects at full intensity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C90486-9E87-8694-33F4-A5D0E0A54218}"/>
              </a:ext>
            </a:extLst>
          </p:cNvPr>
          <p:cNvSpPr txBox="1"/>
          <p:nvPr/>
        </p:nvSpPr>
        <p:spPr>
          <a:xfrm>
            <a:off x="283701" y="5569791"/>
            <a:ext cx="52105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0" dirty="0">
                <a:solidFill>
                  <a:srgbClr val="000000"/>
                </a:solidFill>
              </a:rPr>
              <a:t>Note: All fills need to go through the full luminosity levelling.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894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AD6B9-31EE-191F-DDC7-A89815FA9D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E71C57-A0D3-0360-D4B1-F236B5616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362" y="1154738"/>
            <a:ext cx="11451148" cy="482696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Intensity steps (number of bunches)*: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2025: Steps of 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4</a:t>
            </a:r>
            <a:r>
              <a:rPr lang="en-US" dirty="0">
                <a:solidFill>
                  <a:srgbClr val="0066FF"/>
                </a:solidFill>
              </a:rPr>
              <a:t>/12 - 75 -     400       - 800 - 1200 - 1800 - 2400 - full machine</a:t>
            </a:r>
            <a:r>
              <a:rPr lang="en-US" dirty="0">
                <a:solidFill>
                  <a:srgbClr val="2F2F2F"/>
                </a:solidFill>
              </a:rPr>
              <a:t> (≥2 fills with ≥15h in SB)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2024: Steps of  </a:t>
            </a:r>
            <a:r>
              <a:rPr lang="en-US" dirty="0">
                <a:solidFill>
                  <a:srgbClr val="0066FF"/>
                </a:solidFill>
              </a:rPr>
              <a:t>3/12 - 75 -     400       - </a:t>
            </a:r>
            <a:r>
              <a:rPr lang="en-US" b="1" dirty="0">
                <a:solidFill>
                  <a:srgbClr val="0000FF"/>
                </a:solidFill>
              </a:rPr>
              <a:t>800 </a:t>
            </a:r>
            <a:r>
              <a:rPr lang="en-US" dirty="0">
                <a:solidFill>
                  <a:srgbClr val="0066FF"/>
                </a:solidFill>
              </a:rPr>
              <a:t>- 1200 - 1800 - 2400</a:t>
            </a:r>
            <a:r>
              <a:rPr lang="en-US" dirty="0">
                <a:solidFill>
                  <a:srgbClr val="2F2F2F"/>
                </a:solidFill>
              </a:rPr>
              <a:t> (≥2 fills with ≥15h in SB)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b="0" dirty="0"/>
              <a:t>2023: </a:t>
            </a:r>
            <a:r>
              <a:rPr lang="en-US" dirty="0"/>
              <a:t>Steps of</a:t>
            </a:r>
            <a:r>
              <a:rPr lang="en-US" b="0" dirty="0"/>
              <a:t> </a:t>
            </a:r>
            <a:r>
              <a:rPr lang="en-US" b="0" dirty="0">
                <a:solidFill>
                  <a:srgbClr val="0066FF"/>
                </a:solidFill>
              </a:rPr>
              <a:t>3/12 - 75 -      </a:t>
            </a:r>
            <a:r>
              <a:rPr lang="en-US" b="1" dirty="0">
                <a:solidFill>
                  <a:srgbClr val="0000FF"/>
                </a:solidFill>
              </a:rPr>
              <a:t>400 </a:t>
            </a:r>
            <a:r>
              <a:rPr lang="en-US" dirty="0">
                <a:solidFill>
                  <a:srgbClr val="0066FF"/>
                </a:solidFill>
              </a:rPr>
              <a:t>      </a:t>
            </a:r>
            <a:r>
              <a:rPr lang="en-US" b="0" dirty="0">
                <a:solidFill>
                  <a:srgbClr val="0066FF"/>
                </a:solidFill>
              </a:rPr>
              <a:t>- 900 - 1200 - 1800 - 2400 </a:t>
            </a:r>
            <a:r>
              <a:rPr lang="en-US" b="0" dirty="0">
                <a:solidFill>
                  <a:srgbClr val="000000"/>
                </a:solidFill>
              </a:rPr>
              <a:t>bunches </a:t>
            </a:r>
            <a:r>
              <a:rPr lang="en-US" b="0" dirty="0">
                <a:solidFill>
                  <a:srgbClr val="2F2F2F"/>
                </a:solidFill>
              </a:rPr>
              <a:t>(</a:t>
            </a:r>
            <a:r>
              <a:rPr lang="en-US" b="1" dirty="0">
                <a:solidFill>
                  <a:srgbClr val="0000FF"/>
                </a:solidFill>
              </a:rPr>
              <a:t>≥2 fills with ≥15h in SB</a:t>
            </a:r>
            <a:r>
              <a:rPr lang="en-US" b="0" dirty="0">
                <a:solidFill>
                  <a:srgbClr val="2F2F2F"/>
                </a:solidFill>
              </a:rPr>
              <a:t>)</a:t>
            </a:r>
            <a:endParaRPr lang="en-US" b="0" dirty="0">
              <a:solidFill>
                <a:srgbClr val="000000"/>
              </a:solidFill>
            </a:endParaRP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2022: Steps of </a:t>
            </a:r>
            <a:r>
              <a:rPr lang="en-US" b="0" dirty="0">
                <a:solidFill>
                  <a:srgbClr val="0066FF"/>
                </a:solidFill>
              </a:rPr>
              <a:t>3/12 - 75  - </a:t>
            </a:r>
            <a:r>
              <a:rPr lang="en-US" b="1" dirty="0">
                <a:solidFill>
                  <a:srgbClr val="0000FF"/>
                </a:solidFill>
              </a:rPr>
              <a:t>300 - 600 </a:t>
            </a:r>
            <a:r>
              <a:rPr lang="en-US" b="0" dirty="0">
                <a:solidFill>
                  <a:srgbClr val="0066FF"/>
                </a:solidFill>
              </a:rPr>
              <a:t>- 900 - 1200 - 1800 - 2400 </a:t>
            </a:r>
            <a:r>
              <a:rPr lang="en-US" b="0" dirty="0">
                <a:solidFill>
                  <a:srgbClr val="000000"/>
                </a:solidFill>
              </a:rPr>
              <a:t>bunches </a:t>
            </a:r>
            <a:r>
              <a:rPr lang="en-US" b="0" dirty="0">
                <a:solidFill>
                  <a:srgbClr val="2F2F2F"/>
                </a:solidFill>
              </a:rPr>
              <a:t>(</a:t>
            </a:r>
            <a:r>
              <a:rPr lang="en-US" b="1" dirty="0">
                <a:solidFill>
                  <a:srgbClr val="0000FF"/>
                </a:solidFill>
              </a:rPr>
              <a:t>≥3 fills with ≥20h in SB</a:t>
            </a:r>
            <a:r>
              <a:rPr lang="en-US" b="0" dirty="0">
                <a:solidFill>
                  <a:srgbClr val="2F2F2F"/>
                </a:solidFill>
              </a:rPr>
              <a:t>)</a:t>
            </a:r>
            <a:endParaRPr lang="en-US" b="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0AA387-CEDC-E8F3-4744-AF8241435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55"/>
          </a:xfrm>
        </p:spPr>
        <p:txBody>
          <a:bodyPr/>
          <a:lstStyle/>
          <a:p>
            <a:r>
              <a:rPr lang="en-US" dirty="0"/>
              <a:t>Evolution of ramp-up steps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FEF05-E03C-12E0-2ED0-AE8A38AE3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70F7E-F4A8-7EBF-4EE6-8B977F51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08060-C22F-F6DF-2D16-230A592DC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0E7B5A-81E2-E512-FF99-D6F42FAE388B}"/>
              </a:ext>
            </a:extLst>
          </p:cNvPr>
          <p:cNvSpPr txBox="1"/>
          <p:nvPr/>
        </p:nvSpPr>
        <p:spPr>
          <a:xfrm>
            <a:off x="507615" y="5985731"/>
            <a:ext cx="65722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000000"/>
                </a:solidFill>
              </a:rPr>
              <a:t>*exact number of bunches depends on agreed filling schemes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0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3DE03060-6B00-4927-0F8A-36DB7683CB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896645"/>
            <a:ext cx="11376025" cy="399974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4DEC385-4DA3-7BDD-A9FA-5797A0984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Load Evolution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5E592-B009-5DE0-3CAE-009917584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13,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33A60-B721-21C0-DAE2-C4BFEE149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C. Wiesner | LHC Beam Operation Summary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2D78E-2CE2-B8B0-2ADB-F6FBB6CFE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612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with red and blue dots&#10;&#10;Description automatically generated">
            <a:extLst>
              <a:ext uri="{FF2B5EF4-FFF2-40B4-BE49-F238E27FC236}">
                <a16:creationId xmlns:a16="http://schemas.microsoft.com/office/drawing/2014/main" id="{B5DF4B09-8353-5C85-5D2B-EF52032851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896645"/>
            <a:ext cx="11376025" cy="399974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A711EA0-8194-DA6C-7584-CBB159115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Intensity Evolution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2B2AE-DE84-951F-0ED2-204295A61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January 13,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B796B-3D15-895D-77D7-9C29A31E8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C. Wiesner | LHC Beam Operation Summary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D941A-6F5B-2353-30E6-FF2250C36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555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7C9CCA-BAE5-B1B7-8D0D-0115BBD14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208" y="1128510"/>
            <a:ext cx="4582428" cy="512304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Intensity ramp-ups 2023</a:t>
            </a:r>
          </a:p>
          <a:p>
            <a:pPr lvl="1"/>
            <a:r>
              <a:rPr lang="en-US" dirty="0"/>
              <a:t>Main proton ramp-up performed in April/May 2023</a:t>
            </a:r>
          </a:p>
          <a:p>
            <a:pPr lvl="1"/>
            <a:r>
              <a:rPr lang="en-US" dirty="0"/>
              <a:t>Additional ramp-ups required after 4L1 intervention, after TS1 with VELO partial insertion, and for Pb ion operation</a:t>
            </a:r>
          </a:p>
          <a:p>
            <a:r>
              <a:rPr lang="en-GB" dirty="0"/>
              <a:t>Bunch intensity </a:t>
            </a:r>
          </a:p>
          <a:p>
            <a:pPr lvl="1"/>
            <a:r>
              <a:rPr lang="en-GB" dirty="0"/>
              <a:t>Kept around 1.3-1.4x10</a:t>
            </a:r>
            <a:r>
              <a:rPr lang="en-GB" baseline="30000" dirty="0"/>
              <a:t>11</a:t>
            </a:r>
            <a:r>
              <a:rPr lang="en-GB" dirty="0"/>
              <a:t> ppb during ramp-up</a:t>
            </a:r>
          </a:p>
          <a:p>
            <a:pPr lvl="1"/>
            <a:r>
              <a:rPr lang="en-GB" dirty="0"/>
              <a:t>Then slowly ramped up to 1.6x10</a:t>
            </a:r>
            <a:r>
              <a:rPr lang="en-GB" baseline="30000" dirty="0"/>
              <a:t>11</a:t>
            </a:r>
            <a:r>
              <a:rPr lang="en-GB" dirty="0"/>
              <a:t> ppb</a:t>
            </a:r>
          </a:p>
          <a:p>
            <a:pPr lvl="1"/>
            <a:r>
              <a:rPr lang="en-US" dirty="0"/>
              <a:t>Reached record stored energy of </a:t>
            </a:r>
            <a:br>
              <a:rPr lang="en-US" dirty="0"/>
            </a:br>
            <a:r>
              <a:rPr lang="en-US" dirty="0"/>
              <a:t>~430 MJ per beam</a:t>
            </a:r>
          </a:p>
          <a:p>
            <a:r>
              <a:rPr lang="en-US" dirty="0"/>
              <a:t>No beam-loss induced damage occurred in 2023</a:t>
            </a:r>
          </a:p>
          <a:p>
            <a:pPr lvl="1"/>
            <a:r>
              <a:rPr lang="en-US" dirty="0"/>
              <a:t>However, bunch intensity limited to </a:t>
            </a:r>
            <a:r>
              <a:rPr lang="en-GB" dirty="0"/>
              <a:t>1.6x10</a:t>
            </a:r>
            <a:r>
              <a:rPr lang="en-GB" baseline="30000" dirty="0"/>
              <a:t>11</a:t>
            </a:r>
            <a:r>
              <a:rPr lang="en-GB" dirty="0"/>
              <a:t> ppb after 4L1 event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6F18E8-03A2-A464-4A61-AC98F9DA9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61123"/>
          </a:xfrm>
        </p:spPr>
        <p:txBody>
          <a:bodyPr/>
          <a:lstStyle/>
          <a:p>
            <a:r>
              <a:rPr lang="en-US" dirty="0"/>
              <a:t>Intensity ramp-up(s) 2023: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1797C-CA48-65DD-BA0B-CD78A2B32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F780D-14FE-3DDB-6D8D-911011C46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BDC37-94C2-819D-B550-CF84F3245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314E21-1121-FEA1-A0EC-2F541E0A1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305" y="2399512"/>
            <a:ext cx="7195867" cy="234766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14BAD8-0E8E-E8C0-B60D-97211A55283F}"/>
              </a:ext>
            </a:extLst>
          </p:cNvPr>
          <p:cNvCxnSpPr>
            <a:cxnSpLocks/>
          </p:cNvCxnSpPr>
          <p:nvPr/>
        </p:nvCxnSpPr>
        <p:spPr>
          <a:xfrm>
            <a:off x="7331954" y="2482321"/>
            <a:ext cx="18762" cy="398692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804CAD9A-EF51-6EFB-FAEF-9ACFB08C65AF}"/>
              </a:ext>
            </a:extLst>
          </p:cNvPr>
          <p:cNvSpPr/>
          <p:nvPr/>
        </p:nvSpPr>
        <p:spPr>
          <a:xfrm rot="988205">
            <a:off x="6980836" y="2927211"/>
            <a:ext cx="249541" cy="15345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48209A9-D536-4E55-7857-B09E588FF129}"/>
              </a:ext>
            </a:extLst>
          </p:cNvPr>
          <p:cNvSpPr/>
          <p:nvPr/>
        </p:nvSpPr>
        <p:spPr>
          <a:xfrm rot="288459">
            <a:off x="7656329" y="2885304"/>
            <a:ext cx="166815" cy="15345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66A3046-C88C-0084-D5BB-6C2072C468CF}"/>
              </a:ext>
            </a:extLst>
          </p:cNvPr>
          <p:cNvSpPr/>
          <p:nvPr/>
        </p:nvSpPr>
        <p:spPr>
          <a:xfrm rot="288459">
            <a:off x="8332104" y="2887306"/>
            <a:ext cx="166815" cy="15345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2DC0FC7-A82F-E0E0-16F6-D62E997A166C}"/>
              </a:ext>
            </a:extLst>
          </p:cNvPr>
          <p:cNvSpPr/>
          <p:nvPr/>
        </p:nvSpPr>
        <p:spPr>
          <a:xfrm rot="1227072">
            <a:off x="10352751" y="3519786"/>
            <a:ext cx="166815" cy="878813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B751F2-6AC5-D312-7993-25DC4FADF564}"/>
              </a:ext>
            </a:extLst>
          </p:cNvPr>
          <p:cNvSpPr txBox="1"/>
          <p:nvPr/>
        </p:nvSpPr>
        <p:spPr>
          <a:xfrm>
            <a:off x="6786467" y="2106276"/>
            <a:ext cx="8795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Main proton ramp-up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23196C7-8C73-298B-7A32-521DB67B09B9}"/>
              </a:ext>
            </a:extLst>
          </p:cNvPr>
          <p:cNvCxnSpPr>
            <a:cxnSpLocks/>
          </p:cNvCxnSpPr>
          <p:nvPr/>
        </p:nvCxnSpPr>
        <p:spPr>
          <a:xfrm flipH="1">
            <a:off x="7836373" y="2542544"/>
            <a:ext cx="284503" cy="278259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ECD5BB5-695D-9720-D77A-1AF70DFDAD5A}"/>
              </a:ext>
            </a:extLst>
          </p:cNvPr>
          <p:cNvCxnSpPr>
            <a:cxnSpLocks/>
          </p:cNvCxnSpPr>
          <p:nvPr/>
        </p:nvCxnSpPr>
        <p:spPr>
          <a:xfrm flipH="1">
            <a:off x="8495861" y="2475608"/>
            <a:ext cx="318532" cy="322901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10B2A7C-DE5B-F4FB-84A0-E6CA3FEE2BD5}"/>
              </a:ext>
            </a:extLst>
          </p:cNvPr>
          <p:cNvCxnSpPr>
            <a:cxnSpLocks/>
          </p:cNvCxnSpPr>
          <p:nvPr/>
        </p:nvCxnSpPr>
        <p:spPr>
          <a:xfrm flipH="1">
            <a:off x="10580961" y="2612889"/>
            <a:ext cx="348401" cy="887401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1B31E0A-77E8-D9C8-1C62-6EDC4815596B}"/>
              </a:ext>
            </a:extLst>
          </p:cNvPr>
          <p:cNvSpPr txBox="1"/>
          <p:nvPr/>
        </p:nvSpPr>
        <p:spPr>
          <a:xfrm>
            <a:off x="10560080" y="2214846"/>
            <a:ext cx="77465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Pb ion ramp-up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951D59-0F80-4BE0-34AF-B8A7D8631D7F}"/>
              </a:ext>
            </a:extLst>
          </p:cNvPr>
          <p:cNvSpPr txBox="1"/>
          <p:nvPr/>
        </p:nvSpPr>
        <p:spPr>
          <a:xfrm>
            <a:off x="8768794" y="2117601"/>
            <a:ext cx="12528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Ramp-up after TS1 with VELO partial insertion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3AB875-B2CA-9232-1F08-98A2845F3F6B}"/>
              </a:ext>
            </a:extLst>
          </p:cNvPr>
          <p:cNvSpPr txBox="1"/>
          <p:nvPr/>
        </p:nvSpPr>
        <p:spPr>
          <a:xfrm>
            <a:off x="7805565" y="1981238"/>
            <a:ext cx="8795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Ramp-up after 4L1 intervention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27DAA27-FFA5-DDE2-B195-736BB2B3B322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6524914" y="2979099"/>
            <a:ext cx="314049" cy="70431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A99D287-7150-C766-5F4B-AC88CB08BFA5}"/>
              </a:ext>
            </a:extLst>
          </p:cNvPr>
          <p:cNvSpPr txBox="1"/>
          <p:nvPr/>
        </p:nvSpPr>
        <p:spPr>
          <a:xfrm>
            <a:off x="5565231" y="2880253"/>
            <a:ext cx="95968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0000FF"/>
                </a:solidFill>
              </a:rPr>
              <a:t>1.4x10</a:t>
            </a:r>
            <a:r>
              <a:rPr lang="en-US" sz="1100" baseline="30000" dirty="0">
                <a:solidFill>
                  <a:srgbClr val="0000FF"/>
                </a:solidFill>
              </a:rPr>
              <a:t>11 </a:t>
            </a:r>
            <a:r>
              <a:rPr lang="en-US" sz="1100" dirty="0">
                <a:solidFill>
                  <a:srgbClr val="0000FF"/>
                </a:solidFill>
              </a:rPr>
              <a:t>ppb during ramp-up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C6B1186-95A0-0719-FAF3-BA7D1CDBC8FE}"/>
              </a:ext>
            </a:extLst>
          </p:cNvPr>
          <p:cNvCxnSpPr>
            <a:cxnSpLocks/>
          </p:cNvCxnSpPr>
          <p:nvPr/>
        </p:nvCxnSpPr>
        <p:spPr>
          <a:xfrm flipH="1" flipV="1">
            <a:off x="8760287" y="2876489"/>
            <a:ext cx="274049" cy="137733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8AE1DBF-38B5-F551-0DB9-7DA7359F0634}"/>
              </a:ext>
            </a:extLst>
          </p:cNvPr>
          <p:cNvSpPr txBox="1"/>
          <p:nvPr/>
        </p:nvSpPr>
        <p:spPr>
          <a:xfrm>
            <a:off x="9010790" y="2834134"/>
            <a:ext cx="95968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0000FF"/>
                </a:solidFill>
              </a:rPr>
              <a:t>Operation with 1.6x10</a:t>
            </a:r>
            <a:r>
              <a:rPr lang="en-US" sz="1100" baseline="30000" dirty="0">
                <a:solidFill>
                  <a:srgbClr val="0000FF"/>
                </a:solidFill>
              </a:rPr>
              <a:t>11 </a:t>
            </a:r>
            <a:r>
              <a:rPr lang="en-US" sz="1100" dirty="0">
                <a:solidFill>
                  <a:srgbClr val="0000FF"/>
                </a:solidFill>
              </a:rPr>
              <a:t>ppb</a:t>
            </a:r>
          </a:p>
        </p:txBody>
      </p:sp>
    </p:spTree>
    <p:extLst>
      <p:ext uri="{BB962C8B-B14F-4D97-AF65-F5344CB8AC3E}">
        <p14:creationId xmlns:p14="http://schemas.microsoft.com/office/powerpoint/2010/main" val="4202650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Introduction and general ramp-up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Proton intensity ramp-up 2024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Overview and duration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Observations and issues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Machine-protection checklists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Proposal for 2025 proton intensity ramp-up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Conclusions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/>
              <a:t>March 28, 2025</a:t>
            </a:r>
            <a:endParaRPr lang="en-US" sz="1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738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4730AC0-6DA0-7271-564B-30AD5C5C8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6942" y="3737604"/>
            <a:ext cx="3949262" cy="234356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F7260-7067-389E-B818-7F9FE21E5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188" y="1189206"/>
            <a:ext cx="6083787" cy="4526964"/>
          </a:xfrm>
        </p:spPr>
        <p:txBody>
          <a:bodyPr>
            <a:normAutofit/>
          </a:bodyPr>
          <a:lstStyle/>
          <a:p>
            <a:r>
              <a:rPr lang="en-US" i="1" dirty="0"/>
              <a:t>Ramp-up time</a:t>
            </a:r>
          </a:p>
          <a:p>
            <a:pPr lvl="1"/>
            <a:r>
              <a:rPr lang="en-US" dirty="0"/>
              <a:t>Reached 1200b in 10 ramp-up days*</a:t>
            </a:r>
          </a:p>
          <a:p>
            <a:pPr lvl="2"/>
            <a:r>
              <a:rPr lang="en-US" dirty="0"/>
              <a:t>Compared to 18 ramp-up days* in 2022</a:t>
            </a:r>
          </a:p>
          <a:p>
            <a:pPr lvl="1"/>
            <a:r>
              <a:rPr lang="en-US" dirty="0">
                <a:solidFill>
                  <a:srgbClr val="0066FF"/>
                </a:solidFill>
              </a:rPr>
              <a:t>Reached full machine in ~15 ramp-up days</a:t>
            </a:r>
            <a:r>
              <a:rPr lang="en-US" dirty="0"/>
              <a:t>*</a:t>
            </a:r>
          </a:p>
          <a:p>
            <a:pPr lvl="2"/>
            <a:r>
              <a:rPr lang="en-US" dirty="0"/>
              <a:t>Compared to ~30 ramp-up days* in 2022</a:t>
            </a:r>
          </a:p>
          <a:p>
            <a:pPr lvl="1"/>
            <a:r>
              <a:rPr lang="en-US" dirty="0"/>
              <a:t>Average duration per step decreased from 4.2d (2022) to 2.5d (2023)</a:t>
            </a:r>
          </a:p>
          <a:p>
            <a:pPr lvl="1"/>
            <a:r>
              <a:rPr lang="en-GB" dirty="0"/>
              <a:t>De-facto duration of steps largely influenced by machine status and encountered issues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850361-158D-B47C-1694-B4AD33A3E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Ramp-up duration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18652-12A9-6AB6-6DAD-EB44DBAE2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B5F2E-898E-3E8F-41AA-377BEB33B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9A00B-B7B5-1571-F6A2-6A9CC6621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DADBD5-7F2B-66CF-7FB4-CF0C88B4D43C}"/>
              </a:ext>
            </a:extLst>
          </p:cNvPr>
          <p:cNvSpPr txBox="1"/>
          <p:nvPr/>
        </p:nvSpPr>
        <p:spPr>
          <a:xfrm>
            <a:off x="45880" y="5790968"/>
            <a:ext cx="80047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0000"/>
                </a:solidFill>
              </a:rPr>
              <a:t>*Excludes time for scrubbing, commissioning left-overs, crossing-angle change (2023), long faults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97FAFB-6FD0-6B83-DD13-2838547ADACA}"/>
              </a:ext>
            </a:extLst>
          </p:cNvPr>
          <p:cNvSpPr txBox="1"/>
          <p:nvPr/>
        </p:nvSpPr>
        <p:spPr>
          <a:xfrm>
            <a:off x="9231595" y="3592524"/>
            <a:ext cx="1517082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Ramp-up duration*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A88EE1-FB2F-2F27-15F8-ED27CFD1B4F4}"/>
              </a:ext>
            </a:extLst>
          </p:cNvPr>
          <p:cNvSpPr/>
          <p:nvPr/>
        </p:nvSpPr>
        <p:spPr>
          <a:xfrm>
            <a:off x="7876942" y="3548941"/>
            <a:ext cx="4201132" cy="2532232"/>
          </a:xfrm>
          <a:prstGeom prst="rect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D01DC3-7C15-BEE0-D1E0-CF21F0D0F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372" y="813164"/>
            <a:ext cx="4548417" cy="25322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CF6BBC-2317-573F-28CA-B039B791D8C3}"/>
              </a:ext>
            </a:extLst>
          </p:cNvPr>
          <p:cNvSpPr txBox="1"/>
          <p:nvPr/>
        </p:nvSpPr>
        <p:spPr>
          <a:xfrm>
            <a:off x="6300162" y="1707921"/>
            <a:ext cx="133598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00FF"/>
                </a:solidFill>
              </a:rPr>
              <a:t>Calculated ramp-up duration per step in 2022**: 2.1d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0A47A1-ADE9-94A3-B083-73A3988C29BF}"/>
              </a:ext>
            </a:extLst>
          </p:cNvPr>
          <p:cNvCxnSpPr>
            <a:cxnSpLocks/>
          </p:cNvCxnSpPr>
          <p:nvPr/>
        </p:nvCxnSpPr>
        <p:spPr>
          <a:xfrm>
            <a:off x="7471023" y="2566727"/>
            <a:ext cx="4528820" cy="0"/>
          </a:xfrm>
          <a:prstGeom prst="line">
            <a:avLst/>
          </a:prstGeom>
          <a:ln w="28575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C7ECACE-59E0-396E-A424-96E79F26F524}"/>
              </a:ext>
            </a:extLst>
          </p:cNvPr>
          <p:cNvCxnSpPr>
            <a:cxnSpLocks/>
          </p:cNvCxnSpPr>
          <p:nvPr/>
        </p:nvCxnSpPr>
        <p:spPr>
          <a:xfrm>
            <a:off x="7471023" y="2393420"/>
            <a:ext cx="4528820" cy="0"/>
          </a:xfrm>
          <a:prstGeom prst="line">
            <a:avLst/>
          </a:prstGeom>
          <a:ln w="28575">
            <a:solidFill>
              <a:srgbClr val="00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0BDEEDB-D4D5-3675-9AEA-775AFE34AB72}"/>
              </a:ext>
            </a:extLst>
          </p:cNvPr>
          <p:cNvSpPr txBox="1"/>
          <p:nvPr/>
        </p:nvSpPr>
        <p:spPr>
          <a:xfrm>
            <a:off x="45880" y="6014586"/>
            <a:ext cx="74251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000000"/>
                </a:solidFill>
              </a:rPr>
              <a:t>**Assuming 60% a</a:t>
            </a:r>
            <a:r>
              <a:rPr lang="en-US" sz="1400" i="1" dirty="0">
                <a:solidFill>
                  <a:srgbClr val="000000"/>
                </a:solidFill>
              </a:rPr>
              <a:t>vailability, 3h turn-around time, and 10h to </a:t>
            </a:r>
            <a:r>
              <a:rPr lang="en-GB" sz="1400" i="1" dirty="0">
                <a:solidFill>
                  <a:srgbClr val="000000"/>
                </a:solidFill>
              </a:rPr>
              <a:t>fill and validate the checklist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E2D8C4-EAE4-B906-2AA5-9265EA35F0F7}"/>
              </a:ext>
            </a:extLst>
          </p:cNvPr>
          <p:cNvSpPr txBox="1"/>
          <p:nvPr/>
        </p:nvSpPr>
        <p:spPr>
          <a:xfrm>
            <a:off x="6303896" y="2920201"/>
            <a:ext cx="133598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8000"/>
                </a:solidFill>
              </a:rPr>
              <a:t>Calculated ramp-up duration per step in 2023**: 1.6d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A59BBDE-96D2-C379-D0DC-43930476CB68}"/>
              </a:ext>
            </a:extLst>
          </p:cNvPr>
          <p:cNvCxnSpPr>
            <a:cxnSpLocks/>
          </p:cNvCxnSpPr>
          <p:nvPr/>
        </p:nvCxnSpPr>
        <p:spPr>
          <a:xfrm flipV="1">
            <a:off x="7091094" y="2598931"/>
            <a:ext cx="454278" cy="327802"/>
          </a:xfrm>
          <a:prstGeom prst="straightConnector1">
            <a:avLst/>
          </a:prstGeom>
          <a:ln w="19050"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CA505DB-0B89-64DD-CE24-434E69BB06E3}"/>
              </a:ext>
            </a:extLst>
          </p:cNvPr>
          <p:cNvCxnSpPr>
            <a:cxnSpLocks/>
          </p:cNvCxnSpPr>
          <p:nvPr/>
        </p:nvCxnSpPr>
        <p:spPr>
          <a:xfrm>
            <a:off x="7281059" y="2133600"/>
            <a:ext cx="189964" cy="214352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889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42F880-6021-1F05-40A8-237A081DC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Machine-protection checklists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70ECB-5DF1-5C10-7074-04CC930F0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91197-1327-5DE7-5218-C43792FAF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1FA3B6-15CE-5FEE-3DDF-9E2B4AECF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F1A59AE-3F4F-8CE0-758A-CB2A8CED84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905605"/>
              </p:ext>
            </p:extLst>
          </p:nvPr>
        </p:nvGraphicFramePr>
        <p:xfrm>
          <a:off x="485960" y="1334638"/>
          <a:ext cx="4442825" cy="489766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{8EC20E35-A176-4012-BC5E-935CFFF8708E}</a:tableStyleId>
              </a:tblPr>
              <a:tblGrid>
                <a:gridCol w="1452090">
                  <a:extLst>
                    <a:ext uri="{9D8B030D-6E8A-4147-A177-3AD203B41FA5}">
                      <a16:colId xmlns:a16="http://schemas.microsoft.com/office/drawing/2014/main" val="1526961451"/>
                    </a:ext>
                  </a:extLst>
                </a:gridCol>
                <a:gridCol w="1823085">
                  <a:extLst>
                    <a:ext uri="{9D8B030D-6E8A-4147-A177-3AD203B41FA5}">
                      <a16:colId xmlns:a16="http://schemas.microsoft.com/office/drawing/2014/main" val="3866670651"/>
                    </a:ext>
                  </a:extLst>
                </a:gridCol>
                <a:gridCol w="1167650">
                  <a:extLst>
                    <a:ext uri="{9D8B030D-6E8A-4147-A177-3AD203B41FA5}">
                      <a16:colId xmlns:a16="http://schemas.microsoft.com/office/drawing/2014/main" val="428809176"/>
                    </a:ext>
                  </a:extLst>
                </a:gridCol>
              </a:tblGrid>
              <a:tr h="466868"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Checklist type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Intensity step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/>
                      <a:r>
                        <a:rPr lang="en-US" sz="1200" dirty="0">
                          <a:latin typeface="+mn-lt"/>
                        </a:rPr>
                        <a:t>Checklist</a:t>
                      </a:r>
                      <a:br>
                        <a:rPr lang="en-US" sz="1200" dirty="0">
                          <a:latin typeface="+mn-lt"/>
                        </a:rPr>
                      </a:br>
                      <a:r>
                        <a:rPr lang="en-US" sz="1200" dirty="0">
                          <a:latin typeface="+mn-lt"/>
                        </a:rPr>
                        <a:t>  (EDMS)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614683"/>
                  </a:ext>
                </a:extLst>
              </a:tr>
              <a:tr h="305647">
                <a:tc rowSpan="6">
                  <a:txBody>
                    <a:bodyPr/>
                    <a:lstStyle/>
                    <a:p>
                      <a:pPr marL="137160"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Intensity ramp-up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3/12b to 75b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37160"/>
                      <a:r>
                        <a:rPr lang="en-US" sz="1200" dirty="0">
                          <a:solidFill>
                            <a:srgbClr val="0000FF"/>
                          </a:solidFill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#2887282</a:t>
                      </a:r>
                      <a:endParaRPr lang="en-US" sz="12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248662"/>
                  </a:ext>
                </a:extLst>
              </a:tr>
              <a:tr h="263287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75b to 400b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137160" algn="l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#2887282</a:t>
                      </a:r>
                      <a:endParaRPr lang="en-US" sz="14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372286"/>
                  </a:ext>
                </a:extLst>
              </a:tr>
              <a:tr h="274629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400b to 900b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dirty="0">
                          <a:solidFill>
                            <a:srgbClr val="0000FF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#2888331</a:t>
                      </a:r>
                      <a:endParaRPr lang="en-US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4281127"/>
                  </a:ext>
                </a:extLst>
              </a:tr>
              <a:tr h="274629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900b to 1200b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dirty="0">
                          <a:solidFill>
                            <a:srgbClr val="0000FF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#2891262</a:t>
                      </a:r>
                      <a:endParaRPr lang="en-US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593499"/>
                  </a:ext>
                </a:extLst>
              </a:tr>
              <a:tr h="294501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1200b to 1800b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defTabSz="914400" rtl="0" eaLnBrk="1" latinLnBrk="0" hangingPunct="1"/>
                      <a:r>
                        <a:rPr lang="en-US" sz="120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#2892600</a:t>
                      </a:r>
                      <a:endParaRPr lang="en-US" sz="12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308488"/>
                  </a:ext>
                </a:extLst>
              </a:tr>
              <a:tr h="294501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1800b to 2400b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b="0" dirty="0">
                          <a:solidFill>
                            <a:srgbClr val="0000FF"/>
                          </a:solidFill>
                          <a:latin typeface="+mn-lt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2893111</a:t>
                      </a:r>
                      <a:endParaRPr lang="en-US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5131485"/>
                  </a:ext>
                </a:extLst>
              </a:tr>
              <a:tr h="274629">
                <a:tc rowSpan="2">
                  <a:txBody>
                    <a:bodyPr/>
                    <a:lstStyle/>
                    <a:p>
                      <a:pPr marL="137160"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Scrubbing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Beyond 500 bunches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dirty="0">
                          <a:solidFill>
                            <a:srgbClr val="0000FF"/>
                          </a:solidFill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#2887415</a:t>
                      </a:r>
                      <a:endParaRPr lang="en-US" sz="12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359000"/>
                  </a:ext>
                </a:extLst>
              </a:tr>
              <a:tr h="274629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End of scrubbing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u="sng" dirty="0">
                          <a:solidFill>
                            <a:srgbClr val="0000FF"/>
                          </a:solidFill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#2933511</a:t>
                      </a:r>
                      <a:endParaRPr lang="en-US" sz="1200" u="sng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984419"/>
                  </a:ext>
                </a:extLst>
              </a:tr>
              <a:tr h="274629">
                <a:tc>
                  <a:txBody>
                    <a:bodyPr/>
                    <a:lstStyle/>
                    <a:p>
                      <a:pPr marL="13716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Bunch intensity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Beyond 1.6x10</a:t>
                      </a:r>
                      <a:r>
                        <a:rPr lang="en-US" sz="1200" b="0" i="0" u="none" strike="noStrike" baseline="30000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11</a:t>
                      </a:r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 ppb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u="none" dirty="0">
                          <a:solidFill>
                            <a:srgbClr val="0000FF"/>
                          </a:solidFill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#2897728</a:t>
                      </a:r>
                      <a:endParaRPr lang="en-US" sz="1200" u="sng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5319959"/>
                  </a:ext>
                </a:extLst>
              </a:tr>
              <a:tr h="274629">
                <a:tc>
                  <a:txBody>
                    <a:bodyPr/>
                    <a:lstStyle/>
                    <a:p>
                      <a:pPr marL="13716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Cruise May/June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Intensity cruise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u="sng" dirty="0">
                          <a:solidFill>
                            <a:srgbClr val="0000FF"/>
                          </a:solidFill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#2933512</a:t>
                      </a:r>
                      <a:endParaRPr lang="en-US" sz="1200" u="sng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75104"/>
                  </a:ext>
                </a:extLst>
              </a:tr>
              <a:tr h="263287">
                <a:tc rowSpan="5">
                  <a:txBody>
                    <a:bodyPr/>
                    <a:lstStyle/>
                    <a:p>
                      <a:pPr marL="137160"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Ramp-up after TS1 (dedicated checklists for VELO partial insertion)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75b to 400b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37160"/>
                      <a:r>
                        <a:rPr lang="en-US" sz="120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#2911909</a:t>
                      </a:r>
                      <a:endParaRPr lang="en-US" sz="12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237879"/>
                  </a:ext>
                </a:extLst>
              </a:tr>
              <a:tr h="263287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400b to 900b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137160"/>
                      <a:endParaRPr lang="en-US" sz="14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265039"/>
                  </a:ext>
                </a:extLst>
              </a:tr>
              <a:tr h="274629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900b to 1200b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defTabSz="914400" rtl="0" eaLnBrk="1" latinLnBrk="0" hangingPunct="1"/>
                      <a:r>
                        <a:rPr lang="en-US" sz="120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#2911910</a:t>
                      </a:r>
                      <a:endParaRPr lang="en-US" sz="12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118714"/>
                  </a:ext>
                </a:extLst>
              </a:tr>
              <a:tr h="274629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1200b to 1800b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defTabSz="914400" rtl="0" eaLnBrk="1" latinLnBrk="0" hangingPunct="1"/>
                      <a:r>
                        <a:rPr lang="en-US" sz="120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#2911912</a:t>
                      </a:r>
                      <a:endParaRPr lang="en-US" sz="12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613106"/>
                  </a:ext>
                </a:extLst>
              </a:tr>
              <a:tr h="274629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1800b to 2400b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#2911913</a:t>
                      </a:r>
                      <a:endParaRPr lang="en-US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565296"/>
                  </a:ext>
                </a:extLst>
              </a:tr>
              <a:tr h="274629"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Cruise June/July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Intensity cruise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dirty="0">
                          <a:solidFill>
                            <a:srgbClr val="0000FF"/>
                          </a:solidFill>
                          <a:latin typeface="+mn-lt"/>
                          <a:hlinkClick r:id="rId1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hlinkClick r:id="rId1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2975994</a:t>
                      </a:r>
                      <a:endParaRPr lang="en-US" sz="12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7094752"/>
                  </a:ext>
                </a:extLst>
              </a:tr>
            </a:tbl>
          </a:graphicData>
        </a:graphic>
      </p:graphicFrame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E6244AB3-19C7-7730-E817-415897FDDE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2339783"/>
              </p:ext>
            </p:extLst>
          </p:nvPr>
        </p:nvGraphicFramePr>
        <p:xfrm>
          <a:off x="6245364" y="2870205"/>
          <a:ext cx="4162333" cy="185968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{8EC20E35-A176-4012-BC5E-935CFFF8708E}</a:tableStyleId>
              </a:tblPr>
              <a:tblGrid>
                <a:gridCol w="1360414">
                  <a:extLst>
                    <a:ext uri="{9D8B030D-6E8A-4147-A177-3AD203B41FA5}">
                      <a16:colId xmlns:a16="http://schemas.microsoft.com/office/drawing/2014/main" val="1526961451"/>
                    </a:ext>
                  </a:extLst>
                </a:gridCol>
                <a:gridCol w="1707987">
                  <a:extLst>
                    <a:ext uri="{9D8B030D-6E8A-4147-A177-3AD203B41FA5}">
                      <a16:colId xmlns:a16="http://schemas.microsoft.com/office/drawing/2014/main" val="3866670651"/>
                    </a:ext>
                  </a:extLst>
                </a:gridCol>
                <a:gridCol w="1093932">
                  <a:extLst>
                    <a:ext uri="{9D8B030D-6E8A-4147-A177-3AD203B41FA5}">
                      <a16:colId xmlns:a16="http://schemas.microsoft.com/office/drawing/2014/main" val="428809176"/>
                    </a:ext>
                  </a:extLst>
                </a:gridCol>
              </a:tblGrid>
              <a:tr h="466868"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Checklist type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Intensity step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/>
                      <a:r>
                        <a:rPr lang="en-US" sz="1200" dirty="0">
                          <a:latin typeface="+mn-lt"/>
                        </a:rPr>
                        <a:t>Checklist</a:t>
                      </a:r>
                      <a:br>
                        <a:rPr lang="en-US" sz="1200" dirty="0">
                          <a:latin typeface="+mn-lt"/>
                        </a:rPr>
                      </a:br>
                      <a:r>
                        <a:rPr lang="en-US" sz="1200" dirty="0">
                          <a:latin typeface="+mn-lt"/>
                        </a:rPr>
                        <a:t>  (EDMS)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614683"/>
                  </a:ext>
                </a:extLst>
              </a:tr>
              <a:tr h="305647">
                <a:tc rowSpan="3">
                  <a:txBody>
                    <a:bodyPr/>
                    <a:lstStyle/>
                    <a:p>
                      <a:pPr marL="137160"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Intensity ramp-up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80b to 250b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137160"/>
                      <a:r>
                        <a:rPr lang="en-US" sz="1200" u="sng" dirty="0">
                          <a:solidFill>
                            <a:srgbClr val="0000FF"/>
                          </a:solidFill>
                          <a:hlinkClick r:id="rId1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#2956830</a:t>
                      </a:r>
                      <a:endParaRPr lang="en-US" sz="1200" u="sng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248662"/>
                  </a:ext>
                </a:extLst>
              </a:tr>
              <a:tr h="263287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250b to 450b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137160" algn="l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#2887282</a:t>
                      </a:r>
                      <a:endParaRPr lang="en-US" sz="14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372286"/>
                  </a:ext>
                </a:extLst>
              </a:tr>
              <a:tr h="274629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450b to 850b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137160"/>
                      <a:endParaRPr lang="en-US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4281127"/>
                  </a:ext>
                </a:extLst>
              </a:tr>
              <a:tr h="274629">
                <a:tc>
                  <a:txBody>
                    <a:bodyPr/>
                    <a:lstStyle/>
                    <a:p>
                      <a:pPr marL="13716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Cruise Oct. I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Intensity cruise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+mn-lt"/>
                          <a:hlinkClick r:id="rId1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</a:t>
                      </a:r>
                      <a:r>
                        <a:rPr lang="en-US" sz="1200" u="none" dirty="0">
                          <a:solidFill>
                            <a:srgbClr val="0000FF"/>
                          </a:solidFill>
                          <a:hlinkClick r:id="rId1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2975964</a:t>
                      </a:r>
                      <a:endParaRPr lang="en-US" sz="1200" u="non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75104"/>
                  </a:ext>
                </a:extLst>
              </a:tr>
              <a:tr h="274629">
                <a:tc>
                  <a:txBody>
                    <a:bodyPr/>
                    <a:lstStyle/>
                    <a:p>
                      <a:pPr marL="13716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Cruise Oct. II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Intensity cruise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+mn-lt"/>
                          <a:hlinkClick r:id="rId1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</a:t>
                      </a:r>
                      <a:r>
                        <a:rPr lang="en-US" sz="1200" u="none" dirty="0">
                          <a:solidFill>
                            <a:srgbClr val="0000FF"/>
                          </a:solidFill>
                          <a:hlinkClick r:id="rId1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2975967</a:t>
                      </a:r>
                      <a:endParaRPr lang="en-US" sz="1200" u="non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310853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12EEDEE-67BF-2CD8-7EAA-8C8F543D669C}"/>
              </a:ext>
            </a:extLst>
          </p:cNvPr>
          <p:cNvSpPr txBox="1"/>
          <p:nvPr/>
        </p:nvSpPr>
        <p:spPr>
          <a:xfrm>
            <a:off x="540101" y="998498"/>
            <a:ext cx="17055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Proton operation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AA4265-F502-1FF1-11F2-315AFC4C44D7}"/>
              </a:ext>
            </a:extLst>
          </p:cNvPr>
          <p:cNvSpPr txBox="1"/>
          <p:nvPr/>
        </p:nvSpPr>
        <p:spPr>
          <a:xfrm>
            <a:off x="6299508" y="2546439"/>
            <a:ext cx="16799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Pb ion operation</a:t>
            </a:r>
          </a:p>
        </p:txBody>
      </p:sp>
    </p:spTree>
    <p:extLst>
      <p:ext uri="{BB962C8B-B14F-4D97-AF65-F5344CB8AC3E}">
        <p14:creationId xmlns:p14="http://schemas.microsoft.com/office/powerpoint/2010/main" val="1953709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F95299-965F-71E1-88EA-1EFA60685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830" y="1639769"/>
            <a:ext cx="6345134" cy="3753983"/>
          </a:xfrm>
        </p:spPr>
        <p:txBody>
          <a:bodyPr>
            <a:normAutofit/>
          </a:bodyPr>
          <a:lstStyle/>
          <a:p>
            <a:r>
              <a:rPr lang="en-US" dirty="0"/>
              <a:t>Issues distributed over all intensity steps, e.g.:</a:t>
            </a:r>
          </a:p>
          <a:p>
            <a:pPr lvl="1"/>
            <a:r>
              <a:rPr lang="en-US" sz="1600" dirty="0"/>
              <a:t>RF voltage drop leading to </a:t>
            </a:r>
            <a:r>
              <a:rPr lang="en-US" sz="1600" dirty="0" err="1"/>
              <a:t>unbunched</a:t>
            </a:r>
            <a:r>
              <a:rPr lang="en-US" sz="1600" dirty="0"/>
              <a:t> beam and beam losses </a:t>
            </a:r>
            <a:r>
              <a:rPr lang="en-US" sz="1600" dirty="0">
                <a:sym typeface="Wingdings" panose="05000000000000000000" pitchFamily="2" charset="2"/>
              </a:rPr>
              <a:t> solved by adjusting RF settings </a:t>
            </a:r>
            <a:r>
              <a:rPr lang="en-US" sz="1600" dirty="0"/>
              <a:t>(12b)</a:t>
            </a:r>
          </a:p>
          <a:p>
            <a:pPr lvl="1"/>
            <a:r>
              <a:rPr lang="en-US" sz="1600" dirty="0"/>
              <a:t>High injection losses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limited injection to 144 bpi for B1</a:t>
            </a:r>
            <a:r>
              <a:rPr lang="en-US" sz="1600" dirty="0">
                <a:sym typeface="Wingdings" panose="05000000000000000000" pitchFamily="2" charset="2"/>
              </a:rPr>
              <a:t> realignment of transfer line collimator (scrubbing, 500b)</a:t>
            </a:r>
            <a:endParaRPr lang="en-US" sz="1600" dirty="0"/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BTVDD image saturated  followed up by BI (400b)</a:t>
            </a:r>
          </a:p>
          <a:p>
            <a:pPr lvl="1"/>
            <a:r>
              <a:rPr lang="en-US" sz="1600" dirty="0"/>
              <a:t>Higher leakage from collimation losses in Beam 1 </a:t>
            </a:r>
            <a:r>
              <a:rPr lang="en-US" sz="1600" dirty="0">
                <a:sym typeface="Wingdings" panose="05000000000000000000" pitchFamily="2" charset="2"/>
              </a:rPr>
              <a:t> retraction of </a:t>
            </a:r>
            <a:r>
              <a:rPr lang="en-GB" sz="1600" dirty="0"/>
              <a:t>TCSPM.E5R7.B1 to 8.2 sigma </a:t>
            </a:r>
            <a:r>
              <a:rPr lang="en-US" sz="1600" dirty="0">
                <a:sym typeface="Wingdings" panose="05000000000000000000" pitchFamily="2" charset="2"/>
              </a:rPr>
              <a:t>and revalidation (900b)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BPM calibration for trains not correctly applied (not new…) </a:t>
            </a:r>
            <a:br>
              <a:rPr lang="en-US" sz="1600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 SIS interlock implemented (1800b) </a:t>
            </a:r>
          </a:p>
          <a:p>
            <a:pPr lvl="2"/>
            <a:endParaRPr lang="en-US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0AA4C9-4131-725B-3321-865649520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6783"/>
          </a:xfrm>
        </p:spPr>
        <p:txBody>
          <a:bodyPr/>
          <a:lstStyle/>
          <a:p>
            <a:r>
              <a:rPr lang="en-US" dirty="0"/>
              <a:t>Intensity ramp-up 2023: Observations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AA2C6-20DE-5CD3-BADB-4A3F5A9F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4EB11-404F-8CF1-7552-A95B7702C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E0365-B82F-FDFF-6C94-08E71883B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48EFF3-9FBA-546A-61EC-E6258E801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900" y="1639769"/>
            <a:ext cx="5345270" cy="308026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4013B6C-692B-E549-7418-5FEBF4DAA401}"/>
              </a:ext>
            </a:extLst>
          </p:cNvPr>
          <p:cNvSpPr txBox="1"/>
          <p:nvPr/>
        </p:nvSpPr>
        <p:spPr>
          <a:xfrm>
            <a:off x="7439062" y="4781853"/>
            <a:ext cx="400911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Example: combined checklist for the 3b/12b and 75b steps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217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4863D1-E1B4-45AB-977A-AE6D1D784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65" y="1036916"/>
            <a:ext cx="11423343" cy="4136236"/>
          </a:xfrm>
          <a:ln>
            <a:solidFill>
              <a:schemeClr val="tx1"/>
            </a:solidFill>
          </a:ln>
        </p:spPr>
        <p:txBody>
          <a:bodyPr numCol="2"/>
          <a:lstStyle/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GB" sz="1700" dirty="0">
                <a:solidFill>
                  <a:srgbClr val="000000"/>
                </a:solidFill>
              </a:rPr>
              <a:t>Examples:</a:t>
            </a: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GB" sz="1700" dirty="0">
                <a:solidFill>
                  <a:srgbClr val="000000"/>
                </a:solidFill>
              </a:rPr>
              <a:t>Unexpected high beam losses at TDIS*</a:t>
            </a: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Unexpected high beam losses at TCLIA**</a:t>
            </a:r>
          </a:p>
          <a:p>
            <a:pPr marL="947738" lvl="2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Issue with creation of PM event causing XPOC to latch</a:t>
            </a:r>
          </a:p>
          <a:p>
            <a:pPr marL="947738" lvl="2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Sporadic missing of BLM data in XPOC and PM</a:t>
            </a:r>
          </a:p>
          <a:p>
            <a:pPr marL="947738" lvl="2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Intermittently missing BBQ data in PM event </a:t>
            </a:r>
          </a:p>
          <a:p>
            <a:pPr marL="947738" lvl="2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BLMLHC FESA server exiting due to low memory</a:t>
            </a: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GB" sz="1700" dirty="0">
                <a:solidFill>
                  <a:srgbClr val="000000"/>
                </a:solidFill>
              </a:rPr>
              <a:t>Need to adapt BLM thresholds</a:t>
            </a: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Miscalibration of BSRA B2 by factor 4</a:t>
            </a: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endParaRPr lang="en-GB" sz="1700" dirty="0">
              <a:solidFill>
                <a:srgbClr val="000000"/>
              </a:solidFill>
            </a:endParaRP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Intermittent issues with BQM and FBCT that prevented IQC from confirming that an injection took place</a:t>
            </a: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One MKI2 main switch showing higher erratic rate</a:t>
            </a: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Dumps on TCLIA temperature probe leading to threshold adaption</a:t>
            </a:r>
            <a:endParaRPr lang="en-US" sz="1700" dirty="0">
              <a:solidFill>
                <a:srgbClr val="800000"/>
              </a:solidFill>
            </a:endParaRP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LVDT reading of TCTPV.4R1.B2 drifting and reaching the dump limit </a:t>
            </a:r>
          </a:p>
          <a:p>
            <a:pPr marL="947738" lvl="2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Difficulties in using the QFB due to working point with high Q' and octupoles</a:t>
            </a:r>
            <a:endParaRPr lang="en-GB" sz="1700" dirty="0">
              <a:solidFill>
                <a:srgbClr val="000000"/>
              </a:solidFill>
            </a:endParaRP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endParaRPr lang="en-GB" sz="1700" dirty="0">
              <a:solidFill>
                <a:srgbClr val="000000"/>
              </a:solidFill>
            </a:endParaRP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endParaRPr lang="en-US" sz="1700" dirty="0">
              <a:solidFill>
                <a:srgbClr val="000000"/>
              </a:solidFill>
            </a:endParaRP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51E009-533D-465E-8E78-E2D30658C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9635"/>
          </a:xfrm>
        </p:spPr>
        <p:txBody>
          <a:bodyPr/>
          <a:lstStyle/>
          <a:p>
            <a:r>
              <a:rPr lang="en-GB" sz="3600" dirty="0"/>
              <a:t>Issues encountered during 2022 intensity ramp-up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3D7EF-2120-445B-B874-8E4775D55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DB54A-9B35-480D-B155-60616C894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4D39-941B-40E9-851C-F98B06527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B2ABE0-8C0A-9F7A-187D-238C3CC87756}"/>
              </a:ext>
            </a:extLst>
          </p:cNvPr>
          <p:cNvSpPr txBox="1"/>
          <p:nvPr/>
        </p:nvSpPr>
        <p:spPr>
          <a:xfrm>
            <a:off x="6152303" y="5456787"/>
            <a:ext cx="5636497" cy="6924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marL="174625"/>
            <a:r>
              <a:rPr lang="en-US" sz="1500" dirty="0">
                <a:solidFill>
                  <a:srgbClr val="000000"/>
                </a:solidFill>
              </a:rPr>
              <a:t>Note that the 2022 ramp-up could profit from issues found and solved during the beam test in Oct 2021, in particular the aperture restriction in 21L3.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8ED425-4578-D0FC-B000-AF84DB8AAE65}"/>
              </a:ext>
            </a:extLst>
          </p:cNvPr>
          <p:cNvSpPr txBox="1"/>
          <p:nvPr/>
        </p:nvSpPr>
        <p:spPr>
          <a:xfrm>
            <a:off x="335965" y="5241343"/>
            <a:ext cx="338066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*See D. Wollmann, LMC,#450, 12.10.2022</a:t>
            </a:r>
          </a:p>
          <a:p>
            <a:pPr algn="l"/>
            <a:r>
              <a:rPr lang="en-US" sz="1400" dirty="0"/>
              <a:t>** See C. Bracco, LBOC #142, 1.11.2022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9CF776-81F6-764F-1D75-B797667157BC}"/>
              </a:ext>
            </a:extLst>
          </p:cNvPr>
          <p:cNvSpPr txBox="1"/>
          <p:nvPr/>
        </p:nvSpPr>
        <p:spPr>
          <a:xfrm>
            <a:off x="209839" y="5859656"/>
            <a:ext cx="36763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4700" lvl="2" indent="0">
              <a:spcBef>
                <a:spcPts val="600"/>
              </a:spcBef>
              <a:buClr>
                <a:srgbClr val="1C446A">
                  <a:lumMod val="50000"/>
                </a:srgbClr>
              </a:buClr>
              <a:buNone/>
              <a:defRPr/>
            </a:pPr>
            <a:r>
              <a:rPr lang="en-US" sz="1800" dirty="0">
                <a:solidFill>
                  <a:srgbClr val="000000"/>
                </a:solidFill>
              </a:rPr>
              <a:t>See </a:t>
            </a:r>
            <a:r>
              <a:rPr lang="en-US" sz="18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checklists</a:t>
            </a:r>
            <a:r>
              <a:rPr lang="en-US" sz="1800" dirty="0">
                <a:solidFill>
                  <a:srgbClr val="000000"/>
                </a:solidFill>
              </a:rPr>
              <a:t> for details</a:t>
            </a:r>
            <a:endParaRPr kumimoji="0" lang="en-GB" sz="1800" b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669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4863D1-E1B4-45AB-977A-AE6D1D784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276" y="1034835"/>
            <a:ext cx="11376024" cy="4118212"/>
          </a:xfrm>
        </p:spPr>
        <p:txBody>
          <a:bodyPr numCol="2"/>
          <a:lstStyle/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E76725"/>
                </a:solidFill>
              </a:rPr>
              <a:t>Establish cycle/beam commissioning:</a:t>
            </a:r>
          </a:p>
          <a:p>
            <a:pPr marL="687388" lvl="1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PM/XPOC: data missing or misaligned</a:t>
            </a:r>
          </a:p>
          <a:p>
            <a:pPr marL="687388" lvl="1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lang="en-US" dirty="0">
                <a:solidFill>
                  <a:srgbClr val="000000"/>
                </a:solidFill>
              </a:rPr>
              <a:t>BIS timing mis-aligned</a:t>
            </a:r>
          </a:p>
          <a:p>
            <a:pPr marL="687388" lvl="1" indent="-173038"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defRPr/>
            </a:pPr>
            <a:r>
              <a:rPr lang="en-GB" dirty="0">
                <a:solidFill>
                  <a:srgbClr val="000000"/>
                </a:solidFill>
              </a:rPr>
              <a:t>Direct dump BLMs (IR6) – connected to LBDS of wrong beam</a:t>
            </a:r>
            <a:endParaRPr lang="en-US" dirty="0">
              <a:solidFill>
                <a:srgbClr val="000000"/>
              </a:solidFill>
            </a:endParaRPr>
          </a:p>
          <a:p>
            <a:pPr marL="401638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sz="1800" dirty="0">
                <a:solidFill>
                  <a:srgbClr val="56A3FF"/>
                </a:solidFill>
              </a:rPr>
              <a:t>MP dominated: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Orbit feedback: offsets due to BPM calibrations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UFO – 16L2 events causing beam dumps &amp; quenches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Abort Gap cleaning not properly functioning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Screen unintentionally left in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dumpline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401638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sz="1800" dirty="0">
                <a:solidFill>
                  <a:srgbClr val="800000"/>
                </a:solidFill>
              </a:rPr>
              <a:t>Intensity dominated: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GB" dirty="0">
                <a:solidFill>
                  <a:srgbClr val="000000"/>
                </a:solidFill>
              </a:rPr>
              <a:t>TDI – vacuum issues and heating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GB" dirty="0">
                <a:solidFill>
                  <a:srgbClr val="000000"/>
                </a:solidFill>
              </a:rPr>
              <a:t>Insufficient cooling of a collimator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Instabilities</a:t>
            </a:r>
          </a:p>
          <a:p>
            <a:pPr marL="401638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sz="1800" dirty="0">
                <a:solidFill>
                  <a:srgbClr val="9AD74A"/>
                </a:solidFill>
              </a:rPr>
              <a:t>Random occurrence: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dirty="0">
                <a:solidFill>
                  <a:srgbClr val="000000"/>
                </a:solidFill>
              </a:rPr>
              <a:t>MKD and MKB </a:t>
            </a:r>
            <a:r>
              <a:rPr lang="en-US" dirty="0" err="1">
                <a:solidFill>
                  <a:srgbClr val="000000"/>
                </a:solidFill>
              </a:rPr>
              <a:t>erratics</a:t>
            </a:r>
            <a:endParaRPr lang="en-US" dirty="0">
              <a:solidFill>
                <a:srgbClr val="000000"/>
              </a:solidFill>
            </a:endParaRP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GB" dirty="0">
                <a:solidFill>
                  <a:srgbClr val="000000"/>
                </a:solidFill>
              </a:rPr>
              <a:t>Un-physical BLM readings in PM</a:t>
            </a:r>
          </a:p>
          <a:p>
            <a:pPr marL="687388" lvl="1" indent="-173038">
              <a:spcBef>
                <a:spcPts val="600"/>
              </a:spcBef>
              <a:buClr>
                <a:srgbClr val="1C446A">
                  <a:lumMod val="50000"/>
                </a:srgbClr>
              </a:buClr>
              <a:defRPr/>
            </a:pPr>
            <a:r>
              <a:rPr lang="en-US" dirty="0">
                <a:solidFill>
                  <a:srgbClr val="000000"/>
                </a:solidFill>
              </a:rPr>
              <a:t>PM event builder stuck</a:t>
            </a:r>
          </a:p>
          <a:p>
            <a:pPr marL="401638" marR="0" lvl="0" indent="-1730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rgbClr val="1C446A">
                  <a:lumMod val="50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51E009-533D-465E-8E78-E2D30658C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9635"/>
          </a:xfrm>
        </p:spPr>
        <p:txBody>
          <a:bodyPr/>
          <a:lstStyle/>
          <a:p>
            <a:r>
              <a:rPr lang="en-GB" sz="3400" dirty="0"/>
              <a:t>Issues discovered during ramp-ups (Run 2) - Selection</a:t>
            </a:r>
            <a:endParaRPr lang="en-US" sz="3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3D7EF-2120-445B-B874-8E4775D55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DB54A-9B35-480D-B155-60616C894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4D39-941B-40E9-851C-F98B06527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C5353-C444-483D-80A9-D08478796CCA}"/>
              </a:ext>
            </a:extLst>
          </p:cNvPr>
          <p:cNvSpPr txBox="1"/>
          <p:nvPr/>
        </p:nvSpPr>
        <p:spPr>
          <a:xfrm>
            <a:off x="3919303" y="5535896"/>
            <a:ext cx="3626069" cy="49244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i="1" dirty="0">
                <a:solidFill>
                  <a:srgbClr val="000000"/>
                </a:solidFill>
              </a:rPr>
              <a:t>For full list: see D. Wollmann, </a:t>
            </a:r>
            <a:r>
              <a:rPr lang="en-US" sz="1600" i="1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Evian’19</a:t>
            </a:r>
            <a:r>
              <a:rPr lang="en-US" sz="1600" i="1" dirty="0">
                <a:solidFill>
                  <a:srgbClr val="000000"/>
                </a:solidFill>
              </a:rPr>
              <a:t> and </a:t>
            </a:r>
            <a:r>
              <a:rPr lang="en-US" sz="1600" i="1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checklists</a:t>
            </a:r>
            <a:r>
              <a:rPr lang="en-US" sz="1600" i="1" dirty="0">
                <a:solidFill>
                  <a:srgbClr val="000000"/>
                </a:solidFill>
              </a:rPr>
              <a:t> for intensity ramp-up</a:t>
            </a:r>
          </a:p>
        </p:txBody>
      </p:sp>
    </p:spTree>
    <p:extLst>
      <p:ext uri="{BB962C8B-B14F-4D97-AF65-F5344CB8AC3E}">
        <p14:creationId xmlns:p14="http://schemas.microsoft.com/office/powerpoint/2010/main" val="3141307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AAFEBB-7323-4A5F-B5A5-6B3C35715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870" y="1129053"/>
            <a:ext cx="10961247" cy="4789877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noProof="0" dirty="0"/>
              <a:t>Intensity ramp-up is based on step-wise increase of injected and stored beam energy after YETS/LS to: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noProof="0" dirty="0">
                <a:solidFill>
                  <a:srgbClr val="0066FF"/>
                </a:solidFill>
              </a:rPr>
              <a:t>establish operational cycle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noProof="0" dirty="0">
                <a:solidFill>
                  <a:srgbClr val="0066FF"/>
                </a:solidFill>
              </a:rPr>
              <a:t>identify and mitigate issues in machine-protection-relevant systems</a:t>
            </a:r>
            <a:r>
              <a:rPr lang="en-GB" noProof="0" dirty="0"/>
              <a:t> that are remaining after individual system tests and hardware and beam commissioning </a:t>
            </a:r>
            <a:r>
              <a:rPr lang="en-GB" dirty="0">
                <a:solidFill>
                  <a:srgbClr val="0066FF"/>
                </a:solidFill>
              </a:rPr>
              <a:t>with</a:t>
            </a:r>
            <a:r>
              <a:rPr lang="en-GB" noProof="0" dirty="0">
                <a:solidFill>
                  <a:srgbClr val="0066FF"/>
                </a:solidFill>
              </a:rPr>
              <a:t> as low as possible stored beam energy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noProof="0" dirty="0">
                <a:solidFill>
                  <a:srgbClr val="0066FF"/>
                </a:solidFill>
              </a:rPr>
              <a:t>identify issues related to stored beam intensity </a:t>
            </a:r>
            <a:r>
              <a:rPr lang="en-GB" noProof="0" dirty="0"/>
              <a:t>and other beam related parameters and establish mitigation measures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noProof="0" dirty="0"/>
              <a:t>Monitor behaviour and validate correct functioning of the machine-protection system using formalised check process before advancing to the next intensity step</a:t>
            </a:r>
            <a:endParaRPr lang="en-GB" dirty="0"/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noProof="0" dirty="0"/>
              <a:t>Centralising and formalising the check process via checklists reduces the risk to overlook a check task and provides a common holding point, where the state of all systems is evaluated simultaneously, allowing for an efficient decision taking on the readiness to advance to the next intensity step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AD5422-1388-45BC-9186-A91678083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2338"/>
          </a:xfrm>
        </p:spPr>
        <p:txBody>
          <a:bodyPr/>
          <a:lstStyle/>
          <a:p>
            <a:r>
              <a:rPr lang="en-GB" dirty="0"/>
              <a:t>Introduction and general strategy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3871D-17A7-4231-8C18-E61D17C759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EDD3-1374-4C0F-8266-E7FE8F86D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D2A39-859B-4F38-9470-B56E1F007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38D824-9E8C-1191-5897-103162BF9ADA}"/>
              </a:ext>
            </a:extLst>
          </p:cNvPr>
          <p:cNvSpPr txBox="1"/>
          <p:nvPr/>
        </p:nvSpPr>
        <p:spPr>
          <a:xfrm>
            <a:off x="190148" y="5918930"/>
            <a:ext cx="81382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For more details see </a:t>
            </a:r>
            <a:r>
              <a:rPr lang="en-US" sz="1600" dirty="0">
                <a:solidFill>
                  <a:srgbClr val="0000C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LMC, 9.11.2022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>
                <a:solidFill>
                  <a:srgbClr val="0000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217</a:t>
            </a:r>
            <a:r>
              <a:rPr lang="en-US" sz="1600" baseline="30000" dirty="0">
                <a:solidFill>
                  <a:srgbClr val="0000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lang="en-US" sz="1600" dirty="0">
                <a:solidFill>
                  <a:srgbClr val="0000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MPP</a:t>
            </a:r>
            <a:r>
              <a:rPr lang="en-US" sz="1600" dirty="0">
                <a:solidFill>
                  <a:srgbClr val="000000"/>
                </a:solidFill>
              </a:rPr>
              <a:t> and </a:t>
            </a:r>
            <a:r>
              <a:rPr lang="en-US" sz="1600" dirty="0">
                <a:solidFill>
                  <a:srgbClr val="0000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</a:t>
            </a:r>
            <a:r>
              <a:rPr lang="en-US" sz="1600" baseline="30000" dirty="0">
                <a:solidFill>
                  <a:srgbClr val="0000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r>
              <a:rPr lang="en-US" sz="1600" dirty="0">
                <a:solidFill>
                  <a:srgbClr val="0000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“Evian” workshop</a:t>
            </a:r>
            <a:endParaRPr lang="en-US" sz="1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726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white sheet with black and red dots&#10;&#10;AI-generated content may be incorrect.">
            <a:extLst>
              <a:ext uri="{FF2B5EF4-FFF2-40B4-BE49-F238E27FC236}">
                <a16:creationId xmlns:a16="http://schemas.microsoft.com/office/drawing/2014/main" id="{A964986E-0E0F-DDD9-717D-A1148A5DC6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1778"/>
          <a:stretch/>
        </p:blipFill>
        <p:spPr>
          <a:xfrm>
            <a:off x="3974367" y="1371243"/>
            <a:ext cx="8217773" cy="269685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F9F8A7-9BF5-CFF9-F6D3-C1C262403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intensity ramp-up 2024 (1/2)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C1B76-673B-35C3-80DD-6A1CE9FCC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14E49-27A9-48F5-A596-79CADB2B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225A1-9ABB-AB1E-FB17-6ED0D378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67C6FBF-82AA-E458-61FF-8A8575C558AD}"/>
              </a:ext>
            </a:extLst>
          </p:cNvPr>
          <p:cNvSpPr/>
          <p:nvPr/>
        </p:nvSpPr>
        <p:spPr>
          <a:xfrm>
            <a:off x="7435217" y="2249632"/>
            <a:ext cx="371882" cy="2004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FA3F4AE-1B81-8AF0-6DCD-AE87BED03B61}"/>
              </a:ext>
            </a:extLst>
          </p:cNvPr>
          <p:cNvCxnSpPr>
            <a:cxnSpLocks/>
          </p:cNvCxnSpPr>
          <p:nvPr/>
        </p:nvCxnSpPr>
        <p:spPr>
          <a:xfrm>
            <a:off x="5020357" y="2979949"/>
            <a:ext cx="0" cy="534055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FF3413-FEA5-3256-64ED-5FA0B0D1B5B1}"/>
              </a:ext>
            </a:extLst>
          </p:cNvPr>
          <p:cNvSpPr txBox="1"/>
          <p:nvPr/>
        </p:nvSpPr>
        <p:spPr>
          <a:xfrm>
            <a:off x="7276206" y="2057944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2000b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EEC9463-C3F6-583E-4548-3D3C5DAF10D9}"/>
              </a:ext>
            </a:extLst>
          </p:cNvPr>
          <p:cNvCxnSpPr>
            <a:cxnSpLocks/>
          </p:cNvCxnSpPr>
          <p:nvPr/>
        </p:nvCxnSpPr>
        <p:spPr>
          <a:xfrm flipH="1">
            <a:off x="10640464" y="1510221"/>
            <a:ext cx="435045" cy="297689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5A8AAC9-749D-F0A1-A340-A1D3E2D6704E}"/>
              </a:ext>
            </a:extLst>
          </p:cNvPr>
          <p:cNvSpPr txBox="1"/>
          <p:nvPr/>
        </p:nvSpPr>
        <p:spPr>
          <a:xfrm>
            <a:off x="10941161" y="1284536"/>
            <a:ext cx="116307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Bunch intensity: 1.6x10</a:t>
            </a:r>
            <a:r>
              <a:rPr lang="en-US" sz="1100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 </a:t>
            </a:r>
            <a:r>
              <a:rPr lang="en-US" sz="1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ppb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44CE55-30CB-5979-83BD-3B3387DC75CC}"/>
              </a:ext>
            </a:extLst>
          </p:cNvPr>
          <p:cNvSpPr txBox="1"/>
          <p:nvPr/>
        </p:nvSpPr>
        <p:spPr>
          <a:xfrm>
            <a:off x="4597202" y="2577903"/>
            <a:ext cx="9193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Start of ramp-up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0A32CD3-9284-384F-AC79-34397EEAE7D9}"/>
              </a:ext>
            </a:extLst>
          </p:cNvPr>
          <p:cNvCxnSpPr>
            <a:cxnSpLocks/>
          </p:cNvCxnSpPr>
          <p:nvPr/>
        </p:nvCxnSpPr>
        <p:spPr>
          <a:xfrm flipV="1">
            <a:off x="5178856" y="2057944"/>
            <a:ext cx="1884096" cy="1560352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2DD1B523-C172-DFBD-532C-B18D3306F567}"/>
              </a:ext>
            </a:extLst>
          </p:cNvPr>
          <p:cNvSpPr/>
          <p:nvPr/>
        </p:nvSpPr>
        <p:spPr>
          <a:xfrm>
            <a:off x="6545629" y="2734886"/>
            <a:ext cx="371882" cy="2004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F13BD1-7DA8-B17A-800C-D1F8312A9284}"/>
              </a:ext>
            </a:extLst>
          </p:cNvPr>
          <p:cNvSpPr txBox="1"/>
          <p:nvPr/>
        </p:nvSpPr>
        <p:spPr>
          <a:xfrm>
            <a:off x="6489787" y="2534110"/>
            <a:ext cx="5082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1200b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D116FEA-B32E-C65E-8F4B-B5F59DE8439D}"/>
              </a:ext>
            </a:extLst>
          </p:cNvPr>
          <p:cNvCxnSpPr>
            <a:cxnSpLocks/>
          </p:cNvCxnSpPr>
          <p:nvPr/>
        </p:nvCxnSpPr>
        <p:spPr>
          <a:xfrm>
            <a:off x="4638576" y="1851264"/>
            <a:ext cx="7058080" cy="0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5E7CA73B-4C1D-61D4-A6FB-58100B58DD68}"/>
              </a:ext>
            </a:extLst>
          </p:cNvPr>
          <p:cNvSpPr txBox="1">
            <a:spLocks/>
          </p:cNvSpPr>
          <p:nvPr/>
        </p:nvSpPr>
        <p:spPr>
          <a:xfrm>
            <a:off x="137595" y="1091639"/>
            <a:ext cx="3836772" cy="5133236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First Stable Beams at 6.8 TeV on April 5</a:t>
            </a:r>
            <a:r>
              <a:rPr lang="en-GB" baseline="30000" dirty="0"/>
              <a:t>th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3 days ahead of schedule</a:t>
            </a:r>
          </a:p>
          <a:p>
            <a:r>
              <a:rPr lang="en-GB" dirty="0"/>
              <a:t>Reached 1200 bunches on </a:t>
            </a:r>
            <a:br>
              <a:rPr lang="en-GB" dirty="0"/>
            </a:br>
            <a:r>
              <a:rPr lang="en-GB" dirty="0"/>
              <a:t>April 14</a:t>
            </a:r>
            <a:r>
              <a:rPr lang="en-GB" baseline="30000" dirty="0"/>
              <a:t>th</a:t>
            </a:r>
            <a:endParaRPr lang="en-GB" dirty="0"/>
          </a:p>
          <a:p>
            <a:pPr lvl="1"/>
            <a:r>
              <a:rPr lang="en-GB" dirty="0"/>
              <a:t>10 days ahead of schedule</a:t>
            </a:r>
          </a:p>
          <a:p>
            <a:pPr lvl="1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Achieved in 6 ramp-up days</a:t>
            </a:r>
            <a:r>
              <a:rPr lang="en-US" dirty="0"/>
              <a:t>* – compared to 10d in 2023 and 18d in 2022</a:t>
            </a:r>
          </a:p>
          <a:p>
            <a:r>
              <a:rPr lang="en-US" dirty="0"/>
              <a:t>Completed 1800b step on </a:t>
            </a:r>
            <a:br>
              <a:rPr lang="en-US" dirty="0"/>
            </a:br>
            <a:r>
              <a:rPr lang="en-US" dirty="0"/>
              <a:t>April 19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Observed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collimation hierarchy issue at smallest β* values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Required that a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minimum β*=36 cm </a:t>
            </a:r>
            <a:r>
              <a:rPr lang="en-US" dirty="0"/>
              <a:t>is kept</a:t>
            </a:r>
          </a:p>
          <a:p>
            <a:pPr lvl="1"/>
            <a:r>
              <a:rPr lang="en-US" dirty="0"/>
              <a:t>Decision to take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intermediate intensity steps due to the heat load situation</a:t>
            </a:r>
          </a:p>
          <a:p>
            <a:r>
              <a:rPr lang="en-GB" dirty="0">
                <a:solidFill>
                  <a:srgbClr val="000000"/>
                </a:solidFill>
              </a:rPr>
              <a:t>Reached physics operation with ~2000 bunches on April 19</a:t>
            </a:r>
            <a:r>
              <a:rPr lang="en-GB" baseline="30000" dirty="0">
                <a:solidFill>
                  <a:srgbClr val="000000"/>
                </a:solidFill>
              </a:rPr>
              <a:t>th</a:t>
            </a:r>
            <a:r>
              <a:rPr lang="en-GB" dirty="0">
                <a:solidFill>
                  <a:srgbClr val="000000"/>
                </a:solidFill>
              </a:rPr>
              <a:t> </a:t>
            </a:r>
          </a:p>
          <a:p>
            <a:pPr lvl="1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Achieved in 11 ramp-up days</a:t>
            </a:r>
            <a:r>
              <a:rPr lang="en-GB" dirty="0">
                <a:solidFill>
                  <a:srgbClr val="000000"/>
                </a:solidFill>
              </a:rPr>
              <a:t>* -c</a:t>
            </a:r>
            <a:r>
              <a:rPr lang="en-GB" dirty="0"/>
              <a:t>ompared to 15 days in 2023 and 30 days in 2022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D5CED27-9F43-2534-FE2A-3E79BCB5A625}"/>
              </a:ext>
            </a:extLst>
          </p:cNvPr>
          <p:cNvSpPr/>
          <p:nvPr/>
        </p:nvSpPr>
        <p:spPr>
          <a:xfrm>
            <a:off x="6967273" y="2369806"/>
            <a:ext cx="408135" cy="2004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4E009DA-6A11-F4B8-C5CF-705990947385}"/>
              </a:ext>
            </a:extLst>
          </p:cNvPr>
          <p:cNvSpPr txBox="1"/>
          <p:nvPr/>
        </p:nvSpPr>
        <p:spPr>
          <a:xfrm>
            <a:off x="6812291" y="2174090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1800b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04057AE6-4F76-4037-1335-EE7FEB568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192" y="3961169"/>
            <a:ext cx="3372673" cy="234385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D62A18AF-47A0-4119-F652-9506E0C9EAB4}"/>
              </a:ext>
            </a:extLst>
          </p:cNvPr>
          <p:cNvSpPr txBox="1"/>
          <p:nvPr/>
        </p:nvSpPr>
        <p:spPr>
          <a:xfrm>
            <a:off x="11149397" y="326537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2024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CA5FF28-9D93-73C8-7ACB-B9B3B94B69A7}"/>
              </a:ext>
            </a:extLst>
          </p:cNvPr>
          <p:cNvSpPr txBox="1"/>
          <p:nvPr/>
        </p:nvSpPr>
        <p:spPr>
          <a:xfrm>
            <a:off x="8083253" y="5770513"/>
            <a:ext cx="325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</a:rPr>
              <a:t>*Excludes time for scrubbing, commissioning left-overs, </a:t>
            </a:r>
            <a:r>
              <a:rPr lang="en-US" sz="1200" i="1" dirty="0" err="1">
                <a:solidFill>
                  <a:srgbClr val="000000"/>
                </a:solidFill>
              </a:rPr>
              <a:t>cryo</a:t>
            </a:r>
            <a:r>
              <a:rPr lang="en-US" sz="1200" i="1" dirty="0">
                <a:solidFill>
                  <a:srgbClr val="000000"/>
                </a:solidFill>
              </a:rPr>
              <a:t> reconditioning, long faults, …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AB106B-16BC-DEEF-12E3-94CE01DCC1EC}"/>
              </a:ext>
            </a:extLst>
          </p:cNvPr>
          <p:cNvCxnSpPr>
            <a:cxnSpLocks/>
          </p:cNvCxnSpPr>
          <p:nvPr/>
        </p:nvCxnSpPr>
        <p:spPr>
          <a:xfrm flipV="1">
            <a:off x="8365162" y="1571943"/>
            <a:ext cx="0" cy="2050381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FCB3D9C-BBA8-6C33-A2A4-B012AE026606}"/>
              </a:ext>
            </a:extLst>
          </p:cNvPr>
          <p:cNvSpPr txBox="1"/>
          <p:nvPr/>
        </p:nvSpPr>
        <p:spPr>
          <a:xfrm>
            <a:off x="7700343" y="3261342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3x48b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9E0FC4F-046F-B685-298B-6A8FD978FDAA}"/>
              </a:ext>
            </a:extLst>
          </p:cNvPr>
          <p:cNvSpPr txBox="1"/>
          <p:nvPr/>
        </p:nvSpPr>
        <p:spPr>
          <a:xfrm>
            <a:off x="8306848" y="3265370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3x36b</a:t>
            </a:r>
          </a:p>
        </p:txBody>
      </p:sp>
    </p:spTree>
    <p:extLst>
      <p:ext uri="{BB962C8B-B14F-4D97-AF65-F5344CB8AC3E}">
        <p14:creationId xmlns:p14="http://schemas.microsoft.com/office/powerpoint/2010/main" val="2610572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B688C-4393-79D9-A026-B868154EC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white sheet with black and red dots&#10;&#10;AI-generated content may be incorrect.">
            <a:extLst>
              <a:ext uri="{FF2B5EF4-FFF2-40B4-BE49-F238E27FC236}">
                <a16:creationId xmlns:a16="http://schemas.microsoft.com/office/drawing/2014/main" id="{6BB101E1-1818-2F89-9F98-32ED65727D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1778"/>
          <a:stretch/>
        </p:blipFill>
        <p:spPr>
          <a:xfrm>
            <a:off x="3974367" y="1371243"/>
            <a:ext cx="8217773" cy="269685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2105411-97ED-7BD6-5121-8C734388C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intensity ramp-up 2024 (2/2)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27935-6A76-A6BF-F060-145804E30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200A3-CCEE-C926-F174-F18D14BC5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B00F9-1B63-F4CB-381A-0CEA1C804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B13C164-EEEF-C297-22CE-4E01AE338BD6}"/>
              </a:ext>
            </a:extLst>
          </p:cNvPr>
          <p:cNvSpPr/>
          <p:nvPr/>
        </p:nvSpPr>
        <p:spPr>
          <a:xfrm>
            <a:off x="7435217" y="2249632"/>
            <a:ext cx="371882" cy="2004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5E2911-B814-C8A3-BD20-D385D3ACC7BA}"/>
              </a:ext>
            </a:extLst>
          </p:cNvPr>
          <p:cNvCxnSpPr>
            <a:cxnSpLocks/>
          </p:cNvCxnSpPr>
          <p:nvPr/>
        </p:nvCxnSpPr>
        <p:spPr>
          <a:xfrm>
            <a:off x="5020357" y="2979949"/>
            <a:ext cx="0" cy="534055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00F8454-B6F6-0740-E621-0A0093B4667D}"/>
              </a:ext>
            </a:extLst>
          </p:cNvPr>
          <p:cNvSpPr txBox="1"/>
          <p:nvPr/>
        </p:nvSpPr>
        <p:spPr>
          <a:xfrm>
            <a:off x="7276206" y="2057944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2000b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3429D1-D448-2401-FA7F-88E643BEE4BF}"/>
              </a:ext>
            </a:extLst>
          </p:cNvPr>
          <p:cNvCxnSpPr>
            <a:cxnSpLocks/>
          </p:cNvCxnSpPr>
          <p:nvPr/>
        </p:nvCxnSpPr>
        <p:spPr>
          <a:xfrm flipH="1">
            <a:off x="10640464" y="1510221"/>
            <a:ext cx="435045" cy="297689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597C40D-97F2-7E46-9413-8C484C8CF175}"/>
              </a:ext>
            </a:extLst>
          </p:cNvPr>
          <p:cNvSpPr txBox="1"/>
          <p:nvPr/>
        </p:nvSpPr>
        <p:spPr>
          <a:xfrm>
            <a:off x="10941161" y="1284536"/>
            <a:ext cx="116307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Bunch intensity: 1.6x10</a:t>
            </a:r>
            <a:r>
              <a:rPr lang="en-US" sz="1100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11 </a:t>
            </a:r>
            <a:r>
              <a:rPr lang="en-US" sz="1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ppb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7C2629-F7CF-0BD0-A2EA-EF253290B571}"/>
              </a:ext>
            </a:extLst>
          </p:cNvPr>
          <p:cNvSpPr txBox="1"/>
          <p:nvPr/>
        </p:nvSpPr>
        <p:spPr>
          <a:xfrm>
            <a:off x="4597202" y="2577903"/>
            <a:ext cx="91939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Start of ramp-up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E6B91BE-F4D0-5D74-9D52-2CFF3562C28F}"/>
              </a:ext>
            </a:extLst>
          </p:cNvPr>
          <p:cNvSpPr/>
          <p:nvPr/>
        </p:nvSpPr>
        <p:spPr>
          <a:xfrm>
            <a:off x="6545629" y="2734886"/>
            <a:ext cx="371882" cy="2004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F400AD-8488-C791-6B31-DACF51F0FA73}"/>
              </a:ext>
            </a:extLst>
          </p:cNvPr>
          <p:cNvSpPr txBox="1"/>
          <p:nvPr/>
        </p:nvSpPr>
        <p:spPr>
          <a:xfrm>
            <a:off x="6489787" y="2534110"/>
            <a:ext cx="50828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1200b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602D067-09B5-AC0A-883E-1AD075DCF872}"/>
              </a:ext>
            </a:extLst>
          </p:cNvPr>
          <p:cNvCxnSpPr>
            <a:cxnSpLocks/>
          </p:cNvCxnSpPr>
          <p:nvPr/>
        </p:nvCxnSpPr>
        <p:spPr>
          <a:xfrm>
            <a:off x="4638576" y="1851264"/>
            <a:ext cx="7058080" cy="0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001CF3F-D18D-6882-EA2E-480EC0E5FC27}"/>
              </a:ext>
            </a:extLst>
          </p:cNvPr>
          <p:cNvSpPr txBox="1">
            <a:spLocks/>
          </p:cNvSpPr>
          <p:nvPr/>
        </p:nvSpPr>
        <p:spPr>
          <a:xfrm>
            <a:off x="171533" y="1396824"/>
            <a:ext cx="3791757" cy="4544121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Heat load in Sector 78 approaching the limit</a:t>
            </a:r>
          </a:p>
          <a:p>
            <a:pPr lvl="1"/>
            <a:r>
              <a:rPr lang="en-US" dirty="0"/>
              <a:t>Switched to trains of 3x36 bunches on April 25</a:t>
            </a:r>
            <a:r>
              <a:rPr lang="en-US" baseline="30000" dirty="0"/>
              <a:t>th</a:t>
            </a:r>
            <a:endParaRPr lang="en-US" dirty="0"/>
          </a:p>
          <a:p>
            <a:pPr lvl="1"/>
            <a:r>
              <a:rPr lang="en-US" dirty="0"/>
              <a:t>Performed intermediate fills with 1400b, 2000b, 2200b </a:t>
            </a:r>
          </a:p>
          <a:p>
            <a:r>
              <a:rPr lang="en-US" dirty="0">
                <a:solidFill>
                  <a:srgbClr val="0066FF"/>
                </a:solidFill>
              </a:rPr>
              <a:t>Full machine with 2350 bunches </a:t>
            </a:r>
            <a:r>
              <a:rPr lang="en-US" dirty="0">
                <a:solidFill>
                  <a:srgbClr val="000000"/>
                </a:solidFill>
              </a:rPr>
              <a:t>reached on April 29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66FF"/>
                </a:solidFill>
              </a:rPr>
              <a:t>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Would have been 2550 bunches with 3x48b</a:t>
            </a:r>
          </a:p>
          <a:p>
            <a:r>
              <a:rPr lang="en-US" dirty="0"/>
              <a:t>Stable operation during the year with intensities of 1.6x10</a:t>
            </a:r>
            <a:r>
              <a:rPr lang="en-US" baseline="30000" dirty="0"/>
              <a:t>11</a:t>
            </a:r>
            <a:r>
              <a:rPr lang="en-US" dirty="0"/>
              <a:t> protons per bunch </a:t>
            </a:r>
          </a:p>
          <a:p>
            <a:pPr lvl="1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Routine operation with stored energy of 420 MJ</a:t>
            </a:r>
            <a:r>
              <a:rPr lang="en-US" dirty="0"/>
              <a:t> per beam</a:t>
            </a:r>
          </a:p>
          <a:p>
            <a:pPr lvl="1"/>
            <a:r>
              <a:rPr lang="en-US" dirty="0"/>
              <a:t>Record integrated luminosity of 124 fb</a:t>
            </a:r>
            <a:r>
              <a:rPr lang="en-US" baseline="30000" dirty="0"/>
              <a:t>-1</a:t>
            </a:r>
            <a:r>
              <a:rPr lang="en-US" dirty="0"/>
              <a:t> (for ATLAS/CMS)</a:t>
            </a:r>
          </a:p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 beam-induced damage </a:t>
            </a:r>
            <a:r>
              <a:rPr lang="en-US" dirty="0"/>
              <a:t>occurred in 2024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lvl="1"/>
            <a:endParaRPr lang="en-GB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A5AA524-DC96-6E34-8687-9CF3CD8ED6D7}"/>
              </a:ext>
            </a:extLst>
          </p:cNvPr>
          <p:cNvCxnSpPr>
            <a:cxnSpLocks/>
          </p:cNvCxnSpPr>
          <p:nvPr/>
        </p:nvCxnSpPr>
        <p:spPr>
          <a:xfrm flipV="1">
            <a:off x="8365162" y="1571943"/>
            <a:ext cx="0" cy="2050381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855A768-05AB-F2E9-1C82-86849D385E9D}"/>
              </a:ext>
            </a:extLst>
          </p:cNvPr>
          <p:cNvSpPr txBox="1"/>
          <p:nvPr/>
        </p:nvSpPr>
        <p:spPr>
          <a:xfrm>
            <a:off x="7700343" y="3261342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3x48b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48F9945-12AE-58E1-D4C9-4E31F00FAC59}"/>
              </a:ext>
            </a:extLst>
          </p:cNvPr>
          <p:cNvSpPr txBox="1"/>
          <p:nvPr/>
        </p:nvSpPr>
        <p:spPr>
          <a:xfrm>
            <a:off x="8306848" y="3265370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3x36b</a:t>
            </a:r>
          </a:p>
        </p:txBody>
      </p:sp>
      <p:pic>
        <p:nvPicPr>
          <p:cNvPr id="33" name="Picture 32" descr="A colorful lines with text&#10;&#10;AI-generated content may be incorrect.">
            <a:extLst>
              <a:ext uri="{FF2B5EF4-FFF2-40B4-BE49-F238E27FC236}">
                <a16:creationId xmlns:a16="http://schemas.microsoft.com/office/drawing/2014/main" id="{A8653215-10FF-5884-C15C-718E5DE47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829" y="3775296"/>
            <a:ext cx="7786848" cy="2510004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C2A01AF-A799-C00D-D916-C5C4CC60F346}"/>
              </a:ext>
            </a:extLst>
          </p:cNvPr>
          <p:cNvCxnSpPr>
            <a:cxnSpLocks/>
          </p:cNvCxnSpPr>
          <p:nvPr/>
        </p:nvCxnSpPr>
        <p:spPr>
          <a:xfrm flipV="1">
            <a:off x="8391966" y="4068097"/>
            <a:ext cx="0" cy="1746318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6FB6446-9850-DEF7-58AD-FEBD0DF3EB81}"/>
              </a:ext>
            </a:extLst>
          </p:cNvPr>
          <p:cNvSpPr txBox="1"/>
          <p:nvPr/>
        </p:nvSpPr>
        <p:spPr>
          <a:xfrm>
            <a:off x="7755344" y="5531921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3x48b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FB1F8B4-5826-E351-8F39-EE4D96B13476}"/>
              </a:ext>
            </a:extLst>
          </p:cNvPr>
          <p:cNvSpPr txBox="1"/>
          <p:nvPr/>
        </p:nvSpPr>
        <p:spPr>
          <a:xfrm>
            <a:off x="8273228" y="5531921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3x36b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630F957-7548-B063-E652-0DEB93A59D28}"/>
              </a:ext>
            </a:extLst>
          </p:cNvPr>
          <p:cNvSpPr/>
          <p:nvPr/>
        </p:nvSpPr>
        <p:spPr>
          <a:xfrm>
            <a:off x="6967273" y="2369806"/>
            <a:ext cx="408135" cy="2004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5335EF5-BF4A-301E-7389-9557F1A9DA0A}"/>
              </a:ext>
            </a:extLst>
          </p:cNvPr>
          <p:cNvSpPr txBox="1"/>
          <p:nvPr/>
        </p:nvSpPr>
        <p:spPr>
          <a:xfrm>
            <a:off x="6812291" y="2174090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1800b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849C26-BBA9-3082-4027-034461E4783C}"/>
              </a:ext>
            </a:extLst>
          </p:cNvPr>
          <p:cNvSpPr txBox="1"/>
          <p:nvPr/>
        </p:nvSpPr>
        <p:spPr>
          <a:xfrm>
            <a:off x="11149397" y="3265370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2024</a:t>
            </a:r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890119F-1E9B-CBC6-6DF4-21F7B7BB125D}"/>
              </a:ext>
            </a:extLst>
          </p:cNvPr>
          <p:cNvSpPr/>
          <p:nvPr/>
        </p:nvSpPr>
        <p:spPr>
          <a:xfrm>
            <a:off x="9132814" y="2020302"/>
            <a:ext cx="371882" cy="200468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6CD7DA-14C7-9325-DBE2-8AEF1811522E}"/>
              </a:ext>
            </a:extLst>
          </p:cNvPr>
          <p:cNvSpPr txBox="1"/>
          <p:nvPr/>
        </p:nvSpPr>
        <p:spPr>
          <a:xfrm>
            <a:off x="8945103" y="2238664"/>
            <a:ext cx="7458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2350b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1DBD880-5879-EB55-D265-27FA78C7FF7E}"/>
              </a:ext>
            </a:extLst>
          </p:cNvPr>
          <p:cNvCxnSpPr>
            <a:cxnSpLocks/>
          </p:cNvCxnSpPr>
          <p:nvPr/>
        </p:nvCxnSpPr>
        <p:spPr>
          <a:xfrm flipV="1">
            <a:off x="5178856" y="2057944"/>
            <a:ext cx="1884096" cy="1560352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36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60AAF6-DD20-2D0F-6AA5-BEB35D4AD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272" y="1140823"/>
            <a:ext cx="5717179" cy="507709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Important number of issues found and followed up, e.g.:</a:t>
            </a:r>
          </a:p>
          <a:p>
            <a:pPr lvl="1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Spurious dumps on SIS DOROS interlocks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solved by improved handling of NULL exception for data reception exceptions (4b step)</a:t>
            </a:r>
          </a:p>
          <a:p>
            <a:pPr lvl="1"/>
            <a:r>
              <a:rPr lang="en-GB" dirty="0"/>
              <a:t>QH-firing of RQ10.L8, following an electrical perturbation </a:t>
            </a:r>
            <a:r>
              <a:rPr lang="en-GB" dirty="0">
                <a:sym typeface="Wingdings" panose="05000000000000000000" pitchFamily="2" charset="2"/>
              </a:rPr>
              <a:t> Increased 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QPS threshold</a:t>
            </a:r>
            <a:r>
              <a:rPr lang="en-GB" dirty="0"/>
              <a:t>, which had remained at 40 mV since the ion run, back to 100 mV (75b step)</a:t>
            </a:r>
          </a:p>
          <a:p>
            <a:pPr lvl="1"/>
            <a:r>
              <a:rPr lang="en-GB" dirty="0"/>
              <a:t>Closed 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loophole of injecting with a separation dipole in OFF state </a:t>
            </a:r>
            <a:r>
              <a:rPr lang="en-GB" dirty="0"/>
              <a:t>(not covered by either WIC nor PC-INTERLOCK) by restoring a state interlock on all circuits except orbit correctors in SIS for injection (400b step)</a:t>
            </a:r>
            <a:endParaRPr lang="en-US" dirty="0"/>
          </a:p>
          <a:p>
            <a:pPr lvl="1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Incorrect energy interlock </a:t>
            </a:r>
            <a:r>
              <a:rPr lang="en-GB" dirty="0"/>
              <a:t>of the TCTPV.4L1.B1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found and fixed </a:t>
            </a:r>
            <a:r>
              <a:rPr lang="en-US" dirty="0"/>
              <a:t>(400b step)</a:t>
            </a:r>
            <a:endParaRPr lang="en-GB" dirty="0"/>
          </a:p>
          <a:p>
            <a:pPr lvl="1"/>
            <a:r>
              <a:rPr lang="en-GB" dirty="0"/>
              <a:t>High losses observed in IR6 (higher than IR7 steady-state) due to 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vacuum-induced losses in the newly installed LESS chamber </a:t>
            </a:r>
            <a:r>
              <a:rPr lang="en-GB" dirty="0"/>
              <a:t>in IR6 </a:t>
            </a:r>
            <a:r>
              <a:rPr lang="en-GB" dirty="0">
                <a:sym typeface="Wingdings" panose="05000000000000000000" pitchFamily="2" charset="2"/>
              </a:rPr>
              <a:t> quick conditioning</a:t>
            </a:r>
            <a:r>
              <a:rPr lang="en-GB" dirty="0"/>
              <a:t> (Scrubbing &gt;500b)</a:t>
            </a:r>
          </a:p>
          <a:p>
            <a:pPr lvl="1"/>
            <a:r>
              <a:rPr lang="en-US" dirty="0"/>
              <a:t>Introduced </a:t>
            </a:r>
            <a:r>
              <a:rPr lang="en-US" dirty="0">
                <a:solidFill>
                  <a:srgbClr val="000000"/>
                </a:solidFill>
              </a:rPr>
              <a:t>bunch length interlock </a:t>
            </a:r>
            <a:r>
              <a:rPr lang="en-US" dirty="0"/>
              <a:t>in the ramp and </a:t>
            </a:r>
            <a:r>
              <a:rPr lang="en-GB" dirty="0"/>
              <a:t>re-commissioned longitudinal blow-up during stable beams </a:t>
            </a:r>
            <a:r>
              <a:rPr lang="en-US" dirty="0"/>
              <a:t>(800b step)</a:t>
            </a:r>
          </a:p>
          <a:p>
            <a:pPr lvl="1"/>
            <a:r>
              <a:rPr lang="en-GB" dirty="0"/>
              <a:t>Observed 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VELO vacuum spikes </a:t>
            </a:r>
            <a:r>
              <a:rPr lang="en-GB" dirty="0"/>
              <a:t>linked to certain positions </a:t>
            </a:r>
            <a:r>
              <a:rPr lang="en-GB" dirty="0">
                <a:sym typeface="Wingdings" panose="05000000000000000000" pitchFamily="2" charset="2"/>
              </a:rPr>
              <a:t> modified </a:t>
            </a:r>
            <a:r>
              <a:rPr lang="en-GB" dirty="0"/>
              <a:t>intermediate steps to exclude stopping close to those positions (1200b step)</a:t>
            </a:r>
            <a:endParaRPr lang="en-US" dirty="0"/>
          </a:p>
          <a:p>
            <a:pPr lvl="1"/>
            <a:r>
              <a:rPr lang="en-GB" dirty="0"/>
              <a:t>Observed 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breakage of collimation hierarchy </a:t>
            </a:r>
            <a:r>
              <a:rPr lang="en-GB" dirty="0"/>
              <a:t>in IR7 for lowest </a:t>
            </a:r>
            <a:r>
              <a:rPr lang="el-GR" dirty="0"/>
              <a:t>β</a:t>
            </a:r>
            <a:r>
              <a:rPr lang="en-GB" dirty="0"/>
              <a:t>*, requiring minimum </a:t>
            </a:r>
            <a:r>
              <a:rPr lang="el-GR" dirty="0"/>
              <a:t>β</a:t>
            </a:r>
            <a:r>
              <a:rPr lang="en-GB" dirty="0"/>
              <a:t>* of 36 cm (1800b step) </a:t>
            </a:r>
            <a:r>
              <a:rPr lang="en-GB" dirty="0">
                <a:sym typeface="Wingdings" panose="05000000000000000000" pitchFamily="2" charset="2"/>
              </a:rPr>
              <a:t> c</a:t>
            </a:r>
            <a:r>
              <a:rPr lang="en-GB" dirty="0"/>
              <a:t>ured after TS1 (June 2024) by adapting dispersion and lowering chromaticity</a:t>
            </a:r>
          </a:p>
          <a:p>
            <a:r>
              <a:rPr lang="en-US" dirty="0"/>
              <a:t>In general, injections cleaner than in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FB83A6-9FCA-3193-65D6-D4304781A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Intensity ramp-up 2024: Issues and observations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AADD-C094-C554-DDDC-C5EA55B2F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6FDB9-17E1-1F2C-181C-6D2FAB257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304AF-D3C0-73FA-AE5F-668FBCAB0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42D2F4-C4BB-107A-D964-2C987BE35A4E}"/>
              </a:ext>
            </a:extLst>
          </p:cNvPr>
          <p:cNvSpPr txBox="1"/>
          <p:nvPr/>
        </p:nvSpPr>
        <p:spPr>
          <a:xfrm>
            <a:off x="7626297" y="5045679"/>
            <a:ext cx="29575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Example: Checklist for going beyond 1800b</a:t>
            </a:r>
            <a:endParaRPr lang="en-GB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772BF6-6271-24C3-E4F3-93E3F5EFF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285" y="1573411"/>
            <a:ext cx="6003651" cy="3418115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649030E-C10E-3A64-0F5B-3947B99BAA3C}"/>
              </a:ext>
            </a:extLst>
          </p:cNvPr>
          <p:cNvSpPr/>
          <p:nvPr/>
        </p:nvSpPr>
        <p:spPr>
          <a:xfrm>
            <a:off x="6742612" y="3143130"/>
            <a:ext cx="5322324" cy="278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46424A-E8AD-6D1D-FB7B-AED760B67DBF}"/>
              </a:ext>
            </a:extLst>
          </p:cNvPr>
          <p:cNvSpPr txBox="1"/>
          <p:nvPr/>
        </p:nvSpPr>
        <p:spPr>
          <a:xfrm>
            <a:off x="9512955" y="6043074"/>
            <a:ext cx="2551981" cy="21544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All intensity checklists on </a:t>
            </a:r>
            <a:r>
              <a:rPr lang="en-US" sz="1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07641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DBB63-DE3C-26AA-A35D-6A003A8DF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493FC9-DEAF-D5FB-12E6-F07F31676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342" y="1144838"/>
            <a:ext cx="7008531" cy="2674746"/>
          </a:xfrm>
        </p:spPr>
        <p:txBody>
          <a:bodyPr/>
          <a:lstStyle/>
          <a:p>
            <a:pPr lvl="1"/>
            <a:r>
              <a:rPr lang="en-US" dirty="0"/>
              <a:t>14 checklists issued in 2024 (17 in 2023 and 11 in 2022) </a:t>
            </a:r>
          </a:p>
          <a:p>
            <a:pPr lvl="2"/>
            <a:r>
              <a:rPr lang="en-US" dirty="0"/>
              <a:t>Includes checklists for pp ref and Pb ion operation</a:t>
            </a:r>
          </a:p>
          <a:p>
            <a:pPr lvl="1"/>
            <a:r>
              <a:rPr lang="en-US" dirty="0"/>
              <a:t>Important tool to </a:t>
            </a:r>
            <a:r>
              <a:rPr lang="en-US" dirty="0" err="1">
                <a:sym typeface="Wingdings"/>
              </a:rPr>
              <a:t>analyse</a:t>
            </a:r>
            <a:r>
              <a:rPr lang="en-US" dirty="0">
                <a:sym typeface="Wingdings"/>
              </a:rPr>
              <a:t> and document correct functionality and performance of machine protection critical systems</a:t>
            </a:r>
            <a:endParaRPr lang="en-US" dirty="0"/>
          </a:p>
          <a:p>
            <a:pPr lvl="1"/>
            <a:r>
              <a:rPr lang="en-US" dirty="0"/>
              <a:t>Includes ~100 check tasks for ten relevant systems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C5EB72-3BB9-D0ED-E19E-FB1ACAE53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Machine-protection checklists 2024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1755F-533D-B151-8A40-65F3E5147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D5BFF-B6FF-4272-32BA-FB7254625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14287-2BAF-E29F-DBF5-33B53F2BF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0733025-946F-3CCA-74F0-7B1F1A30C6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1009246"/>
              </p:ext>
            </p:extLst>
          </p:nvPr>
        </p:nvGraphicFramePr>
        <p:xfrm>
          <a:off x="7419246" y="4990179"/>
          <a:ext cx="4442825" cy="12801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{8EC20E35-A176-4012-BC5E-935CFFF8708E}</a:tableStyleId>
              </a:tblPr>
              <a:tblGrid>
                <a:gridCol w="1452090">
                  <a:extLst>
                    <a:ext uri="{9D8B030D-6E8A-4147-A177-3AD203B41FA5}">
                      <a16:colId xmlns:a16="http://schemas.microsoft.com/office/drawing/2014/main" val="1526961451"/>
                    </a:ext>
                  </a:extLst>
                </a:gridCol>
                <a:gridCol w="1823085">
                  <a:extLst>
                    <a:ext uri="{9D8B030D-6E8A-4147-A177-3AD203B41FA5}">
                      <a16:colId xmlns:a16="http://schemas.microsoft.com/office/drawing/2014/main" val="3866670651"/>
                    </a:ext>
                  </a:extLst>
                </a:gridCol>
                <a:gridCol w="1167650">
                  <a:extLst>
                    <a:ext uri="{9D8B030D-6E8A-4147-A177-3AD203B41FA5}">
                      <a16:colId xmlns:a16="http://schemas.microsoft.com/office/drawing/2014/main" val="42880917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Checklist type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Intensity step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/>
                      <a:r>
                        <a:rPr lang="en-US" sz="1200" dirty="0">
                          <a:latin typeface="+mn-lt"/>
                        </a:rPr>
                        <a:t>Checklist</a:t>
                      </a:r>
                      <a:br>
                        <a:rPr lang="en-US" sz="1200" dirty="0">
                          <a:latin typeface="+mn-lt"/>
                        </a:rPr>
                      </a:br>
                      <a:r>
                        <a:rPr lang="en-US" sz="1200" dirty="0">
                          <a:latin typeface="+mn-lt"/>
                        </a:rPr>
                        <a:t>  (EDMS)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614683"/>
                  </a:ext>
                </a:extLst>
              </a:tr>
              <a:tr h="273550">
                <a:tc rowSpan="2">
                  <a:txBody>
                    <a:bodyPr/>
                    <a:lstStyle/>
                    <a:p>
                      <a:pPr marL="137160"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Intensity ramp-up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Beyond 400b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#3182696</a:t>
                      </a:r>
                      <a:endParaRPr lang="en-US" sz="12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52019"/>
                  </a:ext>
                </a:extLst>
              </a:tr>
              <a:tr h="27355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1200b/2400b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#3182697</a:t>
                      </a:r>
                      <a:endParaRPr lang="en-US" sz="12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68592"/>
                  </a:ext>
                </a:extLst>
              </a:tr>
              <a:tr h="273550">
                <a:tc>
                  <a:txBody>
                    <a:bodyPr/>
                    <a:lstStyle/>
                    <a:p>
                      <a:pPr marL="13716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Intensity cruise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Cruise Nov.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#3230908</a:t>
                      </a:r>
                      <a:endParaRPr lang="en-US" sz="12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49692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4EBA8CB-8345-F1EF-4FBB-453B792D54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3254641"/>
              </p:ext>
            </p:extLst>
          </p:nvPr>
        </p:nvGraphicFramePr>
        <p:xfrm>
          <a:off x="2840956" y="4337895"/>
          <a:ext cx="4162333" cy="185968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{8EC20E35-A176-4012-BC5E-935CFFF8708E}</a:tableStyleId>
              </a:tblPr>
              <a:tblGrid>
                <a:gridCol w="1360414">
                  <a:extLst>
                    <a:ext uri="{9D8B030D-6E8A-4147-A177-3AD203B41FA5}">
                      <a16:colId xmlns:a16="http://schemas.microsoft.com/office/drawing/2014/main" val="1526961451"/>
                    </a:ext>
                  </a:extLst>
                </a:gridCol>
                <a:gridCol w="1707987">
                  <a:extLst>
                    <a:ext uri="{9D8B030D-6E8A-4147-A177-3AD203B41FA5}">
                      <a16:colId xmlns:a16="http://schemas.microsoft.com/office/drawing/2014/main" val="3866670651"/>
                    </a:ext>
                  </a:extLst>
                </a:gridCol>
                <a:gridCol w="1093932">
                  <a:extLst>
                    <a:ext uri="{9D8B030D-6E8A-4147-A177-3AD203B41FA5}">
                      <a16:colId xmlns:a16="http://schemas.microsoft.com/office/drawing/2014/main" val="428809176"/>
                    </a:ext>
                  </a:extLst>
                </a:gridCol>
              </a:tblGrid>
              <a:tr h="466868"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Checklist type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Intensity step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/>
                      <a:r>
                        <a:rPr lang="en-US" sz="1200" dirty="0">
                          <a:latin typeface="+mn-lt"/>
                        </a:rPr>
                        <a:t>Checklist</a:t>
                      </a:r>
                      <a:br>
                        <a:rPr lang="en-US" sz="1200" dirty="0">
                          <a:latin typeface="+mn-lt"/>
                        </a:rPr>
                      </a:br>
                      <a:r>
                        <a:rPr lang="en-US" sz="1200" dirty="0">
                          <a:latin typeface="+mn-lt"/>
                        </a:rPr>
                        <a:t>  (EDMS)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614683"/>
                  </a:ext>
                </a:extLst>
              </a:tr>
              <a:tr h="305647">
                <a:tc rowSpan="4">
                  <a:txBody>
                    <a:bodyPr/>
                    <a:lstStyle/>
                    <a:p>
                      <a:pPr marL="137160"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Intensity ramp-up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80b to 250b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#3190465</a:t>
                      </a:r>
                      <a:endParaRPr lang="en-US" sz="1200" u="sng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248662"/>
                  </a:ext>
                </a:extLst>
              </a:tr>
              <a:tr h="263287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250b to 450b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137160" algn="l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#2887282</a:t>
                      </a:r>
                      <a:endParaRPr lang="en-US" sz="14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372286"/>
                  </a:ext>
                </a:extLst>
              </a:tr>
              <a:tr h="274629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450b to 850b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137160"/>
                      <a:endParaRPr lang="en-US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4281127"/>
                  </a:ext>
                </a:extLst>
              </a:tr>
              <a:tr h="274629">
                <a:tc vMerge="1">
                  <a:txBody>
                    <a:bodyPr/>
                    <a:lstStyle/>
                    <a:p>
                      <a:pPr marL="13716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850b to 1240b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#3230911</a:t>
                      </a:r>
                      <a:endParaRPr lang="en-US" sz="1200" u="non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48372"/>
                  </a:ext>
                </a:extLst>
              </a:tr>
              <a:tr h="274629">
                <a:tc>
                  <a:txBody>
                    <a:bodyPr/>
                    <a:lstStyle/>
                    <a:p>
                      <a:pPr marL="13716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Intensity cruise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Cruise Nov.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7510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2CC04DE-494A-A362-87EF-96F50EAA94D1}"/>
              </a:ext>
            </a:extLst>
          </p:cNvPr>
          <p:cNvSpPr txBox="1"/>
          <p:nvPr/>
        </p:nvSpPr>
        <p:spPr>
          <a:xfrm>
            <a:off x="2907759" y="3978350"/>
            <a:ext cx="16799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Pb ion operation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8C1543-31A0-51A4-34C2-E7BF653DC3EE}"/>
              </a:ext>
            </a:extLst>
          </p:cNvPr>
          <p:cNvSpPr txBox="1"/>
          <p:nvPr/>
        </p:nvSpPr>
        <p:spPr>
          <a:xfrm>
            <a:off x="7411363" y="4676600"/>
            <a:ext cx="10515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pp ref. run</a:t>
            </a:r>
          </a:p>
        </p:txBody>
      </p:sp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580E6021-5DA3-88BD-4156-31B22BC4B5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6530014"/>
              </p:ext>
            </p:extLst>
          </p:nvPr>
        </p:nvGraphicFramePr>
        <p:xfrm>
          <a:off x="7386564" y="1144838"/>
          <a:ext cx="4442825" cy="348752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{8EC20E35-A176-4012-BC5E-935CFFF8708E}</a:tableStyleId>
              </a:tblPr>
              <a:tblGrid>
                <a:gridCol w="1452090">
                  <a:extLst>
                    <a:ext uri="{9D8B030D-6E8A-4147-A177-3AD203B41FA5}">
                      <a16:colId xmlns:a16="http://schemas.microsoft.com/office/drawing/2014/main" val="1526961451"/>
                    </a:ext>
                  </a:extLst>
                </a:gridCol>
                <a:gridCol w="1823085">
                  <a:extLst>
                    <a:ext uri="{9D8B030D-6E8A-4147-A177-3AD203B41FA5}">
                      <a16:colId xmlns:a16="http://schemas.microsoft.com/office/drawing/2014/main" val="3866670651"/>
                    </a:ext>
                  </a:extLst>
                </a:gridCol>
                <a:gridCol w="1167650">
                  <a:extLst>
                    <a:ext uri="{9D8B030D-6E8A-4147-A177-3AD203B41FA5}">
                      <a16:colId xmlns:a16="http://schemas.microsoft.com/office/drawing/2014/main" val="42880917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Checklist type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Intensity step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/>
                      <a:r>
                        <a:rPr lang="en-US" sz="1200" dirty="0">
                          <a:latin typeface="+mn-lt"/>
                        </a:rPr>
                        <a:t>Checklist</a:t>
                      </a:r>
                      <a:br>
                        <a:rPr lang="en-US" sz="1200" dirty="0">
                          <a:latin typeface="+mn-lt"/>
                        </a:rPr>
                      </a:br>
                      <a:r>
                        <a:rPr lang="en-US" sz="1200" dirty="0">
                          <a:latin typeface="+mn-lt"/>
                        </a:rPr>
                        <a:t>  (EDMS)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614683"/>
                  </a:ext>
                </a:extLst>
              </a:tr>
              <a:tr h="293421">
                <a:tc rowSpan="6">
                  <a:txBody>
                    <a:bodyPr/>
                    <a:lstStyle/>
                    <a:p>
                      <a:pPr marL="137160"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Intensity ramp-up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3/12b to 75b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#3073790</a:t>
                      </a:r>
                      <a:endParaRPr lang="en-US" sz="12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248662"/>
                  </a:ext>
                </a:extLst>
              </a:tr>
              <a:tr h="252756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75b to 400b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137160" algn="l" defTabSz="914400" rtl="0" eaLnBrk="1" latinLnBrk="0" hangingPunct="1"/>
                      <a:r>
                        <a:rPr lang="en-US" sz="140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" action="ppaction://noaction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#2887282</a:t>
                      </a:r>
                      <a:endParaRPr lang="en-US" sz="14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372286"/>
                  </a:ext>
                </a:extLst>
              </a:tr>
              <a:tr h="273550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400b to 800b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#3075597</a:t>
                      </a:r>
                      <a:endParaRPr lang="en-US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4281127"/>
                  </a:ext>
                </a:extLst>
              </a:tr>
              <a:tr h="273550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800b to 1200b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#3075654</a:t>
                      </a:r>
                      <a:endParaRPr lang="en-US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593499"/>
                  </a:ext>
                </a:extLst>
              </a:tr>
              <a:tr h="282722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1200b to 1800b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defTabSz="914400" rtl="0" eaLnBrk="1" latinLnBrk="0" hangingPunct="1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#3076702</a:t>
                      </a:r>
                      <a:endParaRPr lang="en-US" sz="120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308488"/>
                  </a:ext>
                </a:extLst>
              </a:tr>
              <a:tr h="282722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From 1800b to 2400b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#3078273</a:t>
                      </a:r>
                      <a:endParaRPr lang="en-US" sz="1200" b="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5131485"/>
                  </a:ext>
                </a:extLst>
              </a:tr>
              <a:tr h="273550">
                <a:tc rowSpan="2">
                  <a:txBody>
                    <a:bodyPr/>
                    <a:lstStyle/>
                    <a:p>
                      <a:pPr marL="137160"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Scrubbing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Beyond 500b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#3074234</a:t>
                      </a:r>
                      <a:endParaRPr lang="en-US" sz="12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359000"/>
                  </a:ext>
                </a:extLst>
              </a:tr>
              <a:tr h="273550">
                <a:tc vMerge="1">
                  <a:txBody>
                    <a:bodyPr/>
                    <a:lstStyle/>
                    <a:p>
                      <a:pPr marL="13716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u="none" strike="noStrike" dirty="0">
                          <a:solidFill>
                            <a:srgbClr val="006600"/>
                          </a:solidFill>
                          <a:effectLst/>
                        </a:rPr>
                        <a:t>End of scrubbing</a:t>
                      </a:r>
                      <a:endParaRPr lang="en-US" sz="1200" b="0" i="0" u="none" strike="noStrike" dirty="0">
                        <a:solidFill>
                          <a:srgbClr val="0066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#3230886</a:t>
                      </a:r>
                      <a:endParaRPr lang="en-US" sz="1200" u="sng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984419"/>
                  </a:ext>
                </a:extLst>
              </a:tr>
              <a:tr h="273550">
                <a:tc rowSpan="3">
                  <a:txBody>
                    <a:bodyPr/>
                    <a:lstStyle/>
                    <a:p>
                      <a:pPr marL="13716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Intensity cruise</a:t>
                      </a:r>
                      <a:endParaRPr lang="en-US" sz="12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Cruise April/May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75104"/>
                  </a:ext>
                </a:extLst>
              </a:tr>
              <a:tr h="27355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l" fontAlgn="b"/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Cruise June/July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1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#3230892</a:t>
                      </a:r>
                      <a:endParaRPr lang="en-US" sz="12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7094752"/>
                  </a:ext>
                </a:extLst>
              </a:tr>
              <a:tr h="27355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6600"/>
                          </a:solidFill>
                          <a:effectLst/>
                          <a:latin typeface="+mn-lt"/>
                        </a:rPr>
                        <a:t>Cruise Aug.–Oct.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/>
                      <a:r>
                        <a:rPr lang="en-GB" sz="1200" dirty="0">
                          <a:solidFill>
                            <a:srgbClr val="0000FF"/>
                          </a:solidFill>
                          <a:hlinkClick r:id="rId1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#3230903</a:t>
                      </a:r>
                      <a:endParaRPr lang="en-US" sz="12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24169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C6F2FDA1-6506-28E2-AE71-E17AF9B58ABA}"/>
              </a:ext>
            </a:extLst>
          </p:cNvPr>
          <p:cNvSpPr txBox="1"/>
          <p:nvPr/>
        </p:nvSpPr>
        <p:spPr>
          <a:xfrm>
            <a:off x="7425977" y="838909"/>
            <a:ext cx="17055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Proton operation</a:t>
            </a:r>
          </a:p>
        </p:txBody>
      </p:sp>
    </p:spTree>
    <p:extLst>
      <p:ext uri="{BB962C8B-B14F-4D97-AF65-F5344CB8AC3E}">
        <p14:creationId xmlns:p14="http://schemas.microsoft.com/office/powerpoint/2010/main" val="515522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C9F187-0E80-6155-EBE9-CA9775129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362" y="1158766"/>
            <a:ext cx="10940694" cy="482696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Maintain successful strategy applied in 2023/2024 with adaptation to the 2025 operational scenario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Intensity steps: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Use steps of  </a:t>
            </a:r>
            <a:r>
              <a:rPr lang="en-US" dirty="0">
                <a:solidFill>
                  <a:srgbClr val="0066FF"/>
                </a:solidFill>
              </a:rPr>
              <a:t>4/12 - 75 - 400 - 800 - 1200 - 1800 - 2400 - full machine</a:t>
            </a:r>
            <a:r>
              <a:rPr lang="en-US" dirty="0">
                <a:solidFill>
                  <a:srgbClr val="2F2F2F"/>
                </a:solidFill>
              </a:rPr>
              <a:t>* (≥2 fills with ≥15h in SB)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dirty="0"/>
              <a:t>For each step: 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Monitor behavior during </a:t>
            </a:r>
            <a:r>
              <a:rPr lang="en-US" dirty="0">
                <a:solidFill>
                  <a:srgbClr val="0066FF"/>
                </a:solidFill>
              </a:rPr>
              <a:t>&gt;15h in stable beams </a:t>
            </a:r>
            <a:r>
              <a:rPr lang="en-US" dirty="0">
                <a:solidFill>
                  <a:schemeClr val="tx2"/>
                </a:solidFill>
              </a:rPr>
              <a:t>with </a:t>
            </a:r>
            <a:r>
              <a:rPr lang="en-US" dirty="0">
                <a:solidFill>
                  <a:srgbClr val="000000"/>
                </a:solidFill>
              </a:rPr>
              <a:t>at least </a:t>
            </a:r>
            <a:r>
              <a:rPr lang="en-US" dirty="0">
                <a:solidFill>
                  <a:srgbClr val="0066FF"/>
                </a:solidFill>
              </a:rPr>
              <a:t>2 fills that go through the full luminosity levelling process</a:t>
            </a:r>
            <a:r>
              <a:rPr lang="en-US" dirty="0">
                <a:solidFill>
                  <a:srgbClr val="000000"/>
                </a:solidFill>
              </a:rPr>
              <a:t> (reaching the smallest </a:t>
            </a:r>
            <a:r>
              <a:rPr lang="el-GR" dirty="0"/>
              <a:t>β</a:t>
            </a:r>
            <a:r>
              <a:rPr lang="en-US" dirty="0">
                <a:solidFill>
                  <a:srgbClr val="000000"/>
                </a:solidFill>
              </a:rPr>
              <a:t>* and smallest crossing angle) </a:t>
            </a:r>
            <a:r>
              <a:rPr lang="en-US" dirty="0"/>
              <a:t>using the operational tool</a:t>
            </a:r>
            <a:endParaRPr lang="en-US" dirty="0">
              <a:solidFill>
                <a:srgbClr val="0066FF"/>
              </a:solidFill>
            </a:endParaRP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</a:rPr>
              <a:t>Validate </a:t>
            </a:r>
            <a:r>
              <a:rPr lang="en-GB" dirty="0">
                <a:solidFill>
                  <a:srgbClr val="000000"/>
                </a:solidFill>
              </a:rPr>
              <a:t>correct functioning of machine-protection systems </a:t>
            </a:r>
            <a:r>
              <a:rPr lang="en-US" dirty="0">
                <a:solidFill>
                  <a:srgbClr val="000000"/>
                </a:solidFill>
              </a:rPr>
              <a:t>via </a:t>
            </a:r>
            <a:r>
              <a:rPr lang="en-US" dirty="0">
                <a:solidFill>
                  <a:srgbClr val="0066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checklist</a:t>
            </a:r>
            <a:endParaRPr lang="en-US" dirty="0">
              <a:solidFill>
                <a:srgbClr val="0066FF"/>
              </a:solidFill>
            </a:endParaRPr>
          </a:p>
          <a:p>
            <a:pPr lvl="2">
              <a:spcBef>
                <a:spcPts val="60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</a:rPr>
              <a:t>Before going from 12 to 75 bunches: verbal verification with all concerned teams and combined checklist for 4/12/75b fills after the 75b step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CT-PPS, AFP </a:t>
            </a:r>
            <a:r>
              <a:rPr lang="en-GB" dirty="0">
                <a:solidFill>
                  <a:srgbClr val="0066FF"/>
                </a:solidFill>
              </a:rPr>
              <a:t>roman pots to be inserted to agreed settings </a:t>
            </a:r>
            <a:r>
              <a:rPr lang="en-GB" dirty="0"/>
              <a:t>before the first levelling step for all fills at each intensity step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dirty="0">
                <a:solidFill>
                  <a:srgbClr val="0066FF"/>
                </a:solidFill>
              </a:rPr>
              <a:t>VELO to be moved to its nominal position </a:t>
            </a:r>
            <a:r>
              <a:rPr lang="en-GB" dirty="0">
                <a:solidFill>
                  <a:srgbClr val="303030"/>
                </a:solidFill>
              </a:rPr>
              <a:t>during ramp-up steps</a:t>
            </a:r>
            <a:endParaRPr lang="en-GB" dirty="0">
              <a:solidFill>
                <a:srgbClr val="303030"/>
              </a:solidFill>
              <a:highlight>
                <a:srgbClr val="FFFF00"/>
              </a:highlight>
            </a:endParaRP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No simultaneous increase in the total number of bunches and the injected train length in the same fill</a:t>
            </a:r>
            <a:endParaRPr lang="en-US" dirty="0">
              <a:solidFill>
                <a:srgbClr val="0066FF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BD9B61-7B00-3785-645F-CCC28A024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55"/>
          </a:xfrm>
        </p:spPr>
        <p:txBody>
          <a:bodyPr/>
          <a:lstStyle/>
          <a:p>
            <a:r>
              <a:rPr lang="en-US" dirty="0"/>
              <a:t>Proposal for 2025 intensity ramp-up (1/2)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F1227-C773-DC1B-15E3-CE0A3A57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9DB43-9DF5-8D08-7EC3-E4E4E03BA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3F623-FC27-69BF-96F9-39BDDE4A4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EC8D75-A537-D03C-1F51-F35835CB7DC4}"/>
              </a:ext>
            </a:extLst>
          </p:cNvPr>
          <p:cNvSpPr txBox="1"/>
          <p:nvPr/>
        </p:nvSpPr>
        <p:spPr>
          <a:xfrm>
            <a:off x="507615" y="5985731"/>
            <a:ext cx="65722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000000"/>
                </a:solidFill>
              </a:rPr>
              <a:t>*exact number of bunches depends on agreed filling schemes</a:t>
            </a:r>
            <a:endParaRPr lang="en-US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21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C9F187-0E80-6155-EBE9-CA9775129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244" y="1454369"/>
            <a:ext cx="11376024" cy="4032031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</a:rPr>
              <a:t>Bunch intensity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</a:rPr>
              <a:t>Perform ramp-up with </a:t>
            </a:r>
            <a:r>
              <a:rPr lang="en-US" dirty="0">
                <a:solidFill>
                  <a:srgbClr val="0066FF"/>
                </a:solidFill>
              </a:rPr>
              <a:t>bunch intensities of 1.6e11 ppb</a:t>
            </a:r>
            <a:r>
              <a:rPr lang="en-US" dirty="0">
                <a:solidFill>
                  <a:srgbClr val="000000"/>
                </a:solidFill>
              </a:rPr>
              <a:t> (beginning of Stable Beams)</a:t>
            </a:r>
          </a:p>
          <a:p>
            <a:r>
              <a:rPr lang="en-GB" dirty="0"/>
              <a:t>Scrubbing: </a:t>
            </a:r>
          </a:p>
          <a:p>
            <a:pPr lvl="1"/>
            <a:r>
              <a:rPr lang="en-GB" dirty="0"/>
              <a:t>Verify heating of critical elements before going to next intensity step</a:t>
            </a:r>
          </a:p>
          <a:p>
            <a:pPr lvl="1"/>
            <a:r>
              <a:rPr lang="en-GB" dirty="0"/>
              <a:t>Intermediate </a:t>
            </a:r>
            <a:r>
              <a:rPr lang="en-GB" dirty="0">
                <a:solidFill>
                  <a:srgbClr val="0066FF"/>
                </a:solidFill>
              </a:rPr>
              <a:t>scrubbing checklist after ~500 bunches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Final checklist at the end of scrubbing to be integrated into the first proton cruise checklist</a:t>
            </a:r>
          </a:p>
          <a:p>
            <a:r>
              <a:rPr lang="en-GB" dirty="0"/>
              <a:t>During the Run</a:t>
            </a:r>
          </a:p>
          <a:p>
            <a:pPr lvl="1"/>
            <a:r>
              <a:rPr lang="en-GB" dirty="0"/>
              <a:t>Issue Cruise Checklists covering ~8 weeks (e.g. between TS) to verify and document behaviour of machine-protection systems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BD9B61-7B00-3785-645F-CCC28A024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for 2025 intensity ramp-up (2/2)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F1227-C773-DC1B-15E3-CE0A3A577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March 28,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9DB43-9DF5-8D08-7EC3-E4E4E03BA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Wiesner | Intensity ramp-up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3F623-FC27-69BF-96F9-39BDDE4A4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498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Wiesner_IntensityRampUpProposal_Vers0_1</Template>
  <TotalTime>29831</TotalTime>
  <Words>3084</Words>
  <Application>Microsoft Office PowerPoint</Application>
  <PresentationFormat>Widescreen</PresentationFormat>
  <Paragraphs>436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Intensity Ramp-Up 2025 </vt:lpstr>
      <vt:lpstr>Outline</vt:lpstr>
      <vt:lpstr>Introduction and general strategy</vt:lpstr>
      <vt:lpstr>Proton intensity ramp-up 2024 (1/2)</vt:lpstr>
      <vt:lpstr>Proton intensity ramp-up 2024 (2/2)</vt:lpstr>
      <vt:lpstr>Intensity ramp-up 2024: Issues and observations</vt:lpstr>
      <vt:lpstr>Machine-protection checklists 2024</vt:lpstr>
      <vt:lpstr>Proposal for 2025 intensity ramp-up (1/2)</vt:lpstr>
      <vt:lpstr>Proposal for 2025 intensity ramp-up (2/2)</vt:lpstr>
      <vt:lpstr>Update of checklist tasks and responsibilities</vt:lpstr>
      <vt:lpstr>Conclusions</vt:lpstr>
      <vt:lpstr>PowerPoint Presentation</vt:lpstr>
      <vt:lpstr>Backup slides</vt:lpstr>
      <vt:lpstr>Filling schemes (LPC)</vt:lpstr>
      <vt:lpstr>Ramp-up scenarios after stops of nominal operation</vt:lpstr>
      <vt:lpstr>Evolution of ramp-up steps requirements</vt:lpstr>
      <vt:lpstr>Heat Load Evolution</vt:lpstr>
      <vt:lpstr>Bunch Intensity Evolution</vt:lpstr>
      <vt:lpstr>Intensity ramp-up(s) 2023: overview</vt:lpstr>
      <vt:lpstr>Ramp-up duration 2023</vt:lpstr>
      <vt:lpstr>Machine-protection checklists 2023</vt:lpstr>
      <vt:lpstr>Intensity ramp-up 2023: Observations</vt:lpstr>
      <vt:lpstr>Issues encountered during 2022 intensity ramp-up</vt:lpstr>
      <vt:lpstr>Issues discovered during ramp-ups (Run 2) - Selection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Intensity Ramp-Up</dc:title>
  <dc:creator>Christoph Wiesner</dc:creator>
  <cp:lastModifiedBy>Christoph Wiesner</cp:lastModifiedBy>
  <cp:revision>462</cp:revision>
  <cp:lastPrinted>2024-03-05T14:08:18Z</cp:lastPrinted>
  <dcterms:created xsi:type="dcterms:W3CDTF">2021-10-27T14:55:52Z</dcterms:created>
  <dcterms:modified xsi:type="dcterms:W3CDTF">2025-03-28T08:55:02Z</dcterms:modified>
</cp:coreProperties>
</file>