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11" r:id="rId2"/>
    <p:sldId id="325" r:id="rId3"/>
    <p:sldId id="383" r:id="rId4"/>
    <p:sldId id="384" r:id="rId5"/>
    <p:sldId id="379" r:id="rId6"/>
    <p:sldId id="388" r:id="rId7"/>
    <p:sldId id="381" r:id="rId8"/>
    <p:sldId id="382" r:id="rId9"/>
    <p:sldId id="387" r:id="rId10"/>
    <p:sldId id="385" r:id="rId11"/>
    <p:sldId id="386" r:id="rId12"/>
    <p:sldId id="3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81" autoAdjust="0"/>
    <p:restoredTop sz="94660"/>
  </p:normalViewPr>
  <p:slideViewPr>
    <p:cSldViewPr snapToGrid="0">
      <p:cViewPr>
        <p:scale>
          <a:sx n="125" d="100"/>
          <a:sy n="125" d="100"/>
        </p:scale>
        <p:origin x="252" y="-3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7D422-FF82-4051-8E22-CB1D0D9128AD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05D27-3AC1-4399-AAC2-368C23BB01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76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70BF6-DEC2-5442-70F8-622E73809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7870C5-A158-09D6-077D-46ABA0A70D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D62324-2895-5322-2914-A69ECAF481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A973D-BE19-1277-9FA2-19A5C8BBE8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0383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CF884-AD59-E4D9-82CE-CB8CDEEBF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01DE31-0CFF-48A4-B51B-B4B7AB4AC7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76858C-CCEA-F4C4-D64D-3F239A5228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11063-CE0B-2DB6-919D-43617BE67E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4476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6359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D838F-3DB8-DBA4-ED90-D3CEEC1001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22559C-FCC3-83E5-61C7-88E4439F32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C4B6A4-030A-796B-FFB0-813EB0C64C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CA0FB-6A1D-AFAB-C57B-FA0DB45B8E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2610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436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902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6141DE-EBFD-B3FA-C7E4-8BBA83956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2AE1DC-3553-E187-A5AE-64B4A618CA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200C01-1AC0-E567-1648-FF22E8F4CB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FD7400-C5EB-D8FB-6878-F5CF671A66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4766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45A4C-A2B2-D095-560A-9DFF8CCC4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5F678C-4D52-AB6F-CDA8-BE59004A7A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28A09F-7C39-A1D3-ED79-48D39BD37A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8E106-63CC-04FB-CEEF-45F485DC1E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7573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766D79-7D77-35CE-46D8-A0BDE13AC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92D0C0-930C-C46C-A603-5A549C9348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4F260A-4E70-8500-5489-FFAAC5246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30F1C-6467-329D-8162-74147C990B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526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224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98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57188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5594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536731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298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51229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55950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53033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1810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87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116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4576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638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9929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5255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530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844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9876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0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03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9588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27 March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93030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hyperlink" Target="https://edms.cern.ch/document/2962891/0.1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8.png"/><Relationship Id="rId4" Type="http://schemas.openxmlformats.org/officeDocument/2006/relationships/hyperlink" Target="https://edms.cern.ch/document/3192097/0.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2D440EC-0E65-93D5-1F9F-CF0B46EEA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6531" y="2994561"/>
            <a:ext cx="7402285" cy="1657594"/>
          </a:xfrm>
        </p:spPr>
        <p:txBody>
          <a:bodyPr/>
          <a:lstStyle/>
          <a:p>
            <a:r>
              <a:rPr lang="en-US" sz="4800" b="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TWOCRYST Validation : </a:t>
            </a:r>
            <a:br>
              <a:rPr lang="en-US" sz="4800" b="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</a:br>
            <a:r>
              <a:rPr lang="en-US" sz="4800" b="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Machine Protection</a:t>
            </a:r>
            <a:endParaRPr lang="en-GB" b="0" dirty="0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3D55971E-EC10-24EC-950E-D5377CE43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7188" y="5305987"/>
            <a:ext cx="9618744" cy="1146593"/>
          </a:xfrm>
        </p:spPr>
        <p:txBody>
          <a:bodyPr/>
          <a:lstStyle/>
          <a:p>
            <a:r>
              <a:rPr lang="en-US" dirty="0"/>
              <a:t>Eloise Matheson [BE-CEM], Pascal Hermes [BE-ABP], Daniele Mirarchi [BE-OP]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53A03F9-3843-FF8C-B149-CD3027E8D98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4842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B912C-1D9A-1716-D806-5F968EF42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94F387-AEA0-22BE-F6D2-7996F4B9FEF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BFAE61-EE16-6A90-1A2B-C8D20C9B1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TWOCRYST MP Test Plan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30BAC96-AFA0-CA0E-9FEF-C1710A3DCF1E}"/>
              </a:ext>
            </a:extLst>
          </p:cNvPr>
          <p:cNvGrpSpPr/>
          <p:nvPr/>
        </p:nvGrpSpPr>
        <p:grpSpPr>
          <a:xfrm>
            <a:off x="5164667" y="3485984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F11C2F5-1AD9-8B06-8315-0AD9A3010679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A4FA390-9D64-0358-A575-ED4241FAD665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689E58C-DAAE-EE0D-923D-BACBD339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735FD2CF-4228-AFD8-F276-4F1C3FDD9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904" y="1006601"/>
            <a:ext cx="11602191" cy="349794"/>
          </a:xfrm>
        </p:spPr>
        <p:txBody>
          <a:bodyPr/>
          <a:lstStyle/>
          <a:p>
            <a:r>
              <a:rPr lang="en-GB" sz="2200" b="0" dirty="0"/>
              <a:t>Position Interlock Tests – BIS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dirty="0"/>
          </a:p>
          <a:p>
            <a:endParaRPr lang="en-GB" sz="28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1FB9E9-230A-FE17-5879-9A3B9AC328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725" y="1448283"/>
            <a:ext cx="3358677" cy="32231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6C3928-C66A-51C6-3E00-473AB6310F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6385" y="4099683"/>
            <a:ext cx="6120384" cy="2353056"/>
          </a:xfrm>
          <a:prstGeom prst="rect">
            <a:avLst/>
          </a:prstGeom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566C814F-ABB5-0F5E-CDAB-81163C03B584}"/>
              </a:ext>
            </a:extLst>
          </p:cNvPr>
          <p:cNvSpPr txBox="1">
            <a:spLocks/>
          </p:cNvSpPr>
          <p:nvPr/>
        </p:nvSpPr>
        <p:spPr>
          <a:xfrm>
            <a:off x="294904" y="3722945"/>
            <a:ext cx="11602191" cy="3497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0" dirty="0"/>
              <a:t>Position Interlock Tests – SIS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dirty="0"/>
          </a:p>
          <a:p>
            <a:endParaRPr lang="en-GB" sz="2800" b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FA7084-632A-84C8-612C-5F36F451FB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2824" y="1374098"/>
            <a:ext cx="6120384" cy="25237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8041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25DB4A-45FB-BA59-D589-913CED985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8A4CA87-E413-B853-EE16-A055DDFB15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113662-037D-C45E-78FE-9A7FE7A09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TWOCRYST MP Test Plan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2BC237A-FB0B-4D18-DB22-D5F4B37E1B04}"/>
              </a:ext>
            </a:extLst>
          </p:cNvPr>
          <p:cNvGrpSpPr/>
          <p:nvPr/>
        </p:nvGrpSpPr>
        <p:grpSpPr>
          <a:xfrm>
            <a:off x="5164667" y="3485984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60478EB-8552-CA66-91E3-2941772D9632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E9A17A8-E49F-1A03-40F5-95AA7F6FBAE0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6E75ACA7-288E-0DCE-2EBA-8933FB4B1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9547BFD2-F646-6E7C-2849-FA141C7B3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904" y="1006601"/>
            <a:ext cx="11602191" cy="349794"/>
          </a:xfrm>
        </p:spPr>
        <p:txBody>
          <a:bodyPr/>
          <a:lstStyle/>
          <a:p>
            <a:r>
              <a:rPr lang="en-GB" sz="2200" b="0" dirty="0"/>
              <a:t>Power Cut &amp; PRS Reboot Interlock</a:t>
            </a:r>
            <a:endParaRPr lang="en-GB" sz="2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dirty="0"/>
          </a:p>
          <a:p>
            <a:endParaRPr lang="en-GB" sz="28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EF5000-02A4-A06F-CA29-7D25C94D73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9170" y="1400695"/>
            <a:ext cx="3387551" cy="32508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6083A3-91C8-4C29-E3BB-85F664EE9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6850" y="1523062"/>
            <a:ext cx="6120384" cy="1356360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BE308C5D-5A85-7966-3B00-8103ADFA7B8E}"/>
              </a:ext>
            </a:extLst>
          </p:cNvPr>
          <p:cNvSpPr txBox="1">
            <a:spLocks/>
          </p:cNvSpPr>
          <p:nvPr/>
        </p:nvSpPr>
        <p:spPr>
          <a:xfrm>
            <a:off x="294904" y="3026118"/>
            <a:ext cx="11602191" cy="3497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b="0" dirty="0"/>
              <a:t>Check the access map and protected set (RBAC roles checks)</a:t>
            </a:r>
            <a:endParaRPr lang="en-GB" sz="2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dirty="0"/>
          </a:p>
          <a:p>
            <a:endParaRPr lang="en-GB" sz="2800" b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DE8E5F-17BF-3FA1-15F6-7EDE1D68E3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6850" y="3575477"/>
            <a:ext cx="6120384" cy="16885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410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3882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00E959-56F6-FD31-0245-27ACFEF34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TWOCRYST Installation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TWOCRYST Interlocks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/>
              <a:t>TWOCRYST Machine Protection Test Plan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42137-DCEB-06A9-EF7C-1340549E5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B2962-F0CC-BA89-E46C-CAC3CD87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269C0-A1E9-484A-0BAA-01BFD2843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59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99"/>
    </mc:Choice>
    <mc:Fallback xmlns="">
      <p:transition spd="slow" advTm="2149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E52B2-5484-5BE0-484B-9EF888899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75BD290-D909-8C1A-49E6-A5915A2EE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772" y="1219514"/>
            <a:ext cx="9564435" cy="393437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4769C5E-B779-B96B-D54F-10CDE392ADB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51C866-2E79-C7C9-9248-092B94DDC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TWOCRYST Installation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FFDEF8F-C408-EEB9-3FEB-4113B989097B}"/>
              </a:ext>
            </a:extLst>
          </p:cNvPr>
          <p:cNvGrpSpPr/>
          <p:nvPr/>
        </p:nvGrpSpPr>
        <p:grpSpPr>
          <a:xfrm>
            <a:off x="5164667" y="3485984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B47EB95-AF09-29DB-CB39-0CC1F99B17AC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0647717-5333-C4E6-1E91-EB409BF5726A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A18ED36-8384-A544-0B87-CA416C97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4DE746-832B-7EFA-1C40-470702324BF8}"/>
              </a:ext>
            </a:extLst>
          </p:cNvPr>
          <p:cNvSpPr/>
          <p:nvPr/>
        </p:nvSpPr>
        <p:spPr>
          <a:xfrm>
            <a:off x="1175782" y="5372542"/>
            <a:ext cx="1417123" cy="6175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TCCS.5R3.B2</a:t>
            </a:r>
          </a:p>
          <a:p>
            <a:pPr algn="ctr"/>
            <a:r>
              <a:rPr lang="en-GB" sz="1400" dirty="0"/>
              <a:t>DCUM: 6773.9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B188AC-4857-3A83-C075-C6563C09648B}"/>
              </a:ext>
            </a:extLst>
          </p:cNvPr>
          <p:cNvSpPr/>
          <p:nvPr/>
        </p:nvSpPr>
        <p:spPr>
          <a:xfrm>
            <a:off x="4926907" y="5372542"/>
            <a:ext cx="1551708" cy="6175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TCCP.4L3.B2</a:t>
            </a:r>
          </a:p>
          <a:p>
            <a:pPr algn="ctr"/>
            <a:r>
              <a:rPr lang="en-GB" sz="1400" dirty="0"/>
              <a:t>DCUM: 6653.25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08CEE67-A19C-6163-AC79-C61A01510D08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1884344" y="4536371"/>
            <a:ext cx="1234345" cy="83617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FFE62CBF-6327-DBA0-255B-C453A359B421}"/>
              </a:ext>
            </a:extLst>
          </p:cNvPr>
          <p:cNvSpPr/>
          <p:nvPr/>
        </p:nvSpPr>
        <p:spPr>
          <a:xfrm>
            <a:off x="5043055" y="3595779"/>
            <a:ext cx="672935" cy="271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FD38370-9925-CE30-9624-292288548524}"/>
              </a:ext>
            </a:extLst>
          </p:cNvPr>
          <p:cNvSpPr/>
          <p:nvPr/>
        </p:nvSpPr>
        <p:spPr>
          <a:xfrm>
            <a:off x="6184941" y="3618187"/>
            <a:ext cx="672935" cy="271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C98FCA-9C50-5AB9-6E52-BB34DBDA1546}"/>
              </a:ext>
            </a:extLst>
          </p:cNvPr>
          <p:cNvCxnSpPr>
            <a:cxnSpLocks/>
            <a:endCxn id="7" idx="0"/>
          </p:cNvCxnSpPr>
          <p:nvPr/>
        </p:nvCxnSpPr>
        <p:spPr>
          <a:xfrm flipH="1">
            <a:off x="5702761" y="3867397"/>
            <a:ext cx="328961" cy="150514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33631995-6094-6380-1061-CE80CEF52A61}"/>
              </a:ext>
            </a:extLst>
          </p:cNvPr>
          <p:cNvSpPr/>
          <p:nvPr/>
        </p:nvSpPr>
        <p:spPr>
          <a:xfrm>
            <a:off x="7235336" y="5372542"/>
            <a:ext cx="1551708" cy="6175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XRPV.A4L3.B2</a:t>
            </a:r>
          </a:p>
          <a:p>
            <a:pPr algn="ctr"/>
            <a:r>
              <a:rPr lang="en-GB" sz="1400" dirty="0"/>
              <a:t>DCUM: 6652.6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6ED970C-10AC-D047-27F9-C3F47C5BAA60}"/>
              </a:ext>
            </a:extLst>
          </p:cNvPr>
          <p:cNvSpPr/>
          <p:nvPr/>
        </p:nvSpPr>
        <p:spPr>
          <a:xfrm>
            <a:off x="8898605" y="5372542"/>
            <a:ext cx="1551708" cy="61751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XRPV.B4L3.B2</a:t>
            </a:r>
          </a:p>
          <a:p>
            <a:pPr algn="ctr"/>
            <a:r>
              <a:rPr lang="en-GB" sz="1400" dirty="0"/>
              <a:t>DCUM: 6651.9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F49D557-AC8D-6700-31F7-AABAF2A4328C}"/>
              </a:ext>
            </a:extLst>
          </p:cNvPr>
          <p:cNvCxnSpPr>
            <a:cxnSpLocks/>
            <a:endCxn id="30" idx="0"/>
          </p:cNvCxnSpPr>
          <p:nvPr/>
        </p:nvCxnSpPr>
        <p:spPr>
          <a:xfrm flipH="1">
            <a:off x="8011190" y="3252158"/>
            <a:ext cx="52184" cy="21203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5FCDC63-F162-E425-E04F-23B58D917B86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8681672" y="3252158"/>
            <a:ext cx="992787" cy="21203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66137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AFD42-38F0-93DA-34A3-DA8DBC4184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9605DD9-A41D-BFCA-C212-7C0602691C3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925222-B13F-6355-FD85-1ACC97732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TWOCRYST Installation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A1448C-6300-657D-C4BE-B766F6A17536}"/>
              </a:ext>
            </a:extLst>
          </p:cNvPr>
          <p:cNvGrpSpPr/>
          <p:nvPr/>
        </p:nvGrpSpPr>
        <p:grpSpPr>
          <a:xfrm>
            <a:off x="5164667" y="3485984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57B482D-C984-7AAC-AB21-D832E6FE54C7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40E9095-0DC0-D594-7244-4AA74DDE367C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732F6F3-9F09-C97F-89B7-223920232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pic>
        <p:nvPicPr>
          <p:cNvPr id="6" name="Picture 5" descr="A machine with many pipes&#10;&#10;AI-generated content may be incorrect.">
            <a:extLst>
              <a:ext uri="{FF2B5EF4-FFF2-40B4-BE49-F238E27FC236}">
                <a16:creationId xmlns:a16="http://schemas.microsoft.com/office/drawing/2014/main" id="{7064379B-83CF-00F1-9A6E-B17202E560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3" y="1058882"/>
            <a:ext cx="5763491" cy="4322618"/>
          </a:xfrm>
          <a:prstGeom prst="rect">
            <a:avLst/>
          </a:prstGeom>
        </p:spPr>
      </p:pic>
      <p:pic>
        <p:nvPicPr>
          <p:cNvPr id="10" name="Picture 9" descr="A machine in a factory&#10;&#10;AI-generated content may be incorrect.">
            <a:extLst>
              <a:ext uri="{FF2B5EF4-FFF2-40B4-BE49-F238E27FC236}">
                <a16:creationId xmlns:a16="http://schemas.microsoft.com/office/drawing/2014/main" id="{F0B0BD2E-8E47-3F51-8A50-2FA57CDFE8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31152" y="1599208"/>
            <a:ext cx="4322619" cy="32419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731B905-6751-990A-4CCF-94242C08BA8F}"/>
              </a:ext>
            </a:extLst>
          </p:cNvPr>
          <p:cNvSpPr txBox="1"/>
          <p:nvPr/>
        </p:nvSpPr>
        <p:spPr>
          <a:xfrm>
            <a:off x="7026393" y="5559123"/>
            <a:ext cx="26917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TCCS.5R3.B2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9A5CAC-D413-39B4-C5AB-6A49D0CF66B1}"/>
              </a:ext>
            </a:extLst>
          </p:cNvPr>
          <p:cNvSpPr txBox="1"/>
          <p:nvPr/>
        </p:nvSpPr>
        <p:spPr>
          <a:xfrm>
            <a:off x="953985" y="5559123"/>
            <a:ext cx="51103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XRPV.B4L3.B2, XRPV.A4L3.B2, TCCP.4L3.B2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63A6A6-DB46-718B-1F5E-9BAB12289C50}"/>
              </a:ext>
            </a:extLst>
          </p:cNvPr>
          <p:cNvSpPr txBox="1"/>
          <p:nvPr/>
        </p:nvSpPr>
        <p:spPr>
          <a:xfrm>
            <a:off x="9656778" y="1057483"/>
            <a:ext cx="26917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ECR: EDMS </a:t>
            </a:r>
            <a:r>
              <a:rPr lang="en-GB" dirty="0">
                <a:hlinkClick r:id="rId6"/>
              </a:rPr>
              <a:t>#2962891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088EEF6-1312-A3A4-8B65-4E48276026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3640" y="1427597"/>
            <a:ext cx="2595685" cy="40028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0701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TWOCRYST Interlocks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1E47FD-13F0-AD09-E7F8-B91E332F8FD4}"/>
              </a:ext>
            </a:extLst>
          </p:cNvPr>
          <p:cNvGrpSpPr/>
          <p:nvPr/>
        </p:nvGrpSpPr>
        <p:grpSpPr>
          <a:xfrm>
            <a:off x="5164667" y="3485984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CF06BE9-8EEB-BA14-9DB9-1AFAAD33E522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F7749F-A134-1584-95EB-0EFFA21AE448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4643C63-BDC7-A001-09A9-A973129C9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F77A80F2-B925-051F-7A0C-30CA4BF10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79" y="1089541"/>
            <a:ext cx="11586089" cy="170511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/>
              <a:t>EDMS Document </a:t>
            </a:r>
            <a:r>
              <a:rPr lang="en-GB" sz="2800" b="0" dirty="0">
                <a:hlinkClick r:id="rId4"/>
              </a:rPr>
              <a:t>#3192097</a:t>
            </a:r>
            <a:br>
              <a:rPr lang="en-GB" sz="2800" b="0" dirty="0"/>
            </a:br>
            <a:r>
              <a:rPr lang="en-GB" sz="2800" b="0" dirty="0"/>
              <a:t>(will be released pending any feedback from this meeting)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/>
              <a:t>There is one dedicated channel available on the BIC (CIB.UJ33.U3 – Maskable Both Beam input 11) to read the USER_PERMIT from the daisy-chained TCCS, TCCP and Roman Pot device signals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33FC0E-159E-B8E1-B5B3-470C71C8EA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6530" y="3429000"/>
            <a:ext cx="2619086" cy="288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3893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3593A-7B2C-12A9-B9F2-1F3AD4E2F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339E6A2-FBA8-8904-508E-34BBE8F8256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883326-94DB-B969-0D69-7DAF871A8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TWOCRYST Device Status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D475DD2-437A-3934-161E-886DADFBF0EE}"/>
              </a:ext>
            </a:extLst>
          </p:cNvPr>
          <p:cNvGrpSpPr/>
          <p:nvPr/>
        </p:nvGrpSpPr>
        <p:grpSpPr>
          <a:xfrm>
            <a:off x="7217754" y="3258170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E281FC6-ECB7-3118-52FE-F6D1C5EA3409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F743433-E1AD-036A-C3EB-AC7F6EBA8260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FCC5882-BD31-7395-BD25-7D40BC515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D2635A-3288-44A7-BB1E-BAE022AFDEEB}"/>
              </a:ext>
            </a:extLst>
          </p:cNvPr>
          <p:cNvSpPr/>
          <p:nvPr/>
        </p:nvSpPr>
        <p:spPr>
          <a:xfrm>
            <a:off x="3406794" y="2738137"/>
            <a:ext cx="129396" cy="4226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AD0F944-3C80-6B71-EAFF-CABCB5D8FA1B}"/>
              </a:ext>
            </a:extLst>
          </p:cNvPr>
          <p:cNvSpPr/>
          <p:nvPr/>
        </p:nvSpPr>
        <p:spPr>
          <a:xfrm>
            <a:off x="3160941" y="1431235"/>
            <a:ext cx="638355" cy="61247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454919C-D2B6-C9DB-46D2-5F0CF31AF844}"/>
              </a:ext>
            </a:extLst>
          </p:cNvPr>
          <p:cNvCxnSpPr>
            <a:cxnSpLocks/>
          </p:cNvCxnSpPr>
          <p:nvPr/>
        </p:nvCxnSpPr>
        <p:spPr>
          <a:xfrm flipV="1">
            <a:off x="2559966" y="1737315"/>
            <a:ext cx="911526" cy="15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153E99F-DF7B-9EC7-C2EF-F1DF4A61FBD8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3464302" y="1737471"/>
            <a:ext cx="719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5CFCD0C-6C5F-EF0F-CAAC-31DEED78BE5B}"/>
              </a:ext>
            </a:extLst>
          </p:cNvPr>
          <p:cNvSpPr/>
          <p:nvPr/>
        </p:nvSpPr>
        <p:spPr>
          <a:xfrm>
            <a:off x="2240792" y="948156"/>
            <a:ext cx="2475779" cy="22696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A38E01-399C-3F7A-75B5-095BBE4DEAF1}"/>
              </a:ext>
            </a:extLst>
          </p:cNvPr>
          <p:cNvSpPr txBox="1"/>
          <p:nvPr/>
        </p:nvSpPr>
        <p:spPr>
          <a:xfrm>
            <a:off x="2344363" y="3280647"/>
            <a:ext cx="24757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TCCS: Beam Pipe IN, Crystal OUT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9CE648-36C3-A0A8-F91F-D419B01810B5}"/>
              </a:ext>
            </a:extLst>
          </p:cNvPr>
          <p:cNvSpPr txBox="1"/>
          <p:nvPr/>
        </p:nvSpPr>
        <p:spPr>
          <a:xfrm>
            <a:off x="532872" y="1994616"/>
            <a:ext cx="22421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Non-MD Status</a:t>
            </a:r>
            <a:endParaRPr lang="en-GB" sz="1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DF28E8-EBA8-0481-8FE5-8E120A7A16C5}"/>
              </a:ext>
            </a:extLst>
          </p:cNvPr>
          <p:cNvSpPr txBox="1"/>
          <p:nvPr/>
        </p:nvSpPr>
        <p:spPr>
          <a:xfrm>
            <a:off x="662218" y="4564785"/>
            <a:ext cx="22421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MD Status</a:t>
            </a:r>
            <a:endParaRPr lang="en-GB" sz="14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7075B6-C82A-6E5A-44BF-D5CB7C9171C7}"/>
              </a:ext>
            </a:extLst>
          </p:cNvPr>
          <p:cNvSpPr txBox="1"/>
          <p:nvPr/>
        </p:nvSpPr>
        <p:spPr>
          <a:xfrm>
            <a:off x="2235837" y="5929949"/>
            <a:ext cx="247577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TCCS: Beam Pipe OUT, crystal can move within limits</a:t>
            </a:r>
            <a:endParaRPr lang="en-GB" sz="12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F39FF1C-4EA5-1AB9-2161-84DE5E368E56}"/>
              </a:ext>
            </a:extLst>
          </p:cNvPr>
          <p:cNvSpPr/>
          <p:nvPr/>
        </p:nvSpPr>
        <p:spPr>
          <a:xfrm>
            <a:off x="3375331" y="4526364"/>
            <a:ext cx="129396" cy="4226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C15D6B2-FA83-0A47-482A-4DEA6F6B2395}"/>
              </a:ext>
            </a:extLst>
          </p:cNvPr>
          <p:cNvSpPr/>
          <p:nvPr/>
        </p:nvSpPr>
        <p:spPr>
          <a:xfrm>
            <a:off x="2258859" y="4220284"/>
            <a:ext cx="638355" cy="61247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0E6C514-3EB4-F49F-F62D-FFC1312E1E65}"/>
              </a:ext>
            </a:extLst>
          </p:cNvPr>
          <p:cNvCxnSpPr>
            <a:cxnSpLocks/>
          </p:cNvCxnSpPr>
          <p:nvPr/>
        </p:nvCxnSpPr>
        <p:spPr>
          <a:xfrm flipV="1">
            <a:off x="2546391" y="4526364"/>
            <a:ext cx="911526" cy="15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37EBDCA-0CBA-BE63-E097-2B3BF4FC1B29}"/>
              </a:ext>
            </a:extLst>
          </p:cNvPr>
          <p:cNvCxnSpPr>
            <a:cxnSpLocks/>
          </p:cNvCxnSpPr>
          <p:nvPr/>
        </p:nvCxnSpPr>
        <p:spPr>
          <a:xfrm>
            <a:off x="3450727" y="4526520"/>
            <a:ext cx="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5A3E4BDE-DE96-D3C8-E699-CAC53006E258}"/>
              </a:ext>
            </a:extLst>
          </p:cNvPr>
          <p:cNvSpPr/>
          <p:nvPr/>
        </p:nvSpPr>
        <p:spPr>
          <a:xfrm>
            <a:off x="2235836" y="3633692"/>
            <a:ext cx="2475779" cy="22696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1D0E45E-572C-46EB-4FA2-44D3BCE15B1A}"/>
              </a:ext>
            </a:extLst>
          </p:cNvPr>
          <p:cNvSpPr/>
          <p:nvPr/>
        </p:nvSpPr>
        <p:spPr>
          <a:xfrm>
            <a:off x="5465640" y="951955"/>
            <a:ext cx="2475779" cy="22696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18707B6-4A0C-672C-ADC8-B871AFBE6EEE}"/>
              </a:ext>
            </a:extLst>
          </p:cNvPr>
          <p:cNvSpPr/>
          <p:nvPr/>
        </p:nvSpPr>
        <p:spPr>
          <a:xfrm>
            <a:off x="5465640" y="3654152"/>
            <a:ext cx="2475779" cy="22696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3547AB1-9D96-F729-4253-DCE274B07B3D}"/>
              </a:ext>
            </a:extLst>
          </p:cNvPr>
          <p:cNvSpPr/>
          <p:nvPr/>
        </p:nvSpPr>
        <p:spPr>
          <a:xfrm>
            <a:off x="8713318" y="948156"/>
            <a:ext cx="2475779" cy="22696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BB0E676-236C-34DE-8589-D79A266971B9}"/>
              </a:ext>
            </a:extLst>
          </p:cNvPr>
          <p:cNvSpPr/>
          <p:nvPr/>
        </p:nvSpPr>
        <p:spPr>
          <a:xfrm>
            <a:off x="8718274" y="3649524"/>
            <a:ext cx="2475779" cy="22696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A509695-0CFA-229D-4948-43CAB1305FCB}"/>
              </a:ext>
            </a:extLst>
          </p:cNvPr>
          <p:cNvSpPr txBox="1"/>
          <p:nvPr/>
        </p:nvSpPr>
        <p:spPr>
          <a:xfrm>
            <a:off x="5597110" y="3276779"/>
            <a:ext cx="24757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TCCP: Crystal OUT, Target OUT</a:t>
            </a:r>
            <a:endParaRPr lang="en-GB" sz="12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E54F393-DD49-0B73-C837-79EDB325F714}"/>
              </a:ext>
            </a:extLst>
          </p:cNvPr>
          <p:cNvSpPr/>
          <p:nvPr/>
        </p:nvSpPr>
        <p:spPr>
          <a:xfrm>
            <a:off x="6418325" y="2632708"/>
            <a:ext cx="129396" cy="4226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9CB50E5-EC44-1588-68FE-1D6AD8F42D5A}"/>
              </a:ext>
            </a:extLst>
          </p:cNvPr>
          <p:cNvCxnSpPr>
            <a:cxnSpLocks/>
            <a:endCxn id="72" idx="0"/>
          </p:cNvCxnSpPr>
          <p:nvPr/>
        </p:nvCxnSpPr>
        <p:spPr>
          <a:xfrm>
            <a:off x="6475833" y="1632042"/>
            <a:ext cx="719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F0BC206D-914D-D0B6-3EBD-48BFA1ED129B}"/>
              </a:ext>
            </a:extLst>
          </p:cNvPr>
          <p:cNvSpPr/>
          <p:nvPr/>
        </p:nvSpPr>
        <p:spPr>
          <a:xfrm>
            <a:off x="6671366" y="2632708"/>
            <a:ext cx="129396" cy="42269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48DDDD4-84B1-71DA-0F2B-F23567EE5A56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728874" y="1632042"/>
            <a:ext cx="719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BE26C7F6-EDFD-F994-BDA9-3BB364E1E340}"/>
              </a:ext>
            </a:extLst>
          </p:cNvPr>
          <p:cNvSpPr/>
          <p:nvPr/>
        </p:nvSpPr>
        <p:spPr>
          <a:xfrm>
            <a:off x="6407627" y="4474790"/>
            <a:ext cx="129396" cy="4226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F07E10B-4963-3BCE-F09C-0298352A3228}"/>
              </a:ext>
            </a:extLst>
          </p:cNvPr>
          <p:cNvCxnSpPr>
            <a:cxnSpLocks/>
          </p:cNvCxnSpPr>
          <p:nvPr/>
        </p:nvCxnSpPr>
        <p:spPr>
          <a:xfrm>
            <a:off x="6483023" y="4474946"/>
            <a:ext cx="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37C3687A-6C18-87E9-C652-956155C7845A}"/>
              </a:ext>
            </a:extLst>
          </p:cNvPr>
          <p:cNvSpPr/>
          <p:nvPr/>
        </p:nvSpPr>
        <p:spPr>
          <a:xfrm>
            <a:off x="6678539" y="4586108"/>
            <a:ext cx="129396" cy="42269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D548FBB-E0C4-0279-0D57-8D03A0064022}"/>
              </a:ext>
            </a:extLst>
          </p:cNvPr>
          <p:cNvSpPr txBox="1"/>
          <p:nvPr/>
        </p:nvSpPr>
        <p:spPr>
          <a:xfrm>
            <a:off x="5512901" y="5939982"/>
            <a:ext cx="273340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TCCP: crystal and target can move within limits</a:t>
            </a:r>
            <a:endParaRPr lang="en-GB" sz="1200" dirty="0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989B9E0-3AA9-2ABA-BFA4-3B3F51C05E5F}"/>
              </a:ext>
            </a:extLst>
          </p:cNvPr>
          <p:cNvCxnSpPr>
            <a:cxnSpLocks/>
          </p:cNvCxnSpPr>
          <p:nvPr/>
        </p:nvCxnSpPr>
        <p:spPr>
          <a:xfrm>
            <a:off x="9700803" y="1632042"/>
            <a:ext cx="719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45E4C0D7-5E99-EF03-11F1-53710E7E53EE}"/>
              </a:ext>
            </a:extLst>
          </p:cNvPr>
          <p:cNvCxnSpPr>
            <a:cxnSpLocks/>
          </p:cNvCxnSpPr>
          <p:nvPr/>
        </p:nvCxnSpPr>
        <p:spPr>
          <a:xfrm>
            <a:off x="10331886" y="1625146"/>
            <a:ext cx="719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5B9DD566-5514-5B63-C95F-6E96CA285CD2}"/>
              </a:ext>
            </a:extLst>
          </p:cNvPr>
          <p:cNvSpPr/>
          <p:nvPr/>
        </p:nvSpPr>
        <p:spPr>
          <a:xfrm>
            <a:off x="9489057" y="2632708"/>
            <a:ext cx="462151" cy="52812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890FD6D3-1937-BCB1-4E45-111270A91C5F}"/>
              </a:ext>
            </a:extLst>
          </p:cNvPr>
          <p:cNvSpPr/>
          <p:nvPr/>
        </p:nvSpPr>
        <p:spPr>
          <a:xfrm>
            <a:off x="10108001" y="2625812"/>
            <a:ext cx="462151" cy="5281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10EB55B-7513-88EE-D0EF-2F3C90C21C7B}"/>
              </a:ext>
            </a:extLst>
          </p:cNvPr>
          <p:cNvCxnSpPr>
            <a:cxnSpLocks/>
          </p:cNvCxnSpPr>
          <p:nvPr/>
        </p:nvCxnSpPr>
        <p:spPr>
          <a:xfrm>
            <a:off x="6740374" y="4474946"/>
            <a:ext cx="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62692EF-CC27-0A35-8026-3F57E4FC449B}"/>
              </a:ext>
            </a:extLst>
          </p:cNvPr>
          <p:cNvCxnSpPr>
            <a:cxnSpLocks/>
          </p:cNvCxnSpPr>
          <p:nvPr/>
        </p:nvCxnSpPr>
        <p:spPr>
          <a:xfrm>
            <a:off x="9700803" y="4172174"/>
            <a:ext cx="719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BE34C32-388B-002B-1B13-D6357778B8B7}"/>
              </a:ext>
            </a:extLst>
          </p:cNvPr>
          <p:cNvCxnSpPr>
            <a:cxnSpLocks/>
          </p:cNvCxnSpPr>
          <p:nvPr/>
        </p:nvCxnSpPr>
        <p:spPr>
          <a:xfrm>
            <a:off x="10331886" y="4165278"/>
            <a:ext cx="7190" cy="100066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3E7615C4-36FF-B84D-2ADD-452CC85D0400}"/>
              </a:ext>
            </a:extLst>
          </p:cNvPr>
          <p:cNvSpPr/>
          <p:nvPr/>
        </p:nvSpPr>
        <p:spPr>
          <a:xfrm>
            <a:off x="9459404" y="4514196"/>
            <a:ext cx="462151" cy="52812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C0C3B5AD-87D7-0C0D-41AA-AB42E65C824E}"/>
              </a:ext>
            </a:extLst>
          </p:cNvPr>
          <p:cNvSpPr/>
          <p:nvPr/>
        </p:nvSpPr>
        <p:spPr>
          <a:xfrm>
            <a:off x="10108001" y="4409075"/>
            <a:ext cx="462151" cy="52812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ADACADF-39C8-7523-7BD1-963686A6FCEC}"/>
              </a:ext>
            </a:extLst>
          </p:cNvPr>
          <p:cNvSpPr txBox="1"/>
          <p:nvPr/>
        </p:nvSpPr>
        <p:spPr>
          <a:xfrm>
            <a:off x="8796133" y="5949293"/>
            <a:ext cx="231141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XRPVs: Detectors can move within limits</a:t>
            </a:r>
            <a:endParaRPr lang="en-GB" sz="12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C4226C2-112E-CD43-EC60-8CA2C52C58F9}"/>
              </a:ext>
            </a:extLst>
          </p:cNvPr>
          <p:cNvSpPr txBox="1"/>
          <p:nvPr/>
        </p:nvSpPr>
        <p:spPr>
          <a:xfrm>
            <a:off x="9143975" y="3258170"/>
            <a:ext cx="24757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XRPVs: Detectors OUT</a:t>
            </a:r>
            <a:endParaRPr lang="en-GB" sz="120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F72032-F9E9-F59B-47C9-78DDA0708A61}"/>
              </a:ext>
            </a:extLst>
          </p:cNvPr>
          <p:cNvSpPr/>
          <p:nvPr/>
        </p:nvSpPr>
        <p:spPr>
          <a:xfrm>
            <a:off x="3410371" y="1693695"/>
            <a:ext cx="107190" cy="1092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0E8D12B5-A8F2-B388-F679-F2CE0EC6D5F5}"/>
              </a:ext>
            </a:extLst>
          </p:cNvPr>
          <p:cNvSpPr/>
          <p:nvPr/>
        </p:nvSpPr>
        <p:spPr>
          <a:xfrm>
            <a:off x="3375331" y="4404981"/>
            <a:ext cx="107190" cy="1092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0F51324-8BDD-EBF6-DF77-231B538A4247}"/>
              </a:ext>
            </a:extLst>
          </p:cNvPr>
          <p:cNvSpPr/>
          <p:nvPr/>
        </p:nvSpPr>
        <p:spPr>
          <a:xfrm>
            <a:off x="6428234" y="1632307"/>
            <a:ext cx="107190" cy="1092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19D07D1-B39C-2BDE-2EA0-741BF3A58753}"/>
              </a:ext>
            </a:extLst>
          </p:cNvPr>
          <p:cNvSpPr/>
          <p:nvPr/>
        </p:nvSpPr>
        <p:spPr>
          <a:xfrm>
            <a:off x="6418730" y="4345096"/>
            <a:ext cx="107190" cy="1092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59E545E-A417-0011-A15C-032825F70E99}"/>
              </a:ext>
            </a:extLst>
          </p:cNvPr>
          <p:cNvSpPr/>
          <p:nvPr/>
        </p:nvSpPr>
        <p:spPr>
          <a:xfrm>
            <a:off x="9666537" y="1632042"/>
            <a:ext cx="107190" cy="1092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37EB2A2-640F-33A6-4F58-06E5BA0719C0}"/>
              </a:ext>
            </a:extLst>
          </p:cNvPr>
          <p:cNvSpPr/>
          <p:nvPr/>
        </p:nvSpPr>
        <p:spPr>
          <a:xfrm>
            <a:off x="10285481" y="1612092"/>
            <a:ext cx="107190" cy="1092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605AB1C6-162C-852B-7C6C-3AE3DF486A5C}"/>
              </a:ext>
            </a:extLst>
          </p:cNvPr>
          <p:cNvSpPr/>
          <p:nvPr/>
        </p:nvSpPr>
        <p:spPr>
          <a:xfrm>
            <a:off x="9696673" y="373593"/>
            <a:ext cx="107190" cy="1092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2337249-2A82-C265-17B9-FCC55A65E6FB}"/>
              </a:ext>
            </a:extLst>
          </p:cNvPr>
          <p:cNvSpPr txBox="1"/>
          <p:nvPr/>
        </p:nvSpPr>
        <p:spPr>
          <a:xfrm>
            <a:off x="9928558" y="335867"/>
            <a:ext cx="24757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Approximate beam position</a:t>
            </a:r>
            <a:endParaRPr lang="en-GB" sz="1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863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TWOCRYST BIS Interlocks: TCCS &amp; TCCP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1E47FD-13F0-AD09-E7F8-B91E332F8FD4}"/>
              </a:ext>
            </a:extLst>
          </p:cNvPr>
          <p:cNvGrpSpPr/>
          <p:nvPr/>
        </p:nvGrpSpPr>
        <p:grpSpPr>
          <a:xfrm>
            <a:off x="5164667" y="3485984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CF06BE9-8EEB-BA14-9DB9-1AFAAD33E522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F7749F-A134-1584-95EB-0EFFA21AE448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4643C63-BDC7-A001-09A9-A973129C9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F77A80F2-B925-051F-7A0C-30CA4BF10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79" y="1089541"/>
            <a:ext cx="11586089" cy="170511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/>
              <a:t>TCCS has </a:t>
            </a:r>
            <a:r>
              <a:rPr lang="en-GB" sz="2800" b="0" u="sng" dirty="0"/>
              <a:t>same</a:t>
            </a:r>
            <a:r>
              <a:rPr lang="en-GB" sz="2800" b="0" dirty="0"/>
              <a:t> setup as per the TCPC devices. Interlock on: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200" dirty="0"/>
              <a:t>Position limits on crystal moveable stage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200" dirty="0"/>
              <a:t>Single sided energy limit on crystal moveable stage (minimum/outer position)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200" dirty="0"/>
              <a:t>Replacement beam pipe and crystal moveable stages switches</a:t>
            </a:r>
          </a:p>
          <a:p>
            <a:pPr lvl="1" indent="0">
              <a:buNone/>
            </a:pPr>
            <a:r>
              <a:rPr lang="en-GB" dirty="0"/>
              <a:t>Note: As the TCCS is a refurbished version 1 TCPC device, there is only </a:t>
            </a:r>
            <a:r>
              <a:rPr lang="en-GB" b="1" dirty="0"/>
              <a:t>1 switch </a:t>
            </a:r>
            <a:r>
              <a:rPr lang="en-GB" dirty="0"/>
              <a:t>indicating each extreme position of the crystal linear stage. The beam pipe chamber has </a:t>
            </a:r>
            <a:r>
              <a:rPr lang="en-GB" b="1" dirty="0"/>
              <a:t>2 switches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/>
              <a:t>TCCP has </a:t>
            </a:r>
            <a:r>
              <a:rPr lang="en-GB" sz="2800" b="0" u="sng" dirty="0"/>
              <a:t>similar</a:t>
            </a:r>
            <a:r>
              <a:rPr lang="en-GB" sz="2800" b="0" dirty="0"/>
              <a:t> setup as per the TCPC devices. Interlock on: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200" dirty="0"/>
              <a:t>Position limits on crystal moveable stage and target moveable stage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200" dirty="0"/>
              <a:t>Single sided energy limits on crystal moveable stage and target moveable stage (minimum/outer position)</a:t>
            </a:r>
            <a:endParaRPr lang="en-GB" sz="28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184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A8074-A208-4606-93B4-06E01CA004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C2A329-9E72-4953-B46E-FF6B73BC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TWOCRYST BIS Interlocks: Roman Pot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1E47FD-13F0-AD09-E7F8-B91E332F8FD4}"/>
              </a:ext>
            </a:extLst>
          </p:cNvPr>
          <p:cNvGrpSpPr/>
          <p:nvPr/>
        </p:nvGrpSpPr>
        <p:grpSpPr>
          <a:xfrm>
            <a:off x="5164667" y="3485984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CF06BE9-8EEB-BA14-9DB9-1AFAAD33E522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F7749F-A134-1584-95EB-0EFFA21AE448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4643C63-BDC7-A001-09A9-A973129C9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F77A80F2-B925-051F-7A0C-30CA4BF10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79" y="1089541"/>
            <a:ext cx="11586089" cy="170511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/>
              <a:t>Each Roman Pot upper jaw has the following interlocks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200" dirty="0"/>
              <a:t>Position limits on upper roman pot linear stage based on one* LVDT reading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200" dirty="0"/>
              <a:t>Energy limits on upper roman Pot linear stage based on one* LVDT reading</a:t>
            </a:r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r>
              <a:rPr lang="en-GB" sz="1400" dirty="0"/>
              <a:t>*This primary LVDT input signal could be swapped to the redundant secondary LVDT signal after remote intervention by a BE-CEM expert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283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729D2-943B-E915-C372-800F841FE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3835E15-4019-4F7E-04F7-19FCDB92CEF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E6780C-D4A1-EA95-010F-B7E797062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995465" cy="1065742"/>
          </a:xfrm>
        </p:spPr>
        <p:txBody>
          <a:bodyPr anchor="t">
            <a:normAutofit/>
          </a:bodyPr>
          <a:lstStyle/>
          <a:p>
            <a:r>
              <a:rPr lang="en-US" sz="4000" dirty="0"/>
              <a:t>TWOCRYST SIS Interlocks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412625C-A7BE-0186-98DF-4CF246041A4C}"/>
              </a:ext>
            </a:extLst>
          </p:cNvPr>
          <p:cNvGrpSpPr/>
          <p:nvPr/>
        </p:nvGrpSpPr>
        <p:grpSpPr>
          <a:xfrm>
            <a:off x="5164667" y="3485984"/>
            <a:ext cx="1710266" cy="300882"/>
            <a:chOff x="5164667" y="3147324"/>
            <a:chExt cx="1710266" cy="30088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8F22AEC-A2DD-C95C-3509-02E91D4A7201}"/>
                </a:ext>
              </a:extLst>
            </p:cNvPr>
            <p:cNvSpPr/>
            <p:nvPr/>
          </p:nvSpPr>
          <p:spPr>
            <a:xfrm>
              <a:off x="51646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8B570B-4AF9-4287-D0E1-65B02721021F}"/>
                </a:ext>
              </a:extLst>
            </p:cNvPr>
            <p:cNvSpPr/>
            <p:nvPr/>
          </p:nvSpPr>
          <p:spPr>
            <a:xfrm>
              <a:off x="6231467" y="3147324"/>
              <a:ext cx="643466" cy="30088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03506E2-52FA-7E51-6C09-F39409B01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258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MPP Meeting (LHC) : TWOCRYST Validation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89C1A958-245E-5319-B5B5-00A2CD94F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79" y="1089541"/>
            <a:ext cx="11515547" cy="3111523"/>
          </a:xfrm>
        </p:spPr>
        <p:txBody>
          <a:bodyPr/>
          <a:lstStyle/>
          <a:p>
            <a:pPr marL="666900" lvl="1" indent="-342900"/>
            <a:r>
              <a:rPr lang="en-GB" sz="2200" dirty="0"/>
              <a:t>TCCS, </a:t>
            </a:r>
            <a:r>
              <a:rPr lang="en-GB" sz="2200" dirty="0" err="1"/>
              <a:t>switchIn_beampipe</a:t>
            </a:r>
            <a:r>
              <a:rPr lang="en-GB" sz="2200" dirty="0"/>
              <a:t> == True AND </a:t>
            </a:r>
            <a:r>
              <a:rPr lang="en-GB" sz="2200" dirty="0" err="1"/>
              <a:t>switchOut_beampipe</a:t>
            </a:r>
            <a:r>
              <a:rPr lang="en-GB" sz="2200" dirty="0"/>
              <a:t> == False (to avoid injecting high intensity beams with pipe open)</a:t>
            </a:r>
          </a:p>
          <a:p>
            <a:pPr marL="666900" lvl="1" indent="-342900"/>
            <a:r>
              <a:rPr lang="en-GB" sz="2200" dirty="0"/>
              <a:t>TCCP, </a:t>
            </a:r>
            <a:r>
              <a:rPr lang="en-GB" sz="2200" dirty="0" err="1"/>
              <a:t>switchOut_linear</a:t>
            </a:r>
            <a:r>
              <a:rPr lang="en-GB" sz="2200" dirty="0"/>
              <a:t> == True, </a:t>
            </a:r>
            <a:r>
              <a:rPr lang="en-GB" sz="2200" dirty="0" err="1"/>
              <a:t>switchOut_target</a:t>
            </a:r>
            <a:r>
              <a:rPr lang="en-GB" sz="2200" dirty="0"/>
              <a:t> == True (to be sure devices are not on the beam path)</a:t>
            </a:r>
          </a:p>
          <a:p>
            <a:pPr marL="666900" lvl="1" indent="-342900"/>
            <a:r>
              <a:rPr lang="en-GB" sz="2200" dirty="0"/>
              <a:t>XRPVs, </a:t>
            </a:r>
            <a:r>
              <a:rPr lang="en-GB" sz="2200" dirty="0" err="1"/>
              <a:t>switchOut</a:t>
            </a:r>
            <a:r>
              <a:rPr lang="en-GB" sz="2200" dirty="0"/>
              <a:t> == True (to be sure devices are not on the beam path)</a:t>
            </a:r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lvl="1" indent="0">
              <a:buNone/>
            </a:pPr>
            <a:endParaRPr lang="en-GB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513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44"/>
    </mc:Choice>
    <mc:Fallback xmlns="">
      <p:transition spd="slow" advTm="10164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1|19.7|7.6|33.9|3.5|6"/>
</p:tagLst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3132</TotalTime>
  <Words>611</Words>
  <Application>Microsoft Office PowerPoint</Application>
  <PresentationFormat>Widescreen</PresentationFormat>
  <Paragraphs>100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1_Office Theme</vt:lpstr>
      <vt:lpstr>TWOCRYST Validation :  Machine Protection</vt:lpstr>
      <vt:lpstr>Contents</vt:lpstr>
      <vt:lpstr>TWOCRYST Installation</vt:lpstr>
      <vt:lpstr>TWOCRYST Installation</vt:lpstr>
      <vt:lpstr>TWOCRYST Interlocks</vt:lpstr>
      <vt:lpstr>TWOCRYST Device Status</vt:lpstr>
      <vt:lpstr>TWOCRYST BIS Interlocks: TCCS &amp; TCCP</vt:lpstr>
      <vt:lpstr>TWOCRYST BIS Interlocks: Roman Pot</vt:lpstr>
      <vt:lpstr>TWOCRYST SIS Interlocks</vt:lpstr>
      <vt:lpstr>TWOCRYST MP Test Plan</vt:lpstr>
      <vt:lpstr>TWOCRYST MP Test Plan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TCCS Refurbishment Status</dc:title>
  <dc:creator>eloise.matheson@cern.ch</dc:creator>
  <cp:lastModifiedBy>Eloise Matheson</cp:lastModifiedBy>
  <cp:revision>60</cp:revision>
  <dcterms:created xsi:type="dcterms:W3CDTF">2023-05-02T07:52:28Z</dcterms:created>
  <dcterms:modified xsi:type="dcterms:W3CDTF">2025-03-27T12:10:42Z</dcterms:modified>
</cp:coreProperties>
</file>