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3146" r:id="rId2"/>
    <p:sldId id="3168" r:id="rId3"/>
    <p:sldId id="257" r:id="rId4"/>
    <p:sldId id="258" r:id="rId5"/>
    <p:sldId id="3129" r:id="rId6"/>
    <p:sldId id="3160" r:id="rId7"/>
    <p:sldId id="3130" r:id="rId8"/>
    <p:sldId id="3134" r:id="rId9"/>
    <p:sldId id="3131" r:id="rId10"/>
    <p:sldId id="3171" r:id="rId11"/>
    <p:sldId id="348" r:id="rId12"/>
    <p:sldId id="350" r:id="rId13"/>
    <p:sldId id="349" r:id="rId14"/>
    <p:sldId id="3127" r:id="rId15"/>
    <p:sldId id="3128" r:id="rId16"/>
    <p:sldId id="3172" r:id="rId17"/>
    <p:sldId id="3149" r:id="rId18"/>
    <p:sldId id="3150" r:id="rId19"/>
    <p:sldId id="3151" r:id="rId20"/>
    <p:sldId id="3152" r:id="rId21"/>
    <p:sldId id="3153" r:id="rId22"/>
    <p:sldId id="3158" r:id="rId23"/>
    <p:sldId id="3167" r:id="rId24"/>
    <p:sldId id="3157" r:id="rId25"/>
    <p:sldId id="3173" r:id="rId26"/>
    <p:sldId id="3136" r:id="rId27"/>
    <p:sldId id="3137" r:id="rId28"/>
    <p:sldId id="3138" r:id="rId29"/>
    <p:sldId id="260" r:id="rId30"/>
    <p:sldId id="261" r:id="rId31"/>
    <p:sldId id="262" r:id="rId32"/>
    <p:sldId id="263" r:id="rId33"/>
    <p:sldId id="264" r:id="rId34"/>
    <p:sldId id="265" r:id="rId35"/>
    <p:sldId id="266" r:id="rId36"/>
    <p:sldId id="267" r:id="rId37"/>
    <p:sldId id="268" r:id="rId38"/>
    <p:sldId id="269" r:id="rId39"/>
    <p:sldId id="270" r:id="rId40"/>
    <p:sldId id="271" r:id="rId41"/>
    <p:sldId id="272" r:id="rId42"/>
    <p:sldId id="273" r:id="rId43"/>
    <p:sldId id="274" r:id="rId44"/>
    <p:sldId id="275" r:id="rId45"/>
    <p:sldId id="276" r:id="rId46"/>
    <p:sldId id="277" r:id="rId47"/>
    <p:sldId id="3174" r:id="rId48"/>
    <p:sldId id="3162" r:id="rId49"/>
    <p:sldId id="3163" r:id="rId50"/>
    <p:sldId id="3164" r:id="rId51"/>
    <p:sldId id="3165" r:id="rId52"/>
    <p:sldId id="3166" r:id="rId53"/>
    <p:sldId id="3175" r:id="rId54"/>
    <p:sldId id="3147" r:id="rId55"/>
    <p:sldId id="3161" r:id="rId56"/>
    <p:sldId id="3176" r:id="rId57"/>
  </p:sldIdLst>
  <p:sldSz cx="12192000" cy="6858000"/>
  <p:notesSz cx="9144000" cy="6858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81E826A-BA61-46E5-8C87-7394C46E48D6}">
          <p14:sldIdLst>
            <p14:sldId id="3146"/>
          </p14:sldIdLst>
        </p14:section>
        <p14:section name="Machine learning" id="{20E6176C-A8E4-4452-B3FF-11A7802F8A66}">
          <p14:sldIdLst>
            <p14:sldId id="3168"/>
            <p14:sldId id="257"/>
            <p14:sldId id="258"/>
            <p14:sldId id="3129"/>
            <p14:sldId id="3160"/>
            <p14:sldId id="3130"/>
            <p14:sldId id="3134"/>
            <p14:sldId id="3131"/>
          </p14:sldIdLst>
        </p14:section>
        <p14:section name="Data and tools" id="{221BCCF4-03BE-4297-90DF-8D73D4AEFA5A}">
          <p14:sldIdLst>
            <p14:sldId id="3171"/>
            <p14:sldId id="348"/>
            <p14:sldId id="350"/>
            <p14:sldId id="349"/>
            <p14:sldId id="3127"/>
            <p14:sldId id="3128"/>
          </p14:sldIdLst>
        </p14:section>
        <p14:section name="Scaling factors" id="{A22918D4-2067-42F4-89E0-636D44C156BB}">
          <p14:sldIdLst>
            <p14:sldId id="3172"/>
            <p14:sldId id="3149"/>
            <p14:sldId id="3150"/>
            <p14:sldId id="3151"/>
            <p14:sldId id="3152"/>
            <p14:sldId id="3153"/>
            <p14:sldId id="3158"/>
            <p14:sldId id="3167"/>
            <p14:sldId id="3157"/>
          </p14:sldIdLst>
        </p14:section>
        <p14:section name="PCA" id="{627C4973-555C-404E-B622-0E1591D9FD4D}">
          <p14:sldIdLst>
            <p14:sldId id="3173"/>
            <p14:sldId id="3136"/>
            <p14:sldId id="3137"/>
            <p14:sldId id="3138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</p14:sldIdLst>
        </p14:section>
        <p14:section name="Clearance" id="{5FFD455B-283E-47D1-BF96-B25563E0F444}">
          <p14:sldIdLst>
            <p14:sldId id="3174"/>
            <p14:sldId id="3162"/>
            <p14:sldId id="3163"/>
            <p14:sldId id="3164"/>
            <p14:sldId id="3165"/>
            <p14:sldId id="3166"/>
          </p14:sldIdLst>
        </p14:section>
        <p14:section name="Conclusions" id="{A5AB5708-14C1-4EF3-B471-9E56C3B512F6}">
          <p14:sldIdLst>
            <p14:sldId id="3175"/>
            <p14:sldId id="3147"/>
            <p14:sldId id="3161"/>
            <p14:sldId id="317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B47"/>
    <a:srgbClr val="F4EE00"/>
    <a:srgbClr val="A2C2BC"/>
    <a:srgbClr val="E7EFEE"/>
    <a:srgbClr val="AECAC5"/>
    <a:srgbClr val="9DBFB9"/>
    <a:srgbClr val="88B2AB"/>
    <a:srgbClr val="81ADA6"/>
    <a:srgbClr val="1573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09" autoAdjust="0"/>
    <p:restoredTop sz="97386" autoAdjust="0"/>
  </p:normalViewPr>
  <p:slideViewPr>
    <p:cSldViewPr snapToGrid="0">
      <p:cViewPr varScale="1">
        <p:scale>
          <a:sx n="64" d="100"/>
          <a:sy n="64" d="100"/>
        </p:scale>
        <p:origin x="100" y="2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63" d="100"/>
          <a:sy n="163" d="100"/>
        </p:scale>
        <p:origin x="295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5C0FDB-B4E3-320F-9DA7-1ED2E908E9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0F995B-9A4B-C69D-A5ED-354AD155EF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04/05/2023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E980B0-D0CB-08AA-C55E-5C4FE7428E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5052448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B9E9B-0991-4530-4818-8C21B175F6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CFBF2F-00CE-4C8E-9D5E-C5046BDCD56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77096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7D2F1A0-D74F-0346-A6D6-508C28449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AB6A3-3DF0-FF4E-9614-23DA6A7649A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04/05/2023</a:t>
            </a:r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22D3926-DB09-4546-AE07-CE0F9AF8287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6280B0-699C-834D-99C8-F287AF2DD9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21D6E-4E92-7C49-A46F-7C6D8793A3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1000E6-30A3-C643-AFF3-EC8A2B239F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‹#›</a:t>
            </a:fld>
            <a:r>
              <a:rPr lang="en-GB" dirty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485393-CDFC-A9C5-85A9-3D3FDBF4A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113552-D8C9-ABF7-A32C-CC62D907D7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68E1A8-9C84-8680-E2CE-A01A8E36C8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F67774-A1D6-750A-2C5B-C5185E4005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5909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4a4989ad9c_0_7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g34a4989ad9c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4a4989ad9c_0_9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g34a4989ad9c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4a4989ad9c_0_10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g34a4989ad9c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4a4989ad9c_0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g34a4989ad9c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34a4989ad9c_0_2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g34a4989ad9c_0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4a4989ad9c_0_1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g34a4989ad9c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4a4989ad9c_0_18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g34a4989ad9c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341ddbc49de_0_3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g341ddbc49de_0_3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342155441ae_0_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g342155441ae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42155441ae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g342155441ae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F82CF-B4CE-E4E2-78C1-1F90B0E8F9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E42364-0A73-81BC-0AE4-A5B6923D24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4CA6D1-043E-A02F-26F0-77BB7222F6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F7CA8E-5713-72F0-B472-252951095D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5647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342155441ae_0_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g342155441ae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342155441ae_0_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g342155441ae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342155441ae_0_4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7" name="Google Shape;347;g342155441ae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34a4989ad9c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4" name="Google Shape;364;g34a4989ad9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34a4989ad9c_0_27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0" name="Google Shape;380;g34a4989ad9c_0_2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04/05/2023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48</a:t>
            </a:fld>
            <a:r>
              <a:rPr lang="en-GB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064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7F288-E150-28A5-AEF2-B9D68D394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55586BF-D439-7AE9-CB42-030DEB374D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F3C34E-28A5-6CD2-A0FC-FE750E0BA7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C7CB75-37A4-B0D5-5F89-6C2E58397A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104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341ddbc49de_0_2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341ddbc49de_0_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41ddbc49de_0_2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g341ddbc49de_0_2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41ddbc49de_0_2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g341ddbc49de_0_2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4a4989ad9c_0_2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g34a4989ad9c_0_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4a4989ad9c_0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g34a4989ad9c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34a4989ad9c_0_2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g34a4989ad9c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5000"/>
            <a:ext cx="10515600" cy="797850"/>
          </a:xfrm>
        </p:spPr>
        <p:txBody>
          <a:bodyPr/>
          <a:lstStyle>
            <a:lvl1pPr>
              <a:defRPr sz="3200"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0500"/>
            <a:ext cx="10515600" cy="418465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532ED1-7191-F948-A4A2-7318F411C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4896188-1C5F-694D-8C6B-1FA2CA0214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E73-054D-6C4E-9975-9A683C5A9677}" type="slidenum">
              <a:rPr lang="en-GB" smtClean="0"/>
              <a:pPr>
                <a:defRPr/>
              </a:pPr>
              <a:t>‹#›</a:t>
            </a:fld>
            <a:r>
              <a:rPr lang="en-GB" dirty="0"/>
              <a:t> of 17 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3091C91-9AE2-304B-870F-2A07DCDC9E5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741738" y="6418263"/>
            <a:ext cx="3941952" cy="365125"/>
          </a:xfrm>
        </p:spPr>
        <p:txBody>
          <a:bodyPr/>
          <a:lstStyle>
            <a:lvl1pPr>
              <a:defRPr/>
            </a:lvl1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728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BA668-657E-A66B-17D5-665F8FE41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77D222-07F2-9DAE-45FD-61847F117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4B4A1F-5A24-7F82-0375-643BD2C0E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CA8554-5970-8E0C-32C1-8A10004D9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80FF7-5990-446E-B522-A4C20727B5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728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wo Content" type="twoObj">
  <p:cSld name="1_Two Conten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3420000" cy="41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body" idx="2"/>
          </p:nvPr>
        </p:nvSpPr>
        <p:spPr>
          <a:xfrm>
            <a:off x="4386000" y="1825625"/>
            <a:ext cx="3420000" cy="41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dt" idx="10"/>
          </p:nvPr>
        </p:nvSpPr>
        <p:spPr>
          <a:xfrm>
            <a:off x="10481800" y="6405272"/>
            <a:ext cx="87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17/04/2025</a:t>
            </a:r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ftr" idx="11"/>
          </p:nvPr>
        </p:nvSpPr>
        <p:spPr>
          <a:xfrm>
            <a:off x="3361800" y="6405272"/>
            <a:ext cx="45720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RP Seminar - EDMS 3291657</a:t>
            </a:r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ldNum" idx="12"/>
          </p:nvPr>
        </p:nvSpPr>
        <p:spPr>
          <a:xfrm>
            <a:off x="11424361" y="6278899"/>
            <a:ext cx="482800" cy="3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0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3"/>
          </p:nvPr>
        </p:nvSpPr>
        <p:spPr>
          <a:xfrm>
            <a:off x="7933800" y="1825625"/>
            <a:ext cx="3420000" cy="41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423323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6736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0B5176FC-B237-9E46-B257-FEA50489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400"/>
            <a:ext cx="12250738" cy="688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9501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5">
            <a:extLst>
              <a:ext uri="{FF2B5EF4-FFF2-40B4-BE49-F238E27FC236}">
                <a16:creationId xmlns:a16="http://schemas.microsoft.com/office/drawing/2014/main" id="{C69C39AF-9BEB-EE4F-B659-D22773BEC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13475"/>
            <a:ext cx="1219200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678837D9-F349-4B4D-B2A2-C8D96B2542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9D8CA463-ECAB-EB4E-B250-6BA4E6797E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C25944-1B6B-C245-AB7E-413CF77C2B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18763" y="6427788"/>
            <a:ext cx="90805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5E5E-4974-3447-B9D9-B77B2649E3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5725" y="6435725"/>
            <a:ext cx="482600" cy="331788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DD0D816-059C-4E47-A9FF-2F36CA877C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51EDF-DE6A-A34B-AE4D-DAC78E2252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741738" y="6418263"/>
            <a:ext cx="34528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/>
              <a:t>RP Seminar - EDMS 3291657</a:t>
            </a:r>
            <a:endParaRPr lang="en-GB" dirty="0"/>
          </a:p>
        </p:txBody>
      </p:sp>
      <p:sp>
        <p:nvSpPr>
          <p:cNvPr id="1033" name="TextBox 16">
            <a:extLst>
              <a:ext uri="{FF2B5EF4-FFF2-40B4-BE49-F238E27FC236}">
                <a16:creationId xmlns:a16="http://schemas.microsoft.com/office/drawing/2014/main" id="{96546E11-A4F0-E941-9836-40CFF2B19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93838" y="6691313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GB" altLang="en-US"/>
              <a:t> </a:t>
            </a:r>
          </a:p>
        </p:txBody>
      </p:sp>
      <p:pic>
        <p:nvPicPr>
          <p:cNvPr id="2" name="Picture 35">
            <a:extLst>
              <a:ext uri="{FF2B5EF4-FFF2-40B4-BE49-F238E27FC236}">
                <a16:creationId xmlns:a16="http://schemas.microsoft.com/office/drawing/2014/main" id="{0FE4E30D-9AA3-4347-90AF-33C423D00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575" y="6311900"/>
            <a:ext cx="22510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20" r:id="rId2"/>
    <p:sldLayoutId id="2147483721" r:id="rId3"/>
    <p:sldLayoutId id="2147483722" r:id="rId4"/>
  </p:sldLayoutIdLst>
  <p:hf sldNum="0"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sv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sv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jpeg"/><Relationship Id="rId3" Type="http://schemas.openxmlformats.org/officeDocument/2006/relationships/image" Target="../media/image71.png"/><Relationship Id="rId7" Type="http://schemas.openxmlformats.org/officeDocument/2006/relationships/image" Target="../media/image6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0.png"/><Relationship Id="rId11" Type="http://schemas.openxmlformats.org/officeDocument/2006/relationships/image" Target="../media/image75.png"/><Relationship Id="rId5" Type="http://schemas.openxmlformats.org/officeDocument/2006/relationships/image" Target="../media/image620.png"/><Relationship Id="rId10" Type="http://schemas.openxmlformats.org/officeDocument/2006/relationships/image" Target="../media/image74.png"/><Relationship Id="rId4" Type="http://schemas.openxmlformats.org/officeDocument/2006/relationships/image" Target="../media/image610.png"/><Relationship Id="rId9" Type="http://schemas.openxmlformats.org/officeDocument/2006/relationships/image" Target="../media/image73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2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0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8FAABA5-189B-5DB3-DEDE-9D5A36366D04}"/>
              </a:ext>
            </a:extLst>
          </p:cNvPr>
          <p:cNvSpPr txBox="1"/>
          <p:nvPr/>
        </p:nvSpPr>
        <p:spPr>
          <a:xfrm>
            <a:off x="2021966" y="1635579"/>
            <a:ext cx="872718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en-US" sz="2800" b="1" dirty="0">
                <a:solidFill>
                  <a:schemeClr val="bg1"/>
                </a:solidFill>
                <a:cs typeface="Arial" panose="020B0604020202020204" pitchFamily="34" charset="0"/>
              </a:rPr>
              <a:t>Machine Learning </a:t>
            </a:r>
          </a:p>
          <a:p>
            <a:pPr algn="ctr"/>
            <a:r>
              <a:rPr lang="en-GB" altLang="en-US" sz="2800" b="1" dirty="0">
                <a:solidFill>
                  <a:schemeClr val="bg1"/>
                </a:solidFill>
                <a:cs typeface="Arial" panose="020B0604020202020204" pitchFamily="34" charset="0"/>
              </a:rPr>
              <a:t>and Radiological Characterization</a:t>
            </a:r>
          </a:p>
          <a:p>
            <a:endParaRPr lang="en-GB" altLang="en-US" sz="28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endParaRPr lang="fr-FR" altLang="en-U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eaLnBrk="1" hangingPunct="1"/>
            <a:endParaRPr lang="fr-FR" altLang="en-US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fr-FR" altLang="en-US" u="sng" dirty="0">
                <a:solidFill>
                  <a:schemeClr val="bg1"/>
                </a:solidFill>
                <a:cs typeface="Arial" panose="020B0604020202020204" pitchFamily="34" charset="0"/>
              </a:rPr>
              <a:t>M. Magistris</a:t>
            </a:r>
            <a:r>
              <a:rPr lang="fr-FR" altLang="en-US" dirty="0">
                <a:solidFill>
                  <a:schemeClr val="bg1"/>
                </a:solidFill>
                <a:cs typeface="Arial" panose="020B0604020202020204" pitchFamily="34" charset="0"/>
              </a:rPr>
              <a:t>, A. Gomes, R. Neugebauer, J.B. Potoine, E. Stamati</a:t>
            </a:r>
          </a:p>
          <a:p>
            <a:pPr eaLnBrk="1" hangingPunct="1"/>
            <a:endParaRPr lang="en-GB" altLang="en-US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273A7F-FDEC-D483-1058-4531D8A2C9AC}"/>
              </a:ext>
            </a:extLst>
          </p:cNvPr>
          <p:cNvSpPr txBox="1"/>
          <p:nvPr/>
        </p:nvSpPr>
        <p:spPr>
          <a:xfrm>
            <a:off x="259080" y="6357104"/>
            <a:ext cx="6126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fr-FR" altLang="en-US" b="1" dirty="0">
                <a:solidFill>
                  <a:schemeClr val="bg1"/>
                </a:solidFill>
                <a:cs typeface="Arial" panose="020B0604020202020204" pitchFamily="34" charset="0"/>
              </a:rPr>
              <a:t>RP Seminar	17/04/2025	EDMS 3291657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D5C78-D4A9-FD96-7EC7-333BCAFDA9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085DC-86DB-E71E-6DA2-84C0136A8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183DB81-9932-8FE2-2B1E-0CCB94BC1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  <a:p>
            <a:r>
              <a:rPr lang="en-US" b="1" dirty="0"/>
              <a:t>Data and tools</a:t>
            </a:r>
          </a:p>
          <a:p>
            <a:r>
              <a:rPr lang="en-US" dirty="0"/>
              <a:t>Application:</a:t>
            </a:r>
          </a:p>
          <a:p>
            <a:pPr lvl="1"/>
            <a:r>
              <a:rPr lang="en-US" dirty="0"/>
              <a:t>Scaling factors</a:t>
            </a:r>
          </a:p>
          <a:p>
            <a:pPr lvl="1"/>
            <a:r>
              <a:rPr lang="en-US" dirty="0"/>
              <a:t>Principal component analysis (PCA)</a:t>
            </a:r>
          </a:p>
          <a:p>
            <a:pPr lvl="1"/>
            <a:r>
              <a:rPr lang="en-US" dirty="0"/>
              <a:t>Clearance</a:t>
            </a:r>
          </a:p>
          <a:p>
            <a:r>
              <a:rPr lang="en-US" dirty="0"/>
              <a:t>Conclusions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FF8AA7-01A0-9F14-C40F-3A2621489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6FFFC1-54B7-EBC7-CA80-1F635859C78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4209876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9C0863-3BDB-7613-2DA2-DBE47D2B5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ADA1D34-1D36-4E8D-D9FF-3299EB3AB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838"/>
          </a:xfrm>
        </p:spPr>
        <p:txBody>
          <a:bodyPr>
            <a:normAutofit fontScale="90000"/>
          </a:bodyPr>
          <a:lstStyle/>
          <a:p>
            <a:r>
              <a:rPr lang="en-AU" sz="4000" dirty="0">
                <a:cs typeface="Arial"/>
              </a:rPr>
              <a:t>Data and tools:</a:t>
            </a:r>
            <a:r>
              <a:rPr lang="en-AU" sz="4000" dirty="0">
                <a:solidFill>
                  <a:schemeClr val="accent3"/>
                </a:solidFill>
                <a:cs typeface="Arial"/>
              </a:rPr>
              <a:t> Waste management</a:t>
            </a:r>
            <a:r>
              <a:rPr lang="en-AU" sz="4000" dirty="0">
                <a:solidFill>
                  <a:srgbClr val="0055A0"/>
                </a:solidFill>
                <a:cs typeface="Arial"/>
              </a:rPr>
              <a:t> - Traceability</a:t>
            </a:r>
            <a:endParaRPr lang="en-US" sz="4000" dirty="0"/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F8E61CF-FCCC-F1A7-A7DE-AAEF5EE1A46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7" t="12021" r="56330"/>
          <a:stretch/>
        </p:blipFill>
        <p:spPr>
          <a:xfrm>
            <a:off x="950160" y="1266170"/>
            <a:ext cx="4245286" cy="4705603"/>
          </a:xfrm>
          <a:prstGeom prst="rect">
            <a:avLst/>
          </a:prstGeom>
        </p:spPr>
      </p:pic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8D431B11-BE42-DF2D-4B0D-C20F2DCD8700}"/>
              </a:ext>
            </a:extLst>
          </p:cNvPr>
          <p:cNvSpPr>
            <a:spLocks noGrp="1"/>
          </p:cNvSpPr>
          <p:nvPr/>
        </p:nvSpPr>
        <p:spPr>
          <a:xfrm>
            <a:off x="8709724" y="5726979"/>
            <a:ext cx="3611752" cy="3350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1600" dirty="0">
                <a:solidFill>
                  <a:srgbClr val="0055A0"/>
                </a:solidFill>
                <a:cs typeface="Arial"/>
              </a:rPr>
              <a:t>From </a:t>
            </a:r>
            <a:r>
              <a:rPr lang="en-IE" sz="1600" err="1">
                <a:solidFill>
                  <a:srgbClr val="0055A0"/>
                </a:solidFill>
                <a:cs typeface="Arial"/>
              </a:rPr>
              <a:t>G.Dumont</a:t>
            </a:r>
            <a:r>
              <a:rPr lang="en-IE" sz="1600" dirty="0">
                <a:solidFill>
                  <a:srgbClr val="0055A0"/>
                </a:solidFill>
                <a:cs typeface="Arial"/>
              </a:rPr>
              <a:t>, EDMS 3026072</a:t>
            </a:r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DCDF55A-5C56-7624-EE9B-81A33921C2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3518" t="12021" r="31901"/>
          <a:stretch/>
        </p:blipFill>
        <p:spPr>
          <a:xfrm>
            <a:off x="5195446" y="1266170"/>
            <a:ext cx="2391604" cy="4705603"/>
          </a:xfrm>
          <a:prstGeom prst="rect">
            <a:avLst/>
          </a:prstGeom>
        </p:spPr>
      </p:pic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8528901-DD82-CD91-2BFC-EAD9A26460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8496" t="12021"/>
          <a:stretch/>
        </p:blipFill>
        <p:spPr>
          <a:xfrm>
            <a:off x="7621776" y="1266170"/>
            <a:ext cx="3065230" cy="4705603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96502EF-3289-16D1-F323-1D9CC4BDA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8ECE324-C722-4E11-7034-F669FE68626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3555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07F31-FF72-BA86-8147-A40D3CD4FB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A35C730-3E20-39B7-5C26-1E4096510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8501"/>
            <a:ext cx="10515600" cy="1145838"/>
          </a:xfrm>
        </p:spPr>
        <p:txBody>
          <a:bodyPr>
            <a:normAutofit/>
          </a:bodyPr>
          <a:lstStyle/>
          <a:p>
            <a:r>
              <a:rPr lang="en-AU" dirty="0">
                <a:cs typeface="Arial"/>
              </a:rPr>
              <a:t>Data and tools: </a:t>
            </a:r>
            <a:r>
              <a:rPr lang="en-AU" dirty="0">
                <a:solidFill>
                  <a:schemeClr val="accent3"/>
                </a:solidFill>
                <a:cs typeface="Arial"/>
              </a:rPr>
              <a:t>TREC </a:t>
            </a:r>
            <a:r>
              <a:rPr lang="en-AU" dirty="0">
                <a:cs typeface="Arial"/>
              </a:rPr>
              <a:t>-</a:t>
            </a:r>
            <a:r>
              <a:rPr lang="en-AU" dirty="0">
                <a:solidFill>
                  <a:schemeClr val="accent3"/>
                </a:solidFill>
                <a:cs typeface="Arial"/>
              </a:rPr>
              <a:t> </a:t>
            </a:r>
            <a:r>
              <a:rPr lang="en-AU" dirty="0">
                <a:cs typeface="Arial"/>
              </a:rPr>
              <a:t>Extraction of statistics &amp; KPIs</a:t>
            </a:r>
            <a:br>
              <a:rPr lang="en-AU" dirty="0">
                <a:solidFill>
                  <a:schemeClr val="accent3"/>
                </a:solidFill>
                <a:cs typeface="Arial"/>
              </a:rPr>
            </a:br>
            <a:endParaRPr lang="en-US" dirty="0"/>
          </a:p>
        </p:txBody>
      </p:sp>
      <p:pic>
        <p:nvPicPr>
          <p:cNvPr id="7" name="Picture 6" descr="A screenshot of a graph&#10;&#10;AI-generated content may be incorrect.">
            <a:extLst>
              <a:ext uri="{FF2B5EF4-FFF2-40B4-BE49-F238E27FC236}">
                <a16:creationId xmlns:a16="http://schemas.microsoft.com/office/drawing/2014/main" id="{ABCC0600-C82C-2A74-BBA1-05E0AE64B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862" y="1665521"/>
            <a:ext cx="7167166" cy="283362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35169E13-FBA6-A114-7B80-FB366A6F17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-76" t="4420" r="-736" b="-276"/>
          <a:stretch/>
        </p:blipFill>
        <p:spPr>
          <a:xfrm>
            <a:off x="7589020" y="1665521"/>
            <a:ext cx="4317941" cy="283362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9" name="Content Placeholder 13">
            <a:extLst>
              <a:ext uri="{FF2B5EF4-FFF2-40B4-BE49-F238E27FC236}">
                <a16:creationId xmlns:a16="http://schemas.microsoft.com/office/drawing/2014/main" id="{1215F619-6943-8783-BB9F-1928034B72D5}"/>
              </a:ext>
            </a:extLst>
          </p:cNvPr>
          <p:cNvSpPr>
            <a:spLocks noGrp="1"/>
          </p:cNvSpPr>
          <p:nvPr/>
        </p:nvSpPr>
        <p:spPr>
          <a:xfrm>
            <a:off x="8935596" y="5672881"/>
            <a:ext cx="3830827" cy="3350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1600" dirty="0">
                <a:solidFill>
                  <a:srgbClr val="0055A0"/>
                </a:solidFill>
                <a:cs typeface="Arial"/>
              </a:rPr>
              <a:t>From </a:t>
            </a:r>
            <a:r>
              <a:rPr lang="en-IE" sz="1600" dirty="0" err="1">
                <a:solidFill>
                  <a:srgbClr val="0055A0"/>
                </a:solidFill>
                <a:cs typeface="Arial"/>
              </a:rPr>
              <a:t>G.Dumont</a:t>
            </a:r>
            <a:r>
              <a:rPr lang="en-IE" sz="1600" dirty="0">
                <a:solidFill>
                  <a:srgbClr val="0055A0"/>
                </a:solidFill>
                <a:cs typeface="Arial"/>
              </a:rPr>
              <a:t>, EDMS 3026072</a:t>
            </a:r>
          </a:p>
        </p:txBody>
      </p:sp>
      <p:sp>
        <p:nvSpPr>
          <p:cNvPr id="8" name="Content Placeholder 13">
            <a:extLst>
              <a:ext uri="{FF2B5EF4-FFF2-40B4-BE49-F238E27FC236}">
                <a16:creationId xmlns:a16="http://schemas.microsoft.com/office/drawing/2014/main" id="{295F2FD0-C2A0-BD6A-BFB1-759A269A0C2C}"/>
              </a:ext>
            </a:extLst>
          </p:cNvPr>
          <p:cNvSpPr>
            <a:spLocks noGrp="1"/>
          </p:cNvSpPr>
          <p:nvPr/>
        </p:nvSpPr>
        <p:spPr>
          <a:xfrm>
            <a:off x="659015" y="4707369"/>
            <a:ext cx="10343441" cy="11863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ea typeface="+mn-lt"/>
                <a:cs typeface="+mn-lt"/>
              </a:rPr>
              <a:t>TREC </a:t>
            </a:r>
            <a:r>
              <a:rPr lang="en-US" sz="1600" dirty="0">
                <a:ea typeface="+mn-lt"/>
                <a:cs typeface="+mn-lt"/>
              </a:rPr>
              <a:t>allows the extraction of </a:t>
            </a:r>
            <a:r>
              <a:rPr lang="en-US" sz="1600" b="1" dirty="0">
                <a:solidFill>
                  <a:schemeClr val="accent3"/>
                </a:solidFill>
                <a:ea typeface="+mn-lt"/>
                <a:cs typeface="+mn-lt"/>
              </a:rPr>
              <a:t>reliable data</a:t>
            </a:r>
            <a:r>
              <a:rPr lang="en-US" sz="1600" dirty="0">
                <a:ea typeface="+mn-lt"/>
                <a:cs typeface="+mn-lt"/>
              </a:rPr>
              <a:t>: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accent3"/>
                </a:solidFill>
                <a:ea typeface="+mn-lt"/>
                <a:cs typeface="+mn-lt"/>
              </a:rPr>
              <a:t>	</a:t>
            </a:r>
            <a:r>
              <a:rPr lang="en-US" sz="1600" dirty="0">
                <a:ea typeface="+mn-lt"/>
                <a:cs typeface="+mn-lt"/>
              </a:rPr>
              <a:t>- </a:t>
            </a:r>
            <a:r>
              <a:rPr lang="en-US" sz="1600" dirty="0">
                <a:solidFill>
                  <a:schemeClr val="accent3"/>
                </a:solidFill>
                <a:ea typeface="+mn-lt"/>
                <a:cs typeface="+mn-lt"/>
              </a:rPr>
              <a:t>Declaration to French/ Swiss authorities </a:t>
            </a:r>
            <a:r>
              <a:rPr lang="en-US" sz="1600" dirty="0">
                <a:ea typeface="+mn-lt"/>
                <a:cs typeface="+mn-lt"/>
              </a:rPr>
              <a:t>(Tripartite agreement)</a:t>
            </a:r>
          </a:p>
          <a:p>
            <a:pPr marL="0" indent="0">
              <a:buNone/>
            </a:pPr>
            <a:r>
              <a:rPr lang="en-US" sz="1600" dirty="0">
                <a:ea typeface="+mn-lt"/>
                <a:cs typeface="+mn-lt"/>
              </a:rPr>
              <a:t>	- </a:t>
            </a:r>
            <a:r>
              <a:rPr lang="en-US" sz="1600" dirty="0">
                <a:solidFill>
                  <a:schemeClr val="accent3"/>
                </a:solidFill>
                <a:ea typeface="+mn-lt"/>
                <a:cs typeface="+mn-lt"/>
              </a:rPr>
              <a:t>Waste management follow-up</a:t>
            </a:r>
            <a:endParaRPr lang="fr-FR" sz="2800" dirty="0">
              <a:solidFill>
                <a:schemeClr val="accent3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fr-FR" sz="2800" dirty="0">
              <a:solidFill>
                <a:schemeClr val="accent3"/>
              </a:solidFill>
              <a:cs typeface="Arial" panose="020B0604020202020204"/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0BCE9CD-7E68-9274-FA3E-3E75D174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40295DC-A92F-8589-D9EA-955996587D4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445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0E674B-37D6-0E3D-FC38-7A5C69B94F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>
            <a:extLst>
              <a:ext uri="{FF2B5EF4-FFF2-40B4-BE49-F238E27FC236}">
                <a16:creationId xmlns:a16="http://schemas.microsoft.com/office/drawing/2014/main" id="{4BFCAB8C-6238-E3FF-73C2-5618811B5AEE}"/>
              </a:ext>
            </a:extLst>
          </p:cNvPr>
          <p:cNvSpPr txBox="1">
            <a:spLocks/>
          </p:cNvSpPr>
          <p:nvPr/>
        </p:nvSpPr>
        <p:spPr>
          <a:xfrm>
            <a:off x="838200" y="269876"/>
            <a:ext cx="10515600" cy="11458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H" dirty="0">
                <a:cs typeface="Arial"/>
              </a:rPr>
              <a:t>Data and </a:t>
            </a:r>
            <a:r>
              <a:rPr lang="fr-CH" dirty="0" err="1">
                <a:cs typeface="Arial"/>
              </a:rPr>
              <a:t>tools</a:t>
            </a:r>
            <a:r>
              <a:rPr lang="fr-CH" dirty="0">
                <a:cs typeface="Arial"/>
              </a:rPr>
              <a:t>: </a:t>
            </a:r>
            <a:r>
              <a:rPr lang="fr-CH" dirty="0">
                <a:solidFill>
                  <a:srgbClr val="0055A0"/>
                </a:solidFill>
                <a:cs typeface="Arial"/>
              </a:rPr>
              <a:t>Radioactive </a:t>
            </a:r>
            <a:r>
              <a:rPr lang="fr-CH" dirty="0" err="1">
                <a:solidFill>
                  <a:srgbClr val="0055A0"/>
                </a:solidFill>
                <a:cs typeface="Arial"/>
              </a:rPr>
              <a:t>waste</a:t>
            </a:r>
            <a:r>
              <a:rPr lang="fr-CH" dirty="0">
                <a:solidFill>
                  <a:srgbClr val="0055A0"/>
                </a:solidFill>
                <a:cs typeface="Arial"/>
              </a:rPr>
              <a:t> </a:t>
            </a:r>
            <a:r>
              <a:rPr lang="fr-CH" dirty="0" err="1">
                <a:solidFill>
                  <a:srgbClr val="0055A0"/>
                </a:solidFill>
                <a:cs typeface="Arial"/>
              </a:rPr>
              <a:t>properties</a:t>
            </a:r>
            <a:endParaRPr lang="fr-CH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151FE7-41B9-6606-8BF2-674CFADD0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065" y="2586310"/>
            <a:ext cx="4275438" cy="1961642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E91273-48AB-730F-C9CA-2C62A77964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9582" y="3160388"/>
            <a:ext cx="3506047" cy="2332559"/>
          </a:xfrm>
          <a:prstGeom prst="rect">
            <a:avLst/>
          </a:prstGeom>
          <a:ln w="28575">
            <a:solidFill>
              <a:srgbClr val="92D050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2A822EC-2AE5-808E-2E43-AEFA5DB759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418" y="3306020"/>
            <a:ext cx="3639232" cy="219428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Picture 7" descr="A white sheet with black text and numbers&#10;&#10;AI-generated content may be incorrect.">
            <a:extLst>
              <a:ext uri="{FF2B5EF4-FFF2-40B4-BE49-F238E27FC236}">
                <a16:creationId xmlns:a16="http://schemas.microsoft.com/office/drawing/2014/main" id="{32802FCC-73C9-F1BA-E75C-94E6CD017B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7334" y="1727939"/>
            <a:ext cx="2656246" cy="241082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8" name="Content Placeholder 13">
            <a:extLst>
              <a:ext uri="{FF2B5EF4-FFF2-40B4-BE49-F238E27FC236}">
                <a16:creationId xmlns:a16="http://schemas.microsoft.com/office/drawing/2014/main" id="{1E418E1C-8E38-6BD5-4DE6-A60BF1D06745}"/>
              </a:ext>
            </a:extLst>
          </p:cNvPr>
          <p:cNvSpPr>
            <a:spLocks noGrp="1"/>
          </p:cNvSpPr>
          <p:nvPr/>
        </p:nvSpPr>
        <p:spPr>
          <a:xfrm>
            <a:off x="6295933" y="1426313"/>
            <a:ext cx="5611028" cy="9345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92D050"/>
                </a:solidFill>
                <a:ea typeface="+mn-lt"/>
                <a:cs typeface="+mn-lt"/>
              </a:rPr>
              <a:t>Data recovered </a:t>
            </a:r>
            <a:r>
              <a:rPr lang="en-US" sz="1600" dirty="0">
                <a:ea typeface="+mn-lt"/>
                <a:cs typeface="+mn-lt"/>
              </a:rPr>
              <a:t>when creating waste </a:t>
            </a:r>
            <a:r>
              <a:rPr lang="en-US" sz="1600" dirty="0">
                <a:solidFill>
                  <a:srgbClr val="92D050"/>
                </a:solidFill>
                <a:ea typeface="+mn-lt"/>
                <a:cs typeface="+mn-lt"/>
              </a:rPr>
              <a:t>packages...</a:t>
            </a:r>
            <a:endParaRPr lang="en-US" sz="1600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1600" dirty="0">
                <a:ea typeface="+mn-lt"/>
                <a:cs typeface="+mn-lt"/>
              </a:rPr>
              <a:t>...and used in</a:t>
            </a:r>
            <a:r>
              <a:rPr lang="en-US" sz="1600" dirty="0">
                <a:solidFill>
                  <a:srgbClr val="92D050"/>
                </a:solidFill>
                <a:ea typeface="+mn-lt"/>
                <a:cs typeface="+mn-lt"/>
              </a:rPr>
              <a:t> machine learning models</a:t>
            </a:r>
            <a:r>
              <a:rPr lang="en-US" sz="1600" dirty="0">
                <a:ea typeface="+mn-lt"/>
                <a:cs typeface="+mn-lt"/>
              </a:rPr>
              <a:t> for characterization.</a:t>
            </a:r>
            <a:endParaRPr lang="fr-FR" sz="1600" dirty="0">
              <a:cs typeface="Arial" panose="020B0604020202020204"/>
            </a:endParaRPr>
          </a:p>
        </p:txBody>
      </p:sp>
      <p:sp>
        <p:nvSpPr>
          <p:cNvPr id="20" name="Arrow: Bent 19">
            <a:extLst>
              <a:ext uri="{FF2B5EF4-FFF2-40B4-BE49-F238E27FC236}">
                <a16:creationId xmlns:a16="http://schemas.microsoft.com/office/drawing/2014/main" id="{FE67FB08-0D4A-232D-D665-D110AA32D452}"/>
              </a:ext>
            </a:extLst>
          </p:cNvPr>
          <p:cNvSpPr/>
          <p:nvPr/>
        </p:nvSpPr>
        <p:spPr>
          <a:xfrm rot="10800000">
            <a:off x="4751681" y="4221109"/>
            <a:ext cx="723361" cy="851430"/>
          </a:xfrm>
          <a:prstGeom prst="bentArrow">
            <a:avLst>
              <a:gd name="adj1" fmla="val 25000"/>
              <a:gd name="adj2" fmla="val 34080"/>
              <a:gd name="adj3" fmla="val 25000"/>
              <a:gd name="adj4" fmla="val 22615"/>
            </a:avLst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E4376A1-E2E2-A10D-60A6-059E335AC0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571" y="1704324"/>
            <a:ext cx="1882056" cy="141738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C3C80C58-C525-2DAA-99D9-760A5427EF98}"/>
              </a:ext>
            </a:extLst>
          </p:cNvPr>
          <p:cNvSpPr/>
          <p:nvPr/>
        </p:nvSpPr>
        <p:spPr>
          <a:xfrm>
            <a:off x="2730402" y="2085459"/>
            <a:ext cx="744579" cy="370012"/>
          </a:xfrm>
          <a:prstGeom prst="rightArrow">
            <a:avLst>
              <a:gd name="adj1" fmla="val 36642"/>
              <a:gd name="adj2" fmla="val 39313"/>
            </a:avLst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Content Placeholder 13">
            <a:extLst>
              <a:ext uri="{FF2B5EF4-FFF2-40B4-BE49-F238E27FC236}">
                <a16:creationId xmlns:a16="http://schemas.microsoft.com/office/drawing/2014/main" id="{68981C89-1BB7-B164-E028-2EAC746429D8}"/>
              </a:ext>
            </a:extLst>
          </p:cNvPr>
          <p:cNvSpPr>
            <a:spLocks noGrp="1"/>
          </p:cNvSpPr>
          <p:nvPr/>
        </p:nvSpPr>
        <p:spPr>
          <a:xfrm>
            <a:off x="765993" y="5612177"/>
            <a:ext cx="4173329" cy="416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50" u="sng" dirty="0">
                <a:ea typeface="+mn-lt"/>
                <a:cs typeface="+mn-lt"/>
              </a:rPr>
              <a:t>Fig: Estimation of materials in SHERPA waste between 2020-2024</a:t>
            </a:r>
            <a:endParaRPr lang="fr-FR" sz="1600" u="sng" dirty="0">
              <a:solidFill>
                <a:schemeClr val="accent3"/>
              </a:solidFill>
              <a:cs typeface="Arial" panose="020B0604020202020204"/>
            </a:endParaRPr>
          </a:p>
        </p:txBody>
      </p:sp>
      <p:sp>
        <p:nvSpPr>
          <p:cNvPr id="24" name="Content Placeholder 13">
            <a:extLst>
              <a:ext uri="{FF2B5EF4-FFF2-40B4-BE49-F238E27FC236}">
                <a16:creationId xmlns:a16="http://schemas.microsoft.com/office/drawing/2014/main" id="{A00136F1-E0D2-AE47-4F42-8B15AE5E6543}"/>
              </a:ext>
            </a:extLst>
          </p:cNvPr>
          <p:cNvSpPr>
            <a:spLocks noGrp="1"/>
          </p:cNvSpPr>
          <p:nvPr/>
        </p:nvSpPr>
        <p:spPr>
          <a:xfrm>
            <a:off x="6435399" y="5604501"/>
            <a:ext cx="5310230" cy="416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050" u="sng" dirty="0">
                <a:ea typeface="+mn-lt"/>
                <a:cs typeface="+mn-lt"/>
              </a:rPr>
              <a:t>Fig: Distribution of facilities of origin for SHERPA waste and net weight of their  packages, as provided by TREC</a:t>
            </a:r>
            <a:endParaRPr lang="fr-FR" sz="1600" u="sng" dirty="0">
              <a:solidFill>
                <a:schemeClr val="accent3"/>
              </a:solidFill>
              <a:cs typeface="Arial" panose="020B0604020202020204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1BA6D2-404F-C2D5-D113-2EDBE7A91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2CF951-F1C2-92BB-8A97-50DCF2D0FF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049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A7B2AAC-196E-ADDF-C3B1-B444714D7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Data and tools: (Py)</a:t>
            </a:r>
            <a:r>
              <a:rPr lang="en-GB" dirty="0" err="1"/>
              <a:t>ActiWiz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3221EE-8D0D-7014-834A-2AEE61FE6C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387" y="1497057"/>
            <a:ext cx="10642209" cy="414662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0FE2943-22E9-03A1-E58B-979C8033ADF4}"/>
              </a:ext>
            </a:extLst>
          </p:cNvPr>
          <p:cNvSpPr/>
          <p:nvPr/>
        </p:nvSpPr>
        <p:spPr>
          <a:xfrm>
            <a:off x="6930521" y="1198256"/>
            <a:ext cx="4493840" cy="36070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D260099-A1AC-2E52-FA81-398EB0821F97}"/>
              </a:ext>
            </a:extLst>
          </p:cNvPr>
          <p:cNvGrpSpPr/>
          <p:nvPr/>
        </p:nvGrpSpPr>
        <p:grpSpPr>
          <a:xfrm>
            <a:off x="2312716" y="1642794"/>
            <a:ext cx="5834378" cy="4507164"/>
            <a:chOff x="2314861" y="1420671"/>
            <a:chExt cx="5834378" cy="450716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63D44F1-6241-7261-D712-3BBB1E920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14861" y="5171091"/>
              <a:ext cx="5834378" cy="756744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C00C456-0100-5153-D4D1-6538AE164E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81863" y="1420671"/>
              <a:ext cx="1311209" cy="167114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39B28A0-B964-93B1-DE1A-812F683767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56149" y="1790396"/>
              <a:ext cx="807537" cy="102914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5E6E640-D9BB-9A8B-0BB8-725E90A537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71183" y="1601120"/>
              <a:ext cx="1310754" cy="1670449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07A22EB-BA9E-96C9-BD75-57441823AAFB}"/>
              </a:ext>
            </a:extLst>
          </p:cNvPr>
          <p:cNvSpPr txBox="1"/>
          <p:nvPr/>
        </p:nvSpPr>
        <p:spPr>
          <a:xfrm>
            <a:off x="8551217" y="916577"/>
            <a:ext cx="34907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Design</a:t>
            </a:r>
            <a:r>
              <a:rPr lang="en-US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extract a population of virtual waste items based on the probability distributions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1"/>
                </a:solidFill>
              </a:rPr>
              <a:t>Operation</a:t>
            </a:r>
            <a:r>
              <a:rPr lang="en-US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ActiWiz</a:t>
            </a:r>
            <a:r>
              <a:rPr lang="en-US" dirty="0"/>
              <a:t> computes the radiological properties of every virtual item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7742E20-539A-8973-0541-054D43E959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9086" y="1312128"/>
            <a:ext cx="680306" cy="68030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CF80089-3D6D-A7B0-C904-A0C21F6892A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9999" y="2753088"/>
            <a:ext cx="680306" cy="4974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CE7C487-4188-9D50-AB2A-BAF74135965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6684" y="3895489"/>
            <a:ext cx="3528789" cy="1740869"/>
          </a:xfrm>
          <a:prstGeom prst="rect">
            <a:avLst/>
          </a:prstGeom>
          <a:ln>
            <a:solidFill>
              <a:srgbClr val="C00000"/>
            </a:solidFill>
          </a:ln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8D91C3B-D1F9-DF09-7D15-BDD6D7BA03A4}"/>
              </a:ext>
            </a:extLst>
          </p:cNvPr>
          <p:cNvCxnSpPr/>
          <p:nvPr/>
        </p:nvCxnSpPr>
        <p:spPr>
          <a:xfrm>
            <a:off x="6930521" y="3797808"/>
            <a:ext cx="610231" cy="3413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1F507C9-1565-70A2-6283-4AE6C8302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5AB9F4-CFE1-C464-F02B-9CA1518AC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6033994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A7B2AAC-196E-ADDF-C3B1-B444714D7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Data and tools: (Py)</a:t>
            </a:r>
            <a:r>
              <a:rPr lang="en-GB" dirty="0" err="1"/>
              <a:t>ActiWiz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3221EE-8D0D-7014-834A-2AEE61FE6C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5538" y="1627590"/>
            <a:ext cx="10642209" cy="389682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B90CD29-67DD-538B-BCEA-F817325912B0}"/>
              </a:ext>
            </a:extLst>
          </p:cNvPr>
          <p:cNvSpPr/>
          <p:nvPr/>
        </p:nvSpPr>
        <p:spPr>
          <a:xfrm rot="1047763">
            <a:off x="9589007" y="2279903"/>
            <a:ext cx="2135073" cy="2993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1D834F-CB5A-8178-1688-8BA80BDAD5EC}"/>
              </a:ext>
            </a:extLst>
          </p:cNvPr>
          <p:cNvSpPr txBox="1"/>
          <p:nvPr/>
        </p:nvSpPr>
        <p:spPr>
          <a:xfrm>
            <a:off x="7817369" y="1255742"/>
            <a:ext cx="274347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/>
              <a:t>Virtual items can be grouped together into packages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531966-7B5D-60DE-DC69-B161574C08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0439" y="1255742"/>
            <a:ext cx="1302149" cy="92333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324E1C9-BB00-0565-61E1-8545264F7167}"/>
              </a:ext>
            </a:extLst>
          </p:cNvPr>
          <p:cNvCxnSpPr>
            <a:cxnSpLocks/>
          </p:cNvCxnSpPr>
          <p:nvPr/>
        </p:nvCxnSpPr>
        <p:spPr>
          <a:xfrm flipH="1">
            <a:off x="7217664" y="1627590"/>
            <a:ext cx="455829" cy="121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4BC0368E-BAF2-C540-D8E6-C9FF5C3561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024" y="2498874"/>
            <a:ext cx="1292599" cy="1390859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C2E0052-6E30-1149-6022-EA93E6178D76}"/>
              </a:ext>
            </a:extLst>
          </p:cNvPr>
          <p:cNvCxnSpPr/>
          <p:nvPr/>
        </p:nvCxnSpPr>
        <p:spPr>
          <a:xfrm flipH="1" flipV="1">
            <a:off x="9796272" y="3194304"/>
            <a:ext cx="609600" cy="402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715708E-65B5-4EF8-69DF-8CE4C121E0EA}"/>
              </a:ext>
            </a:extLst>
          </p:cNvPr>
          <p:cNvSpPr txBox="1"/>
          <p:nvPr/>
        </p:nvSpPr>
        <p:spPr>
          <a:xfrm>
            <a:off x="6954469" y="4104459"/>
            <a:ext cx="4469278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Analysis</a:t>
            </a:r>
            <a:r>
              <a:rPr lang="en-US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spectrometry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total gamma counting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Heterogeneous 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Sampling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22A98AD-F547-D673-227D-DF06F72CD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1825B4-43CF-A36B-58CC-473F2AD4A226}"/>
              </a:ext>
            </a:extLst>
          </p:cNvPr>
          <p:cNvSpPr txBox="1"/>
          <p:nvPr/>
        </p:nvSpPr>
        <p:spPr>
          <a:xfrm rot="20609143">
            <a:off x="234739" y="3750515"/>
            <a:ext cx="14813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3"/>
                </a:solidFill>
              </a:rPr>
              <a:t>Data!! DATA!!!!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13BC45-4421-54F9-17B7-5FA49616B25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7232"/>
          <a:stretch/>
        </p:blipFill>
        <p:spPr>
          <a:xfrm>
            <a:off x="1382385" y="4104458"/>
            <a:ext cx="1619198" cy="203132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3832A-C270-55DE-A266-352773FE3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19456913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CF4FAF-22A6-40E7-BF0F-252A91802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9DFAA-4DDE-C02A-9DA4-EEA0C889C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3A98DC6-8CFB-B837-7318-7047167AE3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  <a:p>
            <a:r>
              <a:rPr lang="en-US" dirty="0"/>
              <a:t>Data and tools</a:t>
            </a:r>
          </a:p>
          <a:p>
            <a:r>
              <a:rPr lang="en-US" b="1" dirty="0"/>
              <a:t>Application</a:t>
            </a:r>
            <a:r>
              <a:rPr lang="en-US" dirty="0"/>
              <a:t>:</a:t>
            </a:r>
          </a:p>
          <a:p>
            <a:pPr lvl="1"/>
            <a:r>
              <a:rPr lang="en-US" b="1" dirty="0"/>
              <a:t>Scaling factors</a:t>
            </a:r>
          </a:p>
          <a:p>
            <a:pPr lvl="1"/>
            <a:r>
              <a:rPr lang="en-US" dirty="0"/>
              <a:t>Principal component analysis (PCA)</a:t>
            </a:r>
          </a:p>
          <a:p>
            <a:pPr lvl="1"/>
            <a:r>
              <a:rPr lang="en-US" dirty="0"/>
              <a:t>Clearance</a:t>
            </a:r>
          </a:p>
          <a:p>
            <a:r>
              <a:rPr lang="en-US" dirty="0"/>
              <a:t>Conclusions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B6E43F-9F24-66E3-F5A1-6577F2466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02F9C3-886E-27F6-B4F8-22854ABDBBF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4177004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EE0C1-2FDD-548E-AE67-C5800264D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51" y="199144"/>
            <a:ext cx="10515600" cy="1325563"/>
          </a:xfrm>
        </p:spPr>
        <p:txBody>
          <a:bodyPr/>
          <a:lstStyle/>
          <a:p>
            <a:r>
              <a:rPr lang="en-US" sz="4100" dirty="0"/>
              <a:t>Scaling factors</a:t>
            </a:r>
            <a:br>
              <a:rPr lang="en-US" dirty="0"/>
            </a:br>
            <a:r>
              <a:rPr lang="en-US" sz="2400" dirty="0"/>
              <a:t>Systematic vs probabilistic</a:t>
            </a:r>
            <a:endParaRPr lang="en-GB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AE27B6-9D5A-9EEE-35AE-4D5CC6BF4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4415810-F7C6-E5C4-4225-CE8ACCE7F851}"/>
              </a:ext>
            </a:extLst>
          </p:cNvPr>
          <p:cNvSpPr/>
          <p:nvPr/>
        </p:nvSpPr>
        <p:spPr>
          <a:xfrm>
            <a:off x="1601246" y="2338670"/>
            <a:ext cx="384917" cy="377504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5019374-22CB-4F99-D748-4AAEFC3BBFF7}"/>
              </a:ext>
            </a:extLst>
          </p:cNvPr>
          <p:cNvSpPr/>
          <p:nvPr/>
        </p:nvSpPr>
        <p:spPr>
          <a:xfrm>
            <a:off x="1601245" y="2823292"/>
            <a:ext cx="384917" cy="377504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50B3D65-B942-1359-9E8F-6BF431107E90}"/>
              </a:ext>
            </a:extLst>
          </p:cNvPr>
          <p:cNvSpPr/>
          <p:nvPr/>
        </p:nvSpPr>
        <p:spPr>
          <a:xfrm>
            <a:off x="2130729" y="2338642"/>
            <a:ext cx="384917" cy="377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A7A4ACD-F4A6-4FAB-2F48-15A87EF1768E}"/>
              </a:ext>
            </a:extLst>
          </p:cNvPr>
          <p:cNvSpPr/>
          <p:nvPr/>
        </p:nvSpPr>
        <p:spPr>
          <a:xfrm>
            <a:off x="2130728" y="3309862"/>
            <a:ext cx="384917" cy="377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3978055-1BAE-BFB0-7288-98E863F74726}"/>
              </a:ext>
            </a:extLst>
          </p:cNvPr>
          <p:cNvSpPr/>
          <p:nvPr/>
        </p:nvSpPr>
        <p:spPr>
          <a:xfrm>
            <a:off x="2668046" y="2338642"/>
            <a:ext cx="384917" cy="377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12EEED8-772D-B63A-13E0-D861DEFB33BB}"/>
              </a:ext>
            </a:extLst>
          </p:cNvPr>
          <p:cNvSpPr/>
          <p:nvPr/>
        </p:nvSpPr>
        <p:spPr>
          <a:xfrm>
            <a:off x="2668046" y="3305306"/>
            <a:ext cx="384917" cy="377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8C77640-4CAC-7DFB-AA4D-FDC2BC19EF0A}"/>
              </a:ext>
            </a:extLst>
          </p:cNvPr>
          <p:cNvSpPr/>
          <p:nvPr/>
        </p:nvSpPr>
        <p:spPr>
          <a:xfrm>
            <a:off x="2130729" y="2823291"/>
            <a:ext cx="384917" cy="377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F557728A-10BF-17DF-7F1E-527073F1BDD8}"/>
              </a:ext>
            </a:extLst>
          </p:cNvPr>
          <p:cNvSpPr/>
          <p:nvPr/>
        </p:nvSpPr>
        <p:spPr>
          <a:xfrm>
            <a:off x="1601245" y="3305306"/>
            <a:ext cx="384917" cy="377504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F71F9A2-407C-F43C-7E26-1926761CED65}"/>
              </a:ext>
            </a:extLst>
          </p:cNvPr>
          <p:cNvSpPr/>
          <p:nvPr/>
        </p:nvSpPr>
        <p:spPr>
          <a:xfrm>
            <a:off x="2668046" y="2823292"/>
            <a:ext cx="384917" cy="377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65449686-49C0-6F6B-810A-83F0DB4CDF6B}"/>
              </a:ext>
            </a:extLst>
          </p:cNvPr>
          <p:cNvSpPr/>
          <p:nvPr/>
        </p:nvSpPr>
        <p:spPr>
          <a:xfrm>
            <a:off x="4132968" y="2338643"/>
            <a:ext cx="3112316" cy="134416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713B27-E143-D51F-7927-64B7D4ADF254}"/>
              </a:ext>
            </a:extLst>
          </p:cNvPr>
          <p:cNvSpPr txBox="1"/>
          <p:nvPr/>
        </p:nvSpPr>
        <p:spPr>
          <a:xfrm>
            <a:off x="4988893" y="2654293"/>
            <a:ext cx="2256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</a:rPr>
              <a:t>ActiWiz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21C945A-C747-1F60-097A-1132F1A0F102}"/>
              </a:ext>
            </a:extLst>
          </p:cNvPr>
          <p:cNvSpPr/>
          <p:nvPr/>
        </p:nvSpPr>
        <p:spPr>
          <a:xfrm>
            <a:off x="7826566" y="2185187"/>
            <a:ext cx="2592198" cy="16537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DB49719-546E-DFBC-F0E7-B596DF95B9C5}"/>
              </a:ext>
            </a:extLst>
          </p:cNvPr>
          <p:cNvSpPr/>
          <p:nvPr/>
        </p:nvSpPr>
        <p:spPr>
          <a:xfrm>
            <a:off x="8675208" y="2507428"/>
            <a:ext cx="192947" cy="168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50CE55B-5A4B-7D08-6072-FDCD64BA65FE}"/>
              </a:ext>
            </a:extLst>
          </p:cNvPr>
          <p:cNvSpPr/>
          <p:nvPr/>
        </p:nvSpPr>
        <p:spPr>
          <a:xfrm>
            <a:off x="8288372" y="2915903"/>
            <a:ext cx="192947" cy="16899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9AAA0FD-0904-A7C5-E6B0-2A0D2E154536}"/>
              </a:ext>
            </a:extLst>
          </p:cNvPr>
          <p:cNvSpPr/>
          <p:nvPr/>
        </p:nvSpPr>
        <p:spPr>
          <a:xfrm>
            <a:off x="9395863" y="2859691"/>
            <a:ext cx="192947" cy="16899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21DBA40-F548-AA9E-6E0D-D89C79FA6DFE}"/>
              </a:ext>
            </a:extLst>
          </p:cNvPr>
          <p:cNvSpPr/>
          <p:nvPr/>
        </p:nvSpPr>
        <p:spPr>
          <a:xfrm>
            <a:off x="9210940" y="3527904"/>
            <a:ext cx="192947" cy="1689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A4A9ADE-91E1-50BA-B137-FB393E86D4CA}"/>
              </a:ext>
            </a:extLst>
          </p:cNvPr>
          <p:cNvSpPr/>
          <p:nvPr/>
        </p:nvSpPr>
        <p:spPr>
          <a:xfrm>
            <a:off x="9363762" y="3158690"/>
            <a:ext cx="192947" cy="1689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7FA7DFF-A75A-E0D2-446E-5B55E374231C}"/>
              </a:ext>
            </a:extLst>
          </p:cNvPr>
          <p:cNvSpPr/>
          <p:nvPr/>
        </p:nvSpPr>
        <p:spPr>
          <a:xfrm>
            <a:off x="9848601" y="2803882"/>
            <a:ext cx="192947" cy="168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BC6AA23-EC09-1B4A-F858-037F06D1C35F}"/>
              </a:ext>
            </a:extLst>
          </p:cNvPr>
          <p:cNvSpPr/>
          <p:nvPr/>
        </p:nvSpPr>
        <p:spPr>
          <a:xfrm>
            <a:off x="8929718" y="3339315"/>
            <a:ext cx="192947" cy="168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A27176E-DC2F-2414-9439-8B6AC891F68E}"/>
              </a:ext>
            </a:extLst>
          </p:cNvPr>
          <p:cNvSpPr/>
          <p:nvPr/>
        </p:nvSpPr>
        <p:spPr>
          <a:xfrm>
            <a:off x="9752128" y="3254816"/>
            <a:ext cx="192947" cy="16899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24FE38D0-CE71-A3D4-0AE0-93D87F3803D0}"/>
              </a:ext>
            </a:extLst>
          </p:cNvPr>
          <p:cNvSpPr/>
          <p:nvPr/>
        </p:nvSpPr>
        <p:spPr>
          <a:xfrm>
            <a:off x="9190332" y="2458502"/>
            <a:ext cx="192947" cy="1689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F5933AB-1C22-2336-86FD-44F341A33860}"/>
              </a:ext>
            </a:extLst>
          </p:cNvPr>
          <p:cNvSpPr/>
          <p:nvPr/>
        </p:nvSpPr>
        <p:spPr>
          <a:xfrm>
            <a:off x="8718107" y="2908620"/>
            <a:ext cx="192947" cy="1689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BEE7448-7953-1E5B-5BBA-2523D6C15920}"/>
              </a:ext>
            </a:extLst>
          </p:cNvPr>
          <p:cNvCxnSpPr/>
          <p:nvPr/>
        </p:nvCxnSpPr>
        <p:spPr>
          <a:xfrm>
            <a:off x="3135703" y="2543001"/>
            <a:ext cx="76339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795BF1B-1878-EAD9-34AF-4B30628A2676}"/>
              </a:ext>
            </a:extLst>
          </p:cNvPr>
          <p:cNvCxnSpPr/>
          <p:nvPr/>
        </p:nvCxnSpPr>
        <p:spPr>
          <a:xfrm>
            <a:off x="3135703" y="3012043"/>
            <a:ext cx="76339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D08ECDE-F24F-31E3-CE2E-D3F9C54DE219}"/>
              </a:ext>
            </a:extLst>
          </p:cNvPr>
          <p:cNvCxnSpPr/>
          <p:nvPr/>
        </p:nvCxnSpPr>
        <p:spPr>
          <a:xfrm>
            <a:off x="3135703" y="3512982"/>
            <a:ext cx="76339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D7925B6-79A4-EA0A-118F-7239006698F0}"/>
              </a:ext>
            </a:extLst>
          </p:cNvPr>
          <p:cNvCxnSpPr>
            <a:cxnSpLocks/>
          </p:cNvCxnSpPr>
          <p:nvPr/>
        </p:nvCxnSpPr>
        <p:spPr>
          <a:xfrm flipH="1">
            <a:off x="7479151" y="2601025"/>
            <a:ext cx="1047310" cy="2647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8F2E7EC-2827-A83F-CA14-995C6B42EB71}"/>
              </a:ext>
            </a:extLst>
          </p:cNvPr>
          <p:cNvCxnSpPr>
            <a:cxnSpLocks/>
          </p:cNvCxnSpPr>
          <p:nvPr/>
        </p:nvCxnSpPr>
        <p:spPr>
          <a:xfrm flipH="1" flipV="1">
            <a:off x="7453610" y="2914685"/>
            <a:ext cx="1910152" cy="581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8B15470-C839-85E9-5EFE-B14BCB3ED230}"/>
              </a:ext>
            </a:extLst>
          </p:cNvPr>
          <p:cNvCxnSpPr>
            <a:cxnSpLocks/>
          </p:cNvCxnSpPr>
          <p:nvPr/>
        </p:nvCxnSpPr>
        <p:spPr>
          <a:xfrm flipH="1" flipV="1">
            <a:off x="7479151" y="3243189"/>
            <a:ext cx="1662005" cy="3692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0338EAA9-5CAB-7A99-905A-BE026974C315}"/>
              </a:ext>
            </a:extLst>
          </p:cNvPr>
          <p:cNvSpPr/>
          <p:nvPr/>
        </p:nvSpPr>
        <p:spPr>
          <a:xfrm>
            <a:off x="8429987" y="3273033"/>
            <a:ext cx="192947" cy="16899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8FFDBA0-FC8A-E2B1-2E96-29AE15EF6A34}"/>
              </a:ext>
            </a:extLst>
          </p:cNvPr>
          <p:cNvSpPr/>
          <p:nvPr/>
        </p:nvSpPr>
        <p:spPr>
          <a:xfrm>
            <a:off x="9026191" y="2790382"/>
            <a:ext cx="192947" cy="168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D6E617C-3335-DC78-E668-D922514C5D21}"/>
              </a:ext>
            </a:extLst>
          </p:cNvPr>
          <p:cNvSpPr txBox="1"/>
          <p:nvPr/>
        </p:nvSpPr>
        <p:spPr>
          <a:xfrm>
            <a:off x="1596605" y="3838898"/>
            <a:ext cx="1456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Systematic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620F6E3-A1D4-4798-2000-CDEB889861B5}"/>
              </a:ext>
            </a:extLst>
          </p:cNvPr>
          <p:cNvSpPr txBox="1"/>
          <p:nvPr/>
        </p:nvSpPr>
        <p:spPr>
          <a:xfrm>
            <a:off x="8530580" y="393185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Probabilistic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4FEE2C8-3A30-B58E-2BD9-9A4C943A9E9E}"/>
              </a:ext>
            </a:extLst>
          </p:cNvPr>
          <p:cNvSpPr txBox="1"/>
          <p:nvPr/>
        </p:nvSpPr>
        <p:spPr>
          <a:xfrm>
            <a:off x="1596605" y="1613647"/>
            <a:ext cx="5874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parameters: </a:t>
            </a:r>
            <a:r>
              <a:rPr lang="en-US" i="1" dirty="0"/>
              <a:t>material, position, geometry, history....</a:t>
            </a:r>
            <a:endParaRPr lang="en-GB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5F8D1E-64CB-040D-ACE4-5C5D2C026251}"/>
              </a:ext>
            </a:extLst>
          </p:cNvPr>
          <p:cNvSpPr txBox="1"/>
          <p:nvPr/>
        </p:nvSpPr>
        <p:spPr>
          <a:xfrm rot="1243804">
            <a:off x="445270" y="4227744"/>
            <a:ext cx="2409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Old English Text MT" panose="03040902040508030806" pitchFamily="66" charset="0"/>
              </a:rPr>
              <a:t>Old school</a:t>
            </a:r>
            <a:endParaRPr lang="en-GB" sz="3200" dirty="0">
              <a:solidFill>
                <a:srgbClr val="FF0000"/>
              </a:solidFill>
              <a:latin typeface="Old English Text MT" panose="03040902040508030806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CA9773-E02C-55B7-6914-19FCC8F2C07A}"/>
              </a:ext>
            </a:extLst>
          </p:cNvPr>
          <p:cNvSpPr txBox="1"/>
          <p:nvPr/>
        </p:nvSpPr>
        <p:spPr>
          <a:xfrm rot="19623810">
            <a:off x="9702492" y="3811588"/>
            <a:ext cx="24092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ptos Serif" panose="020B0502040204020203" pitchFamily="18" charset="0"/>
                <a:cs typeface="Aptos Serif" panose="020B0502040204020203" pitchFamily="18" charset="0"/>
              </a:rPr>
              <a:t>Machine learning</a:t>
            </a:r>
            <a:endParaRPr lang="en-GB" sz="3200" dirty="0">
              <a:solidFill>
                <a:srgbClr val="FF0000"/>
              </a:solidFill>
              <a:latin typeface="Aptos Serif" panose="020B0502040204020203" pitchFamily="18" charset="0"/>
              <a:cs typeface="Aptos Serif" panose="020B0502040204020203" pitchFamily="18" charset="0"/>
            </a:endParaRP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445A4EF-2866-7351-8603-82A570DD8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10908560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E8D52A-F21E-2BF9-A7A8-CC0BD0900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376D3-CFD6-A430-7FE6-869C0A58B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51" y="199144"/>
            <a:ext cx="10515600" cy="1325563"/>
          </a:xfrm>
        </p:spPr>
        <p:txBody>
          <a:bodyPr/>
          <a:lstStyle/>
          <a:p>
            <a:r>
              <a:rPr lang="en-US" sz="4100" dirty="0"/>
              <a:t>Scaling factors</a:t>
            </a:r>
            <a:br>
              <a:rPr lang="en-US" dirty="0"/>
            </a:br>
            <a:r>
              <a:rPr lang="en-US" sz="2400" dirty="0"/>
              <a:t>Systematic vs probabilistic</a:t>
            </a:r>
            <a:endParaRPr lang="en-GB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2E348B-ABCD-6ABE-69D4-1BDAEC53B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1533FC5-41E7-AF02-A3BE-43011DAEBA93}"/>
              </a:ext>
            </a:extLst>
          </p:cNvPr>
          <p:cNvSpPr/>
          <p:nvPr/>
        </p:nvSpPr>
        <p:spPr>
          <a:xfrm>
            <a:off x="1601246" y="2338670"/>
            <a:ext cx="384917" cy="377504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59C9EF5-89BC-2FFB-C9C0-CF475AC85E42}"/>
              </a:ext>
            </a:extLst>
          </p:cNvPr>
          <p:cNvSpPr/>
          <p:nvPr/>
        </p:nvSpPr>
        <p:spPr>
          <a:xfrm>
            <a:off x="1601245" y="2823292"/>
            <a:ext cx="384917" cy="377504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3080C17-E845-9FDD-A4F5-F024F653D0F4}"/>
              </a:ext>
            </a:extLst>
          </p:cNvPr>
          <p:cNvSpPr/>
          <p:nvPr/>
        </p:nvSpPr>
        <p:spPr>
          <a:xfrm>
            <a:off x="2130729" y="2338642"/>
            <a:ext cx="384917" cy="377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55FDEEE-112F-0573-A1F1-40DDF5086493}"/>
              </a:ext>
            </a:extLst>
          </p:cNvPr>
          <p:cNvSpPr/>
          <p:nvPr/>
        </p:nvSpPr>
        <p:spPr>
          <a:xfrm>
            <a:off x="2130728" y="3309862"/>
            <a:ext cx="384917" cy="377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6ADAFCD-7351-7C0C-6BEC-F0164A595207}"/>
              </a:ext>
            </a:extLst>
          </p:cNvPr>
          <p:cNvSpPr/>
          <p:nvPr/>
        </p:nvSpPr>
        <p:spPr>
          <a:xfrm>
            <a:off x="2668046" y="2338642"/>
            <a:ext cx="384917" cy="377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9DF737C-855D-36F9-081A-7182A922A47D}"/>
              </a:ext>
            </a:extLst>
          </p:cNvPr>
          <p:cNvSpPr/>
          <p:nvPr/>
        </p:nvSpPr>
        <p:spPr>
          <a:xfrm>
            <a:off x="2668046" y="3305306"/>
            <a:ext cx="384917" cy="377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788C975-A450-501C-C153-3CF65FAC3031}"/>
              </a:ext>
            </a:extLst>
          </p:cNvPr>
          <p:cNvSpPr/>
          <p:nvPr/>
        </p:nvSpPr>
        <p:spPr>
          <a:xfrm>
            <a:off x="2130729" y="2823291"/>
            <a:ext cx="384917" cy="377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9588173-AD19-7C8C-AA2B-07C396950B82}"/>
              </a:ext>
            </a:extLst>
          </p:cNvPr>
          <p:cNvSpPr/>
          <p:nvPr/>
        </p:nvSpPr>
        <p:spPr>
          <a:xfrm>
            <a:off x="1601245" y="3305306"/>
            <a:ext cx="384917" cy="377504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ACCCE21-3E50-606C-FA70-69408BF778E7}"/>
              </a:ext>
            </a:extLst>
          </p:cNvPr>
          <p:cNvSpPr/>
          <p:nvPr/>
        </p:nvSpPr>
        <p:spPr>
          <a:xfrm>
            <a:off x="2668046" y="2823292"/>
            <a:ext cx="384917" cy="377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E511078-AA3F-870E-B073-7CA4A7D077CA}"/>
              </a:ext>
            </a:extLst>
          </p:cNvPr>
          <p:cNvSpPr/>
          <p:nvPr/>
        </p:nvSpPr>
        <p:spPr>
          <a:xfrm>
            <a:off x="4132968" y="2338643"/>
            <a:ext cx="3112316" cy="134416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8D8CB2-C650-93CE-72E0-995BC9CFF490}"/>
              </a:ext>
            </a:extLst>
          </p:cNvPr>
          <p:cNvSpPr txBox="1"/>
          <p:nvPr/>
        </p:nvSpPr>
        <p:spPr>
          <a:xfrm>
            <a:off x="4988893" y="2654293"/>
            <a:ext cx="2256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</a:rPr>
              <a:t>ActiWiz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B5C840D-5638-546C-C284-E34A2605AE14}"/>
              </a:ext>
            </a:extLst>
          </p:cNvPr>
          <p:cNvSpPr/>
          <p:nvPr/>
        </p:nvSpPr>
        <p:spPr>
          <a:xfrm>
            <a:off x="7826566" y="2185187"/>
            <a:ext cx="2592198" cy="16537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04F7B4B-3822-DA4F-E873-712BA0C02B20}"/>
              </a:ext>
            </a:extLst>
          </p:cNvPr>
          <p:cNvSpPr/>
          <p:nvPr/>
        </p:nvSpPr>
        <p:spPr>
          <a:xfrm>
            <a:off x="8675208" y="2507428"/>
            <a:ext cx="192947" cy="168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0F8CB3F-CEAA-8498-DAF7-67F74658004D}"/>
              </a:ext>
            </a:extLst>
          </p:cNvPr>
          <p:cNvSpPr/>
          <p:nvPr/>
        </p:nvSpPr>
        <p:spPr>
          <a:xfrm>
            <a:off x="8288372" y="2915903"/>
            <a:ext cx="192947" cy="16899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A567F30-2314-63D8-45EA-F4995409EA1E}"/>
              </a:ext>
            </a:extLst>
          </p:cNvPr>
          <p:cNvSpPr/>
          <p:nvPr/>
        </p:nvSpPr>
        <p:spPr>
          <a:xfrm>
            <a:off x="9395863" y="2859691"/>
            <a:ext cx="192947" cy="16899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B9BF686-F409-C96C-2AB8-2F7B57E31A24}"/>
              </a:ext>
            </a:extLst>
          </p:cNvPr>
          <p:cNvSpPr/>
          <p:nvPr/>
        </p:nvSpPr>
        <p:spPr>
          <a:xfrm>
            <a:off x="9210940" y="3527904"/>
            <a:ext cx="192947" cy="1689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E48192A-C8F3-FB70-966C-B0F5DCDA8CE2}"/>
              </a:ext>
            </a:extLst>
          </p:cNvPr>
          <p:cNvSpPr/>
          <p:nvPr/>
        </p:nvSpPr>
        <p:spPr>
          <a:xfrm>
            <a:off x="9363762" y="3158690"/>
            <a:ext cx="192947" cy="1689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EDED182-12DE-3352-1205-8AC0EE14C22B}"/>
              </a:ext>
            </a:extLst>
          </p:cNvPr>
          <p:cNvSpPr/>
          <p:nvPr/>
        </p:nvSpPr>
        <p:spPr>
          <a:xfrm>
            <a:off x="9848601" y="2803882"/>
            <a:ext cx="192947" cy="168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A8B9584F-AB25-52E5-3C4B-2168DEBB0AF8}"/>
              </a:ext>
            </a:extLst>
          </p:cNvPr>
          <p:cNvSpPr/>
          <p:nvPr/>
        </p:nvSpPr>
        <p:spPr>
          <a:xfrm>
            <a:off x="8929718" y="3339315"/>
            <a:ext cx="192947" cy="168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BA21E35-BA98-F0DA-C0C9-460D9FC68B43}"/>
              </a:ext>
            </a:extLst>
          </p:cNvPr>
          <p:cNvSpPr/>
          <p:nvPr/>
        </p:nvSpPr>
        <p:spPr>
          <a:xfrm>
            <a:off x="9752128" y="3254816"/>
            <a:ext cx="192947" cy="16899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4A1B7B1-35CC-8C36-626B-4E4CF4809771}"/>
              </a:ext>
            </a:extLst>
          </p:cNvPr>
          <p:cNvSpPr/>
          <p:nvPr/>
        </p:nvSpPr>
        <p:spPr>
          <a:xfrm>
            <a:off x="9190332" y="2458502"/>
            <a:ext cx="192947" cy="1689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F7C26F2-2B12-E42A-7E9B-A42DD9CFC000}"/>
              </a:ext>
            </a:extLst>
          </p:cNvPr>
          <p:cNvSpPr/>
          <p:nvPr/>
        </p:nvSpPr>
        <p:spPr>
          <a:xfrm>
            <a:off x="8718107" y="2908620"/>
            <a:ext cx="192947" cy="1689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C7D5885-8885-A7BF-3F1D-CFFC184B1F7C}"/>
              </a:ext>
            </a:extLst>
          </p:cNvPr>
          <p:cNvCxnSpPr/>
          <p:nvPr/>
        </p:nvCxnSpPr>
        <p:spPr>
          <a:xfrm>
            <a:off x="3135703" y="2543001"/>
            <a:ext cx="76339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55278C7-3BD3-C305-6421-174178FC147F}"/>
              </a:ext>
            </a:extLst>
          </p:cNvPr>
          <p:cNvCxnSpPr/>
          <p:nvPr/>
        </p:nvCxnSpPr>
        <p:spPr>
          <a:xfrm>
            <a:off x="3135703" y="3012043"/>
            <a:ext cx="76339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6BD5368-5263-B2EA-5980-47DF79F9D1BE}"/>
              </a:ext>
            </a:extLst>
          </p:cNvPr>
          <p:cNvCxnSpPr/>
          <p:nvPr/>
        </p:nvCxnSpPr>
        <p:spPr>
          <a:xfrm>
            <a:off x="3135703" y="3512982"/>
            <a:ext cx="76339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72C58F4-8C2E-D319-D3B9-7F2354340F21}"/>
              </a:ext>
            </a:extLst>
          </p:cNvPr>
          <p:cNvCxnSpPr>
            <a:cxnSpLocks/>
          </p:cNvCxnSpPr>
          <p:nvPr/>
        </p:nvCxnSpPr>
        <p:spPr>
          <a:xfrm flipH="1">
            <a:off x="7479151" y="2601025"/>
            <a:ext cx="1047310" cy="2647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65EA73AE-0876-675E-C353-213F31E28263}"/>
              </a:ext>
            </a:extLst>
          </p:cNvPr>
          <p:cNvCxnSpPr>
            <a:cxnSpLocks/>
          </p:cNvCxnSpPr>
          <p:nvPr/>
        </p:nvCxnSpPr>
        <p:spPr>
          <a:xfrm flipH="1" flipV="1">
            <a:off x="7453610" y="2914685"/>
            <a:ext cx="1910152" cy="581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A80959E-9229-1816-66E8-0F970041EB82}"/>
              </a:ext>
            </a:extLst>
          </p:cNvPr>
          <p:cNvCxnSpPr>
            <a:cxnSpLocks/>
          </p:cNvCxnSpPr>
          <p:nvPr/>
        </p:nvCxnSpPr>
        <p:spPr>
          <a:xfrm flipH="1" flipV="1">
            <a:off x="7479151" y="3243189"/>
            <a:ext cx="1662005" cy="3692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D9F13440-93DB-957F-E030-A0C66D169312}"/>
              </a:ext>
            </a:extLst>
          </p:cNvPr>
          <p:cNvSpPr/>
          <p:nvPr/>
        </p:nvSpPr>
        <p:spPr>
          <a:xfrm>
            <a:off x="8429987" y="3273033"/>
            <a:ext cx="192947" cy="16899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6CFF1D5-808F-9AA1-FD14-BD3E3521D2D7}"/>
              </a:ext>
            </a:extLst>
          </p:cNvPr>
          <p:cNvSpPr/>
          <p:nvPr/>
        </p:nvSpPr>
        <p:spPr>
          <a:xfrm>
            <a:off x="9026191" y="2790382"/>
            <a:ext cx="192947" cy="168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Arrow: Down 51">
            <a:extLst>
              <a:ext uri="{FF2B5EF4-FFF2-40B4-BE49-F238E27FC236}">
                <a16:creationId xmlns:a16="http://schemas.microsoft.com/office/drawing/2014/main" id="{3028531C-EE6C-F53D-7F29-29475F16A988}"/>
              </a:ext>
            </a:extLst>
          </p:cNvPr>
          <p:cNvSpPr/>
          <p:nvPr/>
        </p:nvSpPr>
        <p:spPr>
          <a:xfrm rot="796510">
            <a:off x="4961083" y="3822386"/>
            <a:ext cx="420046" cy="554723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Arrow: Down 56">
            <a:extLst>
              <a:ext uri="{FF2B5EF4-FFF2-40B4-BE49-F238E27FC236}">
                <a16:creationId xmlns:a16="http://schemas.microsoft.com/office/drawing/2014/main" id="{6D566F99-C8BB-AB43-2FF5-A9E2C1EF0A07}"/>
              </a:ext>
            </a:extLst>
          </p:cNvPr>
          <p:cNvSpPr/>
          <p:nvPr/>
        </p:nvSpPr>
        <p:spPr>
          <a:xfrm rot="20625673">
            <a:off x="5881346" y="3815537"/>
            <a:ext cx="420046" cy="554723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823FA0F-7707-538F-F048-ACAA845292A7}"/>
              </a:ext>
            </a:extLst>
          </p:cNvPr>
          <p:cNvSpPr txBox="1"/>
          <p:nvPr/>
        </p:nvSpPr>
        <p:spPr>
          <a:xfrm>
            <a:off x="1596605" y="3838898"/>
            <a:ext cx="1456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Systematic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789E944-3037-232C-8429-403AE87131E1}"/>
              </a:ext>
            </a:extLst>
          </p:cNvPr>
          <p:cNvSpPr txBox="1"/>
          <p:nvPr/>
        </p:nvSpPr>
        <p:spPr>
          <a:xfrm>
            <a:off x="8530580" y="393185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Probabilistic</a:t>
            </a:r>
          </a:p>
        </p:txBody>
      </p:sp>
      <p:pic>
        <p:nvPicPr>
          <p:cNvPr id="66" name="Graphic 65" descr="List outline">
            <a:extLst>
              <a:ext uri="{FF2B5EF4-FFF2-40B4-BE49-F238E27FC236}">
                <a16:creationId xmlns:a16="http://schemas.microsoft.com/office/drawing/2014/main" id="{49ACEE1D-8ED2-AB10-3A32-9C5E8FC50F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11749" y="4589884"/>
            <a:ext cx="1377144" cy="1377144"/>
          </a:xfrm>
          <a:prstGeom prst="rect">
            <a:avLst/>
          </a:prstGeom>
        </p:spPr>
      </p:pic>
      <p:pic>
        <p:nvPicPr>
          <p:cNvPr id="67" name="Graphic 66" descr="List outline">
            <a:extLst>
              <a:ext uri="{FF2B5EF4-FFF2-40B4-BE49-F238E27FC236}">
                <a16:creationId xmlns:a16="http://schemas.microsoft.com/office/drawing/2014/main" id="{B0013431-9AA7-0DDC-ABF0-AB2E0201C2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19246" y="4562625"/>
            <a:ext cx="1377144" cy="13771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2D50C0B-6DEB-7E16-F32D-1B1281B651B5}"/>
              </a:ext>
            </a:extLst>
          </p:cNvPr>
          <p:cNvSpPr txBox="1"/>
          <p:nvPr/>
        </p:nvSpPr>
        <p:spPr>
          <a:xfrm>
            <a:off x="1596605" y="1613647"/>
            <a:ext cx="5874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parameters: </a:t>
            </a:r>
            <a:r>
              <a:rPr lang="en-US" i="1" dirty="0"/>
              <a:t>material, position, geometry, history....</a:t>
            </a:r>
            <a:endParaRPr lang="en-GB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6C3B76-5675-8981-3C7D-05A5B1E17F63}"/>
              </a:ext>
            </a:extLst>
          </p:cNvPr>
          <p:cNvSpPr txBox="1"/>
          <p:nvPr/>
        </p:nvSpPr>
        <p:spPr>
          <a:xfrm rot="1243804">
            <a:off x="445270" y="4227744"/>
            <a:ext cx="2409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Old English Text MT" panose="03040902040508030806" pitchFamily="66" charset="0"/>
              </a:rPr>
              <a:t>Old school</a:t>
            </a:r>
            <a:endParaRPr lang="en-GB" sz="3200" dirty="0">
              <a:solidFill>
                <a:srgbClr val="FF0000"/>
              </a:solidFill>
              <a:latin typeface="Old English Text MT" panose="03040902040508030806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BA975AB-6536-623B-A496-23981BC912D1}"/>
              </a:ext>
            </a:extLst>
          </p:cNvPr>
          <p:cNvSpPr txBox="1"/>
          <p:nvPr/>
        </p:nvSpPr>
        <p:spPr>
          <a:xfrm rot="19623810">
            <a:off x="9702492" y="3811588"/>
            <a:ext cx="24092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Aptos Serif" panose="020B0502040204020203" pitchFamily="18" charset="0"/>
                <a:cs typeface="Aptos Serif" panose="020B0502040204020203" pitchFamily="18" charset="0"/>
              </a:rPr>
              <a:t>Machine learning</a:t>
            </a:r>
            <a:endParaRPr lang="en-GB" sz="3200" dirty="0">
              <a:solidFill>
                <a:srgbClr val="FF0000"/>
              </a:solidFill>
              <a:latin typeface="Aptos Serif" panose="020B0502040204020203" pitchFamily="18" charset="0"/>
              <a:cs typeface="Aptos Serif" panose="020B0502040204020203" pitchFamily="18" charset="0"/>
            </a:endParaRPr>
          </a:p>
        </p:txBody>
      </p:sp>
      <p:sp>
        <p:nvSpPr>
          <p:cNvPr id="30" name="Footer Placeholder 29">
            <a:extLst>
              <a:ext uri="{FF2B5EF4-FFF2-40B4-BE49-F238E27FC236}">
                <a16:creationId xmlns:a16="http://schemas.microsoft.com/office/drawing/2014/main" id="{DF9F39FF-BBDA-0835-9469-A6EAB7EE4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3028379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E1787B-251A-B54D-43DB-8372303F77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D5054-58EE-6B32-82CA-146491591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251" y="199144"/>
            <a:ext cx="10515600" cy="1325563"/>
          </a:xfrm>
        </p:spPr>
        <p:txBody>
          <a:bodyPr/>
          <a:lstStyle/>
          <a:p>
            <a:r>
              <a:rPr lang="en-US" sz="4100" dirty="0"/>
              <a:t>Scaling factors</a:t>
            </a:r>
            <a:br>
              <a:rPr lang="en-US" dirty="0"/>
            </a:br>
            <a:r>
              <a:rPr lang="en-US" sz="2400" dirty="0"/>
              <a:t>Systematic vs probabilistic</a:t>
            </a:r>
            <a:endParaRPr lang="en-GB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FC5730-65FB-133A-54EB-F184D32AD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9E632D5-5420-C95A-3050-72F53CE48400}"/>
              </a:ext>
            </a:extLst>
          </p:cNvPr>
          <p:cNvSpPr/>
          <p:nvPr/>
        </p:nvSpPr>
        <p:spPr>
          <a:xfrm>
            <a:off x="1601246" y="2338670"/>
            <a:ext cx="384917" cy="377504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FCDDB99-03FB-08BB-B643-CB2B74F3A256}"/>
              </a:ext>
            </a:extLst>
          </p:cNvPr>
          <p:cNvSpPr/>
          <p:nvPr/>
        </p:nvSpPr>
        <p:spPr>
          <a:xfrm>
            <a:off x="1601245" y="2823292"/>
            <a:ext cx="384917" cy="377504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7EB97BF-DCDF-E75B-7101-29BD61EADEFD}"/>
              </a:ext>
            </a:extLst>
          </p:cNvPr>
          <p:cNvSpPr/>
          <p:nvPr/>
        </p:nvSpPr>
        <p:spPr>
          <a:xfrm>
            <a:off x="2130729" y="2338642"/>
            <a:ext cx="384917" cy="377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D7FB791-BB6A-506C-BE84-022E6CB2CDE2}"/>
              </a:ext>
            </a:extLst>
          </p:cNvPr>
          <p:cNvSpPr/>
          <p:nvPr/>
        </p:nvSpPr>
        <p:spPr>
          <a:xfrm>
            <a:off x="2130728" y="3309862"/>
            <a:ext cx="384917" cy="377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8ECDA54-7DB9-B231-39BF-5C6CA405EF35}"/>
              </a:ext>
            </a:extLst>
          </p:cNvPr>
          <p:cNvSpPr/>
          <p:nvPr/>
        </p:nvSpPr>
        <p:spPr>
          <a:xfrm>
            <a:off x="2668046" y="2338642"/>
            <a:ext cx="384917" cy="377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18D615FF-1B15-7799-6AFC-BC9A56BAD395}"/>
              </a:ext>
            </a:extLst>
          </p:cNvPr>
          <p:cNvSpPr/>
          <p:nvPr/>
        </p:nvSpPr>
        <p:spPr>
          <a:xfrm>
            <a:off x="2668046" y="3305306"/>
            <a:ext cx="384917" cy="377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8E22E64-F10C-EEE0-96F5-CDC88ECAA462}"/>
              </a:ext>
            </a:extLst>
          </p:cNvPr>
          <p:cNvSpPr/>
          <p:nvPr/>
        </p:nvSpPr>
        <p:spPr>
          <a:xfrm>
            <a:off x="2130729" y="2823291"/>
            <a:ext cx="384917" cy="377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F66362D-F6F2-72A3-FAFB-CFF1392127A7}"/>
              </a:ext>
            </a:extLst>
          </p:cNvPr>
          <p:cNvSpPr/>
          <p:nvPr/>
        </p:nvSpPr>
        <p:spPr>
          <a:xfrm>
            <a:off x="1601245" y="3305306"/>
            <a:ext cx="384917" cy="377504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F333CE3-0C8F-4ACF-E908-DDA47149607B}"/>
              </a:ext>
            </a:extLst>
          </p:cNvPr>
          <p:cNvSpPr/>
          <p:nvPr/>
        </p:nvSpPr>
        <p:spPr>
          <a:xfrm>
            <a:off x="2668046" y="2823292"/>
            <a:ext cx="384917" cy="3775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4F4FA784-675A-933A-1040-0C853C590BFD}"/>
              </a:ext>
            </a:extLst>
          </p:cNvPr>
          <p:cNvSpPr/>
          <p:nvPr/>
        </p:nvSpPr>
        <p:spPr>
          <a:xfrm>
            <a:off x="4132968" y="2338643"/>
            <a:ext cx="3112316" cy="134416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CFAFBD-AE9B-4B0F-F67E-4AD7CE48B22D}"/>
              </a:ext>
            </a:extLst>
          </p:cNvPr>
          <p:cNvSpPr txBox="1"/>
          <p:nvPr/>
        </p:nvSpPr>
        <p:spPr>
          <a:xfrm>
            <a:off x="4988893" y="2654293"/>
            <a:ext cx="2256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C00000"/>
                </a:solidFill>
              </a:rPr>
              <a:t>ActiWiz</a:t>
            </a:r>
            <a:endParaRPr lang="en-GB" sz="2800" dirty="0">
              <a:solidFill>
                <a:srgbClr val="C00000"/>
              </a:solidFill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DDA181A-98B8-0911-C358-74064C234B78}"/>
              </a:ext>
            </a:extLst>
          </p:cNvPr>
          <p:cNvSpPr/>
          <p:nvPr/>
        </p:nvSpPr>
        <p:spPr>
          <a:xfrm>
            <a:off x="7826566" y="2185187"/>
            <a:ext cx="2592198" cy="16537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B273733-43E6-F826-3906-995C023D4045}"/>
              </a:ext>
            </a:extLst>
          </p:cNvPr>
          <p:cNvSpPr/>
          <p:nvPr/>
        </p:nvSpPr>
        <p:spPr>
          <a:xfrm>
            <a:off x="8675208" y="2507428"/>
            <a:ext cx="192947" cy="168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EB6A9E3-1C9F-0E41-DDB2-D2D2EBC4A6AB}"/>
              </a:ext>
            </a:extLst>
          </p:cNvPr>
          <p:cNvSpPr/>
          <p:nvPr/>
        </p:nvSpPr>
        <p:spPr>
          <a:xfrm>
            <a:off x="8288372" y="2915903"/>
            <a:ext cx="192947" cy="16899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DAF2A3D-EF59-277B-CC28-FFCA2177A684}"/>
              </a:ext>
            </a:extLst>
          </p:cNvPr>
          <p:cNvSpPr/>
          <p:nvPr/>
        </p:nvSpPr>
        <p:spPr>
          <a:xfrm>
            <a:off x="9395863" y="2859691"/>
            <a:ext cx="192947" cy="16899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ED05F53-A223-02CB-631C-7EAD4F782290}"/>
              </a:ext>
            </a:extLst>
          </p:cNvPr>
          <p:cNvSpPr/>
          <p:nvPr/>
        </p:nvSpPr>
        <p:spPr>
          <a:xfrm>
            <a:off x="9210940" y="3527904"/>
            <a:ext cx="192947" cy="1689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427CF2E-1F47-BC99-F962-EAF66E869FC1}"/>
              </a:ext>
            </a:extLst>
          </p:cNvPr>
          <p:cNvSpPr/>
          <p:nvPr/>
        </p:nvSpPr>
        <p:spPr>
          <a:xfrm>
            <a:off x="9363762" y="3158690"/>
            <a:ext cx="192947" cy="1689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515C22D-2395-5FD5-568A-FC1EF05C4B20}"/>
              </a:ext>
            </a:extLst>
          </p:cNvPr>
          <p:cNvSpPr/>
          <p:nvPr/>
        </p:nvSpPr>
        <p:spPr>
          <a:xfrm>
            <a:off x="9848601" y="2803882"/>
            <a:ext cx="192947" cy="168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BC338FD-CBBF-2FB1-5214-F97069242792}"/>
              </a:ext>
            </a:extLst>
          </p:cNvPr>
          <p:cNvSpPr/>
          <p:nvPr/>
        </p:nvSpPr>
        <p:spPr>
          <a:xfrm>
            <a:off x="8929718" y="3339315"/>
            <a:ext cx="192947" cy="168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C9D8F7F-942B-D33F-266D-70CB6FE4B55D}"/>
              </a:ext>
            </a:extLst>
          </p:cNvPr>
          <p:cNvSpPr/>
          <p:nvPr/>
        </p:nvSpPr>
        <p:spPr>
          <a:xfrm>
            <a:off x="9752128" y="3254816"/>
            <a:ext cx="192947" cy="16899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8A11289-9AFF-FD40-6272-67BA2922E453}"/>
              </a:ext>
            </a:extLst>
          </p:cNvPr>
          <p:cNvSpPr/>
          <p:nvPr/>
        </p:nvSpPr>
        <p:spPr>
          <a:xfrm>
            <a:off x="9190332" y="2458502"/>
            <a:ext cx="192947" cy="1689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A6D9708-51EE-C455-7ED7-8DA3797C2744}"/>
              </a:ext>
            </a:extLst>
          </p:cNvPr>
          <p:cNvSpPr/>
          <p:nvPr/>
        </p:nvSpPr>
        <p:spPr>
          <a:xfrm>
            <a:off x="8718107" y="2908620"/>
            <a:ext cx="192947" cy="168998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2E6712D-CFC8-6305-D201-35F1AD4DB8BB}"/>
              </a:ext>
            </a:extLst>
          </p:cNvPr>
          <p:cNvCxnSpPr/>
          <p:nvPr/>
        </p:nvCxnSpPr>
        <p:spPr>
          <a:xfrm>
            <a:off x="3135703" y="2543001"/>
            <a:ext cx="76339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90DD0D1-5C9E-1450-A09D-857EEEEA2E4E}"/>
              </a:ext>
            </a:extLst>
          </p:cNvPr>
          <p:cNvCxnSpPr/>
          <p:nvPr/>
        </p:nvCxnSpPr>
        <p:spPr>
          <a:xfrm>
            <a:off x="3135703" y="3012043"/>
            <a:ext cx="76339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F06B9AD-D099-4F60-5FE5-3BAA5BD5862C}"/>
              </a:ext>
            </a:extLst>
          </p:cNvPr>
          <p:cNvCxnSpPr/>
          <p:nvPr/>
        </p:nvCxnSpPr>
        <p:spPr>
          <a:xfrm>
            <a:off x="3135703" y="3512982"/>
            <a:ext cx="76339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B4393E1-CE6C-B8D3-AD4D-4E4F483416EE}"/>
              </a:ext>
            </a:extLst>
          </p:cNvPr>
          <p:cNvCxnSpPr>
            <a:cxnSpLocks/>
          </p:cNvCxnSpPr>
          <p:nvPr/>
        </p:nvCxnSpPr>
        <p:spPr>
          <a:xfrm flipH="1">
            <a:off x="7479151" y="2601025"/>
            <a:ext cx="1047310" cy="2647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1EC3605E-CCC3-E0CB-065A-733AD65FAE26}"/>
              </a:ext>
            </a:extLst>
          </p:cNvPr>
          <p:cNvCxnSpPr>
            <a:cxnSpLocks/>
          </p:cNvCxnSpPr>
          <p:nvPr/>
        </p:nvCxnSpPr>
        <p:spPr>
          <a:xfrm flipH="1" flipV="1">
            <a:off x="7453610" y="2914685"/>
            <a:ext cx="1910152" cy="5819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1CAC916-175F-591D-0E12-CC88C297CFB2}"/>
              </a:ext>
            </a:extLst>
          </p:cNvPr>
          <p:cNvCxnSpPr>
            <a:cxnSpLocks/>
          </p:cNvCxnSpPr>
          <p:nvPr/>
        </p:nvCxnSpPr>
        <p:spPr>
          <a:xfrm flipH="1" flipV="1">
            <a:off x="7479151" y="3243189"/>
            <a:ext cx="1662005" cy="3692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19390711-A88F-5DBC-EAD0-97DD4FF90B7A}"/>
              </a:ext>
            </a:extLst>
          </p:cNvPr>
          <p:cNvSpPr/>
          <p:nvPr/>
        </p:nvSpPr>
        <p:spPr>
          <a:xfrm>
            <a:off x="8429987" y="3273033"/>
            <a:ext cx="192947" cy="16899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72E37AF-2FE4-8624-69FD-9B826187AD34}"/>
              </a:ext>
            </a:extLst>
          </p:cNvPr>
          <p:cNvSpPr/>
          <p:nvPr/>
        </p:nvSpPr>
        <p:spPr>
          <a:xfrm>
            <a:off x="9026191" y="2790382"/>
            <a:ext cx="192947" cy="168998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Arrow: Down 51">
            <a:extLst>
              <a:ext uri="{FF2B5EF4-FFF2-40B4-BE49-F238E27FC236}">
                <a16:creationId xmlns:a16="http://schemas.microsoft.com/office/drawing/2014/main" id="{2213C7FC-BBF9-0826-4528-B8C59ED46A38}"/>
              </a:ext>
            </a:extLst>
          </p:cNvPr>
          <p:cNvSpPr/>
          <p:nvPr/>
        </p:nvSpPr>
        <p:spPr>
          <a:xfrm rot="796510">
            <a:off x="4961083" y="3822386"/>
            <a:ext cx="420046" cy="554723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Arrow: Down 56">
            <a:extLst>
              <a:ext uri="{FF2B5EF4-FFF2-40B4-BE49-F238E27FC236}">
                <a16:creationId xmlns:a16="http://schemas.microsoft.com/office/drawing/2014/main" id="{5DB97D83-C3C0-F4EA-A597-A26B1E5FBBD0}"/>
              </a:ext>
            </a:extLst>
          </p:cNvPr>
          <p:cNvSpPr/>
          <p:nvPr/>
        </p:nvSpPr>
        <p:spPr>
          <a:xfrm rot="20625673">
            <a:off x="5881346" y="3815537"/>
            <a:ext cx="420046" cy="554723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E2CAA89-D5EA-7FBA-A476-1B0B304BCEA9}"/>
              </a:ext>
            </a:extLst>
          </p:cNvPr>
          <p:cNvSpPr txBox="1"/>
          <p:nvPr/>
        </p:nvSpPr>
        <p:spPr>
          <a:xfrm>
            <a:off x="1596605" y="3838898"/>
            <a:ext cx="1456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Systematic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D15F74D-D606-82CC-E096-93B78D454081}"/>
              </a:ext>
            </a:extLst>
          </p:cNvPr>
          <p:cNvSpPr txBox="1"/>
          <p:nvPr/>
        </p:nvSpPr>
        <p:spPr>
          <a:xfrm>
            <a:off x="8530580" y="393185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Probabilistic</a:t>
            </a:r>
          </a:p>
        </p:txBody>
      </p:sp>
      <p:pic>
        <p:nvPicPr>
          <p:cNvPr id="66" name="Graphic 65" descr="List outline">
            <a:extLst>
              <a:ext uri="{FF2B5EF4-FFF2-40B4-BE49-F238E27FC236}">
                <a16:creationId xmlns:a16="http://schemas.microsoft.com/office/drawing/2014/main" id="{390CD703-4416-19D5-8261-BF3D1DCEB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11749" y="4589884"/>
            <a:ext cx="1377144" cy="1377144"/>
          </a:xfrm>
          <a:prstGeom prst="rect">
            <a:avLst/>
          </a:prstGeom>
        </p:spPr>
      </p:pic>
      <p:pic>
        <p:nvPicPr>
          <p:cNvPr id="67" name="Graphic 66" descr="List outline">
            <a:extLst>
              <a:ext uri="{FF2B5EF4-FFF2-40B4-BE49-F238E27FC236}">
                <a16:creationId xmlns:a16="http://schemas.microsoft.com/office/drawing/2014/main" id="{06D7F3D2-B8A9-2791-8F4A-BF6E5C917E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19246" y="4562625"/>
            <a:ext cx="1377144" cy="1377144"/>
          </a:xfrm>
          <a:prstGeom prst="rect">
            <a:avLst/>
          </a:prstGeom>
        </p:spPr>
      </p:pic>
      <p:sp>
        <p:nvSpPr>
          <p:cNvPr id="68" name="Arrow: Down 67">
            <a:extLst>
              <a:ext uri="{FF2B5EF4-FFF2-40B4-BE49-F238E27FC236}">
                <a16:creationId xmlns:a16="http://schemas.microsoft.com/office/drawing/2014/main" id="{8D6F9C48-7C19-3E0C-2AE2-7B4E97BE7404}"/>
              </a:ext>
            </a:extLst>
          </p:cNvPr>
          <p:cNvSpPr/>
          <p:nvPr/>
        </p:nvSpPr>
        <p:spPr>
          <a:xfrm rot="5400000">
            <a:off x="3039278" y="4865682"/>
            <a:ext cx="420046" cy="554723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Arrow: Down 68">
            <a:extLst>
              <a:ext uri="{FF2B5EF4-FFF2-40B4-BE49-F238E27FC236}">
                <a16:creationId xmlns:a16="http://schemas.microsoft.com/office/drawing/2014/main" id="{D5FC7C30-1105-D812-1911-148C7AFC2B88}"/>
              </a:ext>
            </a:extLst>
          </p:cNvPr>
          <p:cNvSpPr/>
          <p:nvPr/>
        </p:nvSpPr>
        <p:spPr>
          <a:xfrm rot="16200000">
            <a:off x="7912729" y="4973836"/>
            <a:ext cx="420046" cy="554723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24E306E-DBBA-9375-C930-F913CF3E62D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7442"/>
          <a:stretch/>
        </p:blipFill>
        <p:spPr>
          <a:xfrm>
            <a:off x="974144" y="4527317"/>
            <a:ext cx="1507714" cy="14397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C8D95E5-CF0B-6482-F057-9B584EC9C4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03787" y="4595548"/>
            <a:ext cx="1505843" cy="143878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C2C93AED-13EC-C09B-595C-5BF69A341214}"/>
              </a:ext>
            </a:extLst>
          </p:cNvPr>
          <p:cNvSpPr txBox="1"/>
          <p:nvPr/>
        </p:nvSpPr>
        <p:spPr>
          <a:xfrm>
            <a:off x="1596605" y="1613647"/>
            <a:ext cx="5874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parameters: </a:t>
            </a:r>
            <a:r>
              <a:rPr lang="en-US" i="1" dirty="0"/>
              <a:t>material, position, geometry, history....</a:t>
            </a:r>
            <a:endParaRPr lang="en-GB" i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2870D-F728-0941-F925-C1CAFD6B3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424608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2B27D-2FAC-EA19-742C-113CC2DD5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50A3BE8-7E5B-4D08-AC43-F458F4CB4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Machine learning</a:t>
            </a:r>
          </a:p>
          <a:p>
            <a:r>
              <a:rPr lang="en-US" dirty="0"/>
              <a:t>Data and tools</a:t>
            </a:r>
          </a:p>
          <a:p>
            <a:r>
              <a:rPr lang="en-US" dirty="0"/>
              <a:t>Application:</a:t>
            </a:r>
          </a:p>
          <a:p>
            <a:pPr lvl="1"/>
            <a:r>
              <a:rPr lang="en-US" dirty="0"/>
              <a:t>Scaling factors</a:t>
            </a:r>
          </a:p>
          <a:p>
            <a:pPr lvl="1"/>
            <a:r>
              <a:rPr lang="en-US" dirty="0"/>
              <a:t>Principal component analysis (PCA)</a:t>
            </a:r>
          </a:p>
          <a:p>
            <a:pPr lvl="1"/>
            <a:r>
              <a:rPr lang="en-US" dirty="0"/>
              <a:t>Clearance</a:t>
            </a:r>
          </a:p>
          <a:p>
            <a:r>
              <a:rPr lang="en-US" dirty="0"/>
              <a:t>Conclusions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986E66-6249-B827-D3B2-819A0BCF6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6F8378-B899-10D2-D6E9-688513175B9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829071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DAA91ACC-6943-F68D-EC7E-9ACD49076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8761" y="228052"/>
            <a:ext cx="9121504" cy="1120501"/>
          </a:xfrm>
        </p:spPr>
        <p:txBody>
          <a:bodyPr>
            <a:normAutofit/>
          </a:bodyPr>
          <a:lstStyle/>
          <a:p>
            <a:r>
              <a:rPr lang="en-GB" sz="4100" dirty="0"/>
              <a:t>Scaling factors: input parameters</a:t>
            </a:r>
            <a:br>
              <a:rPr lang="en-GB" dirty="0"/>
            </a:br>
            <a:r>
              <a:rPr lang="en-GB" sz="2400" dirty="0"/>
              <a:t>Probability distributions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01B032-FA47-52EF-CC8F-1FBF600FC51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0156"/>
          <a:stretch/>
        </p:blipFill>
        <p:spPr>
          <a:xfrm>
            <a:off x="346432" y="1182075"/>
            <a:ext cx="8425304" cy="1932061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5437407E-CACE-C84B-8D4F-62B552A2E5E8}"/>
              </a:ext>
            </a:extLst>
          </p:cNvPr>
          <p:cNvCxnSpPr/>
          <p:nvPr/>
        </p:nvCxnSpPr>
        <p:spPr>
          <a:xfrm flipH="1" flipV="1">
            <a:off x="1524680" y="1737393"/>
            <a:ext cx="871728" cy="93268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D6E7878-E449-900C-20B7-37427335941A}"/>
              </a:ext>
            </a:extLst>
          </p:cNvPr>
          <p:cNvSpPr txBox="1"/>
          <p:nvPr/>
        </p:nvSpPr>
        <p:spPr>
          <a:xfrm>
            <a:off x="2396408" y="1507050"/>
            <a:ext cx="999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Beam energy</a:t>
            </a:r>
          </a:p>
        </p:txBody>
      </p:sp>
      <p:pic>
        <p:nvPicPr>
          <p:cNvPr id="4" name="Picture 3" descr="A diagram of a mass&#10;&#10;Description automatically generated">
            <a:extLst>
              <a:ext uri="{FF2B5EF4-FFF2-40B4-BE49-F238E27FC236}">
                <a16:creationId xmlns:a16="http://schemas.microsoft.com/office/drawing/2014/main" id="{43DF7F9B-3E04-64C9-2D74-B5F3ADCE60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014" y="3849107"/>
            <a:ext cx="4230985" cy="22674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88F528-D1D2-C027-3115-2D0F4A58F728}"/>
              </a:ext>
            </a:extLst>
          </p:cNvPr>
          <p:cNvSpPr txBox="1"/>
          <p:nvPr/>
        </p:nvSpPr>
        <p:spPr>
          <a:xfrm>
            <a:off x="5905885" y="4161382"/>
            <a:ext cx="3490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Mass</a:t>
            </a:r>
            <a:r>
              <a:rPr lang="en-US" sz="20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Entire waste </a:t>
            </a:r>
            <a:r>
              <a:rPr lang="en-US" sz="2000" b="1" dirty="0">
                <a:solidFill>
                  <a:schemeClr val="accent6"/>
                </a:solidFill>
              </a:rPr>
              <a:t>item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Individual </a:t>
            </a:r>
            <a:r>
              <a:rPr lang="en-US" sz="2000" b="1" dirty="0">
                <a:solidFill>
                  <a:schemeClr val="accent1"/>
                </a:solidFill>
              </a:rPr>
              <a:t>components</a:t>
            </a:r>
            <a:r>
              <a:rPr lang="en-US" sz="2000" dirty="0"/>
              <a:t> making up the waste item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98BCAD91-DE93-4F51-2C47-13AF26E2A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32297B-16B7-8B04-1870-5A840C4CF60D}"/>
              </a:ext>
            </a:extLst>
          </p:cNvPr>
          <p:cNvSpPr txBox="1"/>
          <p:nvPr/>
        </p:nvSpPr>
        <p:spPr>
          <a:xfrm>
            <a:off x="1147313" y="3133644"/>
            <a:ext cx="8315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loss [p/s] 		Irradiation [years]		Waiting [years]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E5D22F7-F4D2-6403-C6D4-3C785CA09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33816714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CB1E45-FA8C-133A-4A77-B3818A7D3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65124"/>
            <a:ext cx="10515600" cy="1325563"/>
          </a:xfrm>
        </p:spPr>
        <p:txBody>
          <a:bodyPr/>
          <a:lstStyle/>
          <a:p>
            <a:r>
              <a:rPr lang="en-US" sz="4100" dirty="0"/>
              <a:t>Scaling factors</a:t>
            </a:r>
            <a:br>
              <a:rPr lang="en-US" dirty="0"/>
            </a:br>
            <a:r>
              <a:rPr lang="en-US" sz="2400" dirty="0"/>
              <a:t>Systematic vs probabilistic</a:t>
            </a:r>
            <a:endParaRPr lang="en-GB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5CE874-46DB-70F5-1690-36A09FF40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pic>
        <p:nvPicPr>
          <p:cNvPr id="7" name="Picture 6" descr="A graph with green and purple dots&#10;&#10;AI-generated content may be incorrect.">
            <a:extLst>
              <a:ext uri="{FF2B5EF4-FFF2-40B4-BE49-F238E27FC236}">
                <a16:creationId xmlns:a16="http://schemas.microsoft.com/office/drawing/2014/main" id="{ECBE0868-F09E-1A06-05D5-7D30D8348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998" y="371093"/>
            <a:ext cx="7110813" cy="56886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29DFAE-4CF8-46B8-CF47-A6D486619824}"/>
              </a:ext>
            </a:extLst>
          </p:cNvPr>
          <p:cNvSpPr txBox="1"/>
          <p:nvPr/>
        </p:nvSpPr>
        <p:spPr>
          <a:xfrm>
            <a:off x="418750" y="2297850"/>
            <a:ext cx="43545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Probabilistic</a:t>
            </a:r>
          </a:p>
          <a:p>
            <a:r>
              <a:rPr lang="en-US" dirty="0"/>
              <a:t>Scaling factors on average </a:t>
            </a:r>
            <a:r>
              <a:rPr lang="en-US" b="1" i="1" dirty="0"/>
              <a:t>2 x lower</a:t>
            </a:r>
            <a:r>
              <a:rPr lang="en-US" b="1" dirty="0"/>
              <a:t> </a:t>
            </a:r>
            <a:r>
              <a:rPr lang="en-US" dirty="0"/>
              <a:t>than with the systematic approach.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E1F106-CC7A-38CB-3750-782FC3DCC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23244177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B7543-25C6-BB6F-57C6-68F9A6121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BFEFC-B78B-C94B-7D7D-1D124C484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365124"/>
            <a:ext cx="10515600" cy="1325563"/>
          </a:xfrm>
        </p:spPr>
        <p:txBody>
          <a:bodyPr/>
          <a:lstStyle/>
          <a:p>
            <a:r>
              <a:rPr lang="en-US" sz="4100"/>
              <a:t>Scaling factors</a:t>
            </a:r>
            <a:br>
              <a:rPr lang="en-US"/>
            </a:br>
            <a:r>
              <a:rPr lang="en-US" sz="2400"/>
              <a:t>Systematic vs probabilistic</a:t>
            </a:r>
            <a:endParaRPr lang="en-GB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5C6127-4678-1034-3C17-DB4A234FB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8FB8B1-E424-671F-BD60-86005C133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  <a:endParaRPr lang="en-GB" dirty="0"/>
          </a:p>
        </p:txBody>
      </p:sp>
      <p:pic>
        <p:nvPicPr>
          <p:cNvPr id="7" name="Picture 6" descr="A graph with green and purple dots&#10;&#10;AI-generated content may be incorrect.">
            <a:extLst>
              <a:ext uri="{FF2B5EF4-FFF2-40B4-BE49-F238E27FC236}">
                <a16:creationId xmlns:a16="http://schemas.microsoft.com/office/drawing/2014/main" id="{B2B39822-C747-1EFC-780B-3B8C1AE503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998" y="371093"/>
            <a:ext cx="7110813" cy="56886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0FE48B-EAC9-48F0-99B2-F31D873BD3C4}"/>
              </a:ext>
            </a:extLst>
          </p:cNvPr>
          <p:cNvSpPr txBox="1"/>
          <p:nvPr/>
        </p:nvSpPr>
        <p:spPr>
          <a:xfrm>
            <a:off x="418750" y="2297850"/>
            <a:ext cx="43545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Probabilistic</a:t>
            </a:r>
          </a:p>
          <a:p>
            <a:r>
              <a:rPr lang="en-US" dirty="0"/>
              <a:t>Scaling factors on average </a:t>
            </a:r>
            <a:r>
              <a:rPr lang="en-US" b="1" i="1" dirty="0"/>
              <a:t>2 x lower</a:t>
            </a:r>
            <a:r>
              <a:rPr lang="en-US" b="1" dirty="0"/>
              <a:t> </a:t>
            </a:r>
            <a:r>
              <a:rPr lang="en-US" dirty="0"/>
              <a:t>than with the systematic approach.</a:t>
            </a:r>
          </a:p>
          <a:p>
            <a:endParaRPr lang="en-US" dirty="0"/>
          </a:p>
          <a:p>
            <a:r>
              <a:rPr lang="en-US" dirty="0"/>
              <a:t>For crucial radionuclides, on average </a:t>
            </a:r>
            <a:br>
              <a:rPr lang="en-US" dirty="0"/>
            </a:br>
            <a:r>
              <a:rPr lang="en-US" b="1" i="1" dirty="0"/>
              <a:t>3 x lower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3F9CAE6-E5AC-865F-773B-3D1F9FE52D05}"/>
              </a:ext>
            </a:extLst>
          </p:cNvPr>
          <p:cNvSpPr/>
          <p:nvPr/>
        </p:nvSpPr>
        <p:spPr>
          <a:xfrm>
            <a:off x="4929860" y="1337750"/>
            <a:ext cx="5631877" cy="4487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0399A89-AF4C-01A4-576E-39290EF7AD4F}"/>
              </a:ext>
            </a:extLst>
          </p:cNvPr>
          <p:cNvSpPr/>
          <p:nvPr/>
        </p:nvSpPr>
        <p:spPr>
          <a:xfrm>
            <a:off x="4929861" y="715926"/>
            <a:ext cx="5631877" cy="5777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A057AF8-E5BD-78E2-33CE-226C9DF90861}"/>
              </a:ext>
            </a:extLst>
          </p:cNvPr>
          <p:cNvSpPr/>
          <p:nvPr/>
        </p:nvSpPr>
        <p:spPr>
          <a:xfrm>
            <a:off x="4773336" y="3948223"/>
            <a:ext cx="3598032" cy="5032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 descr="Businessman thumbs up">
            <a:extLst>
              <a:ext uri="{FF2B5EF4-FFF2-40B4-BE49-F238E27FC236}">
                <a16:creationId xmlns:a16="http://schemas.microsoft.com/office/drawing/2014/main" id="{85AF1D34-18D3-AA62-9334-40C6671658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539" y="1824173"/>
            <a:ext cx="1327010" cy="37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53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EB6B4-F882-E75F-69C5-277A0A4CBB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982737A-E87F-B416-9444-C8854585BD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04" t="3754" b="4835"/>
          <a:stretch/>
        </p:blipFill>
        <p:spPr>
          <a:xfrm>
            <a:off x="493873" y="1453054"/>
            <a:ext cx="5602127" cy="42063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17A751-9D2C-70C2-77F0-738C1D4C332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10" t="3732" r="8117" b="11449"/>
          <a:stretch/>
        </p:blipFill>
        <p:spPr>
          <a:xfrm>
            <a:off x="6521205" y="1404762"/>
            <a:ext cx="5366768" cy="408380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042ADF-890C-6ED0-00D4-9FD416FD26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418763" y="6427788"/>
            <a:ext cx="90805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17/04/2025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035C0C-4EA8-BCE3-20F9-D5A86F501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41738" y="6418263"/>
            <a:ext cx="3452812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RP Seminar - EDMS 3291657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E182F66-C71D-3830-317D-C2F7ABB8D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584" y="331582"/>
            <a:ext cx="9177385" cy="670277"/>
          </a:xfrm>
        </p:spPr>
        <p:txBody>
          <a:bodyPr/>
          <a:lstStyle/>
          <a:p>
            <a:r>
              <a:rPr lang="en-US" sz="4000" dirty="0"/>
              <a:t>Scaling factors: impact on total activity</a:t>
            </a:r>
            <a:endParaRPr lang="en-GB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52E4F2-CFD4-6E91-D5BE-22F9FC651066}"/>
              </a:ext>
            </a:extLst>
          </p:cNvPr>
          <p:cNvSpPr txBox="1"/>
          <p:nvPr/>
        </p:nvSpPr>
        <p:spPr>
          <a:xfrm>
            <a:off x="1207698" y="1786863"/>
            <a:ext cx="3001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Systematic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4A3F3A-BE82-1256-A54B-6420D863F1E2}"/>
              </a:ext>
            </a:extLst>
          </p:cNvPr>
          <p:cNvSpPr txBox="1"/>
          <p:nvPr/>
        </p:nvSpPr>
        <p:spPr>
          <a:xfrm>
            <a:off x="7295071" y="1796894"/>
            <a:ext cx="3001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Probabilistic</a:t>
            </a:r>
            <a:endParaRPr lang="en-GB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C3891C-4AF4-EFB5-47AD-B4550244899E}"/>
              </a:ext>
            </a:extLst>
          </p:cNvPr>
          <p:cNvSpPr txBox="1"/>
          <p:nvPr/>
        </p:nvSpPr>
        <p:spPr>
          <a:xfrm>
            <a:off x="1035169" y="5575223"/>
            <a:ext cx="2372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True activity [</a:t>
            </a:r>
            <a:r>
              <a:rPr lang="en-US" dirty="0" err="1"/>
              <a:t>Bq</a:t>
            </a:r>
            <a:r>
              <a:rPr lang="en-US" dirty="0"/>
              <a:t>]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824C3D1-5DBE-1744-1F45-8E3D8933B8CE}"/>
              </a:ext>
            </a:extLst>
          </p:cNvPr>
          <p:cNvSpPr txBox="1"/>
          <p:nvPr/>
        </p:nvSpPr>
        <p:spPr>
          <a:xfrm>
            <a:off x="6328912" y="5659359"/>
            <a:ext cx="2372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True activity [</a:t>
            </a:r>
            <a:r>
              <a:rPr lang="en-US" dirty="0" err="1"/>
              <a:t>Bq</a:t>
            </a:r>
            <a:r>
              <a:rPr lang="en-US" dirty="0"/>
              <a:t>]</a:t>
            </a:r>
          </a:p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05D245-48F5-0D66-4D59-8607C3E94B1A}"/>
              </a:ext>
            </a:extLst>
          </p:cNvPr>
          <p:cNvSpPr txBox="1"/>
          <p:nvPr/>
        </p:nvSpPr>
        <p:spPr>
          <a:xfrm rot="16200000">
            <a:off x="-907244" y="3045796"/>
            <a:ext cx="2665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Predicted activity [</a:t>
            </a:r>
            <a:r>
              <a:rPr lang="en-US" dirty="0" err="1"/>
              <a:t>Bq</a:t>
            </a:r>
            <a:r>
              <a:rPr lang="en-US" dirty="0"/>
              <a:t>]</a:t>
            </a:r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A5013B-1992-9B49-7224-B0D27D65B63D}"/>
              </a:ext>
            </a:extLst>
          </p:cNvPr>
          <p:cNvSpPr txBox="1"/>
          <p:nvPr/>
        </p:nvSpPr>
        <p:spPr>
          <a:xfrm rot="16200000">
            <a:off x="4664731" y="2710450"/>
            <a:ext cx="3328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Predicted activity [</a:t>
            </a:r>
            <a:r>
              <a:rPr lang="en-US" dirty="0" err="1"/>
              <a:t>Bq</a:t>
            </a:r>
            <a:r>
              <a:rPr lang="en-US" dirty="0"/>
              <a:t>]</a:t>
            </a:r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0EF599-B772-1F83-83F0-AF71FAFDCFE7}"/>
              </a:ext>
            </a:extLst>
          </p:cNvPr>
          <p:cNvSpPr txBox="1"/>
          <p:nvPr/>
        </p:nvSpPr>
        <p:spPr>
          <a:xfrm>
            <a:off x="3351409" y="4827771"/>
            <a:ext cx="2282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Third quartile</a:t>
            </a:r>
            <a:endParaRPr lang="en-GB" b="1" i="1" dirty="0">
              <a:solidFill>
                <a:srgbClr val="FF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6FE2C8B-7BAD-113F-C37E-8BA7908D4B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2055" y="4762479"/>
            <a:ext cx="2334970" cy="49991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FB3CF17-E786-2019-0D14-F8B73A6A4160}"/>
              </a:ext>
            </a:extLst>
          </p:cNvPr>
          <p:cNvSpPr/>
          <p:nvPr/>
        </p:nvSpPr>
        <p:spPr>
          <a:xfrm>
            <a:off x="5655993" y="3111795"/>
            <a:ext cx="298240" cy="1275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1A0DF4-A5CE-58B0-0022-F7D92FAA3DC9}"/>
              </a:ext>
            </a:extLst>
          </p:cNvPr>
          <p:cNvSpPr txBox="1"/>
          <p:nvPr/>
        </p:nvSpPr>
        <p:spPr>
          <a:xfrm>
            <a:off x="5395384" y="3034017"/>
            <a:ext cx="7521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Ratio PE/TA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7020784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C9058-8D20-7E60-1425-A437C41A1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204" y="223105"/>
            <a:ext cx="5576122" cy="1120501"/>
          </a:xfrm>
        </p:spPr>
        <p:txBody>
          <a:bodyPr>
            <a:normAutofit/>
          </a:bodyPr>
          <a:lstStyle/>
          <a:p>
            <a:r>
              <a:rPr lang="en-GB" sz="4100" dirty="0"/>
              <a:t>Scaling factors</a:t>
            </a:r>
            <a:br>
              <a:rPr lang="en-GB" dirty="0"/>
            </a:br>
            <a:r>
              <a:rPr lang="en-GB" sz="2400" dirty="0"/>
              <a:t>Radiological</a:t>
            </a:r>
            <a:r>
              <a:rPr lang="en-GB" sz="2700" dirty="0"/>
              <a:t> properties</a:t>
            </a:r>
            <a:endParaRPr lang="en-GB" dirty="0"/>
          </a:p>
        </p:txBody>
      </p:sp>
      <p:pic>
        <p:nvPicPr>
          <p:cNvPr id="4" name="Picture 3" descr="A graph of different colored dots&#10;&#10;Description automatically generated">
            <a:extLst>
              <a:ext uri="{FF2B5EF4-FFF2-40B4-BE49-F238E27FC236}">
                <a16:creationId xmlns:a16="http://schemas.microsoft.com/office/drawing/2014/main" id="{A7A7F28C-87D4-AC92-DE39-AC7C72BDE8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508" y="2765758"/>
            <a:ext cx="5687580" cy="3048006"/>
          </a:xfrm>
          <a:prstGeom prst="rect">
            <a:avLst/>
          </a:prstGeom>
        </p:spPr>
      </p:pic>
      <p:pic>
        <p:nvPicPr>
          <p:cNvPr id="6" name="Picture 5" descr="A graph of different colored squares&#10;&#10;Description automatically generated">
            <a:extLst>
              <a:ext uri="{FF2B5EF4-FFF2-40B4-BE49-F238E27FC236}">
                <a16:creationId xmlns:a16="http://schemas.microsoft.com/office/drawing/2014/main" id="{C9452B4F-D0CB-15F3-33A6-D2E118D277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3218" y="788302"/>
            <a:ext cx="5540362" cy="30480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3639F2-6D81-689B-4F69-49A9252A07F1}"/>
              </a:ext>
            </a:extLst>
          </p:cNvPr>
          <p:cNvSpPr txBox="1"/>
          <p:nvPr/>
        </p:nvSpPr>
        <p:spPr>
          <a:xfrm>
            <a:off x="953489" y="1420229"/>
            <a:ext cx="3490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Dose-rate</a:t>
            </a:r>
            <a:r>
              <a:rPr lang="en-US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Near the entire waste </a:t>
            </a:r>
            <a:r>
              <a:rPr lang="en-US" b="1" dirty="0">
                <a:solidFill>
                  <a:schemeClr val="accent6"/>
                </a:solidFill>
              </a:rPr>
              <a:t>item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Near individual </a:t>
            </a:r>
            <a:r>
              <a:rPr lang="en-US" b="1" dirty="0">
                <a:solidFill>
                  <a:schemeClr val="accent1"/>
                </a:solidFill>
              </a:rPr>
              <a:t>components</a:t>
            </a:r>
            <a:r>
              <a:rPr lang="en-US" dirty="0"/>
              <a:t> making up the waste item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BBEE0E-5600-8F1A-0D7D-DD726A8B4A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5298" y="2765758"/>
            <a:ext cx="994562" cy="12822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9C24496-A38E-2C39-EC28-C671B1AA45FD}"/>
              </a:ext>
            </a:extLst>
          </p:cNvPr>
          <p:cNvSpPr txBox="1"/>
          <p:nvPr/>
        </p:nvSpPr>
        <p:spPr>
          <a:xfrm>
            <a:off x="9283562" y="392676"/>
            <a:ext cx="999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1 </a:t>
            </a:r>
            <a:r>
              <a:rPr lang="en-GB" sz="1400" dirty="0" err="1">
                <a:solidFill>
                  <a:srgbClr val="C00000"/>
                </a:solidFill>
              </a:rPr>
              <a:t>nSv</a:t>
            </a:r>
            <a:r>
              <a:rPr lang="en-GB" sz="1400" dirty="0">
                <a:solidFill>
                  <a:srgbClr val="C00000"/>
                </a:solidFill>
              </a:rPr>
              <a:t>/h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0974EFA-217E-0C68-F847-0472FC108588}"/>
              </a:ext>
            </a:extLst>
          </p:cNvPr>
          <p:cNvCxnSpPr>
            <a:cxnSpLocks/>
          </p:cNvCxnSpPr>
          <p:nvPr/>
        </p:nvCxnSpPr>
        <p:spPr>
          <a:xfrm>
            <a:off x="9512275" y="788302"/>
            <a:ext cx="0" cy="2424791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EC13B6FB-D47A-F63C-FC87-FE9AA186246B}"/>
              </a:ext>
            </a:extLst>
          </p:cNvPr>
          <p:cNvSpPr/>
          <p:nvPr/>
        </p:nvSpPr>
        <p:spPr>
          <a:xfrm>
            <a:off x="7321506" y="788302"/>
            <a:ext cx="2207173" cy="2371108"/>
          </a:xfrm>
          <a:prstGeom prst="rect">
            <a:avLst/>
          </a:prstGeom>
          <a:solidFill>
            <a:schemeClr val="accent4">
              <a:lumMod val="20000"/>
              <a:lumOff val="8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67BCD9-7207-29E6-8522-C95C2F8161FC}"/>
              </a:ext>
            </a:extLst>
          </p:cNvPr>
          <p:cNvSpPr txBox="1"/>
          <p:nvPr/>
        </p:nvSpPr>
        <p:spPr>
          <a:xfrm>
            <a:off x="7783290" y="4074775"/>
            <a:ext cx="40002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the </a:t>
            </a:r>
            <a:r>
              <a:rPr lang="en-US" b="1" dirty="0"/>
              <a:t>invisible</a:t>
            </a:r>
            <a:r>
              <a:rPr lang="en-US" dirty="0"/>
              <a:t> (&lt; 1 </a:t>
            </a:r>
            <a:r>
              <a:rPr lang="en-US" dirty="0" err="1"/>
              <a:t>nSv</a:t>
            </a:r>
            <a:r>
              <a:rPr lang="en-US" dirty="0"/>
              <a:t>/h)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Analyze properties of </a:t>
            </a:r>
            <a:r>
              <a:rPr lang="en-US" b="1" dirty="0"/>
              <a:t>components</a:t>
            </a:r>
            <a:r>
              <a:rPr lang="en-US" dirty="0"/>
              <a:t> (e.g. plastic) based on DR of the entire item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DF2BF4-429E-98C2-7301-C5720898C426}"/>
              </a:ext>
            </a:extLst>
          </p:cNvPr>
          <p:cNvSpPr txBox="1"/>
          <p:nvPr/>
        </p:nvSpPr>
        <p:spPr>
          <a:xfrm>
            <a:off x="3708578" y="2697181"/>
            <a:ext cx="999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Mass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270D570-0088-172F-0FEF-411AA51A7C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7333" y="4051782"/>
            <a:ext cx="475957" cy="47595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6A28ABD-24FF-AA9C-7579-00AD703364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7843" y="4742618"/>
            <a:ext cx="594938" cy="59493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877A0B68-1FF3-58AB-23EF-F4803B36E7B0}"/>
              </a:ext>
            </a:extLst>
          </p:cNvPr>
          <p:cNvSpPr txBox="1"/>
          <p:nvPr/>
        </p:nvSpPr>
        <p:spPr>
          <a:xfrm rot="20105467">
            <a:off x="7498707" y="1225118"/>
            <a:ext cx="999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Invisible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8A2791-0B9D-4DC0-35DA-A4569D7E4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F5F82A7-7323-F337-06DD-BAD0EC315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10974857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356F0-AD23-71FF-1001-3E0B661FD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88EA8-198E-8406-7CD8-43C5F9332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5324B6-7D15-333E-C4B2-17BFD16F9D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  <a:p>
            <a:r>
              <a:rPr lang="en-US" dirty="0"/>
              <a:t>Data and tools</a:t>
            </a:r>
          </a:p>
          <a:p>
            <a:r>
              <a:rPr lang="en-US" b="1" dirty="0"/>
              <a:t>Application:</a:t>
            </a:r>
          </a:p>
          <a:p>
            <a:pPr lvl="1"/>
            <a:r>
              <a:rPr lang="en-US" dirty="0"/>
              <a:t>Scaling factors</a:t>
            </a:r>
          </a:p>
          <a:p>
            <a:pPr lvl="1"/>
            <a:r>
              <a:rPr lang="en-US" b="1" dirty="0"/>
              <a:t>Principal component analysis (PCA)</a:t>
            </a:r>
          </a:p>
          <a:p>
            <a:pPr lvl="1"/>
            <a:r>
              <a:rPr lang="en-US" dirty="0"/>
              <a:t>Clearance</a:t>
            </a:r>
          </a:p>
          <a:p>
            <a:r>
              <a:rPr lang="en-US" dirty="0"/>
              <a:t>Conclusions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77D74B-197C-3A9A-3C6E-33ADC944B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9BD5A8-877C-38B6-9246-67C3FFB95B2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5909379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5" title="2.pn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1366" y="1"/>
            <a:ext cx="10720633" cy="6030367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5"/>
          <p:cNvSpPr txBox="1"/>
          <p:nvPr/>
        </p:nvSpPr>
        <p:spPr>
          <a:xfrm>
            <a:off x="590067" y="1083934"/>
            <a:ext cx="59656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400">
                <a:solidFill>
                  <a:schemeClr val="dk2"/>
                </a:solidFill>
              </a:rPr>
              <a:t>We can </a:t>
            </a:r>
            <a:r>
              <a:rPr lang="en" sz="2400">
                <a:solidFill>
                  <a:schemeClr val="accent1"/>
                </a:solidFill>
              </a:rPr>
              <a:t>predict</a:t>
            </a:r>
            <a:r>
              <a:rPr lang="en" sz="2400">
                <a:solidFill>
                  <a:schemeClr val="dk2"/>
                </a:solidFill>
              </a:rPr>
              <a:t> an item’s waiting time based only on quantities </a:t>
            </a:r>
            <a:r>
              <a:rPr lang="en" sz="2400">
                <a:solidFill>
                  <a:schemeClr val="accent1"/>
                </a:solidFill>
              </a:rPr>
              <a:t>we can measure</a:t>
            </a:r>
            <a:r>
              <a:rPr lang="en" sz="2400">
                <a:solidFill>
                  <a:schemeClr val="dk2"/>
                </a:solidFill>
              </a:rPr>
              <a:t>!</a:t>
            </a:r>
            <a:endParaRPr sz="2400">
              <a:solidFill>
                <a:schemeClr val="dk2"/>
              </a:solidFill>
            </a:endParaRPr>
          </a:p>
        </p:txBody>
      </p:sp>
      <p:sp>
        <p:nvSpPr>
          <p:cNvPr id="138" name="Google Shape;138;p25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With PCA 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7FF51-ED33-D3D6-89D5-643201F6F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9421915-DC0C-62C4-0ED9-53EC0F790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So what is this “PCA”?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149B38-357F-377C-BDBF-4F778AD9F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FF8325-6E73-393D-A4A6-5063C20E1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So what is this “PCA”?</a:t>
            </a:r>
          </a:p>
        </p:txBody>
      </p:sp>
      <p:sp>
        <p:nvSpPr>
          <p:cNvPr id="151" name="Google Shape;151;p27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8678A1-4C86-45C7-51FB-1045F1237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pic>
        <p:nvPicPr>
          <p:cNvPr id="155" name="Google Shape;155;p27" title="4.p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367" y="2564234"/>
            <a:ext cx="1594131" cy="345436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7"/>
          <p:cNvSpPr txBox="1"/>
          <p:nvPr/>
        </p:nvSpPr>
        <p:spPr>
          <a:xfrm>
            <a:off x="590067" y="1210058"/>
            <a:ext cx="11158800" cy="135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400" b="1">
                <a:solidFill>
                  <a:schemeClr val="dk2"/>
                </a:solidFill>
              </a:rPr>
              <a:t>P</a:t>
            </a:r>
            <a:r>
              <a:rPr lang="en" sz="2400">
                <a:solidFill>
                  <a:schemeClr val="dk2"/>
                </a:solidFill>
              </a:rPr>
              <a:t>rincipal </a:t>
            </a:r>
            <a:r>
              <a:rPr lang="en" sz="2400" b="1">
                <a:solidFill>
                  <a:schemeClr val="dk2"/>
                </a:solidFill>
              </a:rPr>
              <a:t>C</a:t>
            </a:r>
            <a:r>
              <a:rPr lang="en" sz="2400">
                <a:solidFill>
                  <a:schemeClr val="dk2"/>
                </a:solidFill>
              </a:rPr>
              <a:t>omponent </a:t>
            </a:r>
            <a:r>
              <a:rPr lang="en" sz="2400" b="1">
                <a:solidFill>
                  <a:schemeClr val="dk2"/>
                </a:solidFill>
              </a:rPr>
              <a:t>A</a:t>
            </a:r>
            <a:r>
              <a:rPr lang="en" sz="2400">
                <a:solidFill>
                  <a:schemeClr val="dk2"/>
                </a:solidFill>
              </a:rPr>
              <a:t>nalysis is a method used to </a:t>
            </a:r>
            <a:r>
              <a:rPr lang="en" sz="2400">
                <a:solidFill>
                  <a:schemeClr val="accent6"/>
                </a:solidFill>
              </a:rPr>
              <a:t>simplify</a:t>
            </a:r>
            <a:r>
              <a:rPr lang="en" sz="2400">
                <a:solidFill>
                  <a:schemeClr val="dk2"/>
                </a:solidFill>
              </a:rPr>
              <a:t> complex data by turning it into a smaller set of </a:t>
            </a:r>
            <a:r>
              <a:rPr lang="en" sz="2400">
                <a:solidFill>
                  <a:schemeClr val="accent6"/>
                </a:solidFill>
              </a:rPr>
              <a:t>new variables</a:t>
            </a:r>
            <a:r>
              <a:rPr lang="en" sz="2400">
                <a:solidFill>
                  <a:schemeClr val="dk2"/>
                </a:solidFill>
              </a:rPr>
              <a:t>, called "principal components." These components capture the most important patterns or trends in the data.</a:t>
            </a:r>
            <a:endParaRPr sz="24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8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So what is this “PCA”?</a:t>
            </a:r>
          </a:p>
        </p:txBody>
      </p:sp>
      <p:sp>
        <p:nvSpPr>
          <p:cNvPr id="161" name="Google Shape;161;p28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F2A3251-A3A6-4337-C7A7-3D9C245EB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pic>
        <p:nvPicPr>
          <p:cNvPr id="165" name="Google Shape;165;p28" title="4.p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367" y="2564234"/>
            <a:ext cx="1594131" cy="3454365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8"/>
          <p:cNvSpPr txBox="1"/>
          <p:nvPr/>
        </p:nvSpPr>
        <p:spPr>
          <a:xfrm>
            <a:off x="590067" y="1215952"/>
            <a:ext cx="11158800" cy="1354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400" b="1">
                <a:solidFill>
                  <a:schemeClr val="dk2"/>
                </a:solidFill>
              </a:rPr>
              <a:t>P</a:t>
            </a:r>
            <a:r>
              <a:rPr lang="en" sz="2400">
                <a:solidFill>
                  <a:schemeClr val="dk2"/>
                </a:solidFill>
              </a:rPr>
              <a:t>rincipal </a:t>
            </a:r>
            <a:r>
              <a:rPr lang="en" sz="2400" b="1">
                <a:solidFill>
                  <a:schemeClr val="dk2"/>
                </a:solidFill>
              </a:rPr>
              <a:t>C</a:t>
            </a:r>
            <a:r>
              <a:rPr lang="en" sz="2400">
                <a:solidFill>
                  <a:schemeClr val="dk2"/>
                </a:solidFill>
              </a:rPr>
              <a:t>omponent </a:t>
            </a:r>
            <a:r>
              <a:rPr lang="en" sz="2400" b="1">
                <a:solidFill>
                  <a:schemeClr val="dk2"/>
                </a:solidFill>
              </a:rPr>
              <a:t>A</a:t>
            </a:r>
            <a:r>
              <a:rPr lang="en" sz="2400">
                <a:solidFill>
                  <a:schemeClr val="dk2"/>
                </a:solidFill>
              </a:rPr>
              <a:t>nalysis is a method used to </a:t>
            </a:r>
            <a:r>
              <a:rPr lang="en" sz="2400">
                <a:solidFill>
                  <a:schemeClr val="accent6"/>
                </a:solidFill>
              </a:rPr>
              <a:t>simplify</a:t>
            </a:r>
            <a:r>
              <a:rPr lang="en" sz="2400">
                <a:solidFill>
                  <a:schemeClr val="dk2"/>
                </a:solidFill>
              </a:rPr>
              <a:t> complex data by turning it into a smaller set of </a:t>
            </a:r>
            <a:r>
              <a:rPr lang="en" sz="2400">
                <a:solidFill>
                  <a:schemeClr val="accent6"/>
                </a:solidFill>
              </a:rPr>
              <a:t>new variables</a:t>
            </a:r>
            <a:r>
              <a:rPr lang="en" sz="2400">
                <a:solidFill>
                  <a:schemeClr val="dk2"/>
                </a:solidFill>
              </a:rPr>
              <a:t>, called "principal components." These components capture the most important patterns or trends in the data.</a:t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167" name="Google Shape;167;p28" title="4.png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93567" y="2482718"/>
            <a:ext cx="2098432" cy="35403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3DECD-45A9-DDD0-9398-0648299F8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3833D7-5C1B-BDDB-3C4D-798A27833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FB02E8-4AA6-46E3-2A37-E7052609E0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686" r="16371" b="6753"/>
          <a:stretch/>
        </p:blipFill>
        <p:spPr>
          <a:xfrm>
            <a:off x="458352" y="1720840"/>
            <a:ext cx="4279897" cy="37553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64017B-9D02-4193-798C-8180831BB80A}"/>
              </a:ext>
            </a:extLst>
          </p:cNvPr>
          <p:cNvSpPr txBox="1"/>
          <p:nvPr/>
        </p:nvSpPr>
        <p:spPr>
          <a:xfrm>
            <a:off x="4664943" y="1634576"/>
            <a:ext cx="50895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Machines mimicking humans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>
              <a:solidFill>
                <a:schemeClr val="accent1"/>
              </a:solidFill>
            </a:endParaRPr>
          </a:p>
          <a:p>
            <a:r>
              <a:rPr lang="en-US" sz="2400" dirty="0">
                <a:solidFill>
                  <a:schemeClr val="accent1"/>
                </a:solidFill>
              </a:rPr>
              <a:t>Machines learning from data</a:t>
            </a:r>
          </a:p>
          <a:p>
            <a:endParaRPr lang="en-US" sz="2400" dirty="0">
              <a:solidFill>
                <a:schemeClr val="accent1"/>
              </a:solidFill>
            </a:endParaRPr>
          </a:p>
          <a:p>
            <a:endParaRPr lang="en-US" sz="2400" dirty="0"/>
          </a:p>
          <a:p>
            <a:endParaRPr lang="en-US" sz="2400" dirty="0"/>
          </a:p>
          <a:p>
            <a:r>
              <a:rPr lang="en-GB" sz="2400" dirty="0">
                <a:solidFill>
                  <a:srgbClr val="00B050"/>
                </a:solidFill>
              </a:rPr>
              <a:t>Machines using multilayer networks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400F627-CEFF-4EC6-BC8A-9352C248F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1750" y="1130059"/>
            <a:ext cx="1849116" cy="13434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86A89B7-AA30-BB36-9B49-6638BC7C0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4529" y="2625922"/>
            <a:ext cx="2248617" cy="160615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DAC7C2E-EAD2-7EB3-D32C-C92DCA4805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6983" y="4411852"/>
            <a:ext cx="2383709" cy="120694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C37575-0FBC-B038-D926-584B7B9342F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421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9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Let’s visit a gallery!</a:t>
            </a:r>
          </a:p>
        </p:txBody>
      </p:sp>
      <p:sp>
        <p:nvSpPr>
          <p:cNvPr id="172" name="Google Shape;172;p29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5C9E967-6CF3-C729-CC06-FDDCA8C25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pic>
        <p:nvPicPr>
          <p:cNvPr id="176" name="Google Shape;176;p29" title="4.p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167" y="1592567"/>
            <a:ext cx="2841664" cy="3288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0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Let’s visit a gallery!</a:t>
            </a:r>
          </a:p>
        </p:txBody>
      </p:sp>
      <p:sp>
        <p:nvSpPr>
          <p:cNvPr id="181" name="Google Shape;181;p30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4619730-5C16-7667-3AC6-B3A927E7F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pic>
        <p:nvPicPr>
          <p:cNvPr id="185" name="Google Shape;185;p30" title="5.p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74201" y="3357501"/>
            <a:ext cx="1617799" cy="2661135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0"/>
          <p:cNvSpPr txBox="1"/>
          <p:nvPr/>
        </p:nvSpPr>
        <p:spPr>
          <a:xfrm>
            <a:off x="336067" y="1412134"/>
            <a:ext cx="10674400" cy="1723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400">
                <a:solidFill>
                  <a:schemeClr val="dk2"/>
                </a:solidFill>
              </a:rPr>
              <a:t>A gallery is hosting an exhibition about Van Gogh and Da Vinci.</a:t>
            </a:r>
            <a:endParaRPr sz="2400">
              <a:solidFill>
                <a:schemeClr val="dk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sz="2400">
              <a:solidFill>
                <a:schemeClr val="dk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400">
                <a:solidFill>
                  <a:schemeClr val="dk2"/>
                </a:solidFill>
              </a:rPr>
              <a:t>We’re approaching the first two painting, carefully reading the guide </a:t>
            </a:r>
            <a:br>
              <a:rPr lang="en" sz="2400">
                <a:solidFill>
                  <a:schemeClr val="dk2"/>
                </a:solidFill>
              </a:rPr>
            </a:br>
            <a:r>
              <a:rPr lang="en" sz="2400">
                <a:solidFill>
                  <a:schemeClr val="dk2"/>
                </a:solidFill>
              </a:rPr>
              <a:t>and this is what it says:</a:t>
            </a:r>
            <a:endParaRPr sz="24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1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Let’s visit a gallery!</a:t>
            </a:r>
          </a:p>
        </p:txBody>
      </p:sp>
      <p:sp>
        <p:nvSpPr>
          <p:cNvPr id="191" name="Google Shape;191;p31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267B56-EABC-301E-CE5B-487E90696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pic>
        <p:nvPicPr>
          <p:cNvPr id="195" name="Google Shape;195;p31" title="5.p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74201" y="3357501"/>
            <a:ext cx="1617799" cy="266113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31"/>
          <p:cNvSpPr txBox="1"/>
          <p:nvPr/>
        </p:nvSpPr>
        <p:spPr>
          <a:xfrm>
            <a:off x="470000" y="1335800"/>
            <a:ext cx="3588400" cy="209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1"/>
                </a:solidFill>
                <a:latin typeface="Courgette"/>
                <a:ea typeface="Courgette"/>
                <a:cs typeface="Courgette"/>
                <a:sym typeface="Courgette"/>
              </a:rPr>
              <a:t>Painting 1 = Painting of a man seated at a table, dressed in period clothing and a hat. He gazes slightly downward, with an introspective expression.</a:t>
            </a:r>
            <a:endParaRPr sz="2000">
              <a:solidFill>
                <a:schemeClr val="accent1"/>
              </a:solidFill>
              <a:latin typeface="Courgette"/>
              <a:ea typeface="Courgette"/>
              <a:cs typeface="Courgette"/>
              <a:sym typeface="Courgette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2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Let’s visit a gallery!</a:t>
            </a:r>
          </a:p>
        </p:txBody>
      </p:sp>
      <p:sp>
        <p:nvSpPr>
          <p:cNvPr id="201" name="Google Shape;201;p32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E2F8A7-8267-4E83-D794-8D3F6B127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pic>
        <p:nvPicPr>
          <p:cNvPr id="205" name="Google Shape;205;p32" title="5.p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74201" y="3357501"/>
            <a:ext cx="1617799" cy="2661135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32"/>
          <p:cNvSpPr txBox="1"/>
          <p:nvPr/>
        </p:nvSpPr>
        <p:spPr>
          <a:xfrm>
            <a:off x="470000" y="1335800"/>
            <a:ext cx="3588400" cy="209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1"/>
                </a:solidFill>
                <a:latin typeface="Courgette"/>
                <a:ea typeface="Courgette"/>
                <a:cs typeface="Courgette"/>
                <a:sym typeface="Courgette"/>
              </a:rPr>
              <a:t>Painting 1 = Painting of a man seated at a table, dressed in period clothing and a hat. He gazes slightly downward, with an introspective expression.</a:t>
            </a:r>
            <a:endParaRPr sz="2000">
              <a:solidFill>
                <a:schemeClr val="accent1"/>
              </a:solidFill>
              <a:latin typeface="Courgette"/>
              <a:ea typeface="Courgette"/>
              <a:cs typeface="Courgette"/>
              <a:sym typeface="Courgette"/>
            </a:endParaRPr>
          </a:p>
        </p:txBody>
      </p:sp>
      <p:sp>
        <p:nvSpPr>
          <p:cNvPr id="207" name="Google Shape;207;p32"/>
          <p:cNvSpPr txBox="1"/>
          <p:nvPr/>
        </p:nvSpPr>
        <p:spPr>
          <a:xfrm>
            <a:off x="4987300" y="1335800"/>
            <a:ext cx="3588400" cy="209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1"/>
                </a:solidFill>
                <a:latin typeface="Courgette"/>
                <a:ea typeface="Courgette"/>
                <a:cs typeface="Courgette"/>
                <a:sym typeface="Courgette"/>
              </a:rPr>
              <a:t>Painting 2 = Painting of a man standing, dressed in period clothing and a hat. He is holding a paper and gazes slightly downward, with a serene expression.</a:t>
            </a:r>
            <a:endParaRPr sz="2000">
              <a:solidFill>
                <a:schemeClr val="accent1"/>
              </a:solidFill>
              <a:latin typeface="Courgette"/>
              <a:ea typeface="Courgette"/>
              <a:cs typeface="Courgette"/>
              <a:sym typeface="Courgette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3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Let’s visit a gallery!</a:t>
            </a:r>
          </a:p>
        </p:txBody>
      </p:sp>
      <p:sp>
        <p:nvSpPr>
          <p:cNvPr id="212" name="Google Shape;212;p33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37E8751-DF2E-1691-10B2-3A46798B1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sp>
        <p:nvSpPr>
          <p:cNvPr id="216" name="Google Shape;216;p33"/>
          <p:cNvSpPr txBox="1"/>
          <p:nvPr/>
        </p:nvSpPr>
        <p:spPr>
          <a:xfrm>
            <a:off x="470000" y="1335800"/>
            <a:ext cx="3588400" cy="209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1"/>
                </a:solidFill>
                <a:latin typeface="Courgette"/>
                <a:ea typeface="Courgette"/>
                <a:cs typeface="Courgette"/>
                <a:sym typeface="Courgette"/>
              </a:rPr>
              <a:t>Painting 1 = Painting of a man seated at a table, dressed in period clothing and a hat. He gazes slightly downward, with an introspective expression.</a:t>
            </a:r>
            <a:endParaRPr sz="2000">
              <a:solidFill>
                <a:schemeClr val="accent1"/>
              </a:solidFill>
              <a:latin typeface="Courgette"/>
              <a:ea typeface="Courgette"/>
              <a:cs typeface="Courgette"/>
              <a:sym typeface="Courgette"/>
            </a:endParaRPr>
          </a:p>
        </p:txBody>
      </p:sp>
      <p:sp>
        <p:nvSpPr>
          <p:cNvPr id="217" name="Google Shape;217;p33"/>
          <p:cNvSpPr txBox="1"/>
          <p:nvPr/>
        </p:nvSpPr>
        <p:spPr>
          <a:xfrm>
            <a:off x="4987300" y="1335800"/>
            <a:ext cx="3588400" cy="209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1"/>
                </a:solidFill>
                <a:latin typeface="Courgette"/>
                <a:ea typeface="Courgette"/>
                <a:cs typeface="Courgette"/>
                <a:sym typeface="Courgette"/>
              </a:rPr>
              <a:t>Painting 2 = Painting of a man standing, dressed in period clothing and a hat. He is holding a paper and gazes slightly downward, with a serene expression.</a:t>
            </a:r>
            <a:endParaRPr sz="2000">
              <a:solidFill>
                <a:schemeClr val="accent1"/>
              </a:solidFill>
              <a:latin typeface="Courgette"/>
              <a:ea typeface="Courgette"/>
              <a:cs typeface="Courgette"/>
              <a:sym typeface="Courgette"/>
            </a:endParaRPr>
          </a:p>
        </p:txBody>
      </p:sp>
      <p:pic>
        <p:nvPicPr>
          <p:cNvPr id="218" name="Google Shape;218;p33" title="4.p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93567" y="2482718"/>
            <a:ext cx="2098432" cy="3540367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3"/>
          <p:cNvSpPr txBox="1"/>
          <p:nvPr/>
        </p:nvSpPr>
        <p:spPr>
          <a:xfrm>
            <a:off x="5949167" y="4114634"/>
            <a:ext cx="41444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400">
                <a:solidFill>
                  <a:schemeClr val="dk2"/>
                </a:solidFill>
              </a:rPr>
              <a:t>Which one is Van Gogh and which one is Da Vinci?</a:t>
            </a:r>
            <a:endParaRPr sz="24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4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Let’s visit a gallery!</a:t>
            </a:r>
          </a:p>
        </p:txBody>
      </p:sp>
      <p:sp>
        <p:nvSpPr>
          <p:cNvPr id="224" name="Google Shape;224;p34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FFFD181-FA8F-5FE3-BC52-604224403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sp>
        <p:nvSpPr>
          <p:cNvPr id="228" name="Google Shape;228;p34"/>
          <p:cNvSpPr txBox="1"/>
          <p:nvPr/>
        </p:nvSpPr>
        <p:spPr>
          <a:xfrm>
            <a:off x="187600" y="1276768"/>
            <a:ext cx="2822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400">
                <a:solidFill>
                  <a:schemeClr val="dk2"/>
                </a:solidFill>
              </a:rPr>
              <a:t>But what if …?</a:t>
            </a:r>
            <a:endParaRPr sz="24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5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Let’s visit a gallery!</a:t>
            </a:r>
          </a:p>
        </p:txBody>
      </p:sp>
      <p:sp>
        <p:nvSpPr>
          <p:cNvPr id="233" name="Google Shape;233;p35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9F9DF5-BE7E-9C8E-8F6F-491763911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sp>
        <p:nvSpPr>
          <p:cNvPr id="237" name="Google Shape;237;p35"/>
          <p:cNvSpPr txBox="1"/>
          <p:nvPr/>
        </p:nvSpPr>
        <p:spPr>
          <a:xfrm>
            <a:off x="187600" y="1276768"/>
            <a:ext cx="2822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400">
                <a:solidFill>
                  <a:schemeClr val="dk2"/>
                </a:solidFill>
              </a:rPr>
              <a:t>But what if …?</a:t>
            </a:r>
            <a:endParaRPr sz="2400">
              <a:solidFill>
                <a:schemeClr val="dk2"/>
              </a:solidFill>
            </a:endParaRPr>
          </a:p>
        </p:txBody>
      </p:sp>
      <p:cxnSp>
        <p:nvCxnSpPr>
          <p:cNvPr id="238" name="Google Shape;238;p35"/>
          <p:cNvCxnSpPr/>
          <p:nvPr/>
        </p:nvCxnSpPr>
        <p:spPr>
          <a:xfrm>
            <a:off x="1080867" y="2302400"/>
            <a:ext cx="0" cy="30364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239" name="Google Shape;239;p35"/>
          <p:cNvCxnSpPr/>
          <p:nvPr/>
        </p:nvCxnSpPr>
        <p:spPr>
          <a:xfrm rot="10800000">
            <a:off x="952100" y="5233167"/>
            <a:ext cx="39036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240" name="Google Shape;240;p35"/>
          <p:cNvSpPr txBox="1"/>
          <p:nvPr/>
        </p:nvSpPr>
        <p:spPr>
          <a:xfrm>
            <a:off x="1374100" y="5233167"/>
            <a:ext cx="3059600" cy="635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533"/>
              <a:t>Colour contrast</a:t>
            </a:r>
            <a:endParaRPr sz="2533"/>
          </a:p>
        </p:txBody>
      </p:sp>
      <p:sp>
        <p:nvSpPr>
          <p:cNvPr id="241" name="Google Shape;241;p35"/>
          <p:cNvSpPr txBox="1"/>
          <p:nvPr/>
        </p:nvSpPr>
        <p:spPr>
          <a:xfrm rot="-5400000">
            <a:off x="-895700" y="3426016"/>
            <a:ext cx="3059600" cy="635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533"/>
              <a:t>Movement</a:t>
            </a:r>
            <a:endParaRPr sz="2533"/>
          </a:p>
        </p:txBody>
      </p:sp>
      <p:sp>
        <p:nvSpPr>
          <p:cNvPr id="242" name="Google Shape;242;p35"/>
          <p:cNvSpPr/>
          <p:nvPr/>
        </p:nvSpPr>
        <p:spPr>
          <a:xfrm>
            <a:off x="1374100" y="45884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43" name="Google Shape;243;p35"/>
          <p:cNvSpPr/>
          <p:nvPr/>
        </p:nvSpPr>
        <p:spPr>
          <a:xfrm>
            <a:off x="1694533" y="47996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44" name="Google Shape;244;p35"/>
          <p:cNvSpPr/>
          <p:nvPr/>
        </p:nvSpPr>
        <p:spPr>
          <a:xfrm>
            <a:off x="1694533" y="4366100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45" name="Google Shape;245;p35"/>
          <p:cNvSpPr/>
          <p:nvPr/>
        </p:nvSpPr>
        <p:spPr>
          <a:xfrm>
            <a:off x="3222433" y="25060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46" name="Google Shape;246;p35"/>
          <p:cNvSpPr/>
          <p:nvPr/>
        </p:nvSpPr>
        <p:spPr>
          <a:xfrm>
            <a:off x="3601467" y="27172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47" name="Google Shape;247;p35"/>
          <p:cNvSpPr/>
          <p:nvPr/>
        </p:nvSpPr>
        <p:spPr>
          <a:xfrm>
            <a:off x="3921900" y="2506033"/>
            <a:ext cx="211200" cy="211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48" name="Google Shape;248;p35"/>
          <p:cNvSpPr/>
          <p:nvPr/>
        </p:nvSpPr>
        <p:spPr>
          <a:xfrm>
            <a:off x="4007867" y="28616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49" name="Google Shape;249;p35"/>
          <p:cNvSpPr/>
          <p:nvPr/>
        </p:nvSpPr>
        <p:spPr>
          <a:xfrm>
            <a:off x="3812667" y="31586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50" name="Google Shape;250;p35"/>
          <p:cNvSpPr/>
          <p:nvPr/>
        </p:nvSpPr>
        <p:spPr>
          <a:xfrm>
            <a:off x="2167467" y="45884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51" name="Google Shape;251;p35"/>
          <p:cNvSpPr/>
          <p:nvPr/>
        </p:nvSpPr>
        <p:spPr>
          <a:xfrm>
            <a:off x="2519400" y="4799633"/>
            <a:ext cx="211200" cy="211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52" name="Google Shape;252;p35"/>
          <p:cNvSpPr txBox="1"/>
          <p:nvPr/>
        </p:nvSpPr>
        <p:spPr>
          <a:xfrm>
            <a:off x="3754033" y="1933034"/>
            <a:ext cx="18860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5"/>
                </a:solidFill>
                <a:latin typeface="Courgette"/>
                <a:ea typeface="Courgette"/>
                <a:cs typeface="Courgette"/>
                <a:sym typeface="Courgette"/>
              </a:rPr>
              <a:t>Painting 1</a:t>
            </a:r>
            <a:endParaRPr sz="2000">
              <a:solidFill>
                <a:schemeClr val="accent5"/>
              </a:solidFill>
              <a:latin typeface="Courgette"/>
              <a:ea typeface="Courgette"/>
              <a:cs typeface="Courgette"/>
              <a:sym typeface="Courgette"/>
            </a:endParaRPr>
          </a:p>
        </p:txBody>
      </p:sp>
      <p:sp>
        <p:nvSpPr>
          <p:cNvPr id="253" name="Google Shape;253;p35"/>
          <p:cNvSpPr txBox="1"/>
          <p:nvPr/>
        </p:nvSpPr>
        <p:spPr>
          <a:xfrm>
            <a:off x="2247100" y="4097667"/>
            <a:ext cx="18860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5"/>
                </a:solidFill>
                <a:latin typeface="Courgette"/>
                <a:ea typeface="Courgette"/>
                <a:cs typeface="Courgette"/>
                <a:sym typeface="Courgette"/>
              </a:rPr>
              <a:t>Painting 2</a:t>
            </a:r>
            <a:endParaRPr sz="2000">
              <a:solidFill>
                <a:schemeClr val="accent5"/>
              </a:solidFill>
              <a:latin typeface="Courgette"/>
              <a:ea typeface="Courgette"/>
              <a:cs typeface="Courgette"/>
              <a:sym typeface="Courgette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6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Let’s visit a gallery!</a:t>
            </a:r>
          </a:p>
        </p:txBody>
      </p:sp>
      <p:sp>
        <p:nvSpPr>
          <p:cNvPr id="258" name="Google Shape;258;p36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EEF4437-26AF-C526-8FC5-87DC8E556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cxnSp>
        <p:nvCxnSpPr>
          <p:cNvPr id="261" name="Google Shape;261;p36"/>
          <p:cNvCxnSpPr/>
          <p:nvPr/>
        </p:nvCxnSpPr>
        <p:spPr>
          <a:xfrm>
            <a:off x="1080867" y="2302400"/>
            <a:ext cx="0" cy="30364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</p:spPr>
      </p:cxnSp>
      <p:cxnSp>
        <p:nvCxnSpPr>
          <p:cNvPr id="262" name="Google Shape;262;p36"/>
          <p:cNvCxnSpPr/>
          <p:nvPr/>
        </p:nvCxnSpPr>
        <p:spPr>
          <a:xfrm rot="10800000">
            <a:off x="952100" y="5233167"/>
            <a:ext cx="39036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triangle" w="med" len="med"/>
            <a:tailEnd type="none" w="med" len="med"/>
          </a:ln>
        </p:spPr>
      </p:cxnSp>
      <p:sp>
        <p:nvSpPr>
          <p:cNvPr id="263" name="Google Shape;263;p36"/>
          <p:cNvSpPr txBox="1"/>
          <p:nvPr/>
        </p:nvSpPr>
        <p:spPr>
          <a:xfrm>
            <a:off x="1374100" y="5233167"/>
            <a:ext cx="3059600" cy="635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533"/>
              <a:t>Colour contrast</a:t>
            </a:r>
            <a:endParaRPr sz="2533"/>
          </a:p>
        </p:txBody>
      </p:sp>
      <p:sp>
        <p:nvSpPr>
          <p:cNvPr id="264" name="Google Shape;264;p36"/>
          <p:cNvSpPr txBox="1"/>
          <p:nvPr/>
        </p:nvSpPr>
        <p:spPr>
          <a:xfrm rot="-5400000">
            <a:off x="-895700" y="3426016"/>
            <a:ext cx="3059600" cy="635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533"/>
              <a:t>Movement</a:t>
            </a:r>
            <a:endParaRPr sz="2533"/>
          </a:p>
        </p:txBody>
      </p:sp>
      <p:sp>
        <p:nvSpPr>
          <p:cNvPr id="266" name="Google Shape;266;p36"/>
          <p:cNvSpPr txBox="1"/>
          <p:nvPr/>
        </p:nvSpPr>
        <p:spPr>
          <a:xfrm>
            <a:off x="187600" y="1276768"/>
            <a:ext cx="2822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400">
                <a:solidFill>
                  <a:schemeClr val="dk2"/>
                </a:solidFill>
              </a:rPr>
              <a:t>But what if …?</a:t>
            </a:r>
            <a:endParaRPr sz="2400">
              <a:solidFill>
                <a:schemeClr val="dk2"/>
              </a:solidFill>
            </a:endParaRPr>
          </a:p>
        </p:txBody>
      </p:sp>
      <p:sp>
        <p:nvSpPr>
          <p:cNvPr id="267" name="Google Shape;267;p36"/>
          <p:cNvSpPr/>
          <p:nvPr/>
        </p:nvSpPr>
        <p:spPr>
          <a:xfrm>
            <a:off x="1374100" y="45884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68" name="Google Shape;268;p36"/>
          <p:cNvSpPr/>
          <p:nvPr/>
        </p:nvSpPr>
        <p:spPr>
          <a:xfrm>
            <a:off x="1694533" y="47996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69" name="Google Shape;269;p36"/>
          <p:cNvSpPr/>
          <p:nvPr/>
        </p:nvSpPr>
        <p:spPr>
          <a:xfrm>
            <a:off x="1694533" y="4366100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70" name="Google Shape;270;p36"/>
          <p:cNvSpPr/>
          <p:nvPr/>
        </p:nvSpPr>
        <p:spPr>
          <a:xfrm>
            <a:off x="3222433" y="25060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71" name="Google Shape;271;p36"/>
          <p:cNvSpPr/>
          <p:nvPr/>
        </p:nvSpPr>
        <p:spPr>
          <a:xfrm>
            <a:off x="3601467" y="27172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72" name="Google Shape;272;p36"/>
          <p:cNvSpPr/>
          <p:nvPr/>
        </p:nvSpPr>
        <p:spPr>
          <a:xfrm>
            <a:off x="3921900" y="2506033"/>
            <a:ext cx="211200" cy="211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73" name="Google Shape;273;p36"/>
          <p:cNvSpPr/>
          <p:nvPr/>
        </p:nvSpPr>
        <p:spPr>
          <a:xfrm>
            <a:off x="4007867" y="28616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74" name="Google Shape;274;p36"/>
          <p:cNvSpPr/>
          <p:nvPr/>
        </p:nvSpPr>
        <p:spPr>
          <a:xfrm>
            <a:off x="3812667" y="31586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75" name="Google Shape;275;p36"/>
          <p:cNvSpPr/>
          <p:nvPr/>
        </p:nvSpPr>
        <p:spPr>
          <a:xfrm>
            <a:off x="2167467" y="4588433"/>
            <a:ext cx="211200" cy="2112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76" name="Google Shape;276;p36"/>
          <p:cNvSpPr/>
          <p:nvPr/>
        </p:nvSpPr>
        <p:spPr>
          <a:xfrm>
            <a:off x="2519400" y="4799633"/>
            <a:ext cx="211200" cy="211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277" name="Google Shape;277;p36"/>
          <p:cNvSpPr txBox="1"/>
          <p:nvPr/>
        </p:nvSpPr>
        <p:spPr>
          <a:xfrm>
            <a:off x="3754033" y="1933034"/>
            <a:ext cx="18860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5"/>
                </a:solidFill>
                <a:latin typeface="Courgette"/>
                <a:ea typeface="Courgette"/>
                <a:cs typeface="Courgette"/>
                <a:sym typeface="Courgette"/>
              </a:rPr>
              <a:t>Painting 1</a:t>
            </a:r>
            <a:endParaRPr sz="2000">
              <a:solidFill>
                <a:schemeClr val="accent5"/>
              </a:solidFill>
              <a:latin typeface="Courgette"/>
              <a:ea typeface="Courgette"/>
              <a:cs typeface="Courgette"/>
              <a:sym typeface="Courgette"/>
            </a:endParaRPr>
          </a:p>
        </p:txBody>
      </p:sp>
      <p:sp>
        <p:nvSpPr>
          <p:cNvPr id="278" name="Google Shape;278;p36"/>
          <p:cNvSpPr txBox="1"/>
          <p:nvPr/>
        </p:nvSpPr>
        <p:spPr>
          <a:xfrm>
            <a:off x="2247100" y="4097667"/>
            <a:ext cx="18860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5"/>
                </a:solidFill>
                <a:latin typeface="Courgette"/>
                <a:ea typeface="Courgette"/>
                <a:cs typeface="Courgette"/>
                <a:sym typeface="Courgette"/>
              </a:rPr>
              <a:t>Painting 2</a:t>
            </a:r>
            <a:endParaRPr sz="2000">
              <a:solidFill>
                <a:schemeClr val="accent5"/>
              </a:solidFill>
              <a:latin typeface="Courgette"/>
              <a:ea typeface="Courgette"/>
              <a:cs typeface="Courgette"/>
              <a:sym typeface="Courgette"/>
            </a:endParaRPr>
          </a:p>
        </p:txBody>
      </p:sp>
      <p:sp>
        <p:nvSpPr>
          <p:cNvPr id="279" name="Google Shape;279;p36"/>
          <p:cNvSpPr txBox="1"/>
          <p:nvPr/>
        </p:nvSpPr>
        <p:spPr>
          <a:xfrm>
            <a:off x="6228900" y="1276768"/>
            <a:ext cx="2822000" cy="6155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400">
                <a:solidFill>
                  <a:schemeClr val="dk2"/>
                </a:solidFill>
              </a:rPr>
              <a:t>Is it obvious now?</a:t>
            </a:r>
            <a:endParaRPr sz="2400">
              <a:solidFill>
                <a:schemeClr val="dk2"/>
              </a:solidFill>
            </a:endParaRPr>
          </a:p>
        </p:txBody>
      </p:sp>
      <p:pic>
        <p:nvPicPr>
          <p:cNvPr id="280" name="Google Shape;280;p36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567" y="2178118"/>
            <a:ext cx="2502229" cy="3284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36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3280" y="2178134"/>
            <a:ext cx="2667955" cy="3284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7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*This* is PCA!</a:t>
            </a:r>
          </a:p>
        </p:txBody>
      </p:sp>
      <p:sp>
        <p:nvSpPr>
          <p:cNvPr id="286" name="Google Shape;286;p37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946911-5712-92A9-077C-570A969E0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8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So how do we use it ??</a:t>
            </a:r>
          </a:p>
        </p:txBody>
      </p:sp>
      <p:sp>
        <p:nvSpPr>
          <p:cNvPr id="294" name="Google Shape;294;p38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6A5685-7D20-BCD3-79B9-CC32FB5DB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pic>
        <p:nvPicPr>
          <p:cNvPr id="298" name="Google Shape;298;p38" title="5.p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701" y="3205102"/>
            <a:ext cx="3120665" cy="28135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25CC51-ECCD-C60B-E35E-04D9AE00F4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3538" y="1481157"/>
            <a:ext cx="1866691" cy="38956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7698BE-56BC-A87B-B046-0418DF2F52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4372" y="1481157"/>
            <a:ext cx="1959428" cy="38748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094FE4F-185B-A8AC-57B5-12FB6B4A87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485772"/>
            <a:ext cx="2821387" cy="16331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D91A40-D144-B998-BA82-E58A00B7FD5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438" y="3436176"/>
            <a:ext cx="2578006" cy="199795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4D4D1C4-7D77-B121-A1C4-D5A453EF033C}"/>
              </a:ext>
            </a:extLst>
          </p:cNvPr>
          <p:cNvSpPr txBox="1"/>
          <p:nvPr/>
        </p:nvSpPr>
        <p:spPr>
          <a:xfrm>
            <a:off x="742918" y="5521639"/>
            <a:ext cx="1115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Description from an a-priori model				         Predictions from (un)</a:t>
            </a:r>
            <a:r>
              <a:rPr lang="en-GB" dirty="0" err="1"/>
              <a:t>labeled</a:t>
            </a:r>
            <a:r>
              <a:rPr lang="en-GB" dirty="0"/>
              <a:t> data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6408D6-D5D3-83B6-1172-B9A2ED872CC4}"/>
              </a:ext>
            </a:extLst>
          </p:cNvPr>
          <p:cNvSpPr txBox="1"/>
          <p:nvPr/>
        </p:nvSpPr>
        <p:spPr>
          <a:xfrm>
            <a:off x="4222639" y="1312517"/>
            <a:ext cx="298014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Statistics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Set the model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Use data to set parameters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Deal with outliers</a:t>
            </a:r>
          </a:p>
          <a:p>
            <a:r>
              <a:rPr lang="en-GB" dirty="0"/>
              <a:t>=&gt; describe the </a:t>
            </a:r>
            <a:r>
              <a:rPr lang="en-GB" b="1" dirty="0"/>
              <a:t>population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+mj-lt"/>
              <a:buAutoNum type="arabicPeriod"/>
            </a:pPr>
            <a:endParaRPr lang="en-GB" dirty="0"/>
          </a:p>
          <a:p>
            <a:r>
              <a:rPr lang="en-GB" b="1" dirty="0"/>
              <a:t>Machine learning</a:t>
            </a:r>
          </a:p>
          <a:p>
            <a:pPr marL="342900" indent="-342900">
              <a:buAutoNum type="arabicPeriod"/>
            </a:pPr>
            <a:r>
              <a:rPr lang="en-GB" dirty="0"/>
              <a:t>Set the data</a:t>
            </a:r>
          </a:p>
          <a:p>
            <a:pPr marL="342900" indent="-342900">
              <a:buAutoNum type="arabicPeriod"/>
            </a:pPr>
            <a:r>
              <a:rPr lang="en-GB" dirty="0"/>
              <a:t>Identify patterns</a:t>
            </a:r>
          </a:p>
          <a:p>
            <a:pPr marL="342900" indent="-342900">
              <a:buAutoNum type="arabicPeriod"/>
            </a:pPr>
            <a:r>
              <a:rPr lang="en-GB" dirty="0"/>
              <a:t>Deal with parameters</a:t>
            </a:r>
          </a:p>
          <a:p>
            <a:r>
              <a:rPr lang="en-GB" dirty="0"/>
              <a:t>=&gt; predict </a:t>
            </a:r>
            <a:r>
              <a:rPr lang="en-GB" b="1" dirty="0"/>
              <a:t>individuals</a:t>
            </a:r>
          </a:p>
          <a:p>
            <a:pPr marL="342900" indent="-342900">
              <a:buFont typeface="+mj-lt"/>
              <a:buAutoNum type="arabicPeriod"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93FB76-2F37-B7D5-2768-287D9EC1B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85468322-EB2A-C802-47E8-F011A91C9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                 	                           Machine learning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0117A65-8955-000E-FD43-415E3375BA1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5379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9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So how do we use it ??</a:t>
            </a:r>
          </a:p>
        </p:txBody>
      </p:sp>
      <p:sp>
        <p:nvSpPr>
          <p:cNvPr id="303" name="Google Shape;303;p39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E82AEEE-1E80-0953-80F3-AE2EE5D1F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sp>
        <p:nvSpPr>
          <p:cNvPr id="307" name="Google Shape;307;p39"/>
          <p:cNvSpPr txBox="1"/>
          <p:nvPr/>
        </p:nvSpPr>
        <p:spPr>
          <a:xfrm>
            <a:off x="590067" y="1107400"/>
            <a:ext cx="11205600" cy="129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267">
                <a:solidFill>
                  <a:schemeClr val="dk2"/>
                </a:solidFill>
              </a:rPr>
              <a:t>Large dataset = Collection of virtual items coming out of our codes (~300 variables)</a:t>
            </a:r>
            <a:endParaRPr sz="2267">
              <a:solidFill>
                <a:schemeClr val="dk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sz="2267">
              <a:solidFill>
                <a:schemeClr val="dk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sz="2267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0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So how do we use it ??</a:t>
            </a:r>
          </a:p>
        </p:txBody>
      </p:sp>
      <p:sp>
        <p:nvSpPr>
          <p:cNvPr id="312" name="Google Shape;312;p40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4F37875-2DB9-BE16-D46C-12765E023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sp>
        <p:nvSpPr>
          <p:cNvPr id="316" name="Google Shape;316;p40"/>
          <p:cNvSpPr txBox="1"/>
          <p:nvPr/>
        </p:nvSpPr>
        <p:spPr>
          <a:xfrm>
            <a:off x="590067" y="1107400"/>
            <a:ext cx="11205600" cy="129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267">
                <a:solidFill>
                  <a:schemeClr val="dk2"/>
                </a:solidFill>
              </a:rPr>
              <a:t>Large dataset = Collection of virtual items coming out of our codes (~300 variables)</a:t>
            </a:r>
            <a:endParaRPr sz="2267">
              <a:solidFill>
                <a:schemeClr val="dk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sz="2267">
              <a:solidFill>
                <a:schemeClr val="dk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267">
                <a:solidFill>
                  <a:schemeClr val="dk2"/>
                </a:solidFill>
              </a:rPr>
              <a:t>Simplified dataset = Create </a:t>
            </a:r>
            <a:r>
              <a:rPr lang="en" sz="2267">
                <a:solidFill>
                  <a:schemeClr val="accent6"/>
                </a:solidFill>
              </a:rPr>
              <a:t>fewer</a:t>
            </a:r>
            <a:r>
              <a:rPr lang="en" sz="2267">
                <a:solidFill>
                  <a:schemeClr val="dk2"/>
                </a:solidFill>
              </a:rPr>
              <a:t>, new variables that still describe the dataset</a:t>
            </a:r>
            <a:endParaRPr sz="2267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41" title="4.pn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6968" y="3247300"/>
            <a:ext cx="2174233" cy="2771333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41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So how do we use it ??</a:t>
            </a:r>
          </a:p>
        </p:txBody>
      </p:sp>
      <p:sp>
        <p:nvSpPr>
          <p:cNvPr id="322" name="Google Shape;322;p41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2B8676E-AEB7-479F-FA63-8FE11A80D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sp>
        <p:nvSpPr>
          <p:cNvPr id="326" name="Google Shape;326;p41"/>
          <p:cNvSpPr txBox="1"/>
          <p:nvPr/>
        </p:nvSpPr>
        <p:spPr>
          <a:xfrm>
            <a:off x="590067" y="1107400"/>
            <a:ext cx="11205600" cy="1292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267">
                <a:solidFill>
                  <a:schemeClr val="dk2"/>
                </a:solidFill>
              </a:rPr>
              <a:t>Large dataset = Collection of virtual items coming out of our codes (~300 variables)</a:t>
            </a:r>
            <a:endParaRPr sz="2267">
              <a:solidFill>
                <a:schemeClr val="dk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sz="2267">
              <a:solidFill>
                <a:schemeClr val="dk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267">
                <a:solidFill>
                  <a:schemeClr val="dk2"/>
                </a:solidFill>
              </a:rPr>
              <a:t>Simplified dataset = Create </a:t>
            </a:r>
            <a:r>
              <a:rPr lang="en" sz="2267">
                <a:solidFill>
                  <a:schemeClr val="accent6"/>
                </a:solidFill>
              </a:rPr>
              <a:t>fewer</a:t>
            </a:r>
            <a:r>
              <a:rPr lang="en" sz="2267">
                <a:solidFill>
                  <a:schemeClr val="dk2"/>
                </a:solidFill>
              </a:rPr>
              <a:t>, new variables that still describe the dataset</a:t>
            </a:r>
            <a:endParaRPr sz="2267">
              <a:solidFill>
                <a:schemeClr val="dk2"/>
              </a:solidFill>
            </a:endParaRPr>
          </a:p>
        </p:txBody>
      </p:sp>
      <p:cxnSp>
        <p:nvCxnSpPr>
          <p:cNvPr id="327" name="Google Shape;327;p41"/>
          <p:cNvCxnSpPr/>
          <p:nvPr/>
        </p:nvCxnSpPr>
        <p:spPr>
          <a:xfrm>
            <a:off x="5846400" y="2267233"/>
            <a:ext cx="0" cy="92600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28" name="Google Shape;328;p41"/>
          <p:cNvCxnSpPr/>
          <p:nvPr/>
        </p:nvCxnSpPr>
        <p:spPr>
          <a:xfrm>
            <a:off x="4961200" y="2267233"/>
            <a:ext cx="1770400" cy="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9" name="Google Shape;329;p41"/>
          <p:cNvSpPr txBox="1"/>
          <p:nvPr/>
        </p:nvSpPr>
        <p:spPr>
          <a:xfrm>
            <a:off x="3660000" y="3100800"/>
            <a:ext cx="43728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We have choice! </a:t>
            </a:r>
            <a:endParaRPr sz="2000">
              <a:solidFill>
                <a:schemeClr val="accent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1"/>
                </a:solidFill>
                <a:latin typeface="Architects Daughter"/>
                <a:ea typeface="Architects Daughter"/>
                <a:cs typeface="Architects Daughter"/>
                <a:sym typeface="Architects Daughter"/>
              </a:rPr>
              <a:t>We can ask for these new variables to be a combination of features we can measure!</a:t>
            </a:r>
            <a:endParaRPr sz="2000">
              <a:solidFill>
                <a:schemeClr val="accent1"/>
              </a:solidFill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Google Shape;334;p42" title="PCA_waiting.pn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9733" y="954967"/>
            <a:ext cx="7592536" cy="4068867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42"/>
          <p:cNvSpPr txBox="1">
            <a:spLocks noGrp="1"/>
          </p:cNvSpPr>
          <p:nvPr>
            <p:ph type="title"/>
          </p:nvPr>
        </p:nvSpPr>
        <p:spPr>
          <a:xfrm>
            <a:off x="811213" y="-163070"/>
            <a:ext cx="10515600" cy="1325563"/>
          </a:xfrm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 dirty="0"/>
              <a:t>So how do we use it ??</a:t>
            </a:r>
          </a:p>
        </p:txBody>
      </p:sp>
      <p:sp>
        <p:nvSpPr>
          <p:cNvPr id="335" name="Google Shape;335;p42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D9FC8E-A92A-F4DA-8526-AFDC12F49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sp>
        <p:nvSpPr>
          <p:cNvPr id="339" name="Google Shape;339;p42"/>
          <p:cNvSpPr txBox="1"/>
          <p:nvPr/>
        </p:nvSpPr>
        <p:spPr>
          <a:xfrm>
            <a:off x="84433" y="4531033"/>
            <a:ext cx="3094800" cy="1169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dk2"/>
                </a:solidFill>
              </a:rPr>
              <a:t>Linear combinations of gamma emitters activities</a:t>
            </a:r>
            <a:endParaRPr sz="2000">
              <a:solidFill>
                <a:schemeClr val="dk2"/>
              </a:solidFill>
            </a:endParaRPr>
          </a:p>
        </p:txBody>
      </p:sp>
      <p:sp>
        <p:nvSpPr>
          <p:cNvPr id="340" name="Google Shape;340;p42"/>
          <p:cNvSpPr/>
          <p:nvPr/>
        </p:nvSpPr>
        <p:spPr>
          <a:xfrm>
            <a:off x="2429033" y="2349300"/>
            <a:ext cx="363200" cy="6332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341" name="Google Shape;341;p42"/>
          <p:cNvSpPr/>
          <p:nvPr/>
        </p:nvSpPr>
        <p:spPr>
          <a:xfrm>
            <a:off x="5047167" y="4481033"/>
            <a:ext cx="558800" cy="3652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cxnSp>
        <p:nvCxnSpPr>
          <p:cNvPr id="342" name="Google Shape;342;p42"/>
          <p:cNvCxnSpPr>
            <a:stCxn id="340" idx="2"/>
            <a:endCxn id="339" idx="0"/>
          </p:cNvCxnSpPr>
          <p:nvPr/>
        </p:nvCxnSpPr>
        <p:spPr>
          <a:xfrm flipH="1">
            <a:off x="1631833" y="2982500"/>
            <a:ext cx="978800" cy="154853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43" name="Google Shape;343;p42"/>
          <p:cNvCxnSpPr>
            <a:stCxn id="341" idx="1"/>
            <a:endCxn id="339" idx="3"/>
          </p:cNvCxnSpPr>
          <p:nvPr/>
        </p:nvCxnSpPr>
        <p:spPr>
          <a:xfrm flipH="1">
            <a:off x="3179233" y="4663633"/>
            <a:ext cx="1867934" cy="45215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4" name="Google Shape;344;p42"/>
          <p:cNvSpPr txBox="1"/>
          <p:nvPr/>
        </p:nvSpPr>
        <p:spPr>
          <a:xfrm>
            <a:off x="3066033" y="1084467"/>
            <a:ext cx="30948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rgbClr val="434343"/>
                </a:solidFill>
              </a:rPr>
              <a:t>Virtual items</a:t>
            </a:r>
            <a:endParaRPr sz="20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9" name="Google Shape;349;p43" title="PCA_waiting.pn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9733" y="954967"/>
            <a:ext cx="7592536" cy="4068867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43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44911B7-B223-181F-E7D9-B97F76DF0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sp>
        <p:nvSpPr>
          <p:cNvPr id="354" name="Google Shape;354;p43"/>
          <p:cNvSpPr txBox="1"/>
          <p:nvPr/>
        </p:nvSpPr>
        <p:spPr>
          <a:xfrm>
            <a:off x="84433" y="4531033"/>
            <a:ext cx="3094800" cy="1169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dk2"/>
                </a:solidFill>
              </a:rPr>
              <a:t>Linear combinations of gamma emitters activities</a:t>
            </a:r>
            <a:endParaRPr sz="2000">
              <a:solidFill>
                <a:schemeClr val="dk2"/>
              </a:solidFill>
            </a:endParaRPr>
          </a:p>
        </p:txBody>
      </p:sp>
      <p:sp>
        <p:nvSpPr>
          <p:cNvPr id="355" name="Google Shape;355;p43"/>
          <p:cNvSpPr/>
          <p:nvPr/>
        </p:nvSpPr>
        <p:spPr>
          <a:xfrm>
            <a:off x="2429033" y="2349300"/>
            <a:ext cx="363200" cy="6332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sp>
        <p:nvSpPr>
          <p:cNvPr id="356" name="Google Shape;356;p43"/>
          <p:cNvSpPr/>
          <p:nvPr/>
        </p:nvSpPr>
        <p:spPr>
          <a:xfrm>
            <a:off x="5047167" y="4481033"/>
            <a:ext cx="558800" cy="3652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/>
          </a:p>
        </p:txBody>
      </p:sp>
      <p:cxnSp>
        <p:nvCxnSpPr>
          <p:cNvPr id="357" name="Google Shape;357;p43"/>
          <p:cNvCxnSpPr>
            <a:stCxn id="355" idx="2"/>
            <a:endCxn id="354" idx="0"/>
          </p:cNvCxnSpPr>
          <p:nvPr/>
        </p:nvCxnSpPr>
        <p:spPr>
          <a:xfrm flipH="1">
            <a:off x="1631833" y="2982500"/>
            <a:ext cx="978800" cy="1548533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58" name="Google Shape;358;p43"/>
          <p:cNvCxnSpPr>
            <a:stCxn id="356" idx="1"/>
            <a:endCxn id="354" idx="3"/>
          </p:cNvCxnSpPr>
          <p:nvPr/>
        </p:nvCxnSpPr>
        <p:spPr>
          <a:xfrm flipH="1">
            <a:off x="3179233" y="4663633"/>
            <a:ext cx="1867934" cy="45215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59" name="Google Shape;359;p43"/>
          <p:cNvCxnSpPr/>
          <p:nvPr/>
        </p:nvCxnSpPr>
        <p:spPr>
          <a:xfrm>
            <a:off x="6661067" y="3064400"/>
            <a:ext cx="2004800" cy="1488800"/>
          </a:xfrm>
          <a:prstGeom prst="straightConnector1">
            <a:avLst/>
          </a:prstGeom>
          <a:noFill/>
          <a:ln w="9525" cap="flat" cmpd="sng">
            <a:solidFill>
              <a:schemeClr val="accent6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0" name="Google Shape;360;p43"/>
          <p:cNvSpPr txBox="1"/>
          <p:nvPr/>
        </p:nvSpPr>
        <p:spPr>
          <a:xfrm>
            <a:off x="7802133" y="4398833"/>
            <a:ext cx="3094800" cy="1169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6"/>
                </a:solidFill>
              </a:rPr>
              <a:t>More ML:</a:t>
            </a:r>
            <a:endParaRPr sz="2000">
              <a:solidFill>
                <a:schemeClr val="accent6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6"/>
                </a:solidFill>
              </a:rPr>
              <a:t>Classification model to predict waiting time</a:t>
            </a:r>
            <a:endParaRPr sz="2000">
              <a:solidFill>
                <a:schemeClr val="accent6"/>
              </a:solidFill>
            </a:endParaRPr>
          </a:p>
        </p:txBody>
      </p:sp>
      <p:sp>
        <p:nvSpPr>
          <p:cNvPr id="361" name="Google Shape;361;p43"/>
          <p:cNvSpPr txBox="1"/>
          <p:nvPr/>
        </p:nvSpPr>
        <p:spPr>
          <a:xfrm>
            <a:off x="3066033" y="1084467"/>
            <a:ext cx="30948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rgbClr val="434343"/>
                </a:solidFill>
              </a:rPr>
              <a:t>Virtual items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9" name="Google Shape;338;p42">
            <a:extLst>
              <a:ext uri="{FF2B5EF4-FFF2-40B4-BE49-F238E27FC236}">
                <a16:creationId xmlns:a16="http://schemas.microsoft.com/office/drawing/2014/main" id="{4B32D97C-3FF3-427A-AC72-CE9DC50944E2}"/>
              </a:ext>
            </a:extLst>
          </p:cNvPr>
          <p:cNvSpPr txBox="1">
            <a:spLocks/>
          </p:cNvSpPr>
          <p:nvPr/>
        </p:nvSpPr>
        <p:spPr bwMode="auto">
          <a:xfrm>
            <a:off x="811213" y="-163070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/>
              <a:t>So how do we use it ??</a:t>
            </a:r>
            <a:endParaRPr lang="en-GB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6" name="Google Shape;366;p44" title="PCA_waiting.png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9733" y="954967"/>
            <a:ext cx="7592536" cy="4068867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44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030306A-7BC5-AA26-BB9C-C1280392C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cxnSp>
        <p:nvCxnSpPr>
          <p:cNvPr id="371" name="Google Shape;371;p44"/>
          <p:cNvCxnSpPr/>
          <p:nvPr/>
        </p:nvCxnSpPr>
        <p:spPr>
          <a:xfrm>
            <a:off x="6739467" y="2550600"/>
            <a:ext cx="1410400" cy="187360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72" name="Google Shape;372;p44"/>
          <p:cNvSpPr txBox="1"/>
          <p:nvPr/>
        </p:nvSpPr>
        <p:spPr>
          <a:xfrm>
            <a:off x="7626300" y="4462634"/>
            <a:ext cx="30948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5"/>
                </a:solidFill>
              </a:rPr>
              <a:t>90% balanced accuracy</a:t>
            </a:r>
            <a:endParaRPr sz="2000">
              <a:solidFill>
                <a:schemeClr val="accent5"/>
              </a:solidFill>
            </a:endParaRPr>
          </a:p>
        </p:txBody>
      </p:sp>
      <p:sp>
        <p:nvSpPr>
          <p:cNvPr id="373" name="Google Shape;373;p44"/>
          <p:cNvSpPr txBox="1"/>
          <p:nvPr/>
        </p:nvSpPr>
        <p:spPr>
          <a:xfrm>
            <a:off x="3066033" y="1084467"/>
            <a:ext cx="30948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rgbClr val="434343"/>
                </a:solidFill>
              </a:rPr>
              <a:t>Virtual items</a:t>
            </a:r>
            <a:endParaRPr sz="2000">
              <a:solidFill>
                <a:srgbClr val="434343"/>
              </a:solidFill>
            </a:endParaRPr>
          </a:p>
        </p:txBody>
      </p:sp>
      <p:cxnSp>
        <p:nvCxnSpPr>
          <p:cNvPr id="374" name="Google Shape;374;p44"/>
          <p:cNvCxnSpPr/>
          <p:nvPr/>
        </p:nvCxnSpPr>
        <p:spPr>
          <a:xfrm flipH="1">
            <a:off x="2299733" y="2716600"/>
            <a:ext cx="1809200" cy="115680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75" name="Google Shape;375;p44"/>
          <p:cNvSpPr txBox="1"/>
          <p:nvPr/>
        </p:nvSpPr>
        <p:spPr>
          <a:xfrm>
            <a:off x="361900" y="3600634"/>
            <a:ext cx="2004800" cy="861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5"/>
                </a:solidFill>
              </a:rPr>
              <a:t>81% balanced accuracy</a:t>
            </a:r>
            <a:endParaRPr sz="2000">
              <a:solidFill>
                <a:schemeClr val="accent5"/>
              </a:solidFill>
            </a:endParaRPr>
          </a:p>
        </p:txBody>
      </p:sp>
      <p:cxnSp>
        <p:nvCxnSpPr>
          <p:cNvPr id="376" name="Google Shape;376;p44"/>
          <p:cNvCxnSpPr/>
          <p:nvPr/>
        </p:nvCxnSpPr>
        <p:spPr>
          <a:xfrm flipH="1">
            <a:off x="5934217" y="3305833"/>
            <a:ext cx="54800" cy="1915600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77" name="Google Shape;377;p44"/>
          <p:cNvSpPr txBox="1"/>
          <p:nvPr/>
        </p:nvSpPr>
        <p:spPr>
          <a:xfrm>
            <a:off x="4414233" y="5221434"/>
            <a:ext cx="30948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" sz="2000">
                <a:solidFill>
                  <a:schemeClr val="accent5"/>
                </a:solidFill>
              </a:rPr>
              <a:t>86% balanced accuracy</a:t>
            </a:r>
            <a:endParaRPr sz="2000">
              <a:solidFill>
                <a:schemeClr val="accent5"/>
              </a:solidFill>
            </a:endParaRPr>
          </a:p>
        </p:txBody>
      </p:sp>
      <p:sp>
        <p:nvSpPr>
          <p:cNvPr id="9" name="Google Shape;338;p42">
            <a:extLst>
              <a:ext uri="{FF2B5EF4-FFF2-40B4-BE49-F238E27FC236}">
                <a16:creationId xmlns:a16="http://schemas.microsoft.com/office/drawing/2014/main" id="{4607974E-380F-9D87-7177-6B03A8F04D16}"/>
              </a:ext>
            </a:extLst>
          </p:cNvPr>
          <p:cNvSpPr txBox="1">
            <a:spLocks/>
          </p:cNvSpPr>
          <p:nvPr/>
        </p:nvSpPr>
        <p:spPr bwMode="auto">
          <a:xfrm>
            <a:off x="811213" y="-163070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/>
              <a:t>So how do we use it ??</a:t>
            </a:r>
            <a:endParaRPr lang="en-GB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5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vert="horz" wrap="square" lIns="91433" tIns="45700" rIns="91433" bIns="45700" numCol="1" anchor="ctr" anchorCtr="0" compatLnSpc="1">
            <a:prstTxWarp prst="textNoShape">
              <a:avLst/>
            </a:prstTxWarp>
            <a:normAutofit/>
          </a:bodyPr>
          <a:lstStyle/>
          <a:p>
            <a:r>
              <a:rPr lang="en-GB"/>
              <a:t>And what’s it for?</a:t>
            </a:r>
          </a:p>
        </p:txBody>
      </p:sp>
      <p:sp>
        <p:nvSpPr>
          <p:cNvPr id="382" name="Google Shape;382;p45"/>
          <p:cNvSpPr txBox="1">
            <a:spLocks noGrp="1"/>
          </p:cNvSpPr>
          <p:nvPr>
            <p:ph type="dt" sz="half" idx="10"/>
          </p:nvPr>
        </p:nvSpPr>
        <p:spPr>
          <a:noFill/>
          <a:ln>
            <a:noFill/>
          </a:ln>
        </p:spPr>
        <p:txBody>
          <a:bodyPr spcFirstLastPara="1" vert="horz" wrap="square" lIns="0" tIns="45700" rIns="91433" bIns="45700" rtlCol="0" anchor="ctr" anchorCtr="0">
            <a:noAutofit/>
          </a:bodyPr>
          <a:lstStyle/>
          <a:p>
            <a:r>
              <a:rPr lang="en-US"/>
              <a:t>17/04/2025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B55C116-C28E-1B42-908B-3F75879E3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  <p:sp>
        <p:nvSpPr>
          <p:cNvPr id="386" name="Google Shape;386;p45"/>
          <p:cNvSpPr txBox="1"/>
          <p:nvPr/>
        </p:nvSpPr>
        <p:spPr>
          <a:xfrm>
            <a:off x="705477" y="1587177"/>
            <a:ext cx="11205600" cy="1641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267" dirty="0">
                <a:solidFill>
                  <a:schemeClr val="dk2"/>
                </a:solidFill>
              </a:rPr>
              <a:t>We have trained models to predict various quantities based on ActiWiz.</a:t>
            </a:r>
            <a:endParaRPr sz="2267" dirty="0">
              <a:solidFill>
                <a:schemeClr val="dk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sz="2267" dirty="0">
              <a:solidFill>
                <a:schemeClr val="dk2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" sz="2267" dirty="0">
                <a:solidFill>
                  <a:schemeClr val="dk2"/>
                </a:solidFill>
              </a:rPr>
              <a:t>We have the tools to also train them based on g-spec results and use for quality control!</a:t>
            </a:r>
            <a:endParaRPr sz="2267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50E8B6-F1C1-DF0A-60DC-3BD75CBD4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AAEBA-B584-66B0-588B-258B85F82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95BA90-E546-BDF3-085A-77DE39183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  <a:p>
            <a:r>
              <a:rPr lang="en-US" dirty="0"/>
              <a:t>Data and tools</a:t>
            </a:r>
          </a:p>
          <a:p>
            <a:r>
              <a:rPr lang="en-US" b="1" dirty="0"/>
              <a:t>Application:</a:t>
            </a:r>
          </a:p>
          <a:p>
            <a:pPr lvl="1"/>
            <a:r>
              <a:rPr lang="en-US" dirty="0"/>
              <a:t>Scaling factors</a:t>
            </a:r>
          </a:p>
          <a:p>
            <a:pPr lvl="1"/>
            <a:r>
              <a:rPr lang="en-US" dirty="0"/>
              <a:t>Principal component analysis (PCA)</a:t>
            </a:r>
          </a:p>
          <a:p>
            <a:pPr lvl="1"/>
            <a:r>
              <a:rPr lang="en-US" b="1" dirty="0"/>
              <a:t>Clearance</a:t>
            </a:r>
          </a:p>
          <a:p>
            <a:r>
              <a:rPr lang="en-US" dirty="0"/>
              <a:t>Conclusions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D252DF-9CE7-68B2-8436-6013442D2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FDBF57-3A15-FDD1-0248-7342C040F93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34221003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54D789-3125-8F2F-E04A-BDD917F93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48772577-AC03-7534-ED0F-85AC2C1EA6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7870" y="1195254"/>
            <a:ext cx="5890520" cy="504901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A201F41-9436-11D3-31A6-9E89450BC496}"/>
              </a:ext>
            </a:extLst>
          </p:cNvPr>
          <p:cNvGrpSpPr/>
          <p:nvPr/>
        </p:nvGrpSpPr>
        <p:grpSpPr>
          <a:xfrm>
            <a:off x="4354153" y="2420904"/>
            <a:ext cx="2943000" cy="2771698"/>
            <a:chOff x="4354153" y="2420904"/>
            <a:chExt cx="2943000" cy="27716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5891B21E-346C-6CF9-389F-9A3F65971B74}"/>
                    </a:ext>
                  </a:extLst>
                </p:cNvPr>
                <p:cNvSpPr txBox="1"/>
                <p:nvPr/>
              </p:nvSpPr>
              <p:spPr>
                <a:xfrm>
                  <a:off x="4354153" y="2420904"/>
                  <a:ext cx="294300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0" dirty="0">
                                <a:latin typeface="Cambria Math" panose="02040503050406030204" pitchFamily="18" charset="0"/>
                              </a:rPr>
                              <m:t>𝐀</m:t>
                            </m:r>
                          </m:e>
                          <m:sub>
                            <m:r>
                              <a:rPr lang="en-US" sz="1600" b="1" i="0" dirty="0">
                                <a:latin typeface="Cambria Math" panose="02040503050406030204" pitchFamily="18" charset="0"/>
                              </a:rPr>
                              <m:t>𝐭𝐡𝐫𝐞𝐬𝐡𝐨𝐥𝐝</m:t>
                            </m:r>
                          </m:sub>
                        </m:sSub>
                        <m:r>
                          <a:rPr lang="en-US" sz="1600" b="1" i="0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0" dirty="0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1600" b="1" i="0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600" b="1" i="0" dirty="0" smtClean="0">
                            <a:latin typeface="Cambria Math" panose="02040503050406030204" pitchFamily="18" charset="0"/>
                          </a:rPr>
                          <m:t>𝟎𝟒</m:t>
                        </m:r>
                        <m:r>
                          <a:rPr lang="en-US" sz="1600" b="1" i="0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0" dirty="0" smtClean="0">
                            <a:latin typeface="Cambria Math" panose="02040503050406030204" pitchFamily="18" charset="0"/>
                          </a:rPr>
                          <m:t>𝐁𝐪</m:t>
                        </m:r>
                        <m:r>
                          <a:rPr lang="en-US" sz="1600" b="1" i="0" dirty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1" i="0" dirty="0" smtClean="0">
                            <a:latin typeface="Cambria Math" panose="02040503050406030204" pitchFamily="18" charset="0"/>
                          </a:rPr>
                          <m:t>𝐠</m:t>
                        </m:r>
                      </m:oMath>
                    </m:oMathPara>
                  </a14:m>
                  <a:endParaRPr lang="fr-FR" sz="1200" b="1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5891B21E-346C-6CF9-389F-9A3F65971B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54153" y="2420904"/>
                  <a:ext cx="2943000" cy="338554"/>
                </a:xfrm>
                <a:prstGeom prst="rect">
                  <a:avLst/>
                </a:prstGeom>
                <a:blipFill>
                  <a:blip r:embed="rId4"/>
                  <a:stretch>
                    <a:fillRect b="-10714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F67D7CD-7D80-B636-2002-64EC7FFA324A}"/>
                    </a:ext>
                  </a:extLst>
                </p:cNvPr>
                <p:cNvSpPr txBox="1"/>
                <p:nvPr/>
              </p:nvSpPr>
              <p:spPr>
                <a:xfrm>
                  <a:off x="4354153" y="4854048"/>
                  <a:ext cx="195598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0" dirty="0" smtClean="0"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  <m:sub>
                          <m:r>
                            <a:rPr lang="en-US" sz="1600" b="1" i="0" dirty="0">
                              <a:latin typeface="Cambria Math" panose="02040503050406030204" pitchFamily="18" charset="0"/>
                            </a:rPr>
                            <m:t>𝐭𝐡𝐫𝐞𝐬𝐡𝐨𝐥𝐝</m:t>
                          </m:r>
                        </m:sub>
                      </m:sSub>
                      <m:r>
                        <a:rPr lang="en-US" sz="1600" b="1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0" dirty="0" smtClean="0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US" sz="1600" b="1" i="0" dirty="0" smtClean="0">
                          <a:latin typeface="Cambria Math" panose="02040503050406030204" pitchFamily="18" charset="0"/>
                        </a:rPr>
                        <m:t>%</m:t>
                      </m:r>
                    </m:oMath>
                  </a14:m>
                  <a:r>
                    <a:rPr lang="fr-FR" sz="1600" dirty="0"/>
                    <a:t> </a:t>
                  </a:r>
                  <a:endParaRPr lang="fr-FR" sz="1600" b="1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5F67D7CD-7D80-B636-2002-64EC7FFA32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54153" y="4854048"/>
                  <a:ext cx="1955980" cy="3385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409" name="Title 1">
            <a:extLst>
              <a:ext uri="{FF2B5EF4-FFF2-40B4-BE49-F238E27FC236}">
                <a16:creationId xmlns:a16="http://schemas.microsoft.com/office/drawing/2014/main" id="{AA21C7F6-8043-3B3D-DC3E-40A8945966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Clearance</a:t>
            </a:r>
            <a:br>
              <a:rPr lang="en-US" altLang="en-US" dirty="0"/>
            </a:br>
            <a:r>
              <a:rPr lang="en-US" altLang="en-US" dirty="0"/>
              <a:t>Logistic regression</a:t>
            </a:r>
            <a:endParaRPr lang="en-GB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A48972-617C-41B7-A512-C8FA3B472FF5}"/>
                  </a:ext>
                </a:extLst>
              </p:cNvPr>
              <p:cNvSpPr txBox="1"/>
              <p:nvPr/>
            </p:nvSpPr>
            <p:spPr>
              <a:xfrm>
                <a:off x="321432" y="3161277"/>
                <a:ext cx="2406959" cy="1692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sz="2000" b="1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0" dirty="0" smtClean="0">
                            <a:latin typeface="Cambria Math" panose="02040503050406030204" pitchFamily="18" charset="0"/>
                          </a:rPr>
                          <m:t>𝐏𝐫𝐨𝐛</m:t>
                        </m:r>
                        <m:r>
                          <a:rPr lang="en-US" sz="2000" b="1" i="0" dirty="0" smtClean="0">
                            <a:latin typeface="Cambria Math" panose="02040503050406030204" pitchFamily="18" charset="0"/>
                          </a:rPr>
                          <m:t>.&lt;</m:t>
                        </m:r>
                        <m:r>
                          <a:rPr lang="en-US" sz="2000" b="1" i="0" dirty="0" smtClean="0">
                            <a:latin typeface="Cambria Math" panose="02040503050406030204" pitchFamily="18" charset="0"/>
                          </a:rPr>
                          <m:t>𝐏</m:t>
                        </m:r>
                      </m:e>
                      <m:sub>
                        <m:r>
                          <a:rPr lang="en-US" sz="2000" b="1" i="0" dirty="0">
                            <a:latin typeface="Cambria Math" panose="02040503050406030204" pitchFamily="18" charset="0"/>
                          </a:rPr>
                          <m:t>𝐭𝐡𝐫𝐞𝐬𝐡𝐨𝐥𝐝</m:t>
                        </m:r>
                      </m:sub>
                    </m:sSub>
                  </m:oMath>
                </a14:m>
                <a:endParaRPr lang="en-US" sz="2000" dirty="0"/>
              </a:p>
              <a:p>
                <a:pPr algn="just"/>
                <a:endParaRPr lang="en-US" sz="2000" b="1" dirty="0">
                  <a:solidFill>
                    <a:srgbClr val="00B050"/>
                  </a:solidFill>
                </a:endParaRPr>
              </a:p>
              <a:p>
                <a:pPr algn="just"/>
                <a:endParaRPr lang="en-US" sz="2000" b="1" dirty="0">
                  <a:solidFill>
                    <a:srgbClr val="00B050"/>
                  </a:solidFill>
                </a:endParaRPr>
              </a:p>
              <a:p>
                <a:pPr algn="just"/>
                <a:endParaRPr lang="en-US" sz="2000" b="1" dirty="0">
                  <a:solidFill>
                    <a:srgbClr val="00B050"/>
                  </a:solidFill>
                </a:endParaRPr>
              </a:p>
              <a:p>
                <a:pPr algn="just"/>
                <a:r>
                  <a:rPr lang="en-US" sz="2400" b="1" dirty="0">
                    <a:solidFill>
                      <a:srgbClr val="00B050"/>
                    </a:solidFill>
                  </a:rPr>
                  <a:t>  conventional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3A48972-617C-41B7-A512-C8FA3B472F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432" y="3161277"/>
                <a:ext cx="2406959" cy="1692771"/>
              </a:xfrm>
              <a:prstGeom prst="rect">
                <a:avLst/>
              </a:prstGeom>
              <a:blipFill>
                <a:blip r:embed="rId6"/>
                <a:stretch>
                  <a:fillRect b="-79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3E9774E-FD1E-D170-0EC3-1DB9FEABDEB3}"/>
                  </a:ext>
                </a:extLst>
              </p:cNvPr>
              <p:cNvSpPr txBox="1"/>
              <p:nvPr/>
            </p:nvSpPr>
            <p:spPr>
              <a:xfrm>
                <a:off x="252421" y="1912720"/>
                <a:ext cx="22850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0" dirty="0" smtClean="0">
                              <a:latin typeface="Cambria Math" panose="02040503050406030204" pitchFamily="18" charset="0"/>
                            </a:rPr>
                            <m:t>𝐀𝐜𝐭𝐢𝐯𝐢𝐭𝐲</m:t>
                          </m:r>
                          <m:r>
                            <a:rPr lang="en-US" sz="2000" b="1" i="0" dirty="0" smtClean="0">
                              <a:latin typeface="Cambria Math" panose="02040503050406030204" pitchFamily="18" charset="0"/>
                            </a:rPr>
                            <m:t>&lt; </m:t>
                          </m:r>
                          <m:r>
                            <a:rPr lang="en-US" sz="2000" b="1" i="0" dirty="0">
                              <a:latin typeface="Cambria Math" panose="02040503050406030204" pitchFamily="18" charset="0"/>
                            </a:rPr>
                            <m:t>𝐀</m:t>
                          </m:r>
                        </m:e>
                        <m:sub>
                          <m:r>
                            <a:rPr lang="en-US" sz="2000" b="1" i="0" dirty="0">
                              <a:latin typeface="Cambria Math" panose="02040503050406030204" pitchFamily="18" charset="0"/>
                            </a:rPr>
                            <m:t>𝐭𝐡𝐫𝐞𝐬𝐡𝐨𝐥𝐝</m:t>
                          </m:r>
                        </m:sub>
                      </m:sSub>
                    </m:oMath>
                  </m:oMathPara>
                </a14:m>
                <a:endParaRPr lang="fr-FR" sz="20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B3E9774E-FD1E-D170-0EC3-1DB9FEABDE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21" y="1912720"/>
                <a:ext cx="2285068" cy="400110"/>
              </a:xfrm>
              <a:prstGeom prst="rect">
                <a:avLst/>
              </a:prstGeom>
              <a:blipFill>
                <a:blip r:embed="rId7"/>
                <a:stretch>
                  <a:fillRect l="-1067" r="-10400" b="-184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 descr="A large white bag with black rods inside&#10;&#10;Description automatically generated">
            <a:extLst>
              <a:ext uri="{FF2B5EF4-FFF2-40B4-BE49-F238E27FC236}">
                <a16:creationId xmlns:a16="http://schemas.microsoft.com/office/drawing/2014/main" id="{B7798C55-F049-8623-7CA1-4DA5C8D6812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7870" y="685073"/>
            <a:ext cx="2392375" cy="1987666"/>
          </a:xfrm>
          <a:prstGeom prst="rect">
            <a:avLst/>
          </a:prstGeom>
        </p:spPr>
      </p:pic>
      <p:pic>
        <p:nvPicPr>
          <p:cNvPr id="34" name="Picture 33" descr="A large container inside a building&#10;&#10;Description automatically generated">
            <a:extLst>
              <a:ext uri="{FF2B5EF4-FFF2-40B4-BE49-F238E27FC236}">
                <a16:creationId xmlns:a16="http://schemas.microsoft.com/office/drawing/2014/main" id="{E1739487-74FE-8A6F-89F7-48D8C36D95B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37870" y="3429000"/>
            <a:ext cx="2341638" cy="19455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C853DB-0E1F-8A35-087B-FB8F1911D5EF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4899" y="5508230"/>
            <a:ext cx="706839" cy="2356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53F1C8-51C7-0582-6A00-ABAD35395D7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900102" y="4939684"/>
            <a:ext cx="772064" cy="25291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0E16CA1-2C32-D526-896F-C58CE594AA2E}"/>
              </a:ext>
            </a:extLst>
          </p:cNvPr>
          <p:cNvSpPr txBox="1"/>
          <p:nvPr/>
        </p:nvSpPr>
        <p:spPr>
          <a:xfrm>
            <a:off x="9065947" y="2739682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Electric cables to be cleared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7BA5D3-407D-0CEE-2CC2-4FEF2B96ADEB}"/>
              </a:ext>
            </a:extLst>
          </p:cNvPr>
          <p:cNvSpPr txBox="1"/>
          <p:nvPr/>
        </p:nvSpPr>
        <p:spPr>
          <a:xfrm>
            <a:off x="9258305" y="5374511"/>
            <a:ext cx="2441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gamma counting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782D45B-33F0-B3E9-6105-DF80E3870D60}"/>
              </a:ext>
            </a:extLst>
          </p:cNvPr>
          <p:cNvCxnSpPr/>
          <p:nvPr/>
        </p:nvCxnSpPr>
        <p:spPr>
          <a:xfrm>
            <a:off x="1540042" y="2430379"/>
            <a:ext cx="0" cy="6015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A97DF2B-82B0-C25E-14EB-2CE0FF03FBBA}"/>
              </a:ext>
            </a:extLst>
          </p:cNvPr>
          <p:cNvCxnSpPr/>
          <p:nvPr/>
        </p:nvCxnSpPr>
        <p:spPr>
          <a:xfrm>
            <a:off x="1540042" y="3719763"/>
            <a:ext cx="0" cy="60157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479159-00A0-F445-4FEA-C5AA17402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F6B6F9-DF1F-A49B-1AA8-5A6811FF2BD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8924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AE205-5EEB-57CA-8D42-80186F10E3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 shot of a graph&#10;&#10;AI-generated content may be incorrect.">
            <a:extLst>
              <a:ext uri="{FF2B5EF4-FFF2-40B4-BE49-F238E27FC236}">
                <a16:creationId xmlns:a16="http://schemas.microsoft.com/office/drawing/2014/main" id="{9AAFC521-8DD4-56F3-4A1A-A6049D5405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4143" y="1233119"/>
            <a:ext cx="5749489" cy="49281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01BB184-3B12-1642-357E-F914F89886A6}"/>
                  </a:ext>
                </a:extLst>
              </p:cNvPr>
              <p:cNvSpPr txBox="1"/>
              <p:nvPr/>
            </p:nvSpPr>
            <p:spPr>
              <a:xfrm>
                <a:off x="5090153" y="3369079"/>
                <a:ext cx="1245121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00" b="1" i="0" dirty="0" smtClean="0">
                              <a:latin typeface="Cambria Math" panose="02040503050406030204" pitchFamily="18" charset="0"/>
                            </a:rPr>
                            <m:t>𝐃𝐑</m:t>
                          </m:r>
                        </m:e>
                        <m:sub>
                          <m:r>
                            <a:rPr lang="en-US" sz="1300" b="1" i="0" dirty="0" smtClean="0">
                              <a:latin typeface="Cambria Math" panose="02040503050406030204" pitchFamily="18" charset="0"/>
                            </a:rPr>
                            <m:t>𝐭𝐡𝐫𝐞𝐬𝐡𝐨𝐥𝐝</m:t>
                          </m:r>
                        </m:sub>
                      </m:sSub>
                    </m:oMath>
                  </m:oMathPara>
                </a14:m>
                <a:endParaRPr lang="fr-FR" sz="13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01BB184-3B12-1642-357E-F914F89886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0153" y="3369079"/>
                <a:ext cx="1245121" cy="2923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DF7E386-FBF3-BE23-F4A4-CC7F37504E84}"/>
              </a:ext>
            </a:extLst>
          </p:cNvPr>
          <p:cNvCxnSpPr>
            <a:cxnSpLocks/>
          </p:cNvCxnSpPr>
          <p:nvPr/>
        </p:nvCxnSpPr>
        <p:spPr>
          <a:xfrm>
            <a:off x="7220378" y="2365781"/>
            <a:ext cx="34017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9C81711-DC04-4053-BB8C-88933AC5307E}"/>
                  </a:ext>
                </a:extLst>
              </p:cNvPr>
              <p:cNvSpPr txBox="1"/>
              <p:nvPr/>
            </p:nvSpPr>
            <p:spPr>
              <a:xfrm>
                <a:off x="6408420" y="2235745"/>
                <a:ext cx="863764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00" b="1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00" b="1" dirty="0">
                              <a:latin typeface="Cambria Math" panose="02040503050406030204" pitchFamily="18" charset="0"/>
                            </a:rPr>
                            <m:t>𝐀</m:t>
                          </m:r>
                        </m:e>
                        <m:sub>
                          <m:r>
                            <a:rPr lang="en-US" sz="1300" b="1" dirty="0">
                              <a:latin typeface="Cambria Math" panose="02040503050406030204" pitchFamily="18" charset="0"/>
                            </a:rPr>
                            <m:t>𝐭𝐡𝐫𝐞𝐬𝐡𝐨𝐥𝐝</m:t>
                          </m:r>
                        </m:sub>
                      </m:sSub>
                    </m:oMath>
                  </m:oMathPara>
                </a14:m>
                <a:endParaRPr lang="fr-FR" sz="13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9C81711-DC04-4053-BB8C-88933AC530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420" y="2235745"/>
                <a:ext cx="863764" cy="2923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D3531B7D-04DB-15B4-451E-5EEC59A262A5}"/>
              </a:ext>
            </a:extLst>
          </p:cNvPr>
          <p:cNvCxnSpPr>
            <a:cxnSpLocks/>
          </p:cNvCxnSpPr>
          <p:nvPr/>
        </p:nvCxnSpPr>
        <p:spPr>
          <a:xfrm>
            <a:off x="5714666" y="3661467"/>
            <a:ext cx="0" cy="24735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F762470B-0B65-2F46-6912-2BBB90B152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415000"/>
            <a:ext cx="10515600" cy="797850"/>
          </a:xfrm>
        </p:spPr>
        <p:txBody>
          <a:bodyPr/>
          <a:lstStyle/>
          <a:p>
            <a:r>
              <a:rPr lang="en-US" altLang="en-US" dirty="0"/>
              <a:t>Clearance</a:t>
            </a:r>
            <a:br>
              <a:rPr lang="en-US" altLang="en-US" dirty="0"/>
            </a:br>
            <a:r>
              <a:rPr lang="en-US" altLang="en-US" dirty="0"/>
              <a:t>Bubble chart</a:t>
            </a:r>
            <a:endParaRPr lang="en-GB" alt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FC4131-80E4-53F0-4D71-3FE2EC27F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AECA2E-C7B5-8ABA-E483-D5F17DB9F76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843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56A6C-A494-2B9A-EEBF-C3EC09FB6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learning: Deep learning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FF1AD-4300-F86E-D22C-B4588EB9B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8633" y="1825625"/>
            <a:ext cx="6003985" cy="4351338"/>
          </a:xfrm>
        </p:spPr>
        <p:txBody>
          <a:bodyPr>
            <a:normAutofit/>
          </a:bodyPr>
          <a:lstStyle/>
          <a:p>
            <a:r>
              <a:rPr lang="en-GB" sz="2000" dirty="0"/>
              <a:t>Interconnected </a:t>
            </a:r>
            <a:r>
              <a:rPr lang="en-GB" sz="2000" b="1" dirty="0">
                <a:solidFill>
                  <a:srgbClr val="C00000"/>
                </a:solidFill>
              </a:rPr>
              <a:t>nodes</a:t>
            </a:r>
            <a:r>
              <a:rPr lang="en-GB" sz="2000" dirty="0"/>
              <a:t>, trained to </a:t>
            </a:r>
            <a:r>
              <a:rPr lang="en-GB" sz="2000" b="1" dirty="0">
                <a:solidFill>
                  <a:srgbClr val="C00000"/>
                </a:solidFill>
              </a:rPr>
              <a:t>identify patterns</a:t>
            </a:r>
          </a:p>
          <a:p>
            <a:r>
              <a:rPr lang="en-GB" sz="2000" dirty="0"/>
              <a:t>From many simple inputs to few complex outputs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1800" i="1" dirty="0">
                <a:solidFill>
                  <a:srgbClr val="00B050"/>
                </a:solidFill>
              </a:rPr>
              <a:t>What is the activity of Ni-63 given the chemical composition and radiological history?</a:t>
            </a:r>
          </a:p>
          <a:p>
            <a:r>
              <a:rPr lang="en-GB" sz="1800" i="1" dirty="0"/>
              <a:t>No need for deep learning, </a:t>
            </a:r>
            <a:r>
              <a:rPr lang="en-GB" sz="1800" i="1" dirty="0" err="1"/>
              <a:t>ActiWiz</a:t>
            </a:r>
            <a:r>
              <a:rPr lang="en-GB" sz="1800" i="1" dirty="0"/>
              <a:t> can answer!</a:t>
            </a:r>
          </a:p>
          <a:p>
            <a:pPr marL="0" indent="0">
              <a:buNone/>
            </a:pPr>
            <a:endParaRPr lang="en-GB" sz="1800" i="1" dirty="0"/>
          </a:p>
          <a:p>
            <a:pPr marL="0" indent="0">
              <a:buNone/>
            </a:pPr>
            <a:r>
              <a:rPr lang="en-GB" sz="1800" i="1" dirty="0">
                <a:solidFill>
                  <a:srgbClr val="FF0000"/>
                </a:solidFill>
              </a:rPr>
              <a:t>What is the radiological history given a spectrometry measurement and the type of material? </a:t>
            </a:r>
          </a:p>
          <a:p>
            <a:r>
              <a:rPr lang="en-GB" sz="1800" i="1" dirty="0"/>
              <a:t>With deep learning you can swap inputs and outputs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B5A75A-5913-16B1-95BA-9D8E58DCB9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7488" y="1886649"/>
            <a:ext cx="4628863" cy="3483702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BCC7993-D535-5083-9CC9-00681B9B7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8F2CD7-A2FA-031B-CCC7-AE9A480A684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8331"/>
          <a:stretch/>
        </p:blipFill>
        <p:spPr>
          <a:xfrm>
            <a:off x="170057" y="3085575"/>
            <a:ext cx="1336286" cy="10858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11EF3B-1426-A12A-58E3-780B089625B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9374"/>
          <a:stretch/>
        </p:blipFill>
        <p:spPr>
          <a:xfrm>
            <a:off x="87639" y="4827426"/>
            <a:ext cx="1292305" cy="108585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91931D-C483-5411-5C54-1A319ADD257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2379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8116FA-3EE2-C93C-5868-9D032353D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CBCA6F97-FAFB-11A8-1D26-618937B3C0D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Clearance</a:t>
            </a:r>
            <a:br>
              <a:rPr lang="en-US" altLang="en-US" dirty="0"/>
            </a:br>
            <a:r>
              <a:rPr lang="en-US" altLang="en-US" dirty="0"/>
              <a:t>Two predictors: mass and dose rate</a:t>
            </a:r>
            <a:endParaRPr lang="en-GB" altLang="en-US" dirty="0"/>
          </a:p>
        </p:txBody>
      </p:sp>
      <p:pic>
        <p:nvPicPr>
          <p:cNvPr id="6" name="Picture 5" descr="A graph of a number of different colored lines&#10;&#10;AI-generated content may be incorrect.">
            <a:extLst>
              <a:ext uri="{FF2B5EF4-FFF2-40B4-BE49-F238E27FC236}">
                <a16:creationId xmlns:a16="http://schemas.microsoft.com/office/drawing/2014/main" id="{796823B6-8B43-C8F7-D7C6-3B042B4AF5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250" y="1330279"/>
            <a:ext cx="6801755" cy="4761230"/>
          </a:xfrm>
          <a:prstGeom prst="rect">
            <a:avLst/>
          </a:prstGeom>
        </p:spPr>
      </p:pic>
      <p:pic>
        <p:nvPicPr>
          <p:cNvPr id="3" name="Picture 2" descr="A cartoon of men wearing hard hats&#10;&#10;AI-generated content may be incorrect.">
            <a:extLst>
              <a:ext uri="{FF2B5EF4-FFF2-40B4-BE49-F238E27FC236}">
                <a16:creationId xmlns:a16="http://schemas.microsoft.com/office/drawing/2014/main" id="{ADD73E62-55A9-1FA0-592C-AE2680A36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5145" y="2279114"/>
            <a:ext cx="2488359" cy="248835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E23B8A-EC75-976D-A31D-0442AA907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E57CF5-9BC6-75E5-87B0-3C690BACA64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11870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776C42-0C2F-307A-3D4D-124398AA8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graph&#10;&#10;AI-generated content may be incorrect.">
            <a:extLst>
              <a:ext uri="{FF2B5EF4-FFF2-40B4-BE49-F238E27FC236}">
                <a16:creationId xmlns:a16="http://schemas.microsoft.com/office/drawing/2014/main" id="{0B24BC6F-FD34-63A3-8310-12447628E3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64" y="1296416"/>
            <a:ext cx="5006035" cy="4171696"/>
          </a:xfrm>
          <a:prstGeom prst="rect">
            <a:avLst/>
          </a:prstGeom>
        </p:spPr>
      </p:pic>
      <p:sp>
        <p:nvSpPr>
          <p:cNvPr id="17409" name="Title 1">
            <a:extLst>
              <a:ext uri="{FF2B5EF4-FFF2-40B4-BE49-F238E27FC236}">
                <a16:creationId xmlns:a16="http://schemas.microsoft.com/office/drawing/2014/main" id="{F54992F6-6A2F-8477-DC1B-FB85A564EE4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415000"/>
            <a:ext cx="3187700" cy="797850"/>
          </a:xfrm>
        </p:spPr>
        <p:txBody>
          <a:bodyPr/>
          <a:lstStyle/>
          <a:p>
            <a:r>
              <a:rPr lang="en-US" altLang="en-US" dirty="0"/>
              <a:t>Naïve Bayes</a:t>
            </a:r>
            <a:endParaRPr lang="en-GB" altLang="en-US" dirty="0"/>
          </a:p>
        </p:txBody>
      </p:sp>
      <p:pic>
        <p:nvPicPr>
          <p:cNvPr id="7" name="Picture 6" descr="A screen shot of a graph&#10;&#10;AI-generated content may be incorrect.">
            <a:extLst>
              <a:ext uri="{FF2B5EF4-FFF2-40B4-BE49-F238E27FC236}">
                <a16:creationId xmlns:a16="http://schemas.microsoft.com/office/drawing/2014/main" id="{A2D48CA7-EE63-2A5F-A654-5F5D86ABF5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701" y="1296416"/>
            <a:ext cx="5006035" cy="417169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63C0426-CBA3-1DA1-37D5-1F45C51670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7622" y="415000"/>
            <a:ext cx="4885864" cy="79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Log. KDE Bayes</a:t>
            </a:r>
            <a:endParaRPr lang="en-GB" alt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7E387C-A35F-6455-9153-67B672E84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33FBC6-EBDF-DB54-BB9B-33A510AC43E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24030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7A6DC-677D-E3EF-ECA7-F023BBE891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graph&#10;&#10;AI-generated content may be incorrect.">
            <a:extLst>
              <a:ext uri="{FF2B5EF4-FFF2-40B4-BE49-F238E27FC236}">
                <a16:creationId xmlns:a16="http://schemas.microsoft.com/office/drawing/2014/main" id="{0F60DC1E-9646-4131-7403-E90D10F3D4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7865" y="1296416"/>
            <a:ext cx="5006034" cy="4171696"/>
          </a:xfrm>
          <a:prstGeom prst="rect">
            <a:avLst/>
          </a:prstGeom>
        </p:spPr>
      </p:pic>
      <p:pic>
        <p:nvPicPr>
          <p:cNvPr id="9" name="Picture 8" descr="A screen shot of a graph&#10;&#10;AI-generated content may be incorrect.">
            <a:extLst>
              <a:ext uri="{FF2B5EF4-FFF2-40B4-BE49-F238E27FC236}">
                <a16:creationId xmlns:a16="http://schemas.microsoft.com/office/drawing/2014/main" id="{BCDDCD85-03FB-B408-CCD1-71CDCC6259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4482" y="1296416"/>
            <a:ext cx="5006034" cy="417169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427C14F-B2C8-3C6C-F25D-0D5FAD8F03FC}"/>
              </a:ext>
            </a:extLst>
          </p:cNvPr>
          <p:cNvCxnSpPr>
            <a:cxnSpLocks/>
          </p:cNvCxnSpPr>
          <p:nvPr/>
        </p:nvCxnSpPr>
        <p:spPr>
          <a:xfrm>
            <a:off x="11468135" y="1471043"/>
            <a:ext cx="0" cy="26585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A0945083-538F-7437-D44B-CA107F7D0E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5210" y="5645813"/>
            <a:ext cx="2434273" cy="2080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A4E5268-4F3E-8DC8-95F2-A8C27A3D8CA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61369" y="5645813"/>
            <a:ext cx="2018517" cy="2104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D9770FC-A3EF-B3FE-B376-052C8FB3A7D4}"/>
                  </a:ext>
                </a:extLst>
              </p:cNvPr>
              <p:cNvSpPr txBox="1"/>
              <p:nvPr/>
            </p:nvSpPr>
            <p:spPr>
              <a:xfrm>
                <a:off x="3669860" y="4773432"/>
                <a:ext cx="19040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0" smtClean="0">
                          <a:latin typeface="Cambria Math" panose="02040503050406030204" pitchFamily="18" charset="0"/>
                        </a:rPr>
                        <m:t>𝟗𝟎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</a:rPr>
                        <m:t>% 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</a:rPr>
                        <m:t>𝐚𝐜𝐜𝐮𝐫𝐚𝐜𝐲</m:t>
                      </m:r>
                    </m:oMath>
                  </m:oMathPara>
                </a14:m>
                <a:endParaRPr lang="fr-FR" sz="105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D9770FC-A3EF-B3FE-B376-052C8FB3A7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9860" y="4773432"/>
                <a:ext cx="1904039" cy="307777"/>
              </a:xfrm>
              <a:prstGeom prst="rect">
                <a:avLst/>
              </a:prstGeom>
              <a:blipFill>
                <a:blip r:embed="rId6"/>
                <a:stretch>
                  <a:fillRect b="-39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BFE8568-4626-8E0A-C4C6-22E999E471BF}"/>
                  </a:ext>
                </a:extLst>
              </p:cNvPr>
              <p:cNvSpPr txBox="1"/>
              <p:nvPr/>
            </p:nvSpPr>
            <p:spPr>
              <a:xfrm>
                <a:off x="9564096" y="4766802"/>
                <a:ext cx="190403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0" smtClean="0">
                          <a:latin typeface="Cambria Math" panose="02040503050406030204" pitchFamily="18" charset="0"/>
                        </a:rPr>
                        <m:t>𝟗𝟐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</a:rPr>
                        <m:t>% 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</a:rPr>
                        <m:t>𝐚𝐜𝐜𝐮𝐫𝐚𝐜𝐲</m:t>
                      </m:r>
                    </m:oMath>
                  </m:oMathPara>
                </a14:m>
                <a:endParaRPr lang="fr-FR" sz="1050" b="1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BFE8568-4626-8E0A-C4C6-22E999E471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4096" y="4766802"/>
                <a:ext cx="1904039" cy="307777"/>
              </a:xfrm>
              <a:prstGeom prst="rect">
                <a:avLst/>
              </a:prstGeom>
              <a:blipFill>
                <a:blip r:embed="rId7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id="{2F594A42-0856-5144-12DB-190493396C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415000"/>
            <a:ext cx="3187700" cy="797850"/>
          </a:xfrm>
        </p:spPr>
        <p:txBody>
          <a:bodyPr/>
          <a:lstStyle/>
          <a:p>
            <a:r>
              <a:rPr lang="en-US" altLang="en-US" dirty="0"/>
              <a:t>Naïve Bayes</a:t>
            </a:r>
            <a:endParaRPr lang="en-GB" alt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FEC6111-683B-872E-9643-5AAE3146C4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7622" y="415000"/>
            <a:ext cx="4885864" cy="79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Log. KDE Bayes</a:t>
            </a:r>
            <a:endParaRPr lang="en-GB" altLang="en-US" dirty="0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8E2E5D20-4B69-29CC-D4C2-12CF21090257}"/>
              </a:ext>
            </a:extLst>
          </p:cNvPr>
          <p:cNvSpPr/>
          <p:nvPr/>
        </p:nvSpPr>
        <p:spPr>
          <a:xfrm rot="16200000">
            <a:off x="2797342" y="5059989"/>
            <a:ext cx="192505" cy="1816769"/>
          </a:xfrm>
          <a:prstGeom prst="leftBrace">
            <a:avLst>
              <a:gd name="adj1" fmla="val 36458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9F222CF9-8CF9-125D-9828-1C575BD5E289}"/>
              </a:ext>
            </a:extLst>
          </p:cNvPr>
          <p:cNvSpPr/>
          <p:nvPr/>
        </p:nvSpPr>
        <p:spPr>
          <a:xfrm rot="16200000">
            <a:off x="8960944" y="5271424"/>
            <a:ext cx="192505" cy="1343526"/>
          </a:xfrm>
          <a:prstGeom prst="leftBrace">
            <a:avLst>
              <a:gd name="adj1" fmla="val 36458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488B1E-D23D-77EB-1423-1C6B22983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60ACA081-8062-FA95-9670-1E325B659B7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2870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CAD44E-0B05-2999-02F1-2689B4EA8F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19E8F-6E5B-FAF7-B070-76FE0CBC9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F546819-2F6B-16A9-379C-FD90EEB40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  <a:p>
            <a:r>
              <a:rPr lang="en-US" dirty="0"/>
              <a:t>Data and tools</a:t>
            </a:r>
          </a:p>
          <a:p>
            <a:r>
              <a:rPr lang="en-US" dirty="0"/>
              <a:t>Application:</a:t>
            </a:r>
          </a:p>
          <a:p>
            <a:pPr lvl="1"/>
            <a:r>
              <a:rPr lang="en-US" dirty="0"/>
              <a:t>Scaling factors</a:t>
            </a:r>
          </a:p>
          <a:p>
            <a:pPr lvl="1"/>
            <a:r>
              <a:rPr lang="en-US" dirty="0"/>
              <a:t>Principal component analysis (PCA)</a:t>
            </a:r>
          </a:p>
          <a:p>
            <a:pPr lvl="1"/>
            <a:r>
              <a:rPr lang="en-US" dirty="0"/>
              <a:t>Clearance</a:t>
            </a:r>
          </a:p>
          <a:p>
            <a:r>
              <a:rPr lang="en-US" b="1" dirty="0"/>
              <a:t>Conclusions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C12D6F-C015-31D7-A340-6872DEBF9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1BF870-B055-95A4-63DE-5C1D88D419C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4999954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FFF92-65C1-E3D5-11C1-9A8C0CB81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B5F065-23EA-F872-21E2-C3C2EA29C1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Machine learning is here to stay</a:t>
            </a:r>
          </a:p>
          <a:p>
            <a:r>
              <a:rPr lang="en-US" sz="2800" dirty="0"/>
              <a:t>CERN is at the forefront of ML for characterization:</a:t>
            </a:r>
          </a:p>
          <a:p>
            <a:pPr lvl="1"/>
            <a:r>
              <a:rPr lang="en-US" sz="2400" i="1" dirty="0">
                <a:solidFill>
                  <a:schemeClr val="accent3">
                    <a:lumMod val="75000"/>
                  </a:schemeClr>
                </a:solidFill>
              </a:rPr>
              <a:t>TREC + </a:t>
            </a:r>
            <a:r>
              <a:rPr lang="en-US" sz="2400" i="1" dirty="0" err="1">
                <a:solidFill>
                  <a:schemeClr val="accent3">
                    <a:lumMod val="75000"/>
                  </a:schemeClr>
                </a:solidFill>
              </a:rPr>
              <a:t>ActiWiz</a:t>
            </a:r>
            <a:r>
              <a:rPr lang="en-US" sz="2400" i="1" dirty="0">
                <a:solidFill>
                  <a:schemeClr val="accent3">
                    <a:lumMod val="75000"/>
                  </a:schemeClr>
                </a:solidFill>
              </a:rPr>
              <a:t> + measurements =  Data</a:t>
            </a:r>
          </a:p>
          <a:p>
            <a:r>
              <a:rPr lang="en-GB" sz="2800" dirty="0"/>
              <a:t>Endless opportunities:</a:t>
            </a:r>
          </a:p>
          <a:p>
            <a:pPr lvl="1"/>
            <a:r>
              <a:rPr lang="en-GB" sz="2400" dirty="0"/>
              <a:t>Impact of “authoritative” samples</a:t>
            </a:r>
          </a:p>
          <a:p>
            <a:pPr lvl="1"/>
            <a:r>
              <a:rPr lang="en-GB" dirty="0"/>
              <a:t>Waste sorting criteria (DR)</a:t>
            </a:r>
          </a:p>
          <a:p>
            <a:pPr lvl="1"/>
            <a:r>
              <a:rPr lang="en-GB" dirty="0"/>
              <a:t>Dose if sorting materials after clearance</a:t>
            </a:r>
          </a:p>
          <a:p>
            <a:pPr lvl="1"/>
            <a:r>
              <a:rPr lang="en-GB" dirty="0"/>
              <a:t>Impact of MDA on scaling factors</a:t>
            </a:r>
          </a:p>
          <a:p>
            <a:pPr lvl="1"/>
            <a:r>
              <a:rPr lang="en-GB" dirty="0"/>
              <a:t>Avoid penalizing assumptions</a:t>
            </a:r>
          </a:p>
          <a:p>
            <a:pPr lvl="1"/>
            <a:r>
              <a:rPr lang="en-GB" dirty="0"/>
              <a:t>....</a:t>
            </a:r>
          </a:p>
          <a:p>
            <a:pPr lvl="1"/>
            <a:endParaRPr lang="en-GB" sz="2400" dirty="0"/>
          </a:p>
          <a:p>
            <a:pPr lvl="1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96A799-F5AE-6429-092B-D5EBD9FA3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4D3D3A-CD63-7A9B-F2DD-FBFDCF215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4776" y="3288078"/>
            <a:ext cx="2619375" cy="17430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C1745A-073D-1E5C-0805-F800A6008655}"/>
              </a:ext>
            </a:extLst>
          </p:cNvPr>
          <p:cNvSpPr txBox="1"/>
          <p:nvPr/>
        </p:nvSpPr>
        <p:spPr>
          <a:xfrm>
            <a:off x="7683690" y="5103614"/>
            <a:ext cx="38331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i="1" dirty="0"/>
              <a:t>Machine learning is unreliable...</a:t>
            </a:r>
          </a:p>
          <a:p>
            <a:pPr marL="285750" indent="-285750">
              <a:buFontTx/>
              <a:buChar char="-"/>
            </a:pPr>
            <a:r>
              <a:rPr lang="en-US" i="1" dirty="0"/>
              <a:t>You should see human learning!!</a:t>
            </a:r>
          </a:p>
          <a:p>
            <a:pPr marL="285750" indent="-285750">
              <a:buFontTx/>
              <a:buChar char="-"/>
            </a:pPr>
            <a:r>
              <a:rPr lang="en-US" i="1" dirty="0"/>
              <a:t>Ha </a:t>
            </a:r>
            <a:r>
              <a:rPr lang="en-US" i="1" dirty="0" err="1"/>
              <a:t>Ha</a:t>
            </a:r>
            <a:r>
              <a:rPr lang="en-US" i="1" dirty="0"/>
              <a:t>!!</a:t>
            </a:r>
            <a:endParaRPr lang="en-GB" i="1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552999-4353-CD53-0357-D3FE02608F3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47203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D4016-F59E-177F-0B72-1CDE2F589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33EF73-E3F2-07B1-FF56-F07A3CFD5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Training</a:t>
            </a:r>
          </a:p>
          <a:p>
            <a:pPr lvl="1"/>
            <a:r>
              <a:rPr lang="en-GB" sz="2400" dirty="0"/>
              <a:t>Manuals, Google certificates, Udemy classes....</a:t>
            </a:r>
          </a:p>
          <a:p>
            <a:r>
              <a:rPr lang="en-GB" sz="2800" dirty="0"/>
              <a:t>Networks</a:t>
            </a:r>
          </a:p>
          <a:p>
            <a:pPr lvl="1"/>
            <a:r>
              <a:rPr lang="en-GB" sz="2400" dirty="0" err="1"/>
              <a:t>Adasci</a:t>
            </a:r>
            <a:r>
              <a:rPr lang="en-GB" sz="2400" dirty="0"/>
              <a:t>, Kaggle...</a:t>
            </a:r>
          </a:p>
          <a:p>
            <a:r>
              <a:rPr lang="en-GB" sz="2800" dirty="0"/>
              <a:t>CERN</a:t>
            </a:r>
          </a:p>
          <a:p>
            <a:pPr lvl="1"/>
            <a:r>
              <a:rPr lang="en-GB" sz="2400" dirty="0"/>
              <a:t>Thematic CERN school</a:t>
            </a:r>
          </a:p>
          <a:p>
            <a:pPr lvl="1"/>
            <a:r>
              <a:rPr lang="en-GB" sz="2400" dirty="0"/>
              <a:t>Deep learning, beam dynamics</a:t>
            </a:r>
          </a:p>
          <a:p>
            <a:r>
              <a:rPr lang="en-GB" sz="2800" dirty="0"/>
              <a:t>Radiation protection </a:t>
            </a:r>
            <a:r>
              <a:rPr lang="en-GB" sz="2800" i="1" dirty="0"/>
              <a:t>(current trend)</a:t>
            </a:r>
          </a:p>
          <a:p>
            <a:pPr lvl="1"/>
            <a:r>
              <a:rPr lang="en-GB" sz="2400" dirty="0"/>
              <a:t>Image recognition</a:t>
            </a:r>
          </a:p>
          <a:p>
            <a:pPr lvl="1"/>
            <a:r>
              <a:rPr lang="en-GB" sz="2400" dirty="0"/>
              <a:t>Metrology</a:t>
            </a:r>
          </a:p>
          <a:p>
            <a:pPr lvl="1"/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38714F-89C6-A856-E3E8-E0A84062A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A6B4DB-BA89-0F2B-A56D-E99DDCCDF3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9359" y="3013757"/>
            <a:ext cx="1353429" cy="238374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1CAF7A4-0276-CA95-56BB-B5DAF865BB9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7699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5C93B63-E641-CF75-BA38-5F39A21AF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you!!!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1B678A-231C-C5E7-2495-D9C677515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4000" i="1" dirty="0"/>
              <a:t>Questions are welcome!!</a:t>
            </a:r>
            <a:endParaRPr lang="en-GB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7A3F28-4507-7F0C-D425-4A8911CDA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C52316-3F36-38CC-9E8D-E7E4622826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RP Seminar - EDMS 3291657</a:t>
            </a:r>
          </a:p>
        </p:txBody>
      </p:sp>
    </p:spTree>
    <p:extLst>
      <p:ext uri="{BB962C8B-B14F-4D97-AF65-F5344CB8AC3E}">
        <p14:creationId xmlns:p14="http://schemas.microsoft.com/office/powerpoint/2010/main" val="4245210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5AA5A2-B49A-F82C-0CBB-466A44ABC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A7AF5-3D35-63E3-2E0E-D958B413D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learning: </a:t>
            </a:r>
            <a:r>
              <a:rPr lang="en-US" i="1" dirty="0">
                <a:solidFill>
                  <a:srgbClr val="FF0000"/>
                </a:solidFill>
              </a:rPr>
              <a:t>visualization is king!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181D35-65D2-9EE2-6652-D648F19E15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77662" y="1083787"/>
            <a:ext cx="4237008" cy="4184650"/>
          </a:xfrm>
        </p:spPr>
        <p:txBody>
          <a:bodyPr/>
          <a:lstStyle/>
          <a:p>
            <a:pPr marL="0" indent="0" algn="ctr">
              <a:buNone/>
            </a:pPr>
            <a:r>
              <a:rPr lang="en-US" i="1" dirty="0"/>
              <a:t>Recipe </a:t>
            </a:r>
            <a:r>
              <a:rPr lang="en-US" sz="1800" i="1" dirty="0"/>
              <a:t>(serves 1-2 plots)</a:t>
            </a:r>
          </a:p>
          <a:p>
            <a:pPr marL="0" indent="0" algn="ctr">
              <a:buNone/>
            </a:pPr>
            <a:endParaRPr lang="en-US" i="1" dirty="0"/>
          </a:p>
          <a:p>
            <a:r>
              <a:rPr lang="en-US" sz="2400" dirty="0"/>
              <a:t>Clean the data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b="1" dirty="0">
                <a:solidFill>
                  <a:srgbClr val="92D050"/>
                </a:solidFill>
              </a:rPr>
              <a:t>Code</a:t>
            </a:r>
            <a:r>
              <a:rPr lang="en-US" sz="2400" dirty="0"/>
              <a:t> (R/Python)</a:t>
            </a:r>
          </a:p>
          <a:p>
            <a:endParaRPr lang="en-US" sz="2400" dirty="0"/>
          </a:p>
          <a:p>
            <a:r>
              <a:rPr lang="en-US" sz="2400" dirty="0"/>
              <a:t>Identify message</a:t>
            </a:r>
          </a:p>
          <a:p>
            <a:endParaRPr lang="en-US" sz="2400" dirty="0"/>
          </a:p>
          <a:p>
            <a:r>
              <a:rPr lang="en-US" sz="2400" dirty="0"/>
              <a:t>Reveal </a:t>
            </a:r>
            <a:r>
              <a:rPr lang="en-US" sz="2400" b="1" dirty="0">
                <a:solidFill>
                  <a:srgbClr val="FF0000"/>
                </a:solidFill>
              </a:rPr>
              <a:t>message</a:t>
            </a:r>
            <a:r>
              <a:rPr lang="en-US" sz="2400" dirty="0"/>
              <a:t> visually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5B83ED-AF66-C6EA-9A53-B71BC46D5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17/04/2025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EB14B4-CFE7-06BF-D8F1-37950DB599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7979"/>
          <a:stretch/>
        </p:blipFill>
        <p:spPr>
          <a:xfrm>
            <a:off x="10787843" y="4683509"/>
            <a:ext cx="992784" cy="7978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F48EB9-5890-346C-9E06-7F5FE1F6E68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9626"/>
          <a:stretch/>
        </p:blipFill>
        <p:spPr>
          <a:xfrm>
            <a:off x="9947903" y="2748717"/>
            <a:ext cx="941719" cy="797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00D3C3-E589-7577-DDD1-6312CE4BCD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431" y="1830870"/>
            <a:ext cx="6392101" cy="351462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E0756-1DF1-3121-63CA-7E32E743A30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341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63D78-09FA-F050-2819-316189E52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learning: Applications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B72FFE-C5B4-4162-4CA3-5EB6EBE51403}"/>
              </a:ext>
            </a:extLst>
          </p:cNvPr>
          <p:cNvSpPr txBox="1"/>
          <p:nvPr/>
        </p:nvSpPr>
        <p:spPr>
          <a:xfrm>
            <a:off x="2854436" y="4692253"/>
            <a:ext cx="32475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Targeted advertising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Weather forecast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Stock market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8B639D-A07A-4C0F-6E7E-91808AC2C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3141" y="1212850"/>
            <a:ext cx="8572500" cy="267652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2E2400-1FC2-F62E-B767-0892BECCA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BC0C8D-59FC-5450-BE2E-CAD54CC850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532389">
            <a:off x="583809" y="4878455"/>
            <a:ext cx="1517719" cy="11368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F792AA-1C28-FFB6-CD6F-81676119C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2422" y="4673747"/>
            <a:ext cx="1324603" cy="132460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DAEC4E9-9FF6-9967-F4B5-7700B4A851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1675" y="4562928"/>
            <a:ext cx="1546240" cy="154624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FAA065-C8CD-93A2-E802-F650BDB95E9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4242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86F44-86A1-5AEF-2E80-EFFC1FDE0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learning: </a:t>
            </a:r>
            <a:r>
              <a:rPr lang="en-GB" i="1" dirty="0"/>
              <a:t>and radiological characterization?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D7D466-6CBD-9234-E4E9-F9180884964F}"/>
              </a:ext>
            </a:extLst>
          </p:cNvPr>
          <p:cNvSpPr txBox="1"/>
          <p:nvPr/>
        </p:nvSpPr>
        <p:spPr>
          <a:xfrm>
            <a:off x="250836" y="1288714"/>
            <a:ext cx="5166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	</a:t>
            </a:r>
            <a:r>
              <a:rPr lang="en-GB" sz="2400" b="1" dirty="0">
                <a:solidFill>
                  <a:srgbClr val="FF0000"/>
                </a:solidFill>
              </a:rPr>
              <a:t>Google search</a:t>
            </a:r>
            <a:endParaRPr lang="en-GB" b="1" dirty="0">
              <a:solidFill>
                <a:srgbClr val="FF0000"/>
              </a:solidFill>
            </a:endParaRPr>
          </a:p>
          <a:p>
            <a:endParaRPr lang="en-GB" dirty="0"/>
          </a:p>
          <a:p>
            <a:r>
              <a:rPr lang="en-GB" dirty="0"/>
              <a:t>“machine learning radiological characterization”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7168DA-0F87-DB06-ADAE-98F942D0B298}"/>
              </a:ext>
            </a:extLst>
          </p:cNvPr>
          <p:cNvSpPr txBox="1"/>
          <p:nvPr/>
        </p:nvSpPr>
        <p:spPr>
          <a:xfrm>
            <a:off x="1048408" y="2929412"/>
            <a:ext cx="24460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Top result</a:t>
            </a:r>
            <a:endParaRPr lang="en-GB" sz="2400" dirty="0"/>
          </a:p>
          <a:p>
            <a:endParaRPr lang="en-GB" sz="2400" dirty="0"/>
          </a:p>
          <a:p>
            <a:r>
              <a:rPr lang="en-GB" sz="2400" i="1" dirty="0">
                <a:solidFill>
                  <a:srgbClr val="0070C0"/>
                </a:solidFill>
              </a:rPr>
              <a:t>...this seminar!!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28FA11A-9B66-9772-41DE-CCA49EFDB5B3}"/>
              </a:ext>
            </a:extLst>
          </p:cNvPr>
          <p:cNvGrpSpPr/>
          <p:nvPr/>
        </p:nvGrpSpPr>
        <p:grpSpPr>
          <a:xfrm>
            <a:off x="5767058" y="1474310"/>
            <a:ext cx="5792338" cy="4389065"/>
            <a:chOff x="1033829" y="1905000"/>
            <a:chExt cx="4930140" cy="365357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C1B0264-7082-4CBA-387C-AF89DD1D5E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33829" y="1937170"/>
              <a:ext cx="4930140" cy="3621405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4B1E333-0114-62E4-E4A1-553B153C5D36}"/>
                </a:ext>
              </a:extLst>
            </p:cNvPr>
            <p:cNvSpPr/>
            <p:nvPr/>
          </p:nvSpPr>
          <p:spPr>
            <a:xfrm>
              <a:off x="1196340" y="1905000"/>
              <a:ext cx="2567940" cy="44196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6B40A5F-4B13-F0FD-4DA5-5188D0579C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16267" y="4457680"/>
              <a:ext cx="2591025" cy="457240"/>
            </a:xfrm>
            <a:prstGeom prst="rect">
              <a:avLst/>
            </a:prstGeom>
          </p:spPr>
        </p:pic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B7257A0-89DF-B6E5-D444-E908A5288445}"/>
              </a:ext>
            </a:extLst>
          </p:cNvPr>
          <p:cNvCxnSpPr>
            <a:cxnSpLocks/>
          </p:cNvCxnSpPr>
          <p:nvPr/>
        </p:nvCxnSpPr>
        <p:spPr>
          <a:xfrm flipH="1" flipV="1">
            <a:off x="2744326" y="3176676"/>
            <a:ext cx="3772835" cy="14215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9771BBDB-115A-70C3-DEE6-1B785C94BE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572743" y="1547733"/>
            <a:ext cx="2385246" cy="38408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3999DF-8AE4-44CD-6A2B-334AAC1EE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350AF7-8436-0059-0163-F425E0B436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496668"/>
            <a:ext cx="3653306" cy="1660135"/>
          </a:xfrm>
          <a:prstGeom prst="rect">
            <a:avLst/>
          </a:prstGeom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AE37F4E-2394-77BF-E91C-1D54CF1C673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81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736A2-1487-073F-A81B-699F49246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Machine learning: radiological characterization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AA29A-AD1E-02D1-14B8-87CB0D068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497" y="1597265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Until today: slow progress, ML needs:</a:t>
            </a:r>
          </a:p>
          <a:p>
            <a:pPr lvl="1"/>
            <a:r>
              <a:rPr lang="en-US" sz="2000" dirty="0"/>
              <a:t>Large datasets...</a:t>
            </a:r>
          </a:p>
          <a:p>
            <a:pPr lvl="1"/>
            <a:r>
              <a:rPr lang="en-US" sz="2000" dirty="0"/>
              <a:t>...a lot of data...</a:t>
            </a:r>
          </a:p>
          <a:p>
            <a:pPr lvl="1"/>
            <a:r>
              <a:rPr lang="en-US" sz="2000" dirty="0"/>
              <a:t>... even more data.</a:t>
            </a:r>
          </a:p>
          <a:p>
            <a:r>
              <a:rPr lang="en-US" sz="2400" dirty="0"/>
              <a:t>Data from </a:t>
            </a:r>
          </a:p>
          <a:p>
            <a:pPr lvl="1"/>
            <a:r>
              <a:rPr lang="en-US" sz="2000" dirty="0"/>
              <a:t>gamma-spectrometry: </a:t>
            </a:r>
            <a:r>
              <a:rPr lang="en-US" sz="20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time-consuming</a:t>
            </a:r>
          </a:p>
          <a:p>
            <a:pPr lvl="1"/>
            <a:r>
              <a:rPr lang="en-US" sz="2000" dirty="0"/>
              <a:t>radiochemical analysis: 	</a:t>
            </a:r>
            <a:r>
              <a:rPr lang="en-US" sz="20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expensive</a:t>
            </a:r>
          </a:p>
          <a:p>
            <a:pPr lvl="1"/>
            <a:r>
              <a:rPr lang="en-US" sz="2000" dirty="0"/>
              <a:t>chemical composition: 	       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wishful thinking</a:t>
            </a:r>
          </a:p>
          <a:p>
            <a:pPr lvl="1"/>
            <a:r>
              <a:rPr lang="en-US" sz="2000" dirty="0"/>
              <a:t>radiological history: 		</a:t>
            </a:r>
            <a:r>
              <a:rPr lang="en-US" sz="2000" i="1" dirty="0">
                <a:solidFill>
                  <a:schemeClr val="accent5">
                    <a:lumMod val="50000"/>
                  </a:schemeClr>
                </a:solidFill>
              </a:rPr>
              <a:t>what did you just say?</a:t>
            </a:r>
          </a:p>
          <a:p>
            <a:pPr lvl="1"/>
            <a:endParaRPr lang="en-US" sz="2000" dirty="0"/>
          </a:p>
          <a:p>
            <a:pPr lvl="1"/>
            <a:endParaRPr lang="en-GB" sz="2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A4DE70-62C3-F5D2-9299-370799661C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2264" y="3397685"/>
            <a:ext cx="1226708" cy="231454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5F4A782-B82B-ACB0-18B8-7C4DB120F66C}"/>
              </a:ext>
            </a:extLst>
          </p:cNvPr>
          <p:cNvSpPr txBox="1"/>
          <p:nvPr/>
        </p:nvSpPr>
        <p:spPr>
          <a:xfrm rot="20609143">
            <a:off x="9678097" y="3268199"/>
            <a:ext cx="14813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accent3"/>
                </a:solidFill>
              </a:rPr>
              <a:t>More data, please!!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E371DA99-D831-BEEA-21FD-598F3CD9C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17/04/2025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66E8D-77F5-0193-13D1-935F7F957E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en-US" sz="1000">
                <a:solidFill>
                  <a:schemeClr val="bg1"/>
                </a:solidFill>
              </a:rPr>
              <a:t>RP Seminar - EDMS 3291657</a:t>
            </a:r>
            <a:endParaRPr lang="it-IT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83171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SE_RP_PPTTemplate" id="{C4BB7189-185B-4762-9339-5E7CC5AE9AC2}" vid="{239EFF58-88C6-4716-A535-6606C0785EA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Presentations_template</Template>
  <TotalTime>3769</TotalTime>
  <Words>1941</Words>
  <Application>Microsoft Office PowerPoint</Application>
  <PresentationFormat>Widescreen</PresentationFormat>
  <Paragraphs>436</Paragraphs>
  <Slides>56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4" baseType="lpstr">
      <vt:lpstr>Aptos Serif</vt:lpstr>
      <vt:lpstr>Architects Daughter</vt:lpstr>
      <vt:lpstr>Arial</vt:lpstr>
      <vt:lpstr>Calibri</vt:lpstr>
      <vt:lpstr>Cambria Math</vt:lpstr>
      <vt:lpstr>Courgette</vt:lpstr>
      <vt:lpstr>Old English Text MT</vt:lpstr>
      <vt:lpstr>CERNCorporate16-9</vt:lpstr>
      <vt:lpstr>PowerPoint Presentation</vt:lpstr>
      <vt:lpstr>Outline</vt:lpstr>
      <vt:lpstr>Machine learning</vt:lpstr>
      <vt:lpstr>Statistics                                              Machine learning</vt:lpstr>
      <vt:lpstr>Machine learning: Deep learning</vt:lpstr>
      <vt:lpstr>Machine learning: visualization is king!</vt:lpstr>
      <vt:lpstr>Machine learning: Applications</vt:lpstr>
      <vt:lpstr>Machine learning: and radiological characterization?</vt:lpstr>
      <vt:lpstr>Machine learning: radiological characterization</vt:lpstr>
      <vt:lpstr>Outline</vt:lpstr>
      <vt:lpstr>Data and tools: Waste management - Traceability</vt:lpstr>
      <vt:lpstr>Data and tools: TREC - Extraction of statistics &amp; KPIs </vt:lpstr>
      <vt:lpstr>PowerPoint Presentation</vt:lpstr>
      <vt:lpstr>Data and tools: (Py)ActiWiz</vt:lpstr>
      <vt:lpstr>Data and tools: (Py)ActiWiz</vt:lpstr>
      <vt:lpstr>Outline</vt:lpstr>
      <vt:lpstr>Scaling factors Systematic vs probabilistic</vt:lpstr>
      <vt:lpstr>Scaling factors Systematic vs probabilistic</vt:lpstr>
      <vt:lpstr>Scaling factors Systematic vs probabilistic</vt:lpstr>
      <vt:lpstr>Scaling factors: input parameters Probability distributions</vt:lpstr>
      <vt:lpstr>Scaling factors Systematic vs probabilistic</vt:lpstr>
      <vt:lpstr>Scaling factors Systematic vs probabilistic</vt:lpstr>
      <vt:lpstr>Scaling factors: impact on total activity</vt:lpstr>
      <vt:lpstr>Scaling factors Radiological properties</vt:lpstr>
      <vt:lpstr>Outline</vt:lpstr>
      <vt:lpstr>With PCA …</vt:lpstr>
      <vt:lpstr>So what is this “PCA”?</vt:lpstr>
      <vt:lpstr>So what is this “PCA”?</vt:lpstr>
      <vt:lpstr>So what is this “PCA”?</vt:lpstr>
      <vt:lpstr>Let’s visit a gallery!</vt:lpstr>
      <vt:lpstr>Let’s visit a gallery!</vt:lpstr>
      <vt:lpstr>Let’s visit a gallery!</vt:lpstr>
      <vt:lpstr>Let’s visit a gallery!</vt:lpstr>
      <vt:lpstr>Let’s visit a gallery!</vt:lpstr>
      <vt:lpstr>Let’s visit a gallery!</vt:lpstr>
      <vt:lpstr>Let’s visit a gallery!</vt:lpstr>
      <vt:lpstr>Let’s visit a gallery!</vt:lpstr>
      <vt:lpstr>*This* is PCA!</vt:lpstr>
      <vt:lpstr>So how do we use it ??</vt:lpstr>
      <vt:lpstr>So how do we use it ??</vt:lpstr>
      <vt:lpstr>So how do we use it ??</vt:lpstr>
      <vt:lpstr>So how do we use it ??</vt:lpstr>
      <vt:lpstr>So how do we use it ??</vt:lpstr>
      <vt:lpstr>PowerPoint Presentation</vt:lpstr>
      <vt:lpstr>PowerPoint Presentation</vt:lpstr>
      <vt:lpstr>And what’s it for?</vt:lpstr>
      <vt:lpstr>Outline</vt:lpstr>
      <vt:lpstr>Clearance Logistic regression</vt:lpstr>
      <vt:lpstr>Clearance Bubble chart</vt:lpstr>
      <vt:lpstr>Clearance Two predictors: mass and dose rate</vt:lpstr>
      <vt:lpstr>Naïve Bayes</vt:lpstr>
      <vt:lpstr>Naïve Bayes</vt:lpstr>
      <vt:lpstr>Outline</vt:lpstr>
      <vt:lpstr>Conclusions</vt:lpstr>
      <vt:lpstr>Conclusions</vt:lpstr>
      <vt:lpstr>Thank you!!!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ActiWiz Monte Carlo approach: parameters sampling </dc:title>
  <dc:creator>Andrea Gomes</dc:creator>
  <cp:lastModifiedBy>Matteo Magistris</cp:lastModifiedBy>
  <cp:revision>34</cp:revision>
  <dcterms:created xsi:type="dcterms:W3CDTF">2023-12-04T10:19:06Z</dcterms:created>
  <dcterms:modified xsi:type="dcterms:W3CDTF">2025-04-16T20:10:41Z</dcterms:modified>
</cp:coreProperties>
</file>