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3" r:id="rId2"/>
    <p:sldId id="259" r:id="rId3"/>
    <p:sldId id="1787" r:id="rId4"/>
    <p:sldId id="1788" r:id="rId5"/>
    <p:sldId id="1789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5" autoAdjust="0"/>
    <p:restoredTop sz="76764" autoAdjust="0"/>
  </p:normalViewPr>
  <p:slideViewPr>
    <p:cSldViewPr snapToObjects="1">
      <p:cViewPr varScale="1">
        <p:scale>
          <a:sx n="118" d="100"/>
          <a:sy n="118" d="100"/>
        </p:scale>
        <p:origin x="1482" y="10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74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19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0E674-B90A-2609-8B95-0392452351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617159-69D2-E6B0-BABF-72DF466850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7FBDC0-5E96-68FE-2A68-D57CFE8D02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0B620C-E0E6-86DD-EE3B-7F8E70412E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60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21CB7E-F9A8-63B2-83BE-095E6CB64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D5C3A7-CA46-44D9-2A93-217452DDBA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3FA6FF-95DD-EDED-D4B6-6544312E77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9F775-E903-EBF0-83DF-4D12E682F3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3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1st BDF TSAC, 4-6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18/03/2025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2" r:id="rId2"/>
    <p:sldLayoutId id="2147483649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files/spaces/eos/project/h/hi-ecn3/WP6%20-%20Radiation%20Protection%20&amp;%20Safety/T6%20Prototype%20Target%20Test?items-per-page=100&amp;view-mode=resource-table-condensed&amp;tiles-size=1&amp;sort-by=mdate&amp;sort-dir=des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journals.jps.jp/doi/pdf/10.7566/JPSCP.33.01114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58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670873"/>
            <a:ext cx="11376026" cy="2153265"/>
          </a:xfrm>
        </p:spPr>
        <p:txBody>
          <a:bodyPr/>
          <a:lstStyle/>
          <a:p>
            <a: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  <a:t>RP plans for BDF prototype target tests</a:t>
            </a:r>
            <a:br>
              <a:rPr lang="en-GB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157192"/>
            <a:ext cx="11376026" cy="803787"/>
          </a:xfrm>
        </p:spPr>
        <p:txBody>
          <a:bodyPr/>
          <a:lstStyle/>
          <a:p>
            <a:r>
              <a:rPr lang="en-US" dirty="0"/>
              <a:t>C. Ahdida (HSE-RP)</a:t>
            </a:r>
            <a:endParaRPr lang="en-US" b="0" dirty="0"/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WP6 meeting</a:t>
            </a:r>
            <a:br>
              <a:rPr lang="en-GB" b="0" dirty="0"/>
            </a:b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18 March </a:t>
            </a:r>
            <a:r>
              <a:rPr lang="en-GB" b="0" dirty="0"/>
              <a:t>2025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ABC6EC1-CC1E-76BC-08B8-7D5CCF3323A9}"/>
              </a:ext>
            </a:extLst>
          </p:cNvPr>
          <p:cNvSpPr txBox="1">
            <a:spLocks/>
          </p:cNvSpPr>
          <p:nvPr/>
        </p:nvSpPr>
        <p:spPr>
          <a:xfrm>
            <a:off x="-2832992" y="1011518"/>
            <a:ext cx="9584592" cy="14064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18/03/2025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RP plans for BDF prototype target tests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3D9C03-824A-8D94-05F7-0CAB8A505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GB" dirty="0" err="1"/>
              <a:t>iscussion</a:t>
            </a:r>
            <a:r>
              <a:rPr lang="en-GB" dirty="0"/>
              <a:t> points for studies/measurements (1/2)</a:t>
            </a:r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4F7D02-A5E9-F241-55FE-622AE2AE53C5}"/>
              </a:ext>
            </a:extLst>
          </p:cNvPr>
          <p:cNvSpPr txBox="1"/>
          <p:nvPr/>
        </p:nvSpPr>
        <p:spPr>
          <a:xfrm>
            <a:off x="407988" y="1369686"/>
            <a:ext cx="11448652" cy="5078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endParaRPr lang="en-US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Update FLUKA model</a:t>
            </a:r>
            <a:endParaRPr lang="en-GB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Geometry according to drawings. Special attention to target block sizes, He cooling volume and target holder/container. Base table can be done roughly. Rui to provide drawings? Use existing T6 prototype geometry from Giuseppe.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Material compositions (elemental composition, density) to be checked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1200"/>
              </a:spcAft>
              <a:buFont typeface="+mj-lt"/>
              <a:buAutoNum type="arabicPeriod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Set up settings for prompt radiation (to score fluences) and residual radiation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FLUKA/</a:t>
            </a:r>
            <a:r>
              <a:rPr lang="en-US" sz="14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Actiwiz</a:t>
            </a: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Studies</a:t>
            </a:r>
            <a:endParaRPr lang="en-GB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+mj-lt"/>
              <a:buAutoNum type="arabicPeriod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Fluences (prompt step)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 (for the moment full target can be scored of 1 -&gt; allows quicker inventories for whole target; but good to score also the ones of single blocks for future benchmarks/transport/waste)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volume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0" lvl="2" indent="-228600"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 holder/container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+mj-lt"/>
              <a:buAutoNum type="arabicPeriod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Radionuclide inventories (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Actiwiz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0" lvl="2" indent="-228600"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Evaluate radionuclide inventories of target, He volume and target holder/container. Evaluate specific and total activities. For total activities use real volumes. Make a summary sheet with H-3 activities for different components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+mj-lt"/>
              <a:buAutoNum type="arabicPeriod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Residual dose rates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Evaluate residual dose rates for various cool-down times in </a:t>
            </a:r>
            <a:r>
              <a: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fresh environment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0" lvl="2" indent="-228600"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After the test, SESAME studies can be done with updated irradiation profile moving the target somewhere else (target container (?), but also in test setup (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tbd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))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484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2F860-28C9-BF4F-1DDC-B415A8A55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C9E0A-CAE1-EF21-B728-7E597975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B1559C-75C2-5DCD-EBAE-B32E1747B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18/03/2025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A01DA4-0A07-FF5D-BBDB-C20DDA030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RP plans for BDF prototype target tests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59D0B9-41C1-E43C-7080-6AF572A19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GB" dirty="0" err="1"/>
              <a:t>iscussion</a:t>
            </a:r>
            <a:r>
              <a:rPr lang="en-GB" dirty="0"/>
              <a:t> points for studies/measurements (2/2)</a:t>
            </a:r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104FB0-2C14-B67B-6968-CE6B5FF303F5}"/>
              </a:ext>
            </a:extLst>
          </p:cNvPr>
          <p:cNvSpPr txBox="1"/>
          <p:nvPr/>
        </p:nvSpPr>
        <p:spPr>
          <a:xfrm>
            <a:off x="407988" y="1439335"/>
            <a:ext cx="7056164" cy="4662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endParaRPr lang="en-US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3"/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H-3 outgassing test setup</a:t>
            </a:r>
            <a:endParaRPr lang="en-GB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 test setup for measurement of H-3 in He-volume (e.g. connection of He inlet to bubbler, extraction of He, …) -&gt; similar to LHC dump measurements in RWTCS? When/where…</a:t>
            </a:r>
          </a:p>
          <a:p>
            <a:pPr lvl="1">
              <a:spcAft>
                <a:spcPts val="600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4"/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Benchmarks</a:t>
            </a:r>
            <a:endParaRPr lang="en-GB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 residual dose rates of target (determine w/ FLUKA same cool-down time)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 residual dose rates of single blocks (when are they expected to be removed? Will they be shipped for PIE?)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H-3 benchmark in He </a:t>
            </a:r>
          </a:p>
          <a:p>
            <a:pPr marL="742950" lvl="1" indent="-285750">
              <a:spcAft>
                <a:spcPts val="600"/>
              </a:spcAft>
              <a:buFont typeface="+mj-lt"/>
              <a:buAutoNum type="arabicPeriod"/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 operational measurements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Contamination measurements (target blocks, vessel, etc)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2">
                  <a:lumMod val="1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machine on a table&#10;&#10;AI-generated content may be incorrect.">
            <a:extLst>
              <a:ext uri="{FF2B5EF4-FFF2-40B4-BE49-F238E27FC236}">
                <a16:creationId xmlns:a16="http://schemas.microsoft.com/office/drawing/2014/main" id="{9C38B4D5-DDD6-D0A5-9D02-C099AD8F0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232" y="2132856"/>
            <a:ext cx="3473423" cy="28665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528B29-B157-BF81-B74B-C14A5C5C0F2F}"/>
              </a:ext>
            </a:extLst>
          </p:cNvPr>
          <p:cNvSpPr txBox="1"/>
          <p:nvPr/>
        </p:nvSpPr>
        <p:spPr>
          <a:xfrm>
            <a:off x="8233641" y="5055709"/>
            <a:ext cx="34734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ABEILLE H-3 Outgassing for FMAVC RW elimination to ANDRA</a:t>
            </a:r>
          </a:p>
        </p:txBody>
      </p:sp>
    </p:spTree>
    <p:extLst>
      <p:ext uri="{BB962C8B-B14F-4D97-AF65-F5344CB8AC3E}">
        <p14:creationId xmlns:p14="http://schemas.microsoft.com/office/powerpoint/2010/main" val="2095505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A0B698-A04E-F6EC-467B-B20C9A44B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C9685-B0AE-AC68-4196-7ECBBA93C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CC933F-72F2-C294-4EA7-82546622DA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18/03/2025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1A11A2-EFA6-5D9E-AAB0-358A12A72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RP plans for BDF prototype target tests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B85704-FD74-D4A4-C204-C40876869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points</a:t>
            </a:r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03F1CA-C68F-4069-CDFD-8EA7AC56F2B0}"/>
              </a:ext>
            </a:extLst>
          </p:cNvPr>
          <p:cNvSpPr txBox="1"/>
          <p:nvPr/>
        </p:nvSpPr>
        <p:spPr>
          <a:xfrm>
            <a:off x="407988" y="1439335"/>
            <a:ext cx="11232628" cy="45550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Shared CERNBOX folder: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T6 Prototype Target Test - Files –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CERNBox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Includes also Giuseppe’s FLUKA model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sheet for gas purifiers of He skid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Link to JPARC publication on “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Analysis of Radionuclides in Helium Gas Circulating Through the Target Chamber at the J-PARC Hadron Experimental Facility” 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hlinkClick r:id="rId4"/>
              </a:rPr>
              <a:t>JPSCP.33.011143</a:t>
            </a:r>
            <a:endParaRPr lang="en-GB" sz="1600" dirty="0"/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Used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HPGe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NAI(Tl) detectors for identification of radionuclides in circulating gas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Next meeting with Francesco Dragoni for the He skid details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Setup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Incorporating potential measurement setup in He skid?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mass spectrometers in combination with another detector?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1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467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28725</TotalTime>
  <Words>493</Words>
  <Application>Microsoft Office PowerPoint</Application>
  <PresentationFormat>Widescreen</PresentationFormat>
  <Paragraphs>60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PowerPoint Presentation</vt:lpstr>
      <vt:lpstr>RP plans for BDF prototype target tests </vt:lpstr>
      <vt:lpstr>Discussion points for studies/measurements (1/2)</vt:lpstr>
      <vt:lpstr>Discussion points for studies/measurements (2/2)</vt:lpstr>
      <vt:lpstr>Practical points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Claudia Ahdida</cp:lastModifiedBy>
  <cp:revision>444</cp:revision>
  <cp:lastPrinted>2020-01-30T13:49:18Z</cp:lastPrinted>
  <dcterms:created xsi:type="dcterms:W3CDTF">2024-07-23T07:46:26Z</dcterms:created>
  <dcterms:modified xsi:type="dcterms:W3CDTF">2025-03-18T16:09:40Z</dcterms:modified>
</cp:coreProperties>
</file>