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303" r:id="rId3"/>
    <p:sldId id="304" r:id="rId4"/>
    <p:sldId id="305" r:id="rId5"/>
    <p:sldId id="312" r:id="rId6"/>
    <p:sldId id="307" r:id="rId7"/>
    <p:sldId id="306" r:id="rId8"/>
    <p:sldId id="311" r:id="rId9"/>
    <p:sldId id="308" r:id="rId10"/>
    <p:sldId id="309" r:id="rId11"/>
    <p:sldId id="313" r:id="rId12"/>
    <p:sldId id="310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86"/>
  </p:normalViewPr>
  <p:slideViewPr>
    <p:cSldViewPr snapToObjects="1">
      <p:cViewPr varScale="1">
        <p:scale>
          <a:sx n="106" d="100"/>
          <a:sy n="106" d="100"/>
        </p:scale>
        <p:origin x="114" y="2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387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003DA-9CB0-4EBC-83B1-AC36FB5668C7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B522A7-A31A-4928-B607-BC7E6FCA73BE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60F350C-021B-42A0-801C-8CF7450112B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0D0EF0-04B8-4B52-AA66-B87D7329BA0A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75DC550-14B2-4748-A04C-855A214DC4C0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6915090-3EFA-4459-8A53-237FB50FE220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B0CF403-2F77-4B16-970B-6A14F388866A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279216A-8189-4CBF-B4A7-E85084A21AB9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8B959E2-8BFA-403D-86FE-0121E92B5A98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EBAC3-446F-4680-B279-2AEA4395AC55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1F7D-1545-4E4C-B393-1ED9E9BCDAEF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B. Morand – EN-AA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56E13-180E-4859-8B72-8C41601EE606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95705-296E-4B8C-98B3-681221099F06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  <a:p>
            <a:r>
              <a:rPr lang="en-US" dirty="0"/>
              <a:t>11/21/2022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E2470-322D-47A4-9543-1CCC7F992A97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B. Morand – EN-AA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8274-61D3-4D2B-84F1-C25B78AD6905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903C-AB06-4B56-AA13-DAD5F0150186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97763DA-1D4B-4D8E-9F1C-E6D155753706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B954-9702-4B4C-BB45-85523AC596F0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A187-4AE2-4879-8090-7BF285935748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D58463F-D2D3-487A-8A06-93EAA84DA9F0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B. Morand – EN-AA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94112/1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 of HI-ECN3 impact on current EN-AA safety systems</a:t>
            </a:r>
            <a:br>
              <a:rPr lang="en-US" dirty="0"/>
            </a:br>
            <a:r>
              <a:rPr lang="en-US" dirty="0"/>
              <a:t>Follow-up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B. Morand – EN-AA</a:t>
            </a:r>
          </a:p>
          <a:p>
            <a:pPr algn="l"/>
            <a:r>
              <a:rPr lang="en-US" sz="1800" dirty="0"/>
              <a:t>2025-03-20 – EDMS </a:t>
            </a:r>
            <a:r>
              <a:rPr lang="en-GB" sz="1600" dirty="0"/>
              <a:t>3225404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A3A87C-00DA-94A5-D338-4B4782860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A8E8A10-B149-A553-09D5-B09FF93C3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52B8FF1B-4A71-3E62-D5E2-253C75EC8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003" y="1131357"/>
            <a:ext cx="5688632" cy="2016223"/>
          </a:xfrm>
          <a:ln w="12700">
            <a:solidFill>
              <a:schemeClr val="tx1"/>
            </a:solidFill>
          </a:ln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u="sng" dirty="0"/>
              <a:t>Underground:</a:t>
            </a:r>
          </a:p>
          <a:p>
            <a:r>
              <a:rPr lang="en-GB" sz="2000" dirty="0"/>
              <a:t>Strategy is to keep the existing system in place until 2030 . The installation of a new system is scheduled in 2029 with 2028 dedicated to detail design.</a:t>
            </a:r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9D19F883-BE52-AAFD-B2D6-880966D3F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69217"/>
            <a:ext cx="11376025" cy="758026"/>
          </a:xfrm>
        </p:spPr>
        <p:txBody>
          <a:bodyPr/>
          <a:lstStyle/>
          <a:p>
            <a:r>
              <a:rPr lang="fr-FR" dirty="0"/>
              <a:t>Fire </a:t>
            </a:r>
            <a:r>
              <a:rPr lang="fr-FR" dirty="0" err="1"/>
              <a:t>detection</a:t>
            </a:r>
            <a:r>
              <a:rPr lang="fr-FR" dirty="0"/>
              <a:t> &amp; Evacuation</a:t>
            </a:r>
          </a:p>
        </p:txBody>
      </p:sp>
      <p:sp>
        <p:nvSpPr>
          <p:cNvPr id="2" name="Content Placeholder 18">
            <a:extLst>
              <a:ext uri="{FF2B5EF4-FFF2-40B4-BE49-F238E27FC236}">
                <a16:creationId xmlns:a16="http://schemas.microsoft.com/office/drawing/2014/main" id="{E7A3AAF1-E67D-4F5D-885F-33FA0EF7B344}"/>
              </a:ext>
            </a:extLst>
          </p:cNvPr>
          <p:cNvSpPr txBox="1">
            <a:spLocks/>
          </p:cNvSpPr>
          <p:nvPr/>
        </p:nvSpPr>
        <p:spPr>
          <a:xfrm>
            <a:off x="6528048" y="1128537"/>
            <a:ext cx="4824536" cy="323656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u="sng" dirty="0"/>
              <a:t>Surface: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New BB85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Estimate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70kCHF </a:t>
            </a:r>
            <a:r>
              <a:rPr lang="fr-FR" dirty="0" err="1"/>
              <a:t>including</a:t>
            </a:r>
            <a:r>
              <a:rPr lang="fr-FR" dirty="0"/>
              <a:t> </a:t>
            </a:r>
            <a:r>
              <a:rPr lang="fr-FR" dirty="0" err="1"/>
              <a:t>cables</a:t>
            </a:r>
            <a:endParaRPr lang="fr-FR" dirty="0"/>
          </a:p>
          <a:p>
            <a:endParaRPr lang="fr-FR" dirty="0"/>
          </a:p>
        </p:txBody>
      </p:sp>
      <p:sp>
        <p:nvSpPr>
          <p:cNvPr id="3" name="Content Placeholder 18">
            <a:extLst>
              <a:ext uri="{FF2B5EF4-FFF2-40B4-BE49-F238E27FC236}">
                <a16:creationId xmlns:a16="http://schemas.microsoft.com/office/drawing/2014/main" id="{4992540E-6845-33DE-DBCE-F538E26F5D0E}"/>
              </a:ext>
            </a:extLst>
          </p:cNvPr>
          <p:cNvSpPr txBox="1">
            <a:spLocks/>
          </p:cNvSpPr>
          <p:nvPr/>
        </p:nvSpPr>
        <p:spPr>
          <a:xfrm>
            <a:off x="370168" y="3414805"/>
            <a:ext cx="5688632" cy="14817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0" dirty="0"/>
              <a:t>The </a:t>
            </a:r>
            <a:r>
              <a:rPr lang="fr-FR" sz="1800" b="0" dirty="0" err="1"/>
              <a:t>order</a:t>
            </a:r>
            <a:r>
              <a:rPr lang="fr-FR" sz="1800" b="0" dirty="0"/>
              <a:t> of magnitude of 750kCHF in addition to the NA-CONS budget </a:t>
            </a:r>
            <a:r>
              <a:rPr lang="fr-FR" sz="1800" b="0" dirty="0" err="1"/>
              <a:t>seems</a:t>
            </a:r>
            <a:r>
              <a:rPr lang="fr-FR" sz="1800" b="0" dirty="0"/>
              <a:t> correct.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FABA6A-64E6-8EA7-3CF0-CE9DDECCB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4273" y="1363541"/>
            <a:ext cx="2808312" cy="6140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698C54-97B6-D787-A843-6827A5C0F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8553" y="2205899"/>
            <a:ext cx="4223526" cy="131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70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1B5BE-BEDC-DEFF-3BBE-86B0985A1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A2A0A7-57A9-E076-540D-EF6671949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8575FCCC-FBBD-1583-8831-CB225DF1D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69217"/>
            <a:ext cx="11376025" cy="758026"/>
          </a:xfrm>
        </p:spPr>
        <p:txBody>
          <a:bodyPr/>
          <a:lstStyle/>
          <a:p>
            <a:r>
              <a:rPr lang="fr-FR" dirty="0"/>
              <a:t>Fire </a:t>
            </a:r>
            <a:r>
              <a:rPr lang="fr-FR" dirty="0" err="1"/>
              <a:t>detection</a:t>
            </a:r>
            <a:r>
              <a:rPr lang="fr-FR" dirty="0"/>
              <a:t> &amp; Evacuation</a:t>
            </a:r>
          </a:p>
        </p:txBody>
      </p:sp>
      <p:sp>
        <p:nvSpPr>
          <p:cNvPr id="3" name="Content Placeholder 18">
            <a:extLst>
              <a:ext uri="{FF2B5EF4-FFF2-40B4-BE49-F238E27FC236}">
                <a16:creationId xmlns:a16="http://schemas.microsoft.com/office/drawing/2014/main" id="{84E89685-C386-EBAF-0C00-214587692809}"/>
              </a:ext>
            </a:extLst>
          </p:cNvPr>
          <p:cNvSpPr txBox="1">
            <a:spLocks/>
          </p:cNvSpPr>
          <p:nvPr/>
        </p:nvSpPr>
        <p:spPr>
          <a:xfrm>
            <a:off x="443371" y="1124744"/>
            <a:ext cx="11196005" cy="14817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0" dirty="0"/>
              <a:t>NA-CONS budget </a:t>
            </a:r>
            <a:r>
              <a:rPr lang="fr-FR" sz="1800" b="0" dirty="0" err="1"/>
              <a:t>dedicated</a:t>
            </a:r>
            <a:r>
              <a:rPr lang="fr-FR" sz="1800" b="0" dirty="0"/>
              <a:t> to ECN3 </a:t>
            </a:r>
            <a:r>
              <a:rPr lang="fr-FR" sz="1800" b="0" dirty="0" err="1"/>
              <a:t>fire</a:t>
            </a:r>
            <a:r>
              <a:rPr lang="fr-FR" sz="1800" b="0" dirty="0"/>
              <a:t> </a:t>
            </a:r>
            <a:r>
              <a:rPr lang="fr-FR" sz="1800" b="0" dirty="0" err="1"/>
              <a:t>detection</a:t>
            </a:r>
            <a:r>
              <a:rPr lang="fr-FR" sz="1800" b="0" dirty="0"/>
              <a:t> and </a:t>
            </a:r>
            <a:r>
              <a:rPr lang="fr-FR" sz="1800" b="0" dirty="0" err="1"/>
              <a:t>evacuation</a:t>
            </a:r>
            <a:r>
              <a:rPr lang="fr-FR" sz="1800" b="0" dirty="0"/>
              <a:t> </a:t>
            </a:r>
            <a:r>
              <a:rPr lang="fr-FR" sz="1800" b="0" dirty="0" err="1"/>
              <a:t>systems</a:t>
            </a:r>
            <a:r>
              <a:rPr lang="fr-FR" sz="1800" b="0" dirty="0"/>
              <a:t> </a:t>
            </a:r>
            <a:r>
              <a:rPr lang="fr-FR" sz="1800" b="0" dirty="0" err="1"/>
              <a:t>was</a:t>
            </a:r>
            <a:r>
              <a:rPr lang="fr-FR" sz="1800" b="0" dirty="0"/>
              <a:t> </a:t>
            </a:r>
            <a:r>
              <a:rPr lang="fr-FR" sz="1800" b="0" dirty="0" err="1"/>
              <a:t>initially</a:t>
            </a:r>
            <a:r>
              <a:rPr lang="fr-FR" sz="1800" b="0" dirty="0"/>
              <a:t> </a:t>
            </a:r>
            <a:r>
              <a:rPr lang="fr-FR" sz="1800" b="0" dirty="0" err="1"/>
              <a:t>estimated</a:t>
            </a:r>
            <a:r>
              <a:rPr lang="fr-FR" sz="1800" b="0" dirty="0"/>
              <a:t> as </a:t>
            </a:r>
            <a:r>
              <a:rPr lang="fr-FR" sz="1800" b="0" dirty="0" err="1"/>
              <a:t>follows</a:t>
            </a:r>
            <a:r>
              <a:rPr lang="fr-FR" sz="1800" b="0" dirty="0"/>
              <a:t>: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105B08-AE15-9D96-2ED5-8E1F5668A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1726064"/>
            <a:ext cx="6353598" cy="289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C87877-EE24-A7E3-694D-2453112AABC4}"/>
              </a:ext>
            </a:extLst>
          </p:cNvPr>
          <p:cNvSpPr txBox="1"/>
          <p:nvPr/>
        </p:nvSpPr>
        <p:spPr>
          <a:xfrm>
            <a:off x="443371" y="5271591"/>
            <a:ext cx="11376024" cy="6463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b="0">
                <a:solidFill>
                  <a:schemeClr val="tx2"/>
                </a:solidFill>
              </a:defRPr>
            </a:lvl1pPr>
            <a:lvl2pPr marL="324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fr-FR" dirty="0" err="1"/>
              <a:t>Some</a:t>
            </a:r>
            <a:r>
              <a:rPr lang="fr-FR" dirty="0"/>
              <a:t> of the </a:t>
            </a:r>
            <a:r>
              <a:rPr lang="fr-FR" dirty="0" err="1"/>
              <a:t>equipment</a:t>
            </a:r>
            <a:r>
              <a:rPr lang="fr-FR" dirty="0"/>
              <a:t> has </a:t>
            </a:r>
            <a:r>
              <a:rPr lang="fr-FR" dirty="0" err="1"/>
              <a:t>already</a:t>
            </a:r>
            <a:r>
              <a:rPr lang="fr-FR" dirty="0"/>
              <a:t> been </a:t>
            </a:r>
            <a:r>
              <a:rPr lang="fr-FR" dirty="0" err="1"/>
              <a:t>manufactured</a:t>
            </a:r>
            <a:r>
              <a:rPr lang="fr-FR" dirty="0"/>
              <a:t> and </a:t>
            </a:r>
            <a:r>
              <a:rPr lang="fr-FR" dirty="0" err="1"/>
              <a:t>paid</a:t>
            </a:r>
            <a:r>
              <a:rPr lang="fr-FR" dirty="0"/>
              <a:t> and </a:t>
            </a:r>
            <a:r>
              <a:rPr lang="fr-FR" dirty="0" err="1"/>
              <a:t>therefore</a:t>
            </a:r>
            <a:r>
              <a:rPr lang="fr-FR" dirty="0"/>
              <a:t> </a:t>
            </a:r>
            <a:r>
              <a:rPr lang="en-GB" dirty="0"/>
              <a:t>we need to find the best strategy to optimize costs due to the HI-ECN3 installation delay.</a:t>
            </a:r>
          </a:p>
        </p:txBody>
      </p:sp>
    </p:spTree>
    <p:extLst>
      <p:ext uri="{BB962C8B-B14F-4D97-AF65-F5344CB8AC3E}">
        <p14:creationId xmlns:p14="http://schemas.microsoft.com/office/powerpoint/2010/main" val="128378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7CBB72-44F7-6F25-94B6-6FD3B5991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TBD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8B43E1-44EA-3FE7-A03F-A49764CE9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Gas </a:t>
            </a:r>
            <a:r>
              <a:rPr lang="fr-FR" dirty="0" err="1"/>
              <a:t>detection</a:t>
            </a:r>
            <a:r>
              <a:rPr lang="fr-FR" dirty="0"/>
              <a:t> system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52BBE-A6DD-C41D-3995-0F731198F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E2470-322D-47A4-9543-1CCC7F992A97}" type="datetime1">
              <a:rPr lang="en-US" smtClean="0"/>
              <a:t>3/20/2025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20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Standard Access control system (SUSI)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SPS PPS </a:t>
            </a:r>
            <a:r>
              <a:rPr lang="fr-FR" dirty="0" err="1"/>
              <a:t>access</a:t>
            </a:r>
            <a:r>
              <a:rPr lang="fr-FR" dirty="0"/>
              <a:t> </a:t>
            </a:r>
            <a:r>
              <a:rPr lang="fr-FR" dirty="0" err="1"/>
              <a:t>safety</a:t>
            </a:r>
            <a:r>
              <a:rPr lang="fr-FR" dirty="0"/>
              <a:t> system (ZORA)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Fire </a:t>
            </a:r>
            <a:r>
              <a:rPr lang="fr-FR" dirty="0" err="1"/>
              <a:t>detection</a:t>
            </a:r>
            <a:r>
              <a:rPr lang="fr-FR" dirty="0"/>
              <a:t> &amp; Evacuation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Gas </a:t>
            </a:r>
            <a:r>
              <a:rPr lang="fr-FR" dirty="0" err="1"/>
              <a:t>detection</a:t>
            </a:r>
            <a:r>
              <a:rPr lang="fr-FR" dirty="0"/>
              <a:t> system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List of </a:t>
            </a:r>
            <a:r>
              <a:rPr lang="fr-FR" dirty="0" err="1"/>
              <a:t>systems</a:t>
            </a:r>
            <a:r>
              <a:rPr lang="fr-FR" dirty="0"/>
              <a:t> </a:t>
            </a:r>
            <a:r>
              <a:rPr lang="fr-FR" dirty="0" err="1"/>
              <a:t>impacted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2CD6D-B1D7-79B6-EAD4-7B74AA686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F25BE2-7E57-14B1-8287-5124BA922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598" y="0"/>
            <a:ext cx="5915402" cy="3317752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3D5966A-C923-E8C0-363E-CF52772B1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6CD4256E-CACA-E641-148F-18F5E3C50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971" y="1221458"/>
            <a:ext cx="6192069" cy="4608512"/>
          </a:xfrm>
        </p:spPr>
        <p:txBody>
          <a:bodyPr/>
          <a:lstStyle/>
          <a:p>
            <a:r>
              <a:rPr lang="en-GB" dirty="0"/>
              <a:t>Access control for new service building (BB85).</a:t>
            </a:r>
          </a:p>
          <a:p>
            <a:r>
              <a:rPr lang="en-GB" dirty="0"/>
              <a:t>Planning: </a:t>
            </a:r>
            <a:r>
              <a:rPr lang="en-GB" b="0" dirty="0"/>
              <a:t>between April 2029 &amp; March 2030</a:t>
            </a:r>
          </a:p>
          <a:p>
            <a:endParaRPr lang="en-GB" dirty="0"/>
          </a:p>
          <a:p>
            <a:endParaRPr lang="en-GB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Rough </a:t>
            </a:r>
            <a:r>
              <a:rPr lang="fr-FR" dirty="0" err="1"/>
              <a:t>estimate</a:t>
            </a:r>
            <a:r>
              <a:rPr lang="fr-FR" dirty="0"/>
              <a:t>: </a:t>
            </a:r>
            <a:r>
              <a:rPr lang="fr-FR" b="0" dirty="0"/>
              <a:t>20kCHF for </a:t>
            </a:r>
            <a:r>
              <a:rPr lang="fr-FR" b="0" dirty="0" err="1"/>
              <a:t>installing</a:t>
            </a:r>
            <a:r>
              <a:rPr lang="fr-FR" b="0" dirty="0"/>
              <a:t> </a:t>
            </a:r>
            <a:r>
              <a:rPr lang="fr-FR" b="0" dirty="0" err="1"/>
              <a:t>additional</a:t>
            </a:r>
            <a:r>
              <a:rPr lang="fr-FR" b="0" dirty="0"/>
              <a:t> standard </a:t>
            </a:r>
            <a:r>
              <a:rPr lang="fr-FR" b="0" dirty="0" err="1"/>
              <a:t>access</a:t>
            </a:r>
            <a:r>
              <a:rPr lang="fr-FR" b="0" dirty="0"/>
              <a:t> control </a:t>
            </a:r>
            <a:r>
              <a:rPr lang="fr-FR" b="0" dirty="0" err="1"/>
              <a:t>outside</a:t>
            </a:r>
            <a:r>
              <a:rPr lang="fr-FR" b="0" dirty="0"/>
              <a:t> &amp; </a:t>
            </a:r>
            <a:r>
              <a:rPr lang="fr-FR" b="0" dirty="0" err="1"/>
              <a:t>inside</a:t>
            </a:r>
            <a:r>
              <a:rPr lang="fr-FR" b="0" dirty="0"/>
              <a:t> the building (</a:t>
            </a:r>
            <a:r>
              <a:rPr lang="fr-FR" b="0" dirty="0" err="1"/>
              <a:t>without</a:t>
            </a:r>
            <a:r>
              <a:rPr lang="fr-FR" b="0" dirty="0"/>
              <a:t> </a:t>
            </a:r>
            <a:r>
              <a:rPr lang="fr-FR" b="0" dirty="0" err="1"/>
              <a:t>video</a:t>
            </a:r>
            <a:r>
              <a:rPr lang="fr-FR" b="0" dirty="0"/>
              <a:t> cameras).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69718F97-953D-1C24-3072-43BFF49EB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971" y="208342"/>
            <a:ext cx="11376025" cy="1065742"/>
          </a:xfrm>
        </p:spPr>
        <p:txBody>
          <a:bodyPr/>
          <a:lstStyle/>
          <a:p>
            <a:r>
              <a:rPr lang="fr-FR" dirty="0"/>
              <a:t>SUSI Access 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FE70C1-223C-291A-2991-12891A270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934" y="4009830"/>
            <a:ext cx="4371182" cy="23098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A92520-D4C3-79AB-3214-117DC9CF62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237" y="2420660"/>
            <a:ext cx="6649378" cy="110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018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FF6AD7-DC7E-A5A1-3A70-03C0ACAFB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F964D3-B56E-17E2-BFD5-6E7ADB62B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39D89561-3097-C585-B29A-AB003B808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987" y="1052736"/>
            <a:ext cx="5960012" cy="5038865"/>
          </a:xfrm>
        </p:spPr>
        <p:txBody>
          <a:bodyPr/>
          <a:lstStyle/>
          <a:p>
            <a:r>
              <a:rPr lang="fr-FR" u="sng" dirty="0"/>
              <a:t>Option 1 : </a:t>
            </a:r>
            <a:r>
              <a:rPr lang="fr-FR" dirty="0" err="1"/>
              <a:t>Reuse</a:t>
            </a:r>
            <a:r>
              <a:rPr lang="fr-FR" dirty="0"/>
              <a:t> the former </a:t>
            </a:r>
            <a:r>
              <a:rPr lang="fr-FR" dirty="0" err="1"/>
              <a:t>door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a simple </a:t>
            </a:r>
            <a:r>
              <a:rPr lang="fr-FR" dirty="0" err="1"/>
              <a:t>access</a:t>
            </a:r>
            <a:r>
              <a:rPr lang="fr-FR" dirty="0"/>
              <a:t> control </a:t>
            </a:r>
            <a:r>
              <a:rPr lang="fr-FR" dirty="0" err="1"/>
              <a:t>between</a:t>
            </a:r>
            <a:r>
              <a:rPr lang="fr-FR" dirty="0"/>
              <a:t> TCC8 &amp; ECN3.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ease</a:t>
            </a:r>
            <a:r>
              <a:rPr lang="fr-FR" dirty="0"/>
              <a:t> the </a:t>
            </a:r>
            <a:r>
              <a:rPr lang="fr-FR" dirty="0" err="1"/>
              <a:t>dismantling</a:t>
            </a:r>
            <a:r>
              <a:rPr lang="fr-FR" dirty="0"/>
              <a:t> phase. A </a:t>
            </a:r>
            <a:r>
              <a:rPr lang="fr-FR" dirty="0" err="1"/>
              <a:t>procedure</a:t>
            </a:r>
            <a:r>
              <a:rPr lang="fr-FR" dirty="0"/>
              <a:t> </a:t>
            </a:r>
            <a:r>
              <a:rPr lang="fr-FR" dirty="0" err="1"/>
              <a:t>shall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established</a:t>
            </a:r>
            <a:r>
              <a:rPr lang="fr-FR" dirty="0"/>
              <a:t>. 	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Workers</a:t>
            </a:r>
            <a:r>
              <a:rPr lang="fr-FR" dirty="0"/>
              <a:t> </a:t>
            </a:r>
            <a:r>
              <a:rPr lang="fr-FR" dirty="0" err="1"/>
              <a:t>shall</a:t>
            </a:r>
            <a:r>
              <a:rPr lang="fr-FR" dirty="0"/>
              <a:t> enter via the </a:t>
            </a:r>
            <a:r>
              <a:rPr lang="fr-FR" dirty="0" err="1"/>
              <a:t>access</a:t>
            </a:r>
            <a:r>
              <a:rPr lang="fr-FR" dirty="0"/>
              <a:t> point to </a:t>
            </a:r>
            <a:r>
              <a:rPr lang="fr-FR" dirty="0" err="1"/>
              <a:t>ensure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their</a:t>
            </a:r>
            <a:r>
              <a:rPr lang="fr-FR" dirty="0"/>
              <a:t> DMC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activated</a:t>
            </a:r>
            <a:r>
              <a:rPr lang="fr-FR" dirty="0"/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Only</a:t>
            </a:r>
            <a:r>
              <a:rPr lang="fr-FR" dirty="0"/>
              <a:t> </a:t>
            </a:r>
            <a:r>
              <a:rPr lang="fr-FR" dirty="0" err="1"/>
              <a:t>persons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correct IMPACT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able to use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access</a:t>
            </a:r>
            <a:r>
              <a:rPr lang="fr-FR" dirty="0"/>
              <a:t> point.</a:t>
            </a:r>
          </a:p>
          <a:p>
            <a:pPr marL="342900" indent="-342900"/>
            <a:r>
              <a:rPr lang="fr-FR" dirty="0"/>
              <a:t>	</a:t>
            </a:r>
            <a:r>
              <a:rPr lang="fr-FR" dirty="0" err="1"/>
              <a:t>Estimate</a:t>
            </a:r>
            <a:r>
              <a:rPr lang="fr-FR" dirty="0"/>
              <a:t> = 35kCHF </a:t>
            </a:r>
            <a:r>
              <a:rPr lang="fr-FR" b="0" dirty="0" err="1"/>
              <a:t>including</a:t>
            </a:r>
            <a:r>
              <a:rPr lang="fr-FR" b="0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Mechanical</a:t>
            </a:r>
            <a:r>
              <a:rPr lang="fr-FR" dirty="0"/>
              <a:t> adaptations (</a:t>
            </a:r>
            <a:r>
              <a:rPr lang="fr-FR" dirty="0" err="1"/>
              <a:t>grids</a:t>
            </a:r>
            <a:r>
              <a:rPr lang="fr-FR" dirty="0"/>
              <a:t> + </a:t>
            </a:r>
            <a:r>
              <a:rPr lang="fr-FR" dirty="0" err="1"/>
              <a:t>door</a:t>
            </a:r>
            <a:r>
              <a:rPr lang="fr-FR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Access control </a:t>
            </a:r>
            <a:r>
              <a:rPr lang="fr-FR" dirty="0" err="1"/>
              <a:t>equipment</a:t>
            </a:r>
            <a:r>
              <a:rPr lang="fr-FR" dirty="0"/>
              <a:t> (UTL + </a:t>
            </a:r>
            <a:r>
              <a:rPr lang="fr-FR" dirty="0" err="1"/>
              <a:t>readers</a:t>
            </a:r>
            <a:r>
              <a:rPr lang="fr-FR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Manpower (installation &amp; tests)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Power </a:t>
            </a:r>
            <a:r>
              <a:rPr lang="fr-FR" dirty="0" err="1"/>
              <a:t>supply</a:t>
            </a:r>
            <a:r>
              <a:rPr lang="fr-FR" dirty="0"/>
              <a:t> + network </a:t>
            </a:r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20B8F0F4-F944-0305-B547-6F7ACEFD5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63" y="262674"/>
            <a:ext cx="11376025" cy="790062"/>
          </a:xfrm>
        </p:spPr>
        <p:txBody>
          <a:bodyPr/>
          <a:lstStyle/>
          <a:p>
            <a:r>
              <a:rPr lang="fr-FR" dirty="0"/>
              <a:t>ZORA Access system for LS3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9A7688-C010-A5F8-C7AE-B52E92CC0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4221" y="303919"/>
            <a:ext cx="4048311" cy="20176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83DAB1-7A31-7F9C-2B77-2A86BFF27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110297" y="1380945"/>
            <a:ext cx="3859968" cy="5888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492806-B21C-EF47-DC28-F35DD96F1AE6}"/>
              </a:ext>
            </a:extLst>
          </p:cNvPr>
          <p:cNvCxnSpPr>
            <a:cxnSpLocks/>
          </p:cNvCxnSpPr>
          <p:nvPr/>
        </p:nvCxnSpPr>
        <p:spPr>
          <a:xfrm>
            <a:off x="9696400" y="4221088"/>
            <a:ext cx="0" cy="43204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997B1484-E41F-C01B-9F5F-54E884F8DBF0}"/>
              </a:ext>
            </a:extLst>
          </p:cNvPr>
          <p:cNvSpPr/>
          <p:nvPr/>
        </p:nvSpPr>
        <p:spPr>
          <a:xfrm rot="5400000">
            <a:off x="8620411" y="2998604"/>
            <a:ext cx="2151978" cy="43204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082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5AE59-3B29-BC6E-4D40-C97C30546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6C6250F-36CB-AD30-D306-4CDDD0C61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ECFC5A17-9ED2-9C57-6565-0FE5F6291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986" y="1052737"/>
            <a:ext cx="6320054" cy="3096344"/>
          </a:xfrm>
        </p:spPr>
        <p:txBody>
          <a:bodyPr/>
          <a:lstStyle/>
          <a:p>
            <a:r>
              <a:rPr lang="fr-FR" u="sng" dirty="0"/>
              <a:t>Option 2:</a:t>
            </a:r>
            <a:r>
              <a:rPr lang="fr-FR" dirty="0"/>
              <a:t> To </a:t>
            </a:r>
            <a:r>
              <a:rPr lang="fr-FR" dirty="0" err="1"/>
              <a:t>install</a:t>
            </a:r>
            <a:r>
              <a:rPr lang="fr-FR" dirty="0"/>
              <a:t> the </a:t>
            </a:r>
            <a:r>
              <a:rPr lang="fr-FR" dirty="0" err="1"/>
              <a:t>access</a:t>
            </a:r>
            <a:r>
              <a:rPr lang="fr-FR" dirty="0"/>
              <a:t> control container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This </a:t>
            </a:r>
            <a:r>
              <a:rPr lang="fr-FR" dirty="0" err="1"/>
              <a:t>equipment</a:t>
            </a:r>
            <a:r>
              <a:rPr lang="fr-FR" dirty="0"/>
              <a:t> </a:t>
            </a:r>
            <a:r>
              <a:rPr lang="fr-FR" dirty="0" err="1"/>
              <a:t>needs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available</a:t>
            </a:r>
            <a:r>
              <a:rPr lang="fr-FR" dirty="0"/>
              <a:t>	(</a:t>
            </a:r>
            <a:r>
              <a:rPr lang="fr-FR" dirty="0" err="1"/>
              <a:t>only</a:t>
            </a:r>
            <a:r>
              <a:rPr lang="fr-FR" dirty="0"/>
              <a:t> one for all CERN).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Possible to open the </a:t>
            </a:r>
            <a:r>
              <a:rPr lang="fr-FR" dirty="0" err="1"/>
              <a:t>side</a:t>
            </a:r>
            <a:r>
              <a:rPr lang="fr-FR" dirty="0"/>
              <a:t> </a:t>
            </a:r>
            <a:r>
              <a:rPr lang="fr-FR" dirty="0" err="1"/>
              <a:t>door</a:t>
            </a:r>
            <a:r>
              <a:rPr lang="fr-FR" dirty="0"/>
              <a:t> by </a:t>
            </a:r>
            <a:r>
              <a:rPr lang="fr-FR" dirty="0" err="1"/>
              <a:t>calling</a:t>
            </a:r>
            <a:r>
              <a:rPr lang="fr-FR" dirty="0"/>
              <a:t> CSA agent.</a:t>
            </a:r>
          </a:p>
          <a:p>
            <a:pPr marL="342900" indent="-342900"/>
            <a:r>
              <a:rPr lang="fr-FR" dirty="0"/>
              <a:t>	</a:t>
            </a:r>
            <a:r>
              <a:rPr lang="fr-FR" dirty="0" err="1"/>
              <a:t>Estimate</a:t>
            </a:r>
            <a:r>
              <a:rPr lang="fr-FR" dirty="0"/>
              <a:t> = 19kCHF </a:t>
            </a:r>
            <a:r>
              <a:rPr lang="fr-FR" b="0" dirty="0" err="1"/>
              <a:t>including</a:t>
            </a:r>
            <a:r>
              <a:rPr lang="fr-FR" b="0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Mechanical</a:t>
            </a:r>
            <a:r>
              <a:rPr lang="fr-FR" dirty="0"/>
              <a:t> adaptations (</a:t>
            </a:r>
            <a:r>
              <a:rPr lang="fr-FR" dirty="0" err="1"/>
              <a:t>grids</a:t>
            </a:r>
            <a:r>
              <a:rPr lang="fr-FR" dirty="0"/>
              <a:t>) 	10kCHF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Manpower (commissioning) 		3kCHF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Power </a:t>
            </a:r>
            <a:r>
              <a:rPr lang="fr-FR" dirty="0" err="1"/>
              <a:t>supply</a:t>
            </a:r>
            <a:r>
              <a:rPr lang="fr-FR" dirty="0"/>
              <a:t> + network 		6kCHF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Transport &amp; manutention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managed</a:t>
            </a:r>
            <a:r>
              <a:rPr lang="fr-FR" dirty="0"/>
              <a:t> by the final user</a:t>
            </a:r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F8D23A25-A60B-2740-1DFA-ABBEAB523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63" y="262674"/>
            <a:ext cx="11376025" cy="790062"/>
          </a:xfrm>
        </p:spPr>
        <p:txBody>
          <a:bodyPr/>
          <a:lstStyle/>
          <a:p>
            <a:r>
              <a:rPr lang="fr-FR" dirty="0"/>
              <a:t>ZORA Access system for LS3 (TCC8 </a:t>
            </a:r>
            <a:r>
              <a:rPr lang="fr-FR" dirty="0" err="1"/>
              <a:t>dismantling</a:t>
            </a:r>
            <a:r>
              <a:rPr lang="fr-FR" dirty="0"/>
              <a:t>)</a:t>
            </a:r>
          </a:p>
        </p:txBody>
      </p:sp>
      <p:pic>
        <p:nvPicPr>
          <p:cNvPr id="13" name="Picture 12" descr="A metal gate with a black and yellow stripe&#10;&#10;AI-generated content may be incorrect.">
            <a:extLst>
              <a:ext uri="{FF2B5EF4-FFF2-40B4-BE49-F238E27FC236}">
                <a16:creationId xmlns:a16="http://schemas.microsoft.com/office/drawing/2014/main" id="{FD1403F3-6F1E-1AF4-0F9D-1E77D7D1D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528048" y="2110845"/>
            <a:ext cx="3227851" cy="2420888"/>
          </a:xfrm>
          <a:prstGeom prst="rect">
            <a:avLst/>
          </a:prstGeom>
        </p:spPr>
      </p:pic>
      <p:pic>
        <p:nvPicPr>
          <p:cNvPr id="16" name="Picture 15" descr="A high angle view of a factory&#10;&#10;AI-generated content may be incorrect.">
            <a:extLst>
              <a:ext uri="{FF2B5EF4-FFF2-40B4-BE49-F238E27FC236}">
                <a16:creationId xmlns:a16="http://schemas.microsoft.com/office/drawing/2014/main" id="{9457FA50-A486-E6F3-F568-A48856F2B0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628" t="18598" b="6740"/>
          <a:stretch/>
        </p:blipFill>
        <p:spPr>
          <a:xfrm rot="5400000">
            <a:off x="8725917" y="1236538"/>
            <a:ext cx="3622066" cy="2966431"/>
          </a:xfrm>
          <a:prstGeom prst="rect">
            <a:avLst/>
          </a:prstGeom>
        </p:spPr>
      </p:pic>
      <p:sp>
        <p:nvSpPr>
          <p:cNvPr id="17" name="Content Placeholder 18">
            <a:extLst>
              <a:ext uri="{FF2B5EF4-FFF2-40B4-BE49-F238E27FC236}">
                <a16:creationId xmlns:a16="http://schemas.microsoft.com/office/drawing/2014/main" id="{FF8849B1-7766-D678-2D13-85A919876FC1}"/>
              </a:ext>
            </a:extLst>
          </p:cNvPr>
          <p:cNvSpPr txBox="1">
            <a:spLocks/>
          </p:cNvSpPr>
          <p:nvPr/>
        </p:nvSpPr>
        <p:spPr>
          <a:xfrm>
            <a:off x="135986" y="5301207"/>
            <a:ext cx="11648646" cy="9361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u="sng" dirty="0"/>
              <a:t>Option 3:</a:t>
            </a:r>
            <a:r>
              <a:rPr lang="fr-FR" dirty="0"/>
              <a:t> </a:t>
            </a:r>
            <a:r>
              <a:rPr lang="fr-FR" dirty="0" err="1"/>
              <a:t>Door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padlock</a:t>
            </a:r>
            <a:r>
              <a:rPr lang="fr-FR" dirty="0"/>
              <a:t> + </a:t>
            </a:r>
            <a:r>
              <a:rPr lang="fr-FR" dirty="0" err="1"/>
              <a:t>procedure</a:t>
            </a: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This option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abandoned</a:t>
            </a:r>
            <a:r>
              <a:rPr lang="fr-FR" dirty="0"/>
              <a:t> </a:t>
            </a:r>
            <a:r>
              <a:rPr lang="fr-FR" dirty="0" err="1"/>
              <a:t>because</a:t>
            </a:r>
            <a:r>
              <a:rPr lang="fr-FR" dirty="0"/>
              <a:t> of the </a:t>
            </a:r>
            <a:r>
              <a:rPr lang="fr-FR" dirty="0" err="1"/>
              <a:t>evacuation</a:t>
            </a:r>
            <a:r>
              <a:rPr lang="fr-FR" dirty="0"/>
              <a:t> </a:t>
            </a:r>
            <a:r>
              <a:rPr lang="fr-FR" dirty="0" err="1"/>
              <a:t>problems</a:t>
            </a:r>
            <a:r>
              <a:rPr lang="fr-FR" dirty="0"/>
              <a:t> </a:t>
            </a:r>
            <a:r>
              <a:rPr lang="fr-FR" dirty="0" err="1"/>
              <a:t>associated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.	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7763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FE52B4-8C17-6751-3294-1BFB2AA0C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C9B1A3-E95F-83DD-92F5-3E5DAA74C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6BDEDED2-8122-C9DA-50C2-F3FCF7C46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924" y="1052736"/>
            <a:ext cx="7344816" cy="4608512"/>
          </a:xfrm>
        </p:spPr>
        <p:txBody>
          <a:bodyPr/>
          <a:lstStyle/>
          <a:p>
            <a:r>
              <a:rPr lang="fr-FR" dirty="0"/>
              <a:t>2. </a:t>
            </a:r>
            <a:r>
              <a:rPr lang="fr-FR" dirty="0" err="1"/>
              <a:t>Remove</a:t>
            </a:r>
            <a:r>
              <a:rPr lang="fr-FR" dirty="0"/>
              <a:t> </a:t>
            </a:r>
            <a:r>
              <a:rPr lang="fr-FR" dirty="0" err="1"/>
              <a:t>temporarely</a:t>
            </a:r>
            <a:r>
              <a:rPr lang="fr-FR" dirty="0"/>
              <a:t> ECN3  AP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In </a:t>
            </a:r>
            <a:r>
              <a:rPr lang="fr-FR" dirty="0" err="1"/>
              <a:t>order</a:t>
            </a:r>
            <a:r>
              <a:rPr lang="fr-FR" dirty="0"/>
              <a:t> to </a:t>
            </a:r>
            <a:r>
              <a:rPr lang="fr-FR" dirty="0" err="1"/>
              <a:t>ease</a:t>
            </a:r>
            <a:r>
              <a:rPr lang="fr-FR" dirty="0"/>
              <a:t> the civil engineering </a:t>
            </a:r>
            <a:r>
              <a:rPr lang="fr-FR" dirty="0" err="1"/>
              <a:t>works</a:t>
            </a:r>
            <a:r>
              <a:rPr lang="fr-FR" dirty="0"/>
              <a:t> and to </a:t>
            </a:r>
            <a:r>
              <a:rPr lang="fr-FR" dirty="0" err="1"/>
              <a:t>avoid</a:t>
            </a:r>
            <a:r>
              <a:rPr lang="fr-FR" dirty="0"/>
              <a:t> </a:t>
            </a:r>
            <a:r>
              <a:rPr lang="fr-FR" dirty="0" err="1"/>
              <a:t>premature</a:t>
            </a:r>
            <a:r>
              <a:rPr lang="fr-FR" dirty="0"/>
              <a:t>  </a:t>
            </a:r>
            <a:r>
              <a:rPr lang="fr-FR" dirty="0" err="1"/>
              <a:t>aging</a:t>
            </a:r>
            <a:r>
              <a:rPr lang="fr-FR" dirty="0"/>
              <a:t> of the PAD &amp; MAD,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proposed</a:t>
            </a:r>
            <a:r>
              <a:rPr lang="fr-FR" dirty="0"/>
              <a:t> to </a:t>
            </a:r>
            <a:r>
              <a:rPr lang="fr-FR" dirty="0" err="1"/>
              <a:t>remove</a:t>
            </a:r>
            <a:r>
              <a:rPr lang="fr-FR" dirty="0"/>
              <a:t> the ECN3 </a:t>
            </a:r>
            <a:r>
              <a:rPr lang="fr-FR" dirty="0" err="1"/>
              <a:t>access</a:t>
            </a:r>
            <a:r>
              <a:rPr lang="fr-FR" dirty="0"/>
              <a:t> point and to replace </a:t>
            </a:r>
            <a:r>
              <a:rPr lang="fr-FR" dirty="0" err="1"/>
              <a:t>it</a:t>
            </a:r>
            <a:r>
              <a:rPr lang="fr-FR" dirty="0"/>
              <a:t> by a standard </a:t>
            </a:r>
            <a:r>
              <a:rPr lang="fr-FR" dirty="0" err="1"/>
              <a:t>acces</a:t>
            </a:r>
            <a:r>
              <a:rPr lang="fr-FR" dirty="0"/>
              <a:t> control.</a:t>
            </a:r>
          </a:p>
          <a:p>
            <a:r>
              <a:rPr lang="fr-FR" dirty="0" err="1"/>
              <a:t>Estimate</a:t>
            </a:r>
            <a:r>
              <a:rPr lang="fr-FR" dirty="0"/>
              <a:t> = 32kCHF </a:t>
            </a:r>
            <a:r>
              <a:rPr lang="fr-FR" b="0" dirty="0" err="1"/>
              <a:t>including</a:t>
            </a:r>
            <a:r>
              <a:rPr lang="fr-FR" b="0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Manpower for </a:t>
            </a:r>
            <a:r>
              <a:rPr lang="fr-FR" dirty="0" err="1"/>
              <a:t>dismantling</a:t>
            </a:r>
            <a:r>
              <a:rPr lang="fr-FR" dirty="0"/>
              <a:t> and re-commissioning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Manufacturing</a:t>
            </a:r>
            <a:r>
              <a:rPr lang="fr-FR" dirty="0"/>
              <a:t> of </a:t>
            </a:r>
            <a:r>
              <a:rPr lang="fr-FR" dirty="0" err="1"/>
              <a:t>grids</a:t>
            </a:r>
            <a:r>
              <a:rPr lang="fr-FR" dirty="0"/>
              <a:t> and </a:t>
            </a:r>
            <a:r>
              <a:rPr lang="fr-FR" dirty="0" err="1"/>
              <a:t>doors</a:t>
            </a: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Access control </a:t>
            </a:r>
            <a:r>
              <a:rPr lang="fr-FR" dirty="0" err="1"/>
              <a:t>equipment</a:t>
            </a:r>
            <a:r>
              <a:rPr lang="fr-FR" dirty="0"/>
              <a:t> (UTL + </a:t>
            </a:r>
            <a:r>
              <a:rPr lang="fr-FR" dirty="0" err="1"/>
              <a:t>readers</a:t>
            </a:r>
            <a:r>
              <a:rPr lang="fr-FR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Power </a:t>
            </a:r>
            <a:r>
              <a:rPr lang="fr-FR" dirty="0" err="1"/>
              <a:t>supply</a:t>
            </a:r>
            <a:r>
              <a:rPr lang="fr-FR" dirty="0"/>
              <a:t> + network</a:t>
            </a:r>
          </a:p>
          <a:p>
            <a:pPr lvl="1" indent="0">
              <a:buNone/>
            </a:pPr>
            <a:endParaRPr lang="fr-FR" dirty="0"/>
          </a:p>
          <a:p>
            <a:r>
              <a:rPr lang="fr-FR" dirty="0"/>
              <a:t>3. RP Monitor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interlocked</a:t>
            </a:r>
            <a:endParaRPr lang="fr-FR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It has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noted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the RP monitor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initially</a:t>
            </a:r>
            <a:r>
              <a:rPr lang="fr-FR" dirty="0"/>
              <a:t> </a:t>
            </a:r>
            <a:r>
              <a:rPr lang="fr-FR" dirty="0" err="1"/>
              <a:t>foreseen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anymore</a:t>
            </a:r>
            <a:r>
              <a:rPr lang="fr-FR" dirty="0"/>
              <a:t> </a:t>
            </a:r>
            <a:r>
              <a:rPr lang="fr-FR" dirty="0" err="1"/>
              <a:t>needed</a:t>
            </a:r>
            <a:r>
              <a:rPr lang="fr-FR" dirty="0"/>
              <a:t> </a:t>
            </a:r>
            <a:r>
              <a:rPr lang="fr-FR" dirty="0" err="1"/>
              <a:t>following</a:t>
            </a:r>
            <a:r>
              <a:rPr lang="fr-FR" dirty="0"/>
              <a:t> more </a:t>
            </a:r>
            <a:r>
              <a:rPr lang="fr-FR" dirty="0" err="1"/>
              <a:t>precise</a:t>
            </a:r>
            <a:r>
              <a:rPr lang="fr-FR" dirty="0"/>
              <a:t> RP </a:t>
            </a:r>
            <a:r>
              <a:rPr lang="fr-FR" dirty="0" err="1"/>
              <a:t>studies</a:t>
            </a:r>
            <a:r>
              <a:rPr lang="fr-FR" dirty="0"/>
              <a:t>.</a:t>
            </a:r>
          </a:p>
          <a:p>
            <a:endParaRPr lang="fr-FR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EF3C7BF9-6EE7-0133-6AE5-6EAB68A50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76114"/>
            <a:ext cx="11376025" cy="1065742"/>
          </a:xfrm>
        </p:spPr>
        <p:txBody>
          <a:bodyPr/>
          <a:lstStyle/>
          <a:p>
            <a:r>
              <a:rPr lang="fr-FR" dirty="0"/>
              <a:t>ZORA Access system for LS3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51A2CF-14F2-A31D-3E17-5BB7D35F8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5431" y="1268760"/>
            <a:ext cx="4031209" cy="3561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0331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D3D73-57F7-774A-B53A-53F1331B4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ACDE501-5A91-037B-504A-F1AC2E4A7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992" y="282693"/>
            <a:ext cx="5983802" cy="298499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885C4D-0AA1-2292-F07C-A8C2DA94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C0F6A9D-C65F-378B-C210-342BCDDA2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196752"/>
            <a:ext cx="10297144" cy="4824536"/>
          </a:xfrm>
        </p:spPr>
        <p:txBody>
          <a:bodyPr vert="horz" lIns="0" tIns="0" rIns="0" bIns="0" rtlCol="0">
            <a:noAutofit/>
          </a:bodyPr>
          <a:lstStyle/>
          <a:p>
            <a:r>
              <a:rPr lang="fr-FR" sz="2000" dirty="0"/>
              <a:t>1. New </a:t>
            </a:r>
            <a:r>
              <a:rPr lang="fr-FR" sz="2000" dirty="0" err="1"/>
              <a:t>beam</a:t>
            </a:r>
            <a:r>
              <a:rPr lang="fr-FR" sz="2000" dirty="0"/>
              <a:t> </a:t>
            </a:r>
            <a:r>
              <a:rPr lang="fr-FR" sz="2000" dirty="0" err="1"/>
              <a:t>stoppers</a:t>
            </a:r>
            <a:r>
              <a:rPr lang="fr-FR" sz="2000" dirty="0"/>
              <a:t> (3 to 5)</a:t>
            </a:r>
          </a:p>
          <a:p>
            <a:r>
              <a:rPr lang="fr-FR" sz="1600" b="0" dirty="0"/>
              <a:t>RP </a:t>
            </a:r>
            <a:r>
              <a:rPr lang="fr-FR" sz="1600" b="0" dirty="0" err="1"/>
              <a:t>assessment</a:t>
            </a:r>
            <a:r>
              <a:rPr lang="fr-FR" sz="1600" b="0" dirty="0"/>
              <a:t>: </a:t>
            </a:r>
            <a:r>
              <a:rPr lang="fr-FR" sz="1600" b="0" dirty="0">
                <a:hlinkClick r:id="rId3"/>
              </a:rPr>
              <a:t>https://edms.cern.ch/document/3194112/1</a:t>
            </a:r>
            <a:endParaRPr lang="fr-FR" sz="16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6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600" b="0" dirty="0"/>
              <a:t>To prevent accidents in case of TCC8 access, and to allow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600" b="0" dirty="0"/>
              <a:t>TCC8 access independently from the NA beam operation,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600" b="0" dirty="0"/>
              <a:t>a movable beam stopper system shall be installed.</a:t>
            </a:r>
            <a:endParaRPr lang="fr-FR" sz="1600" b="0" dirty="0"/>
          </a:p>
          <a:p>
            <a:pPr lvl="1" indent="0">
              <a:buNone/>
            </a:pPr>
            <a:endParaRPr lang="fr-FR" sz="1600" b="1" u="sng" dirty="0"/>
          </a:p>
          <a:p>
            <a:pPr lvl="1" indent="0">
              <a:buNone/>
            </a:pPr>
            <a:r>
              <a:rPr lang="fr-FR" sz="1600" b="1" dirty="0" err="1"/>
              <a:t>Estimate</a:t>
            </a:r>
            <a:r>
              <a:rPr lang="fr-FR" sz="1600" b="1" dirty="0"/>
              <a:t> = 80kCHF </a:t>
            </a:r>
            <a:r>
              <a:rPr lang="fr-FR" sz="1600" dirty="0" err="1"/>
              <a:t>including</a:t>
            </a:r>
            <a:r>
              <a:rPr lang="fr-FR" sz="1600" dirty="0"/>
              <a:t>:</a:t>
            </a:r>
          </a:p>
          <a:p>
            <a:pPr lvl="1" indent="0">
              <a:buNone/>
            </a:pPr>
            <a:r>
              <a:rPr lang="fr-FR" sz="1600" dirty="0" err="1"/>
              <a:t>Dedicated</a:t>
            </a:r>
            <a:r>
              <a:rPr lang="fr-FR" sz="1600" dirty="0"/>
              <a:t> </a:t>
            </a:r>
            <a:r>
              <a:rPr lang="fr-FR" sz="1600" dirty="0" err="1"/>
              <a:t>crate</a:t>
            </a:r>
            <a:r>
              <a:rPr lang="fr-FR" sz="1600" dirty="0"/>
              <a:t> to </a:t>
            </a:r>
            <a:r>
              <a:rPr lang="fr-FR" sz="1600" dirty="0" err="1"/>
              <a:t>gather</a:t>
            </a:r>
            <a:r>
              <a:rPr lang="fr-FR" sz="1600" dirty="0"/>
              <a:t> the </a:t>
            </a:r>
            <a:r>
              <a:rPr lang="fr-FR" sz="1600" dirty="0" err="1"/>
              <a:t>safe</a:t>
            </a:r>
            <a:r>
              <a:rPr lang="fr-FR" sz="1600" dirty="0"/>
              <a:t> </a:t>
            </a:r>
            <a:r>
              <a:rPr lang="fr-FR" sz="1600" dirty="0" err="1"/>
              <a:t>signals</a:t>
            </a:r>
            <a:r>
              <a:rPr lang="fr-FR" sz="1600" dirty="0"/>
              <a:t> and </a:t>
            </a:r>
            <a:r>
              <a:rPr lang="fr-FR" sz="1600" dirty="0" err="1"/>
              <a:t>distribute</a:t>
            </a:r>
            <a:r>
              <a:rPr lang="fr-FR" sz="1600" dirty="0"/>
              <a:t> the vetos to the x </a:t>
            </a:r>
            <a:r>
              <a:rPr lang="fr-FR" sz="1600" dirty="0" err="1"/>
              <a:t>beam</a:t>
            </a:r>
            <a:r>
              <a:rPr lang="fr-FR" sz="1600" dirty="0"/>
              <a:t> </a:t>
            </a:r>
            <a:r>
              <a:rPr lang="fr-FR" sz="1600" dirty="0" err="1"/>
              <a:t>stoppers</a:t>
            </a:r>
            <a:endParaRPr lang="fr-FR" sz="1600" dirty="0"/>
          </a:p>
          <a:p>
            <a:pPr marL="609750" lvl="1" indent="-285750"/>
            <a:r>
              <a:rPr lang="fr-FR" sz="1600" dirty="0" err="1"/>
              <a:t>Studies</a:t>
            </a:r>
            <a:r>
              <a:rPr lang="fr-FR" sz="1600" dirty="0"/>
              <a:t>, documentation, </a:t>
            </a:r>
            <a:r>
              <a:rPr lang="fr-FR" sz="1600" dirty="0" err="1"/>
              <a:t>manufacturing</a:t>
            </a:r>
            <a:r>
              <a:rPr lang="fr-FR" sz="1600" dirty="0"/>
              <a:t>, tests &amp; commissioning of the </a:t>
            </a:r>
            <a:r>
              <a:rPr lang="fr-FR" sz="1600" dirty="0" err="1"/>
              <a:t>crate</a:t>
            </a:r>
            <a:endParaRPr lang="fr-FR" sz="1600" dirty="0"/>
          </a:p>
          <a:p>
            <a:pPr marL="609750" lvl="1" indent="-285750"/>
            <a:r>
              <a:rPr lang="fr-FR" sz="1600" dirty="0" err="1"/>
              <a:t>Perform</a:t>
            </a:r>
            <a:r>
              <a:rPr lang="fr-FR" sz="1600" dirty="0"/>
              <a:t> </a:t>
            </a:r>
            <a:r>
              <a:rPr lang="fr-FR" sz="1600" dirty="0" err="1"/>
              <a:t>safety</a:t>
            </a:r>
            <a:r>
              <a:rPr lang="fr-FR" sz="1600" dirty="0"/>
              <a:t> </a:t>
            </a:r>
            <a:r>
              <a:rPr lang="fr-FR" sz="1600" dirty="0" err="1"/>
              <a:t>studies</a:t>
            </a:r>
            <a:r>
              <a:rPr lang="fr-FR" sz="1600" dirty="0"/>
              <a:t> and update documentations of the PPS</a:t>
            </a:r>
          </a:p>
          <a:p>
            <a:pPr marL="609750" lvl="1" indent="-285750"/>
            <a:r>
              <a:rPr lang="fr-FR" sz="1600" dirty="0" err="1"/>
              <a:t>Implementation</a:t>
            </a:r>
            <a:r>
              <a:rPr lang="fr-FR" sz="1600" dirty="0"/>
              <a:t> of the new </a:t>
            </a:r>
            <a:r>
              <a:rPr lang="fr-FR" sz="1600" dirty="0" err="1"/>
              <a:t>beam</a:t>
            </a:r>
            <a:r>
              <a:rPr lang="fr-FR" sz="1600" dirty="0"/>
              <a:t> </a:t>
            </a:r>
            <a:r>
              <a:rPr lang="fr-FR" sz="1600" dirty="0" err="1"/>
              <a:t>stoppers</a:t>
            </a:r>
            <a:r>
              <a:rPr lang="fr-FR" sz="1600" dirty="0"/>
              <a:t> (</a:t>
            </a:r>
            <a:r>
              <a:rPr lang="fr-FR" sz="1600" dirty="0" err="1"/>
              <a:t>Modify</a:t>
            </a:r>
            <a:r>
              <a:rPr lang="fr-FR" sz="1600" dirty="0"/>
              <a:t> </a:t>
            </a:r>
            <a:r>
              <a:rPr lang="fr-FR" sz="1600" dirty="0" err="1"/>
              <a:t>electrical</a:t>
            </a:r>
            <a:r>
              <a:rPr lang="fr-FR" sz="1600" dirty="0"/>
              <a:t> cabinets, PLC programs, </a:t>
            </a:r>
            <a:r>
              <a:rPr lang="fr-FR" sz="1600" dirty="0" err="1"/>
              <a:t>IHMs</a:t>
            </a:r>
            <a:r>
              <a:rPr lang="fr-FR" sz="1600" dirty="0"/>
              <a:t>,...)</a:t>
            </a:r>
          </a:p>
          <a:p>
            <a:pPr marL="609750" lvl="1" indent="-285750"/>
            <a:r>
              <a:rPr lang="fr-FR" sz="1600" dirty="0" err="1"/>
              <a:t>Safety</a:t>
            </a:r>
            <a:r>
              <a:rPr lang="fr-FR" sz="1600" dirty="0"/>
              <a:t> tests &amp; commissioning</a:t>
            </a:r>
          </a:p>
          <a:p>
            <a:pPr marL="609750" lvl="1" indent="-285750"/>
            <a:endParaRPr lang="fr-FR" sz="1600" dirty="0"/>
          </a:p>
          <a:p>
            <a:pPr marL="609750" lvl="1" indent="-285750"/>
            <a:r>
              <a:rPr lang="fr-FR" sz="1600" dirty="0"/>
              <a:t>No budget </a:t>
            </a:r>
            <a:r>
              <a:rPr lang="fr-FR" sz="1600" dirty="0" err="1"/>
              <a:t>foreseen</a:t>
            </a:r>
            <a:r>
              <a:rPr lang="fr-FR" sz="1600" dirty="0"/>
              <a:t> for </a:t>
            </a:r>
            <a:r>
              <a:rPr lang="fr-FR" sz="1600" dirty="0" err="1"/>
              <a:t>cables</a:t>
            </a:r>
            <a:r>
              <a:rPr lang="fr-FR" sz="1600" dirty="0"/>
              <a:t>, as </a:t>
            </a:r>
            <a:r>
              <a:rPr lang="fr-FR" sz="1600" dirty="0" err="1"/>
              <a:t>those</a:t>
            </a:r>
            <a:r>
              <a:rPr lang="fr-FR" sz="1600" dirty="0"/>
              <a:t> </a:t>
            </a:r>
            <a:r>
              <a:rPr lang="fr-FR" sz="1600" dirty="0" err="1"/>
              <a:t>initially</a:t>
            </a:r>
            <a:r>
              <a:rPr lang="fr-FR" sz="1600" dirty="0"/>
              <a:t> </a:t>
            </a:r>
            <a:r>
              <a:rPr lang="fr-FR" sz="1600" dirty="0" err="1"/>
              <a:t>foreseen</a:t>
            </a:r>
            <a:r>
              <a:rPr lang="fr-FR" sz="1600" dirty="0"/>
              <a:t> for TAX </a:t>
            </a:r>
            <a:r>
              <a:rPr lang="fr-FR" sz="1600" dirty="0" err="1"/>
              <a:t>will</a:t>
            </a:r>
            <a:r>
              <a:rPr lang="fr-FR" sz="1600" dirty="0"/>
              <a:t>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used</a:t>
            </a:r>
            <a:r>
              <a:rPr lang="fr-FR" sz="1600" dirty="0"/>
              <a:t> </a:t>
            </a:r>
            <a:r>
              <a:rPr lang="fr-FR" sz="1600" dirty="0" err="1"/>
              <a:t>instead</a:t>
            </a:r>
            <a:r>
              <a:rPr lang="fr-FR" sz="1600" dirty="0"/>
              <a:t>.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E09F3088-6004-3241-F655-A59CF6278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ZORA Access system post LS3</a:t>
            </a:r>
          </a:p>
        </p:txBody>
      </p:sp>
    </p:spTree>
    <p:extLst>
      <p:ext uri="{BB962C8B-B14F-4D97-AF65-F5344CB8AC3E}">
        <p14:creationId xmlns:p14="http://schemas.microsoft.com/office/powerpoint/2010/main" val="2693624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81409-2258-ADFC-259E-C4C16886E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86C459-F999-7A06-D55D-C53ADD01B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FE363E63-85C8-DAD3-5E2B-1FF2004A2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196752"/>
            <a:ext cx="8064896" cy="4824536"/>
          </a:xfrm>
        </p:spPr>
        <p:txBody>
          <a:bodyPr vert="horz" lIns="0" tIns="0" rIns="0" bIns="0" rtlCol="0">
            <a:noAutofit/>
          </a:bodyPr>
          <a:lstStyle/>
          <a:p>
            <a:r>
              <a:rPr lang="fr-FR" sz="2000" dirty="0"/>
              <a:t>2. </a:t>
            </a:r>
            <a:r>
              <a:rPr lang="fr-FR" sz="2000" dirty="0" err="1"/>
              <a:t>Shaft</a:t>
            </a:r>
            <a:r>
              <a:rPr lang="fr-FR" sz="2000" dirty="0"/>
              <a:t> 914 end-of-zone </a:t>
            </a:r>
            <a:r>
              <a:rPr lang="fr-FR" sz="2000" dirty="0" err="1"/>
              <a:t>door</a:t>
            </a:r>
            <a:r>
              <a:rPr lang="fr-FR" sz="2000" dirty="0"/>
              <a:t> </a:t>
            </a:r>
            <a:r>
              <a:rPr lang="fr-FR" sz="2000" dirty="0" err="1"/>
              <a:t>becomes</a:t>
            </a:r>
            <a:r>
              <a:rPr lang="fr-FR" sz="2000" dirty="0"/>
              <a:t> a </a:t>
            </a:r>
            <a:r>
              <a:rPr lang="fr-FR" sz="2000" dirty="0" err="1"/>
              <a:t>temporary</a:t>
            </a:r>
            <a:r>
              <a:rPr lang="fr-FR" sz="2000" dirty="0"/>
              <a:t> </a:t>
            </a:r>
            <a:r>
              <a:rPr lang="fr-FR" sz="2000" dirty="0" err="1"/>
              <a:t>access</a:t>
            </a:r>
            <a:r>
              <a:rPr lang="fr-FR" sz="2000" dirty="0"/>
              <a:t> point</a:t>
            </a:r>
          </a:p>
          <a:p>
            <a:pPr marL="342900" indent="-342900"/>
            <a:r>
              <a:rPr lang="fr-FR" dirty="0" err="1"/>
              <a:t>Estimate</a:t>
            </a:r>
            <a:r>
              <a:rPr lang="fr-FR" dirty="0"/>
              <a:t>: 15kCHF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Mechanical</a:t>
            </a:r>
            <a:r>
              <a:rPr lang="fr-FR" dirty="0"/>
              <a:t> adaptations (</a:t>
            </a:r>
            <a:r>
              <a:rPr lang="fr-FR" dirty="0" err="1"/>
              <a:t>door</a:t>
            </a:r>
            <a:r>
              <a:rPr lang="fr-FR" dirty="0"/>
              <a:t>) =3kCHF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Access control </a:t>
            </a:r>
            <a:r>
              <a:rPr lang="fr-FR" dirty="0" err="1"/>
              <a:t>equipment</a:t>
            </a:r>
            <a:r>
              <a:rPr lang="fr-FR" dirty="0"/>
              <a:t> (UTL + </a:t>
            </a:r>
            <a:r>
              <a:rPr lang="fr-FR" dirty="0" err="1"/>
              <a:t>readers</a:t>
            </a:r>
            <a:r>
              <a:rPr lang="fr-FR" dirty="0"/>
              <a:t>) = 6kCHF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Manpower (installation &amp; tests) = 3kCHF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dirty="0"/>
              <a:t>Power </a:t>
            </a:r>
            <a:r>
              <a:rPr lang="fr-FR" dirty="0" err="1"/>
              <a:t>supply</a:t>
            </a:r>
            <a:r>
              <a:rPr lang="fr-FR" dirty="0"/>
              <a:t> + network = 3kCHF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AF406F0D-6B95-827E-B56B-7F3854031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23159"/>
          </a:xfrm>
        </p:spPr>
        <p:txBody>
          <a:bodyPr/>
          <a:lstStyle/>
          <a:p>
            <a:r>
              <a:rPr lang="fr-FR" dirty="0"/>
              <a:t>ZORA Access system post LS3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CDA489-22F9-7FF4-7BC9-F8CE7FF576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021" b="45152"/>
          <a:stretch/>
        </p:blipFill>
        <p:spPr>
          <a:xfrm>
            <a:off x="8639234" y="476672"/>
            <a:ext cx="3552766" cy="352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47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2E70E-93D3-787B-13B5-F00603002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C4FC49D-F17D-43B8-BE07-D2584F755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BE04-DFDD-41E9-97AA-082EC351AB3B}" type="datetime1">
              <a:rPr lang="en-US" smtClean="0"/>
              <a:t>3/20/2025</a:t>
            </a:fld>
            <a:endParaRPr lang="en-US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5D0D148B-BEFE-39EE-6C74-86DBFCE31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Access system for </a:t>
            </a:r>
            <a:r>
              <a:rPr lang="fr-FR" dirty="0" err="1"/>
              <a:t>cooling</a:t>
            </a:r>
            <a:r>
              <a:rPr lang="fr-FR" dirty="0"/>
              <a:t> station - post-LS3</a:t>
            </a:r>
          </a:p>
        </p:txBody>
      </p:sp>
      <p:sp>
        <p:nvSpPr>
          <p:cNvPr id="3" name="Content Placeholder 18">
            <a:extLst>
              <a:ext uri="{FF2B5EF4-FFF2-40B4-BE49-F238E27FC236}">
                <a16:creationId xmlns:a16="http://schemas.microsoft.com/office/drawing/2014/main" id="{766D020C-DD1E-E1BD-E0C9-107E987A6634}"/>
              </a:ext>
            </a:extLst>
          </p:cNvPr>
          <p:cNvSpPr txBox="1">
            <a:spLocks/>
          </p:cNvSpPr>
          <p:nvPr/>
        </p:nvSpPr>
        <p:spPr>
          <a:xfrm>
            <a:off x="442124" y="1439335"/>
            <a:ext cx="10297144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For the </a:t>
            </a:r>
            <a:r>
              <a:rPr lang="fr-FR" dirty="0" err="1"/>
              <a:t>cooling</a:t>
            </a:r>
            <a:r>
              <a:rPr lang="fr-FR" dirty="0"/>
              <a:t> station </a:t>
            </a:r>
            <a:r>
              <a:rPr lang="fr-FR" dirty="0" err="1"/>
              <a:t>sector</a:t>
            </a:r>
            <a:r>
              <a:rPr lang="fr-FR" dirty="0"/>
              <a:t>, 2 options are possible:</a:t>
            </a:r>
          </a:p>
          <a:p>
            <a:pPr lvl="1" indent="0">
              <a:buNone/>
            </a:pPr>
            <a:r>
              <a:rPr lang="fr-FR" dirty="0"/>
              <a:t>1- If the </a:t>
            </a:r>
            <a:r>
              <a:rPr lang="fr-FR" dirty="0" err="1"/>
              <a:t>sector</a:t>
            </a:r>
            <a:r>
              <a:rPr lang="fr-FR" dirty="0"/>
              <a:t> </a:t>
            </a:r>
            <a:r>
              <a:rPr lang="fr-FR" dirty="0" err="1"/>
              <a:t>needs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interlocked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beam</a:t>
            </a:r>
            <a:r>
              <a:rPr lang="fr-FR" dirty="0"/>
              <a:t> and a PAD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access</a:t>
            </a:r>
            <a:r>
              <a:rPr lang="fr-FR" dirty="0"/>
              <a:t>, the </a:t>
            </a:r>
            <a:r>
              <a:rPr lang="fr-FR" dirty="0" err="1"/>
              <a:t>estimated</a:t>
            </a:r>
            <a:r>
              <a:rPr lang="fr-FR" dirty="0"/>
              <a:t> </a:t>
            </a:r>
            <a:r>
              <a:rPr lang="fr-FR" dirty="0" err="1"/>
              <a:t>cost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around</a:t>
            </a:r>
            <a:r>
              <a:rPr lang="fr-FR" dirty="0"/>
              <a:t> 200kCHF.</a:t>
            </a:r>
          </a:p>
          <a:p>
            <a:pPr lvl="1" indent="0">
              <a:buNone/>
            </a:pPr>
            <a:endParaRPr lang="fr-FR" dirty="0"/>
          </a:p>
          <a:p>
            <a:pPr lvl="1" indent="0">
              <a:buNone/>
            </a:pPr>
            <a:r>
              <a:rPr lang="fr-FR" dirty="0"/>
              <a:t>2- If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sufficient</a:t>
            </a:r>
            <a:r>
              <a:rPr lang="fr-FR" dirty="0"/>
              <a:t> to have a radiation monitor </a:t>
            </a:r>
            <a:r>
              <a:rPr lang="fr-FR" dirty="0" err="1"/>
              <a:t>interlocking</a:t>
            </a:r>
            <a:r>
              <a:rPr lang="fr-FR" dirty="0"/>
              <a:t> a standard </a:t>
            </a:r>
            <a:r>
              <a:rPr lang="fr-FR" dirty="0" err="1"/>
              <a:t>access</a:t>
            </a:r>
            <a:r>
              <a:rPr lang="fr-FR" dirty="0"/>
              <a:t> </a:t>
            </a:r>
            <a:r>
              <a:rPr lang="fr-FR" dirty="0" err="1"/>
              <a:t>door</a:t>
            </a:r>
            <a:r>
              <a:rPr lang="fr-FR" dirty="0"/>
              <a:t>, the </a:t>
            </a:r>
            <a:r>
              <a:rPr lang="fr-FR" dirty="0" err="1"/>
              <a:t>cost</a:t>
            </a:r>
            <a:r>
              <a:rPr lang="fr-FR" dirty="0"/>
              <a:t> of </a:t>
            </a:r>
            <a:r>
              <a:rPr lang="fr-FR" dirty="0" err="1"/>
              <a:t>such</a:t>
            </a:r>
            <a:r>
              <a:rPr lang="fr-FR" dirty="0"/>
              <a:t> system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estimated</a:t>
            </a:r>
            <a:r>
              <a:rPr lang="fr-FR" dirty="0"/>
              <a:t> to 50kCHF.</a:t>
            </a:r>
          </a:p>
        </p:txBody>
      </p:sp>
    </p:spTree>
    <p:extLst>
      <p:ext uri="{BB962C8B-B14F-4D97-AF65-F5344CB8AC3E}">
        <p14:creationId xmlns:p14="http://schemas.microsoft.com/office/powerpoint/2010/main" val="3469750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4716</TotalTime>
  <Words>776</Words>
  <Application>Microsoft Office PowerPoint</Application>
  <PresentationFormat>Widescreen</PresentationFormat>
  <Paragraphs>104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Summary of HI-ECN3 impact on current EN-AA safety systems Follow-up</vt:lpstr>
      <vt:lpstr>List of systems impacted</vt:lpstr>
      <vt:lpstr>SUSI Access system</vt:lpstr>
      <vt:lpstr>ZORA Access system for LS3</vt:lpstr>
      <vt:lpstr>ZORA Access system for LS3 (TCC8 dismantling)</vt:lpstr>
      <vt:lpstr>ZORA Access system for LS3</vt:lpstr>
      <vt:lpstr>ZORA Access system post LS3</vt:lpstr>
      <vt:lpstr>ZORA Access system post LS3</vt:lpstr>
      <vt:lpstr>Access system for cooling station - post-LS3</vt:lpstr>
      <vt:lpstr>Fire detection &amp; Evacuation</vt:lpstr>
      <vt:lpstr>Fire detection &amp; Evacuation</vt:lpstr>
      <vt:lpstr>Gas detection system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Boris Morand</dc:creator>
  <cp:lastModifiedBy>Boris Morand</cp:lastModifiedBy>
  <cp:revision>34</cp:revision>
  <cp:lastPrinted>2020-01-30T13:49:18Z</cp:lastPrinted>
  <dcterms:created xsi:type="dcterms:W3CDTF">2022-11-21T14:30:26Z</dcterms:created>
  <dcterms:modified xsi:type="dcterms:W3CDTF">2025-03-20T14:59:41Z</dcterms:modified>
</cp:coreProperties>
</file>