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83" r:id="rId2"/>
    <p:sldId id="284" r:id="rId3"/>
    <p:sldId id="285" r:id="rId4"/>
    <p:sldId id="28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D050"/>
    <a:srgbClr val="2891F5"/>
    <a:srgbClr val="B5CF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/>
    <p:restoredTop sz="96395"/>
  </p:normalViewPr>
  <p:slideViewPr>
    <p:cSldViewPr snapToGrid="0" snapToObjects="1">
      <p:cViewPr varScale="1">
        <p:scale>
          <a:sx n="143" d="100"/>
          <a:sy n="143" d="100"/>
        </p:scale>
        <p:origin x="94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08DBD4-D544-434B-B0A8-B5352579F07A}" type="datetimeFigureOut">
              <a:rPr lang="en-US" smtClean="0"/>
              <a:t>3/20/25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CBF82A-EB5F-E544-928A-9142BBF7FF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7658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RADiCAL 21.Mar.2025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AD130-2B9B-A644-94FB-7C198BFB0C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375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RADiCAL 21.Mar.2025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AD130-2B9B-A644-94FB-7C198BFB0C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7478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RADiCAL 21.Mar.2025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AD130-2B9B-A644-94FB-7C198BFB0C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03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RADiCAL 21.Mar.2025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11114" y="6356350"/>
            <a:ext cx="2743200" cy="365125"/>
          </a:xfrm>
        </p:spPr>
        <p:txBody>
          <a:bodyPr/>
          <a:lstStyle/>
          <a:p>
            <a:fld id="{FA2AD130-2B9B-A644-94FB-7C198BFB0C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7548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RADiCAL 21.Mar.2025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AD130-2B9B-A644-94FB-7C198BFB0C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516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RADiCAL 21.Mar.2025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AD130-2B9B-A644-94FB-7C198BFB0C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804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RADiCAL 21.Mar.2025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AD130-2B9B-A644-94FB-7C198BFB0C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684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RADiCAL 21.Mar.2025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AD130-2B9B-A644-94FB-7C198BFB0C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4310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RADiCAL 21.Mar.2025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AD130-2B9B-A644-94FB-7C198BFB0C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078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RADiCAL 21.Mar.2025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AD130-2B9B-A644-94FB-7C198BFB0C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908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RADiCAL 21.Mar.2025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AD130-2B9B-A644-94FB-7C198BFB0C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9160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RADiCAL 21.Mar.2025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2AD130-2B9B-A644-94FB-7C198BFB0C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958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nssmic.ieee.org/2025/" TargetMode="External"/><Relationship Id="rId2" Type="http://schemas.openxmlformats.org/officeDocument/2006/relationships/hyperlink" Target="https://indico.ijclab.in2p3.fr/event/11400/overview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AA6B71-8499-CB0F-1E72-3987699C34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685"/>
            <a:ext cx="10515600" cy="283569"/>
          </a:xfrm>
        </p:spPr>
        <p:txBody>
          <a:bodyPr>
            <a:normAutofit fontScale="90000"/>
          </a:bodyPr>
          <a:lstStyle/>
          <a:p>
            <a:pPr algn="ctr"/>
            <a:br>
              <a:rPr lang="en-US" sz="3200" dirty="0"/>
            </a:br>
            <a:r>
              <a:rPr lang="en-US" sz="2700" dirty="0" err="1"/>
              <a:t>RADiCAL</a:t>
            </a:r>
            <a:r>
              <a:rPr lang="en-US" sz="2700" dirty="0"/>
              <a:t> Meeting - 21.Mar.2025</a:t>
            </a:r>
            <a:br>
              <a:rPr lang="en-US" sz="3200" dirty="0"/>
            </a:br>
            <a:endParaRPr lang="en-US" sz="2000" dirty="0">
              <a:solidFill>
                <a:srgbClr val="C0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DA38F2-EDB0-3C07-8937-B86793BD0C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1" y="476812"/>
            <a:ext cx="10515600" cy="5904375"/>
          </a:xfrm>
        </p:spPr>
        <p:txBody>
          <a:bodyPr>
            <a:no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800" dirty="0"/>
              <a:t>Update - Funding and Support: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US" sz="1600" dirty="0"/>
              <a:t>DOE Comparative Review: DOE-FOA-0003177</a:t>
            </a:r>
          </a:p>
          <a:p>
            <a:pPr marL="1257300" lvl="2" indent="-342900">
              <a:buFont typeface="+mj-lt"/>
              <a:buAutoNum type="alphaLcPeriod"/>
            </a:pPr>
            <a:r>
              <a:rPr lang="en-US" sz="1400" dirty="0"/>
              <a:t>Proposal submitted to DOE - by Randy - would support Caltech, Coe, Iowa, Notre Dame, Virginia</a:t>
            </a:r>
          </a:p>
          <a:p>
            <a:pPr marL="1257300" lvl="2" indent="-342900">
              <a:buFont typeface="+mj-lt"/>
              <a:buAutoNum type="alphaLcPeriod"/>
            </a:pPr>
            <a:r>
              <a:rPr lang="en-US" sz="1400" dirty="0"/>
              <a:t>DOE review completion still a number of weeks away due to Government funding issues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US" sz="1600" dirty="0"/>
              <a:t>DOE </a:t>
            </a:r>
            <a:r>
              <a:rPr lang="en-US" sz="1600" dirty="0" err="1"/>
              <a:t>EPSCoR</a:t>
            </a:r>
            <a:r>
              <a:rPr lang="en-US" sz="1600" dirty="0"/>
              <a:t> :  DOE-FOA-0003444</a:t>
            </a:r>
          </a:p>
          <a:p>
            <a:pPr marL="1257300" lvl="2" indent="-342900">
              <a:buFont typeface="+mj-lt"/>
              <a:buAutoNum type="alphaLcPeriod"/>
            </a:pPr>
            <a:r>
              <a:rPr lang="en-US" sz="1400" dirty="0"/>
              <a:t>Proposal submitted to DOE - by James - would support Coe, Iowa</a:t>
            </a:r>
            <a:endParaRPr lang="en-US" sz="1800" dirty="0"/>
          </a:p>
          <a:p>
            <a:pPr marL="800100" lvl="1" indent="-342900">
              <a:buFont typeface="+mj-lt"/>
              <a:buAutoNum type="alphaLcPeriod"/>
            </a:pPr>
            <a:r>
              <a:rPr lang="en-US" sz="1600" dirty="0"/>
              <a:t>DOE funding opportunity related to FCC-</a:t>
            </a:r>
            <a:r>
              <a:rPr lang="en-US" sz="1600" dirty="0" err="1"/>
              <a:t>ee</a:t>
            </a:r>
            <a:r>
              <a:rPr lang="en-US" sz="1600" dirty="0"/>
              <a:t> issues (not detector R&amp;D)</a:t>
            </a:r>
          </a:p>
          <a:p>
            <a:pPr marL="1257300" lvl="2" indent="-342900">
              <a:buFont typeface="+mj-lt"/>
              <a:buAutoNum type="alphaLcPeriod"/>
            </a:pPr>
            <a:r>
              <a:rPr lang="en-US" sz="1400" dirty="0"/>
              <a:t>Submitted - by James -  in November 2024</a:t>
            </a:r>
          </a:p>
          <a:p>
            <a:pPr marL="1257300" lvl="2" indent="-342900">
              <a:buFont typeface="+mj-lt"/>
              <a:buAutoNum type="alphaLcPeriod"/>
            </a:pPr>
            <a:r>
              <a:rPr lang="en-US" sz="1400" dirty="0"/>
              <a:t>Status unknown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/>
              <a:t>Recent and Upcoming Meetings of Interest: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US" sz="1400" dirty="0"/>
              <a:t>DRD6 Spring Meeting: 2-4 April in Orsay, France.   Registration available and agenda.</a:t>
            </a:r>
          </a:p>
          <a:p>
            <a:pPr marL="1257300" lvl="2" indent="-342900">
              <a:buFont typeface="+mj-lt"/>
              <a:buAutoNum type="alphaLcPeriod"/>
            </a:pPr>
            <a:r>
              <a:rPr lang="en-US" sz="1400" dirty="0">
                <a:hlinkClick r:id="rId2"/>
              </a:rPr>
              <a:t>https://indico.ijclab.in2p3.fr/event/11400/overview</a:t>
            </a:r>
            <a:endParaRPr lang="en-US" sz="1400" dirty="0"/>
          </a:p>
          <a:p>
            <a:pPr marL="1257300" lvl="2" indent="-342900">
              <a:buFont typeface="+mj-lt"/>
              <a:buAutoNum type="alphaLcPeriod"/>
            </a:pPr>
            <a:r>
              <a:rPr lang="en-US" sz="1400" dirty="0"/>
              <a:t>No registration fee for those attending remotely.</a:t>
            </a:r>
          </a:p>
          <a:p>
            <a:pPr marL="1257300" lvl="2" indent="-342900">
              <a:buFont typeface="+mj-lt"/>
              <a:buAutoNum type="alphaLcPeriod"/>
            </a:pPr>
            <a:r>
              <a:rPr lang="en-US" sz="1400" dirty="0"/>
              <a:t>There is no specific </a:t>
            </a:r>
            <a:r>
              <a:rPr lang="en-US" sz="1400" dirty="0" err="1"/>
              <a:t>RADiCAL</a:t>
            </a:r>
            <a:r>
              <a:rPr lang="en-US" sz="1400" dirty="0"/>
              <a:t> presentation planned for that meeting.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US" sz="1400" dirty="0"/>
              <a:t>DRD6 Autumn Meeting: Week on 15 September in Ancona, Italy.   No details as yet.</a:t>
            </a:r>
          </a:p>
          <a:p>
            <a:pPr marL="1257300" lvl="2" indent="-342900">
              <a:buFont typeface="+mj-lt"/>
              <a:buAutoNum type="alphaLcPeriod"/>
            </a:pPr>
            <a:r>
              <a:rPr lang="en-US" sz="1400" dirty="0"/>
              <a:t>A </a:t>
            </a:r>
            <a:r>
              <a:rPr lang="en-US" sz="1400" dirty="0" err="1"/>
              <a:t>RADiCAL</a:t>
            </a:r>
            <a:r>
              <a:rPr lang="en-US" sz="1400" dirty="0"/>
              <a:t> presentation would be planned for this meeting.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US" sz="1400" dirty="0"/>
              <a:t>IEEE NSS/MIC 2025: 1-8 November, Yokohama, Japan, </a:t>
            </a:r>
            <a:r>
              <a:rPr lang="en-US" sz="1400" b="0" i="0" u="none" strike="noStrike" dirty="0">
                <a:solidFill>
                  <a:srgbClr val="3E3E3E"/>
                </a:solidFill>
                <a:effectLst/>
                <a:latin typeface="Arial" panose="020B0604020202020204" pitchFamily="34" charset="0"/>
                <a:hlinkClick r:id="rId3"/>
              </a:rPr>
              <a:t>https://nssmic.ieee.org/2025/</a:t>
            </a:r>
            <a:r>
              <a:rPr lang="en-US" sz="1400" b="0" i="0" u="none" strike="noStrike" dirty="0">
                <a:solidFill>
                  <a:srgbClr val="3E3E3E"/>
                </a:solidFill>
                <a:effectLst/>
                <a:latin typeface="Arial" panose="020B0604020202020204" pitchFamily="34" charset="0"/>
              </a:rPr>
              <a:t>.  No details yet on Abstract/Summary submission.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solidFill>
                  <a:srgbClr val="3E3E3E"/>
                </a:solidFill>
                <a:latin typeface="Arial" panose="020B0604020202020204" pitchFamily="34" charset="0"/>
              </a:rPr>
              <a:t>Topics of Group Interest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US" sz="1400" dirty="0">
                <a:solidFill>
                  <a:srgbClr val="3E3E3E"/>
                </a:solidFill>
                <a:latin typeface="Arial" panose="020B0604020202020204" pitchFamily="34" charset="0"/>
              </a:rPr>
              <a:t>Summer Test Beam Planning.   </a:t>
            </a:r>
            <a:r>
              <a:rPr lang="en-US" sz="1400" dirty="0" err="1">
                <a:solidFill>
                  <a:srgbClr val="3E3E3E"/>
                </a:solidFill>
                <a:latin typeface="Arial" panose="020B0604020202020204" pitchFamily="34" charset="0"/>
              </a:rPr>
              <a:t>RADiCAL</a:t>
            </a:r>
            <a:r>
              <a:rPr lang="en-US" sz="1400" dirty="0">
                <a:solidFill>
                  <a:srgbClr val="3E3E3E"/>
                </a:solidFill>
                <a:latin typeface="Arial" panose="020B0604020202020204" pitchFamily="34" charset="0"/>
              </a:rPr>
              <a:t> currently in September. Week 37,  In T6. 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US" sz="1400" dirty="0">
                <a:solidFill>
                  <a:srgbClr val="3E3E3E"/>
                </a:solidFill>
                <a:latin typeface="Arial" panose="020B0604020202020204" pitchFamily="34" charset="0"/>
              </a:rPr>
              <a:t> When are other groups planning to test?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US" sz="1400" dirty="0">
                <a:solidFill>
                  <a:srgbClr val="3E3E3E"/>
                </a:solidFill>
                <a:latin typeface="Arial" panose="020B0604020202020204" pitchFamily="34" charset="0"/>
              </a:rPr>
              <a:t>Status and planning for analysis for </a:t>
            </a:r>
            <a:r>
              <a:rPr lang="en-US" sz="1400" dirty="0" err="1">
                <a:solidFill>
                  <a:srgbClr val="3E3E3E"/>
                </a:solidFill>
                <a:latin typeface="Arial" panose="020B0604020202020204" pitchFamily="34" charset="0"/>
              </a:rPr>
              <a:t>RADiCAL</a:t>
            </a:r>
            <a:r>
              <a:rPr lang="en-US" sz="1400" dirty="0">
                <a:solidFill>
                  <a:srgbClr val="3E3E3E"/>
                </a:solidFill>
                <a:latin typeface="Arial" panose="020B0604020202020204" pitchFamily="34" charset="0"/>
              </a:rPr>
              <a:t>, October 2024 Data Run</a:t>
            </a:r>
          </a:p>
          <a:p>
            <a:pPr marL="800100" lvl="1" indent="-342900">
              <a:buFont typeface="+mj-lt"/>
              <a:buAutoNum type="alphaLcPeriod"/>
            </a:pPr>
            <a:endParaRPr lang="en-US" sz="1000" dirty="0">
              <a:solidFill>
                <a:srgbClr val="FF0000"/>
              </a:solidFill>
            </a:endParaRPr>
          </a:p>
          <a:p>
            <a:pPr marL="457200" lvl="1" indent="0">
              <a:buNone/>
            </a:pPr>
            <a:endParaRPr lang="en-US" sz="1400" b="0" i="0" u="none" strike="noStrike" dirty="0">
              <a:effectLst/>
            </a:endParaRPr>
          </a:p>
          <a:p>
            <a:pPr marL="457200" lvl="1" indent="0">
              <a:buNone/>
            </a:pPr>
            <a:r>
              <a:rPr lang="en-US" sz="1800" dirty="0"/>
              <a:t>	</a:t>
            </a:r>
          </a:p>
          <a:p>
            <a:pPr marL="1428750" lvl="2" indent="-514350">
              <a:buFont typeface="+mj-lt"/>
              <a:buAutoNum type="alphaLcPeriod"/>
            </a:pPr>
            <a:endParaRPr lang="en-US" sz="1000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774D76B2-AAA8-BF33-4F71-FEC9EA7019C2}"/>
              </a:ext>
            </a:extLst>
          </p:cNvPr>
          <p:cNvSpPr txBox="1">
            <a:spLocks/>
          </p:cNvSpPr>
          <p:nvPr/>
        </p:nvSpPr>
        <p:spPr>
          <a:xfrm>
            <a:off x="6172201" y="969591"/>
            <a:ext cx="5181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B5003B-B238-7BCC-8B47-C21CBE1BA2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AD130-2B9B-A644-94FB-7C198BFB0C4F}" type="slidenum">
              <a:rPr lang="en-US" smtClean="0"/>
              <a:t>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DF0D90-3199-36E4-674D-342F8BF3E7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RADiCAL 21.Mar.2025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00661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7EC6E9-8879-C6BF-8227-BDB2E8B6D5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For reference.  </a:t>
            </a:r>
            <a:r>
              <a:rPr lang="en-US" sz="3200" dirty="0" err="1"/>
              <a:t>LuAG:Ce</a:t>
            </a:r>
            <a:r>
              <a:rPr lang="en-US" sz="3200" dirty="0"/>
              <a:t> filaments were remade by SICCAS.  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C32B6753-3F33-68E8-E9F2-D7FA44B34F1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218871" y="1825625"/>
            <a:ext cx="5088258" cy="4351338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9467FE-1B10-D30D-3F08-A85307A9A9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RADiCAL 21.Mar.2025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DAC6C9-E9DD-6D57-939D-E0742DA7B4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AD130-2B9B-A644-94FB-7C198BFB0C4F}" type="slidenum">
              <a:rPr lang="en-US" smtClean="0"/>
              <a:t>2</a:t>
            </a:fld>
            <a:endParaRPr lang="en-US" dirty="0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B7268354-7A72-1FA3-7C8D-43B0B730F46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000" dirty="0" err="1"/>
              <a:t>LuAG:Ce</a:t>
            </a:r>
            <a:r>
              <a:rPr lang="en-US" sz="2000" dirty="0"/>
              <a:t> single ceramic filaments grown to preplace previously made and defective filaments.</a:t>
            </a:r>
          </a:p>
          <a:p>
            <a:r>
              <a:rPr lang="en-US" sz="2000" dirty="0"/>
              <a:t>In figure at right, defective filament at the left, new filaments on the right.</a:t>
            </a:r>
          </a:p>
          <a:p>
            <a:r>
              <a:rPr lang="en-US" sz="2000" dirty="0" err="1"/>
              <a:t>LYSO:Ce</a:t>
            </a:r>
            <a:r>
              <a:rPr lang="en-US" sz="2000" dirty="0"/>
              <a:t> plate excited by 365nm UV light.   The ~420nm </a:t>
            </a:r>
            <a:r>
              <a:rPr lang="en-US" sz="2000" dirty="0" err="1"/>
              <a:t>LYSO:Ce</a:t>
            </a:r>
            <a:r>
              <a:rPr lang="en-US" sz="2000" dirty="0"/>
              <a:t> emission excites the </a:t>
            </a:r>
            <a:r>
              <a:rPr lang="en-US" sz="2000" dirty="0" err="1"/>
              <a:t>LuAG:Ce</a:t>
            </a:r>
            <a:r>
              <a:rPr lang="en-US" sz="2000" dirty="0"/>
              <a:t> which emit at ~510nm.</a:t>
            </a:r>
          </a:p>
          <a:p>
            <a:r>
              <a:rPr lang="en-US" sz="2000" dirty="0"/>
              <a:t>Thanks to </a:t>
            </a:r>
            <a:r>
              <a:rPr lang="en-US" sz="2000" dirty="0" err="1"/>
              <a:t>Renyuan</a:t>
            </a:r>
            <a:r>
              <a:rPr lang="en-US" sz="2000" dirty="0"/>
              <a:t> and Liyuan for assistance with SICCAS.  More such help will likely be needed in the future.</a:t>
            </a:r>
          </a:p>
        </p:txBody>
      </p:sp>
    </p:spTree>
    <p:extLst>
      <p:ext uri="{BB962C8B-B14F-4D97-AF65-F5344CB8AC3E}">
        <p14:creationId xmlns:p14="http://schemas.microsoft.com/office/powerpoint/2010/main" val="11332636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A51505-2B9B-AFBD-526E-AE1798441F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6525"/>
            <a:ext cx="10515600" cy="692710"/>
          </a:xfrm>
        </p:spPr>
        <p:txBody>
          <a:bodyPr>
            <a:normAutofit fontScale="90000"/>
          </a:bodyPr>
          <a:lstStyle/>
          <a:p>
            <a:r>
              <a:rPr lang="en-US" dirty="0"/>
              <a:t>Meeting Notes/Comments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22C766C-C94D-C505-9759-13F39085CB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27766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en-US" dirty="0" err="1"/>
              <a:t>RADiCAL</a:t>
            </a:r>
            <a:r>
              <a:rPr lang="en-US" dirty="0"/>
              <a:t> CALOR2024 paper now published online (7.Mar.2025).  PDF is attached to this agenda.  Lead author: R-Y Zhu.</a:t>
            </a:r>
          </a:p>
          <a:p>
            <a:r>
              <a:rPr lang="en-US" dirty="0"/>
              <a:t>Iowa/Coe have obtained a second DRS module.   So including the unit and interface at Virginia, we can now readout the channels in the existing 5 capillary modules, but not moving up to 9 capillaries.  This is good news for what we have in hand and the possibility of testing </a:t>
            </a:r>
            <a:r>
              <a:rPr lang="en-US" dirty="0" err="1"/>
              <a:t>LuO:Yb</a:t>
            </a:r>
            <a:r>
              <a:rPr lang="en-US" dirty="0"/>
              <a:t> in the current modular structure.</a:t>
            </a:r>
          </a:p>
          <a:p>
            <a:r>
              <a:rPr lang="en-US" dirty="0"/>
              <a:t>Test beam schedule for </a:t>
            </a:r>
            <a:r>
              <a:rPr lang="en-US" dirty="0" err="1"/>
              <a:t>RADiCAL</a:t>
            </a:r>
            <a:r>
              <a:rPr lang="en-US" dirty="0"/>
              <a:t> attached to this agenda.</a:t>
            </a:r>
          </a:p>
          <a:p>
            <a:r>
              <a:rPr lang="en-US" dirty="0"/>
              <a:t>To readout the </a:t>
            </a:r>
            <a:r>
              <a:rPr lang="en-US" dirty="0" err="1"/>
              <a:t>LuO:Yb</a:t>
            </a:r>
            <a:r>
              <a:rPr lang="en-US" dirty="0"/>
              <a:t>, we need </a:t>
            </a:r>
            <a:r>
              <a:rPr lang="en-US" dirty="0" err="1"/>
              <a:t>flavonol</a:t>
            </a:r>
            <a:r>
              <a:rPr lang="en-US" dirty="0"/>
              <a:t>-filled WLS capillary tubes.</a:t>
            </a:r>
          </a:p>
          <a:p>
            <a:r>
              <a:rPr lang="en-US" dirty="0"/>
              <a:t>Analysis updates…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0D18FE-DD37-50B8-F0B8-08E803558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RADiCAL 21.Mar.2025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AD69AC-7AD5-6357-99C8-FB6A21234D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AD130-2B9B-A644-94FB-7C198BFB0C4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450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A51505-2B9B-AFBD-526E-AE1798441F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20993"/>
          </a:xfrm>
        </p:spPr>
        <p:txBody>
          <a:bodyPr>
            <a:normAutofit fontScale="90000"/>
          </a:bodyPr>
          <a:lstStyle/>
          <a:p>
            <a:r>
              <a:rPr lang="en-US" dirty="0"/>
              <a:t>Meeting Notes/Comments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22C766C-C94D-C505-9759-13F39085CB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0D18FE-DD37-50B8-F0B8-08E803558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RADiCAL 21.Mar.2025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AD69AC-7AD5-6357-99C8-FB6A21234D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AD130-2B9B-A644-94FB-7C198BFB0C4F}" type="slidenum">
              <a:rPr lang="en-US" smtClean="0"/>
              <a:t>4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BFAB98F-3856-CA43-DBEE-67F197ACAE4E}"/>
              </a:ext>
            </a:extLst>
          </p:cNvPr>
          <p:cNvSpPr txBox="1"/>
          <p:nvPr/>
        </p:nvSpPr>
        <p:spPr>
          <a:xfrm>
            <a:off x="1021976" y="1075765"/>
            <a:ext cx="980738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Discussion points from the meeting: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69998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93015</TotalTime>
  <Words>507</Words>
  <Application>Microsoft Macintosh PowerPoint</Application>
  <PresentationFormat>Widescreen</PresentationFormat>
  <Paragraphs>50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 RADiCAL Meeting - 21.Mar.2025 </vt:lpstr>
      <vt:lpstr>For reference.  LuAG:Ce filaments were remade by SICCAS.  </vt:lpstr>
      <vt:lpstr>Meeting Notes/Comments</vt:lpstr>
      <vt:lpstr>Meeting Notes/Comments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Advanced Optical Instrumentation for Ultra-compact, Radiation Hard EM Calorimetry</dc:title>
  <dc:subject/>
  <dc:creator>Microsoft Office User</dc:creator>
  <cp:keywords/>
  <dc:description/>
  <cp:lastModifiedBy>Microsoft Office User</cp:lastModifiedBy>
  <cp:revision>394</cp:revision>
  <cp:lastPrinted>2024-06-14T04:03:55Z</cp:lastPrinted>
  <dcterms:created xsi:type="dcterms:W3CDTF">2020-11-16T21:17:41Z</dcterms:created>
  <dcterms:modified xsi:type="dcterms:W3CDTF">2025-03-20T21:52:08Z</dcterms:modified>
  <cp:category/>
</cp:coreProperties>
</file>