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257" r:id="rId2"/>
    <p:sldId id="259" r:id="rId3"/>
    <p:sldId id="258" r:id="rId4"/>
    <p:sldId id="262" r:id="rId5"/>
    <p:sldId id="264" r:id="rId6"/>
    <p:sldId id="265" r:id="rId7"/>
    <p:sldId id="267" r:id="rId8"/>
    <p:sldId id="266" r:id="rId9"/>
  </p:sldIdLst>
  <p:sldSz cx="9144000" cy="6858000" type="screen4x3"/>
  <p:notesSz cx="6797675" cy="9874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540000"/>
    <a:srgbClr val="0033CC"/>
    <a:srgbClr val="005DA2"/>
    <a:srgbClr val="0000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00F0044-D690-4F7B-ABD8-C7284A101F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FF65CD-AB92-4B55-8990-64AE0EFC78C2}" type="slidenum">
              <a:rPr lang="en-GB"/>
              <a:pPr/>
              <a:t>1</a:t>
            </a:fld>
            <a:endParaRPr lang="en-GB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0F0044-D690-4F7B-ABD8-C7284A101FE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quiz4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ub_burgund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3"/>
            <a:ext cx="9148763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1_new_crest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188913"/>
            <a:ext cx="10414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 userDrawn="1"/>
        </p:nvSpPr>
        <p:spPr bwMode="auto">
          <a:xfrm>
            <a:off x="1042988" y="1412875"/>
            <a:ext cx="7300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FF0000"/>
                </a:solidFill>
              </a:rPr>
              <a:t>STFC Town </a:t>
            </a:r>
            <a:r>
              <a:rPr lang="en-GB" b="1" dirty="0" smtClean="0">
                <a:solidFill>
                  <a:srgbClr val="FF0000"/>
                </a:solidFill>
              </a:rPr>
              <a:t>Meeting </a:t>
            </a:r>
            <a:r>
              <a:rPr lang="en-GB" b="1" dirty="0">
                <a:solidFill>
                  <a:srgbClr val="FF0000"/>
                </a:solidFill>
              </a:rPr>
              <a:t>on Public Engagement – 30</a:t>
            </a:r>
            <a:r>
              <a:rPr lang="en-GB" b="1" baseline="30000" dirty="0">
                <a:solidFill>
                  <a:srgbClr val="FF0000"/>
                </a:solidFill>
              </a:rPr>
              <a:t>th</a:t>
            </a:r>
            <a:r>
              <a:rPr lang="en-GB" b="1" dirty="0">
                <a:solidFill>
                  <a:srgbClr val="FF0000"/>
                </a:solidFill>
              </a:rPr>
              <a:t> November 2007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79613" y="2478088"/>
            <a:ext cx="5335587" cy="1908175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GB" dirty="0"/>
              <a:t>A View from a University Department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23850" y="5084763"/>
            <a:ext cx="8455025" cy="15843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00CC"/>
                </a:solidFill>
              </a:defRPr>
            </a:lvl1pPr>
          </a:lstStyle>
          <a:p>
            <a:r>
              <a:rPr lang="en-GB" dirty="0"/>
              <a:t>Dr David Evans</a:t>
            </a:r>
          </a:p>
          <a:p>
            <a:r>
              <a:rPr lang="en-GB" dirty="0"/>
              <a:t>School of Physics and Astronomy.</a:t>
            </a:r>
          </a:p>
          <a:p>
            <a:r>
              <a:rPr lang="en-GB" dirty="0"/>
              <a:t>The University of Birmingham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88913"/>
            <a:ext cx="1943100" cy="5448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188913"/>
            <a:ext cx="5678487" cy="5448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656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656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quiz4"/>
          <p:cNvPicPr>
            <a:picLocks noChangeAspect="1" noChangeArrowheads="1"/>
          </p:cNvPicPr>
          <p:nvPr userDrawn="1"/>
        </p:nvPicPr>
        <p:blipFill>
          <a:blip r:embed="rId1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2" descr="wordmarque_burgundy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297613" y="5594350"/>
            <a:ext cx="2846387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054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65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pic>
        <p:nvPicPr>
          <p:cNvPr id="1030" name="Picture 5" descr="1_new_crest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12088" y="115888"/>
            <a:ext cx="1185862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C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CC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CC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CC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CC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CC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CC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CC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CC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o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o"/>
        <a:defRPr sz="28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–"/>
        <a:defRPr sz="2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»"/>
        <a:defRPr sz="28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Char char="»"/>
        <a:defRPr sz="28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Char char="»"/>
        <a:defRPr sz="28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Char char="»"/>
        <a:defRPr sz="28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Char char="»"/>
        <a:defRPr sz="28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03848" y="476672"/>
            <a:ext cx="5077072" cy="2736304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tx2"/>
                </a:solidFill>
              </a:rPr>
              <a:t>Outreach activities → COSMOS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359" y="3362979"/>
            <a:ext cx="8964488" cy="3456384"/>
          </a:xfrm>
        </p:spPr>
        <p:txBody>
          <a:bodyPr/>
          <a:lstStyle/>
          <a:p>
            <a:pPr eaLnBrk="1" hangingPunct="1"/>
            <a:r>
              <a:rPr lang="en-GB" sz="4400" dirty="0" smtClean="0">
                <a:solidFill>
                  <a:schemeClr val="bg2">
                    <a:lumMod val="85000"/>
                    <a:lumOff val="15000"/>
                  </a:schemeClr>
                </a:solidFill>
              </a:rPr>
              <a:t>COSMOS (</a:t>
            </a:r>
            <a:r>
              <a:rPr lang="en-GB" sz="4400" dirty="0" err="1" smtClean="0">
                <a:solidFill>
                  <a:schemeClr val="bg2">
                    <a:lumMod val="85000"/>
                    <a:lumOff val="15000"/>
                  </a:schemeClr>
                </a:solidFill>
              </a:rPr>
              <a:t>UoB</a:t>
            </a:r>
            <a:r>
              <a:rPr lang="en-GB" sz="4400" dirty="0" smtClean="0">
                <a:solidFill>
                  <a:schemeClr val="bg2">
                    <a:lumMod val="85000"/>
                    <a:lumOff val="15000"/>
                  </a:schemeClr>
                </a:solidFill>
              </a:rPr>
              <a:t>) team</a:t>
            </a:r>
            <a:endParaRPr lang="en-GB" dirty="0" smtClean="0"/>
          </a:p>
          <a:p>
            <a:pPr eaLnBrk="1" hangingPunct="1"/>
            <a:r>
              <a:rPr lang="en-GB" sz="3600" dirty="0" smtClean="0"/>
              <a:t>Lynne Long, Peter Watkins, </a:t>
            </a:r>
            <a:r>
              <a:rPr lang="en-GB" sz="3600" dirty="0" smtClean="0">
                <a:solidFill>
                  <a:schemeClr val="accent2">
                    <a:lumMod val="25000"/>
                  </a:schemeClr>
                </a:solidFill>
              </a:rPr>
              <a:t>J</a:t>
            </a:r>
            <a:r>
              <a:rPr lang="en-GB" sz="3600" dirty="0" smtClean="0"/>
              <a:t>ohn Wilson.</a:t>
            </a:r>
          </a:p>
          <a:p>
            <a:pPr eaLnBrk="1" hangingPunct="1"/>
            <a:endParaRPr lang="en-GB" sz="2000" dirty="0" smtClean="0">
              <a:solidFill>
                <a:srgbClr val="540000"/>
              </a:solidFill>
            </a:endParaRPr>
          </a:p>
          <a:p>
            <a:pPr eaLnBrk="1" hangingPunct="1"/>
            <a:endParaRPr lang="en-GB" sz="2000" dirty="0" smtClean="0">
              <a:solidFill>
                <a:srgbClr val="540000"/>
              </a:solidFill>
            </a:endParaRPr>
          </a:p>
          <a:p>
            <a:pPr eaLnBrk="1" hangingPunct="1"/>
            <a:endParaRPr lang="en-GB" sz="2000" dirty="0" smtClean="0">
              <a:solidFill>
                <a:srgbClr val="540000"/>
              </a:solidFill>
            </a:endParaRPr>
          </a:p>
          <a:p>
            <a:pPr eaLnBrk="1" hangingPunct="1"/>
            <a:endParaRPr lang="en-GB" sz="2000" dirty="0" smtClean="0">
              <a:solidFill>
                <a:srgbClr val="540000"/>
              </a:solidFill>
            </a:endParaRPr>
          </a:p>
          <a:p>
            <a:pPr eaLnBrk="1" hangingPunct="1"/>
            <a:r>
              <a:rPr lang="en-GB" sz="2000" dirty="0" smtClean="0">
                <a:solidFill>
                  <a:srgbClr val="540000"/>
                </a:solidFill>
              </a:rPr>
              <a:t>COSMOS Kickoff meeting, CERN; 1-2 Sept 2011; John Wilson</a:t>
            </a:r>
          </a:p>
          <a:p>
            <a:pPr eaLnBrk="1" hangingPunct="1"/>
            <a:endParaRPr lang="en-GB" sz="3600" dirty="0" smtClean="0"/>
          </a:p>
          <a:p>
            <a:pPr eaLnBrk="1" hangingPunct="1"/>
            <a:endParaRPr lang="en-GB" sz="3600" dirty="0" smtClean="0"/>
          </a:p>
          <a:p>
            <a:pPr eaLnBrk="1" hangingPunct="1"/>
            <a:endParaRPr lang="en-GB" sz="3600" dirty="0" smtClean="0"/>
          </a:p>
          <a:p>
            <a:pPr eaLnBrk="1" hangingPunct="1"/>
            <a:endParaRPr lang="en-GB" dirty="0" smtClean="0"/>
          </a:p>
        </p:txBody>
      </p:sp>
      <p:pic>
        <p:nvPicPr>
          <p:cNvPr id="4" name="Picture 3" descr="cp-crest-wm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2592288" cy="13783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98760"/>
            <a:ext cx="8640959" cy="935831"/>
          </a:xfrm>
        </p:spPr>
        <p:txBody>
          <a:bodyPr/>
          <a:lstStyle/>
          <a:p>
            <a:pPr eaLnBrk="1" hangingPunct="1"/>
            <a:r>
              <a:rPr lang="en-GB" sz="3800" dirty="0" smtClean="0">
                <a:solidFill>
                  <a:schemeClr val="tx2"/>
                </a:solidFill>
              </a:rPr>
              <a:t>Good contact with teachers and schools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0321" y="1196752"/>
            <a:ext cx="7704087" cy="3800698"/>
          </a:xfrm>
        </p:spPr>
        <p:txBody>
          <a:bodyPr/>
          <a:lstStyle/>
          <a:p>
            <a:pPr eaLnBrk="1" hangingPunct="1"/>
            <a:r>
              <a:rPr lang="en-GB" sz="2400" dirty="0" smtClean="0">
                <a:solidFill>
                  <a:schemeClr val="tx2"/>
                </a:solidFill>
              </a:rPr>
              <a:t>School’s Liaison Officer</a:t>
            </a:r>
            <a:r>
              <a:rPr lang="en-GB" sz="2400" dirty="0" smtClean="0"/>
              <a:t> – </a:t>
            </a:r>
            <a:r>
              <a:rPr lang="en-GB" sz="2400" dirty="0" smtClean="0">
                <a:solidFill>
                  <a:srgbClr val="0000CC"/>
                </a:solidFill>
              </a:rPr>
              <a:t> Lynne Long</a:t>
            </a:r>
            <a:r>
              <a:rPr lang="en-GB" sz="2400" dirty="0" smtClean="0"/>
              <a:t> </a:t>
            </a:r>
          </a:p>
          <a:p>
            <a:pPr eaLnBrk="1" hangingPunct="1"/>
            <a:r>
              <a:rPr lang="en-GB" sz="2400" dirty="0" smtClean="0"/>
              <a:t>~50% of time on outreach</a:t>
            </a:r>
          </a:p>
          <a:p>
            <a:pPr eaLnBrk="1" hangingPunct="1"/>
            <a:r>
              <a:rPr lang="en-GB" sz="2400" dirty="0" smtClean="0"/>
              <a:t>Coordinator till 2010 of IOP West Midlands Teacher Network (close connections still, local and UK wide) </a:t>
            </a:r>
          </a:p>
          <a:p>
            <a:pPr eaLnBrk="1" hangingPunct="1"/>
            <a:r>
              <a:rPr lang="en-GB" sz="2400" dirty="0" smtClean="0">
                <a:solidFill>
                  <a:schemeClr val="accent4"/>
                </a:solidFill>
              </a:rPr>
              <a:t>Established final year undergraduate module “Teaching in Schools”: </a:t>
            </a:r>
            <a:r>
              <a:rPr lang="en-GB" sz="2400" dirty="0" smtClean="0">
                <a:solidFill>
                  <a:srgbClr val="0000CC"/>
                </a:solidFill>
              </a:rPr>
              <a:t>15 students/yr </a:t>
            </a:r>
          </a:p>
          <a:p>
            <a:pPr eaLnBrk="1" hangingPunct="1">
              <a:buNone/>
            </a:pPr>
            <a:r>
              <a:rPr lang="en-GB" sz="2400" dirty="0" smtClean="0">
                <a:solidFill>
                  <a:srgbClr val="0000CC"/>
                </a:solidFill>
              </a:rPr>
              <a:t>        → good insight into schools + opportunities to test  </a:t>
            </a:r>
          </a:p>
          <a:p>
            <a:pPr eaLnBrk="1" hangingPunct="1">
              <a:buNone/>
            </a:pPr>
            <a:r>
              <a:rPr lang="en-GB" sz="2400" dirty="0" smtClean="0">
                <a:solidFill>
                  <a:srgbClr val="0000CC"/>
                </a:solidFill>
              </a:rPr>
              <a:t>             scenarios. </a:t>
            </a:r>
          </a:p>
          <a:p>
            <a:pPr eaLnBrk="1" hangingPunct="1">
              <a:buNone/>
            </a:pPr>
            <a:endParaRPr lang="en-GB" sz="2400" dirty="0" smtClean="0">
              <a:solidFill>
                <a:srgbClr val="0000CC"/>
              </a:solidFill>
            </a:endParaRPr>
          </a:p>
        </p:txBody>
      </p:sp>
      <p:pic>
        <p:nvPicPr>
          <p:cNvPr id="14340" name="Picture 4" descr="CERN June 2005 0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437112"/>
            <a:ext cx="3133093" cy="235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rocket2-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97152"/>
            <a:ext cx="2554288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7" descr="nitrog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437112"/>
            <a:ext cx="1944216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73002"/>
            <a:ext cx="6336059" cy="835718"/>
          </a:xfrm>
        </p:spPr>
        <p:txBody>
          <a:bodyPr/>
          <a:lstStyle/>
          <a:p>
            <a:pPr algn="ctr" eaLnBrk="1" hangingPunct="1"/>
            <a:r>
              <a:rPr lang="en-GB" dirty="0" smtClean="0">
                <a:solidFill>
                  <a:schemeClr val="tx2"/>
                </a:solidFill>
              </a:rPr>
              <a:t>Going out to Schools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6372200" cy="594928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00CC"/>
                </a:solidFill>
              </a:rPr>
              <a:t>40-50 Demos/talks in schools</a:t>
            </a:r>
            <a:r>
              <a:rPr lang="en-GB" sz="2400" dirty="0" smtClean="0"/>
              <a:t> (ages 11-18) – visits all over UK, usually with liquid nitrogen!   (</a:t>
            </a:r>
            <a:r>
              <a:rPr lang="en-GB" sz="2400" dirty="0" smtClean="0">
                <a:solidFill>
                  <a:srgbClr val="FF0000"/>
                </a:solidFill>
              </a:rPr>
              <a:t>Lynne Long</a:t>
            </a:r>
            <a:r>
              <a:rPr lang="en-GB" sz="2400" dirty="0" smtClean="0"/>
              <a:t>).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00CC"/>
                </a:solidFill>
              </a:rPr>
              <a:t>20-30 Spark Chamber demos</a:t>
            </a:r>
            <a:r>
              <a:rPr lang="en-GB" sz="2400" dirty="0" smtClean="0"/>
              <a:t> to schools (mainly) </a:t>
            </a:r>
            <a:r>
              <a:rPr lang="en-GB" sz="2400" smtClean="0"/>
              <a:t>in the Midlands </a:t>
            </a:r>
            <a:r>
              <a:rPr lang="en-GB" sz="2400" dirty="0" smtClean="0"/>
              <a:t>(</a:t>
            </a:r>
            <a:r>
              <a:rPr lang="en-GB" sz="2400" dirty="0" smtClean="0">
                <a:solidFill>
                  <a:srgbClr val="FF0000"/>
                </a:solidFill>
              </a:rPr>
              <a:t>John Wilson</a:t>
            </a:r>
            <a:r>
              <a:rPr lang="en-GB" sz="2400" dirty="0" smtClean="0"/>
              <a:t>).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0099"/>
                </a:solidFill>
              </a:rPr>
              <a:t>New project: cosmic ray telescopes (</a:t>
            </a:r>
            <a:r>
              <a:rPr lang="en-GB" sz="2400" dirty="0" err="1" smtClean="0">
                <a:solidFill>
                  <a:srgbClr val="FF0000"/>
                </a:solidFill>
              </a:rPr>
              <a:t>scintillators+QuarkNet</a:t>
            </a:r>
            <a:r>
              <a:rPr lang="en-GB" sz="2400" dirty="0" smtClean="0">
                <a:solidFill>
                  <a:srgbClr val="000099"/>
                </a:solidFill>
              </a:rPr>
              <a:t>);  </a:t>
            </a:r>
            <a:r>
              <a:rPr lang="en-GB" sz="2400" dirty="0" smtClean="0"/>
              <a:t>loan to schools;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GB" sz="2400" dirty="0" smtClean="0"/>
              <a:t>        “hands on” experience + analysis for 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GB" sz="2400" dirty="0" smtClean="0"/>
              <a:t>         students and teachers.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00CC"/>
                </a:solidFill>
              </a:rPr>
              <a:t>20-30 specialist talks</a:t>
            </a:r>
            <a:r>
              <a:rPr lang="en-GB" sz="2400" dirty="0" smtClean="0"/>
              <a:t> (particle, </a:t>
            </a:r>
            <a:r>
              <a:rPr lang="en-GB" sz="2400" dirty="0" err="1" smtClean="0"/>
              <a:t>astro</a:t>
            </a:r>
            <a:r>
              <a:rPr lang="en-GB" sz="2400" dirty="0" smtClean="0"/>
              <a:t>, nuclear, superconductivity, nanophysics, etc.).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chemeClr val="tx2"/>
                </a:solidFill>
              </a:rPr>
              <a:t>In total ~100 Talks and Demos in Schools around the UK  each year.</a:t>
            </a:r>
          </a:p>
        </p:txBody>
      </p:sp>
      <p:pic>
        <p:nvPicPr>
          <p:cNvPr id="15364" name="Picture 4" descr="sparkchamber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941168"/>
            <a:ext cx="2230438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lynne-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260648"/>
            <a:ext cx="2122488" cy="159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National Science Week 2006 07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613514"/>
            <a:ext cx="2987824" cy="2093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043113" y="0"/>
            <a:ext cx="4977159" cy="764704"/>
          </a:xfrm>
        </p:spPr>
        <p:txBody>
          <a:bodyPr/>
          <a:lstStyle/>
          <a:p>
            <a:pPr algn="ctr" eaLnBrk="1" hangingPunct="1"/>
            <a:r>
              <a:rPr lang="en-GB" dirty="0" err="1" smtClean="0">
                <a:solidFill>
                  <a:schemeClr val="tx2"/>
                </a:solidFill>
              </a:rPr>
              <a:t>Masterclasses</a:t>
            </a:r>
            <a:endParaRPr lang="en-GB" dirty="0" smtClean="0">
              <a:solidFill>
                <a:schemeClr val="tx2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692696"/>
            <a:ext cx="8568952" cy="547260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sz="2400" dirty="0" smtClean="0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00CC"/>
                </a:solidFill>
              </a:rPr>
              <a:t>PP </a:t>
            </a:r>
            <a:r>
              <a:rPr lang="en-GB" sz="2400" dirty="0" err="1" smtClean="0">
                <a:solidFill>
                  <a:srgbClr val="0000CC"/>
                </a:solidFill>
              </a:rPr>
              <a:t>masterclasses</a:t>
            </a:r>
            <a:r>
              <a:rPr lang="en-GB" sz="2400" dirty="0" smtClean="0"/>
              <a:t> for yr12 students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400" dirty="0" smtClean="0"/>
              <a:t>~</a:t>
            </a:r>
            <a:r>
              <a:rPr lang="en-GB" sz="2400" dirty="0" smtClean="0">
                <a:solidFill>
                  <a:srgbClr val="FF0000"/>
                </a:solidFill>
              </a:rPr>
              <a:t>150 students</a:t>
            </a:r>
            <a:r>
              <a:rPr lang="en-GB" sz="2400" dirty="0" smtClean="0"/>
              <a:t> – 1 day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400" dirty="0" smtClean="0"/>
              <a:t>~</a:t>
            </a:r>
            <a:r>
              <a:rPr lang="en-GB" sz="2400" dirty="0" smtClean="0">
                <a:solidFill>
                  <a:srgbClr val="FF0000"/>
                </a:solidFill>
              </a:rPr>
              <a:t>30 students</a:t>
            </a:r>
            <a:r>
              <a:rPr lang="en-GB" sz="2400" dirty="0" smtClean="0"/>
              <a:t> for starter – ½ day.</a:t>
            </a:r>
          </a:p>
          <a:p>
            <a:pPr marL="914400" lvl="1" indent="-457200" eaLnBrk="1" hangingPunct="1">
              <a:lnSpc>
                <a:spcPct val="90000"/>
              </a:lnSpc>
              <a:buNone/>
            </a:pPr>
            <a:r>
              <a:rPr lang="en-GB" sz="2400" dirty="0" smtClean="0"/>
              <a:t>► Development of </a:t>
            </a:r>
            <a:r>
              <a:rPr lang="en-GB" sz="2400" dirty="0" smtClean="0">
                <a:solidFill>
                  <a:srgbClr val="7030A0"/>
                </a:solidFill>
              </a:rPr>
              <a:t>MINERVA</a:t>
            </a:r>
          </a:p>
          <a:p>
            <a:pPr marL="914400" lvl="1" indent="-457200" eaLnBrk="1" hangingPunct="1">
              <a:lnSpc>
                <a:spcPct val="90000"/>
              </a:lnSpc>
              <a:buNone/>
            </a:pPr>
            <a:r>
              <a:rPr lang="en-GB" sz="2400" dirty="0" smtClean="0"/>
              <a:t>     (Mark Stockton won UK IOP-HEPP Science in Society Prize) </a:t>
            </a:r>
          </a:p>
          <a:p>
            <a:pPr marL="914400" lvl="1" indent="-457200" eaLnBrk="1" hangingPunct="1">
              <a:lnSpc>
                <a:spcPct val="90000"/>
              </a:lnSpc>
              <a:buNone/>
            </a:pPr>
            <a:r>
              <a:rPr lang="en-GB" sz="2400" dirty="0" smtClean="0"/>
              <a:t>► </a:t>
            </a:r>
            <a:r>
              <a:rPr lang="en-GB" sz="2400" dirty="0" smtClean="0">
                <a:solidFill>
                  <a:srgbClr val="FF0000"/>
                </a:solidFill>
              </a:rPr>
              <a:t>Link to CERN </a:t>
            </a:r>
            <a:r>
              <a:rPr lang="en-GB" sz="2400" dirty="0" smtClean="0"/>
              <a:t>(ATLAS + panel of experts)</a:t>
            </a:r>
          </a:p>
          <a:p>
            <a:pPr marL="914400" lvl="1" indent="-457200" eaLnBrk="1" hangingPunct="1">
              <a:lnSpc>
                <a:spcPct val="90000"/>
              </a:lnSpc>
              <a:buNone/>
            </a:pPr>
            <a:r>
              <a:rPr lang="en-GB" sz="2400" dirty="0" smtClean="0"/>
              <a:t>► Talks by </a:t>
            </a:r>
            <a:r>
              <a:rPr lang="en-GB" sz="2400" dirty="0" err="1" smtClean="0"/>
              <a:t>postgrads</a:t>
            </a:r>
            <a:r>
              <a:rPr lang="en-GB" sz="2400" dirty="0" smtClean="0"/>
              <a:t>; all PP group involved; </a:t>
            </a:r>
          </a:p>
          <a:p>
            <a:pPr marL="914400" lvl="1" indent="-457200" eaLnBrk="1" hangingPunct="1">
              <a:lnSpc>
                <a:spcPct val="90000"/>
              </a:lnSpc>
              <a:buNone/>
            </a:pPr>
            <a:r>
              <a:rPr lang="en-GB" sz="2400" dirty="0" smtClean="0"/>
              <a:t>     demonstrations of PP detectors.</a:t>
            </a:r>
          </a:p>
          <a:p>
            <a:pPr>
              <a:lnSpc>
                <a:spcPct val="90000"/>
              </a:lnSpc>
            </a:pPr>
            <a:r>
              <a:rPr lang="en-GB" sz="2400" dirty="0" smtClean="0">
                <a:solidFill>
                  <a:srgbClr val="0000CC"/>
                </a:solidFill>
              </a:rPr>
              <a:t>Astrophysics </a:t>
            </a:r>
            <a:r>
              <a:rPr lang="en-GB" sz="2400" dirty="0" err="1" smtClean="0">
                <a:solidFill>
                  <a:srgbClr val="0000CC"/>
                </a:solidFill>
              </a:rPr>
              <a:t>masterclasses</a:t>
            </a:r>
            <a:r>
              <a:rPr lang="en-GB" sz="2400" dirty="0" smtClean="0"/>
              <a:t> for yr12 students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1 or 2 half days per year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>
                <a:solidFill>
                  <a:srgbClr val="FF0000"/>
                </a:solidFill>
              </a:rPr>
              <a:t>30-40 students</a:t>
            </a:r>
            <a:r>
              <a:rPr lang="en-GB" sz="2400" dirty="0" smtClean="0"/>
              <a:t> each event</a:t>
            </a:r>
          </a:p>
          <a:p>
            <a:pPr marL="914400" lvl="1" indent="-457200" eaLnBrk="1" hangingPunct="1">
              <a:lnSpc>
                <a:spcPct val="90000"/>
              </a:lnSpc>
              <a:buNone/>
            </a:pPr>
            <a:endParaRPr lang="en-GB" sz="2400" dirty="0" smtClean="0"/>
          </a:p>
        </p:txBody>
      </p:sp>
      <p:pic>
        <p:nvPicPr>
          <p:cNvPr id="18436" name="Picture 4" descr="astro-mas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59386" y="188640"/>
            <a:ext cx="2125255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5328592" cy="1124471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tx2"/>
                </a:solidFill>
              </a:rPr>
              <a:t>Talks, Exhibitions and Competitions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598" y="1215691"/>
            <a:ext cx="5113337" cy="5616575"/>
          </a:xfrm>
        </p:spPr>
        <p:txBody>
          <a:bodyPr/>
          <a:lstStyle/>
          <a:p>
            <a:pPr eaLnBrk="1" hangingPunct="1"/>
            <a:r>
              <a:rPr lang="en-GB" sz="2400" dirty="0" smtClean="0">
                <a:solidFill>
                  <a:srgbClr val="0000CC"/>
                </a:solidFill>
              </a:rPr>
              <a:t>IOP evening lectures</a:t>
            </a:r>
            <a:r>
              <a:rPr lang="en-GB" sz="2400" dirty="0" smtClean="0"/>
              <a:t> – mainly students and teachers but public also attends.</a:t>
            </a:r>
          </a:p>
          <a:p>
            <a:pPr eaLnBrk="1" hangingPunct="1"/>
            <a:r>
              <a:rPr lang="en-GB" sz="2400" dirty="0" smtClean="0">
                <a:solidFill>
                  <a:srgbClr val="0000CC"/>
                </a:solidFill>
              </a:rPr>
              <a:t>British Association Science Festival </a:t>
            </a:r>
            <a:r>
              <a:rPr lang="en-GB" sz="2400" dirty="0" smtClean="0">
                <a:solidFill>
                  <a:schemeClr val="bg2">
                    <a:lumMod val="85000"/>
                    <a:lumOff val="15000"/>
                  </a:schemeClr>
                </a:solidFill>
              </a:rPr>
              <a:t>– Birmingham, Sept 2010</a:t>
            </a:r>
          </a:p>
          <a:p>
            <a:pPr eaLnBrk="1" hangingPunct="1"/>
            <a:r>
              <a:rPr lang="en-GB" sz="2400" dirty="0" smtClean="0">
                <a:solidFill>
                  <a:srgbClr val="0000CC"/>
                </a:solidFill>
              </a:rPr>
              <a:t>Royal Society Summer Science Exhibition</a:t>
            </a:r>
            <a:r>
              <a:rPr lang="en-GB" sz="2400" dirty="0" smtClean="0">
                <a:solidFill>
                  <a:schemeClr val="bg2">
                    <a:lumMod val="85000"/>
                    <a:lumOff val="15000"/>
                  </a:schemeClr>
                </a:solidFill>
              </a:rPr>
              <a:t> – London, July, 2011, with Univ. of Cambridge.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00CC"/>
                </a:solidFill>
              </a:rPr>
              <a:t>Cascade</a:t>
            </a:r>
            <a:r>
              <a:rPr lang="en-GB" sz="2400" dirty="0" smtClean="0"/>
              <a:t>  (</a:t>
            </a:r>
            <a:r>
              <a:rPr lang="en-GB" sz="2400" dirty="0" smtClean="0">
                <a:solidFill>
                  <a:srgbClr val="FF0000"/>
                </a:solidFill>
              </a:rPr>
              <a:t>Pete Watkins</a:t>
            </a:r>
            <a:r>
              <a:rPr lang="en-GB" sz="2400" dirty="0" smtClean="0"/>
              <a:t>) Yr12/13: PP undergrad talks + website →  3 min video on PP/</a:t>
            </a:r>
            <a:r>
              <a:rPr lang="en-GB" sz="2400" dirty="0" err="1" smtClean="0"/>
              <a:t>Astro</a:t>
            </a:r>
            <a:r>
              <a:rPr lang="en-GB" sz="2400" dirty="0" smtClean="0"/>
              <a:t> topic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400" dirty="0" smtClean="0"/>
              <a:t>Finalist day; top prize is a trip to CERN. </a:t>
            </a:r>
          </a:p>
          <a:p>
            <a:pPr eaLnBrk="1" hangingPunct="1">
              <a:buNone/>
            </a:pPr>
            <a:r>
              <a:rPr lang="en-GB" sz="2400" dirty="0" smtClean="0">
                <a:solidFill>
                  <a:schemeClr val="bg2">
                    <a:lumMod val="85000"/>
                    <a:lumOff val="15000"/>
                  </a:schemeClr>
                </a:solidFill>
              </a:rPr>
              <a:t> </a:t>
            </a:r>
          </a:p>
          <a:p>
            <a:pPr eaLnBrk="1" hangingPunct="1">
              <a:buNone/>
            </a:pPr>
            <a:endParaRPr lang="en-GB" sz="2400" dirty="0" smtClean="0"/>
          </a:p>
          <a:p>
            <a:pPr eaLnBrk="1" hangingPunct="1"/>
            <a:endParaRPr lang="en-GB" sz="2400" dirty="0" smtClean="0"/>
          </a:p>
        </p:txBody>
      </p:sp>
      <p:pic>
        <p:nvPicPr>
          <p:cNvPr id="14342" name="Picture 6" descr="iop-talk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4547" y="54584"/>
            <a:ext cx="2986088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discovering-particles-110706-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78502" y="1844824"/>
            <a:ext cx="3865498" cy="2899124"/>
          </a:xfrm>
          <a:prstGeom prst="rect">
            <a:avLst/>
          </a:prstGeom>
        </p:spPr>
      </p:pic>
      <p:pic>
        <p:nvPicPr>
          <p:cNvPr id="8" name="Picture 7" descr="DSC_00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4653136"/>
            <a:ext cx="3059832" cy="2039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2" y="60123"/>
            <a:ext cx="7416179" cy="936625"/>
          </a:xfrm>
        </p:spPr>
        <p:txBody>
          <a:bodyPr/>
          <a:lstStyle/>
          <a:p>
            <a:pPr eaLnBrk="1" hangingPunct="1"/>
            <a:r>
              <a:rPr lang="en-GB" dirty="0" smtClean="0"/>
              <a:t>             </a:t>
            </a:r>
            <a:r>
              <a:rPr lang="en-GB" dirty="0" smtClean="0">
                <a:solidFill>
                  <a:schemeClr val="tx2"/>
                </a:solidFill>
              </a:rPr>
              <a:t>Summary of  Outreach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7772400" cy="36004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smtClean="0">
                <a:solidFill>
                  <a:srgbClr val="0000CC"/>
                </a:solidFill>
              </a:rPr>
              <a:t>Physics Liaison Officer drives our outreach programme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smtClean="0"/>
              <a:t>Outreach both outside and within the department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smtClean="0"/>
              <a:t>Audience ranges from </a:t>
            </a:r>
            <a:r>
              <a:rPr lang="en-GB" sz="2400" smtClean="0">
                <a:solidFill>
                  <a:srgbClr val="FF0000"/>
                </a:solidFill>
              </a:rPr>
              <a:t>Yr7 (11/12yrs)</a:t>
            </a:r>
            <a:r>
              <a:rPr lang="en-GB" sz="2400" smtClean="0"/>
              <a:t> to </a:t>
            </a:r>
            <a:r>
              <a:rPr lang="en-GB" sz="2400" smtClean="0">
                <a:solidFill>
                  <a:srgbClr val="FF0000"/>
                </a:solidFill>
              </a:rPr>
              <a:t>Yr13(18yrs)</a:t>
            </a:r>
            <a:r>
              <a:rPr lang="en-GB" sz="2400" smtClean="0"/>
              <a:t> + </a:t>
            </a:r>
            <a:r>
              <a:rPr lang="en-GB" sz="2400" smtClean="0">
                <a:solidFill>
                  <a:srgbClr val="FF0000"/>
                </a:solidFill>
              </a:rPr>
              <a:t>teachers/technicians</a:t>
            </a:r>
            <a:r>
              <a:rPr lang="en-GB" sz="24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smtClean="0"/>
              <a:t>Focus of outreach is to get more good students applying to B’ham; less focus on general public.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smtClean="0"/>
              <a:t>Outreach activities reach </a:t>
            </a:r>
            <a:r>
              <a:rPr lang="en-GB" sz="2400" smtClean="0">
                <a:solidFill>
                  <a:schemeClr val="tx2"/>
                </a:solidFill>
              </a:rPr>
              <a:t>~ 4000           students/teachers per year</a:t>
            </a:r>
            <a:r>
              <a:rPr lang="en-GB" sz="2400" smtClean="0"/>
              <a:t>.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6563" y="4005263"/>
            <a:ext cx="3627437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78388"/>
            <a:ext cx="3662363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8760"/>
            <a:ext cx="8892479" cy="1314016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540000"/>
                </a:solidFill>
              </a:rPr>
              <a:t>Learn with ATLAS @CERN</a:t>
            </a:r>
            <a:br>
              <a:rPr lang="en-GB" dirty="0" smtClean="0">
                <a:solidFill>
                  <a:srgbClr val="540000"/>
                </a:solidFill>
              </a:rPr>
            </a:br>
            <a:r>
              <a:rPr lang="en-GB" sz="2800" b="0" dirty="0" smtClean="0">
                <a:solidFill>
                  <a:srgbClr val="540000"/>
                </a:solidFill>
                <a:latin typeface="+mn-lt"/>
              </a:rPr>
              <a:t>(</a:t>
            </a:r>
            <a:r>
              <a:rPr lang="en-GB" sz="2800" b="0" dirty="0" smtClean="0">
                <a:solidFill>
                  <a:srgbClr val="000099"/>
                </a:solidFill>
                <a:latin typeface="+mn-lt"/>
              </a:rPr>
              <a:t>Lynne and Pete </a:t>
            </a:r>
            <a:r>
              <a:rPr lang="en-GB" sz="2800" b="0" dirty="0" smtClean="0">
                <a:solidFill>
                  <a:schemeClr val="tx1"/>
                </a:solidFill>
                <a:latin typeface="+mn-lt"/>
              </a:rPr>
              <a:t>+ </a:t>
            </a:r>
            <a:r>
              <a:rPr lang="en-GB" sz="2800" b="0" dirty="0" err="1" smtClean="0">
                <a:solidFill>
                  <a:schemeClr val="tx1"/>
                </a:solidFill>
                <a:latin typeface="+mn-lt"/>
              </a:rPr>
              <a:t>B’ham</a:t>
            </a:r>
            <a:r>
              <a:rPr lang="en-GB" sz="2800" b="0" dirty="0" smtClean="0">
                <a:solidFill>
                  <a:schemeClr val="tx1"/>
                </a:solidFill>
                <a:latin typeface="+mn-lt"/>
              </a:rPr>
              <a:t> undergrads and </a:t>
            </a:r>
            <a:r>
              <a:rPr lang="en-GB" sz="2800" b="0" dirty="0" err="1" smtClean="0">
                <a:solidFill>
                  <a:schemeClr val="tx1"/>
                </a:solidFill>
                <a:latin typeface="+mn-lt"/>
              </a:rPr>
              <a:t>postgrads</a:t>
            </a:r>
            <a:r>
              <a:rPr lang="en-GB" sz="2800" b="0" dirty="0" smtClean="0">
                <a:solidFill>
                  <a:srgbClr val="540000"/>
                </a:solidFill>
                <a:latin typeface="+mn-lt"/>
              </a:rPr>
              <a:t>)</a:t>
            </a:r>
            <a:br>
              <a:rPr lang="en-GB" sz="2800" b="0" dirty="0" smtClean="0">
                <a:solidFill>
                  <a:srgbClr val="540000"/>
                </a:solidFill>
                <a:latin typeface="+mn-lt"/>
              </a:rPr>
            </a:br>
            <a:r>
              <a:rPr lang="en-GB" sz="2800" dirty="0" smtClean="0">
                <a:solidFill>
                  <a:srgbClr val="540000"/>
                </a:solidFill>
                <a:latin typeface="+mn-lt"/>
              </a:rPr>
              <a:t> </a:t>
            </a:r>
            <a:endParaRPr lang="en-US" sz="2800" dirty="0">
              <a:solidFill>
                <a:srgbClr val="54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559711"/>
            <a:ext cx="7772400" cy="4536504"/>
          </a:xfrm>
        </p:spPr>
        <p:txBody>
          <a:bodyPr/>
          <a:lstStyle/>
          <a:p>
            <a:r>
              <a:rPr lang="en-GB" dirty="0" smtClean="0"/>
              <a:t>Prelim meetings with teachers</a:t>
            </a:r>
          </a:p>
          <a:p>
            <a:pPr>
              <a:buNone/>
            </a:pPr>
            <a:r>
              <a:rPr lang="en-GB" dirty="0" smtClean="0"/>
              <a:t>   ►curricula </a:t>
            </a:r>
          </a:p>
          <a:p>
            <a:pPr>
              <a:buNone/>
            </a:pPr>
            <a:r>
              <a:rPr lang="en-GB" dirty="0" smtClean="0"/>
              <a:t>   ►possible directions</a:t>
            </a:r>
          </a:p>
          <a:p>
            <a:r>
              <a:rPr lang="en-GB" dirty="0" smtClean="0"/>
              <a:t>Developed/tested web based scenarios</a:t>
            </a:r>
          </a:p>
          <a:p>
            <a:pPr>
              <a:buNone/>
            </a:pPr>
            <a:r>
              <a:rPr lang="en-GB" dirty="0" smtClean="0"/>
              <a:t>   ► schools (yrs 10-13)  </a:t>
            </a:r>
          </a:p>
          <a:p>
            <a:pPr>
              <a:buNone/>
            </a:pPr>
            <a:r>
              <a:rPr lang="en-GB" dirty="0" smtClean="0"/>
              <a:t>   ►undergrads</a:t>
            </a:r>
          </a:p>
          <a:p>
            <a:r>
              <a:rPr lang="en-GB" dirty="0" smtClean="0"/>
              <a:t>Events on campus and in schools for feedback</a:t>
            </a:r>
          </a:p>
          <a:p>
            <a:r>
              <a:rPr lang="en-GB" dirty="0" smtClean="0"/>
              <a:t>Wrote up results in </a:t>
            </a:r>
            <a:r>
              <a:rPr lang="en-GB" dirty="0" smtClean="0">
                <a:solidFill>
                  <a:srgbClr val="000099"/>
                </a:solidFill>
              </a:rPr>
              <a:t>Physics Education</a:t>
            </a:r>
            <a:endParaRPr lang="en-US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054850" cy="1079847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Leading to </a:t>
            </a:r>
            <a:r>
              <a:rPr lang="en-GB" dirty="0" err="1" smtClean="0">
                <a:solidFill>
                  <a:schemeClr val="tx2"/>
                </a:solidFill>
              </a:rPr>
              <a:t>UoB</a:t>
            </a:r>
            <a:r>
              <a:rPr lang="en-GB" dirty="0" smtClean="0">
                <a:solidFill>
                  <a:schemeClr val="tx2"/>
                </a:solidFill>
              </a:rPr>
              <a:t> in COSMOS: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01416"/>
            <a:ext cx="7772400" cy="5067944"/>
          </a:xfrm>
        </p:spPr>
        <p:txBody>
          <a:bodyPr/>
          <a:lstStyle/>
          <a:p>
            <a:r>
              <a:rPr lang="en-GB" dirty="0" smtClean="0">
                <a:solidFill>
                  <a:srgbClr val="0000CC"/>
                </a:solidFill>
              </a:rPr>
              <a:t>Experience in devising new ways of communicating  PP  with students, teachers and public  </a:t>
            </a:r>
            <a:r>
              <a:rPr lang="en-GB" dirty="0" smtClean="0"/>
              <a:t>→ WP2, WP3.</a:t>
            </a:r>
          </a:p>
          <a:p>
            <a:pPr>
              <a:buNone/>
            </a:pPr>
            <a:endParaRPr lang="en-GB" dirty="0" smtClean="0">
              <a:solidFill>
                <a:srgbClr val="0033CC"/>
              </a:solidFill>
            </a:endParaRPr>
          </a:p>
          <a:p>
            <a:r>
              <a:rPr lang="en-GB" dirty="0" smtClean="0">
                <a:solidFill>
                  <a:srgbClr val="0000CC"/>
                </a:solidFill>
              </a:rPr>
              <a:t>Implementation of  PP  techniques  (MINERVA); use in undergrad labs and in schools</a:t>
            </a:r>
            <a:r>
              <a:rPr lang="en-GB" dirty="0" smtClean="0"/>
              <a:t> → WP3, WP4.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>
                <a:solidFill>
                  <a:srgbClr val="0000CC"/>
                </a:solidFill>
              </a:rPr>
              <a:t>Wide, long-standing contacts with schools</a:t>
            </a:r>
            <a:r>
              <a:rPr lang="en-GB" dirty="0" smtClean="0"/>
              <a:t> </a:t>
            </a:r>
          </a:p>
          <a:p>
            <a:pPr>
              <a:buNone/>
            </a:pPr>
            <a:r>
              <a:rPr lang="en-GB" dirty="0" smtClean="0"/>
              <a:t>     → WP4, WP5. 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99FFFF"/>
      </a:lt1>
      <a:dk2>
        <a:srgbClr val="660033"/>
      </a:dk2>
      <a:lt2>
        <a:srgbClr val="000000"/>
      </a:lt2>
      <a:accent1>
        <a:srgbClr val="FFFFFF"/>
      </a:accent1>
      <a:accent2>
        <a:srgbClr val="99FFFF"/>
      </a:accent2>
      <a:accent3>
        <a:srgbClr val="CAFFFF"/>
      </a:accent3>
      <a:accent4>
        <a:srgbClr val="000000"/>
      </a:accent4>
      <a:accent5>
        <a:srgbClr val="FFFFFF"/>
      </a:accent5>
      <a:accent6>
        <a:srgbClr val="8AE7E7"/>
      </a:accent6>
      <a:hlink>
        <a:srgbClr val="660033"/>
      </a:hlink>
      <a:folHlink>
        <a:srgbClr val="4C0026"/>
      </a:folHlink>
    </a:clrScheme>
    <a:fontScheme name="1_Default Design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99FFFF"/>
    </a:lt1>
    <a:dk2>
      <a:srgbClr val="660033"/>
    </a:dk2>
    <a:lt2>
      <a:srgbClr val="000000"/>
    </a:lt2>
    <a:accent1>
      <a:srgbClr val="FFFFFF"/>
    </a:accent1>
    <a:accent2>
      <a:srgbClr val="99FFFF"/>
    </a:accent2>
    <a:accent3>
      <a:srgbClr val="CAFFFF"/>
    </a:accent3>
    <a:accent4>
      <a:srgbClr val="000000"/>
    </a:accent4>
    <a:accent5>
      <a:srgbClr val="FFFFFF"/>
    </a:accent5>
    <a:accent6>
      <a:srgbClr val="8AE7E7"/>
    </a:accent6>
    <a:hlink>
      <a:srgbClr val="660033"/>
    </a:hlink>
    <a:folHlink>
      <a:srgbClr val="4C002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</TotalTime>
  <Words>510</Words>
  <Application>Microsoft Office PowerPoint</Application>
  <PresentationFormat>On-screen Show (4:3)</PresentationFormat>
  <Paragraphs>69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1_Default Design</vt:lpstr>
      <vt:lpstr>Outreach activities → COSMOS</vt:lpstr>
      <vt:lpstr>Good contact with teachers and schools</vt:lpstr>
      <vt:lpstr>Going out to Schools</vt:lpstr>
      <vt:lpstr>Masterclasses</vt:lpstr>
      <vt:lpstr>Talks, Exhibitions and Competitions</vt:lpstr>
      <vt:lpstr>             Summary of  Outreach</vt:lpstr>
      <vt:lpstr>Learn with ATLAS @CERN (Lynne and Pete + B’ham undergrads and postgrads)  </vt:lpstr>
      <vt:lpstr>Leading to UoB in COSMOS:</vt:lpstr>
    </vt:vector>
  </TitlesOfParts>
  <Company>University of Birmingham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Quarks to the Cosmos: Studying Physics at the University of Birmingham</dc:title>
  <dc:creator>Dr Evans</dc:creator>
  <cp:lastModifiedBy>bhamuser</cp:lastModifiedBy>
  <cp:revision>57</cp:revision>
  <dcterms:created xsi:type="dcterms:W3CDTF">2007-11-27T14:25:38Z</dcterms:created>
  <dcterms:modified xsi:type="dcterms:W3CDTF">2011-08-31T07:48:00Z</dcterms:modified>
</cp:coreProperties>
</file>