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805" r:id="rId3"/>
    <p:sldId id="942" r:id="rId4"/>
    <p:sldId id="943" r:id="rId5"/>
    <p:sldId id="944" r:id="rId6"/>
    <p:sldId id="945" r:id="rId7"/>
    <p:sldId id="947" r:id="rId8"/>
    <p:sldId id="946" r:id="rId9"/>
    <p:sldId id="948" r:id="rId10"/>
    <p:sldId id="949" r:id="rId11"/>
    <p:sldId id="905" r:id="rId12"/>
    <p:sldId id="906" r:id="rId13"/>
    <p:sldId id="925" r:id="rId14"/>
    <p:sldId id="950" r:id="rId15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59" userDrawn="1">
          <p15:clr>
            <a:srgbClr val="A4A3A4"/>
          </p15:clr>
        </p15:guide>
        <p15:guide id="2" pos="8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E069"/>
    <a:srgbClr val="BAADBF"/>
    <a:srgbClr val="808080"/>
    <a:srgbClr val="BAF1BB"/>
    <a:srgbClr val="C9BFCD"/>
    <a:srgbClr val="C4B7C7"/>
    <a:srgbClr val="D5CBD9"/>
    <a:srgbClr val="C8786E"/>
    <a:srgbClr val="FF0000"/>
    <a:srgbClr val="0000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7" autoAdjust="0"/>
    <p:restoredTop sz="92449" autoAdjust="0"/>
  </p:normalViewPr>
  <p:slideViewPr>
    <p:cSldViewPr snapToGrid="0" snapToObjects="1">
      <p:cViewPr>
        <p:scale>
          <a:sx n="125" d="100"/>
          <a:sy n="125" d="100"/>
        </p:scale>
        <p:origin x="90" y="138"/>
      </p:cViewPr>
      <p:guideLst>
        <p:guide orient="horz" pos="2659"/>
        <p:guide pos="87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361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132" cy="463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635" y="1"/>
            <a:ext cx="3037131" cy="463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86CAF-5393-4059-A598-3D14A3C97DAC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3018"/>
            <a:ext cx="3037132" cy="463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635" y="8773018"/>
            <a:ext cx="3037131" cy="463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613CD-3FE6-447E-B4FB-1B4647AAA0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62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132" cy="463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635" y="1"/>
            <a:ext cx="3037131" cy="4630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CB40C-B52A-4D9F-862C-79C4E56B3D91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78" y="4444760"/>
            <a:ext cx="5608646" cy="36366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3018"/>
            <a:ext cx="3037132" cy="463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635" y="8773018"/>
            <a:ext cx="3037131" cy="4630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5475F-BDFE-44F4-BC64-54B6C50A6A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467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29600"/>
            <a:ext cx="9956800" cy="69043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Slide Number Placeholder 3"/>
          <p:cNvSpPr txBox="1">
            <a:spLocks/>
          </p:cNvSpPr>
          <p:nvPr userDrawn="1"/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‹#›</a:t>
            </a:fld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97997E-4A76-4653-AB90-D2D789247296}"/>
              </a:ext>
            </a:extLst>
          </p:cNvPr>
          <p:cNvSpPr txBox="1"/>
          <p:nvPr userDrawn="1"/>
        </p:nvSpPr>
        <p:spPr>
          <a:xfrm>
            <a:off x="96761" y="6588779"/>
            <a:ext cx="9714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IPAC’22 	</a:t>
            </a:r>
            <a:r>
              <a:rPr lang="en-US" sz="1000" i="1" kern="1200" baseline="0" dirty="0" err="1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V.Petit</a:t>
            </a:r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–  </a:t>
            </a:r>
            <a:r>
              <a:rPr lang="en-GB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Origin and Mitigation of the Beam-Induced Surface Modifications of the LHC Beam Screens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611DEB-BC5D-4E94-BB94-9B433FD98383}"/>
              </a:ext>
            </a:extLst>
          </p:cNvPr>
          <p:cNvSpPr txBox="1"/>
          <p:nvPr userDrawn="1"/>
        </p:nvSpPr>
        <p:spPr>
          <a:xfrm>
            <a:off x="96761" y="6588779"/>
            <a:ext cx="9714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IPAC’22 	</a:t>
            </a:r>
            <a:r>
              <a:rPr lang="en-US" sz="1000" i="1" kern="1200" baseline="0" dirty="0" err="1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V.Petit</a:t>
            </a:r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–  </a:t>
            </a:r>
            <a:r>
              <a:rPr lang="en-GB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Origin and Mitigation of the Beam-Induced Surface Modifications of the LHC Beam Screens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</a:t>
            </a:r>
            <a:r>
              <a:rPr kumimoji="0" lang="fr-CH" dirty="0" err="1"/>
              <a:t>picture</a:t>
            </a:r>
            <a:r>
              <a:rPr kumimoji="0" lang="fr-CH" dirty="0"/>
              <a:t> to </a:t>
            </a:r>
            <a:r>
              <a:rPr kumimoji="0" lang="fr-CH" dirty="0" err="1"/>
              <a:t>placeholder</a:t>
            </a:r>
            <a:r>
              <a:rPr kumimoji="0" lang="fr-CH" dirty="0"/>
              <a:t> or click </a:t>
            </a:r>
            <a:r>
              <a:rPr kumimoji="0" lang="fr-CH" dirty="0" err="1"/>
              <a:t>icon</a:t>
            </a:r>
            <a:r>
              <a:rPr kumimoji="0" lang="fr-CH" dirty="0"/>
              <a:t> to </a:t>
            </a:r>
            <a:r>
              <a:rPr kumimoji="0" lang="fr-CH" dirty="0" err="1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79930"/>
            <a:ext cx="10969139" cy="666394"/>
          </a:xfrm>
        </p:spPr>
        <p:txBody>
          <a:bodyPr>
            <a:normAutofit/>
          </a:bodyPr>
          <a:lstStyle>
            <a:lvl1pPr algn="l">
              <a:defRPr sz="2800">
                <a:latin typeface="Calibri" panose="020F0502020204030204" pitchFamily="34" charset="0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70242"/>
            <a:ext cx="10969139" cy="5022786"/>
          </a:xfrm>
        </p:spPr>
        <p:txBody>
          <a:bodyPr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1800">
                <a:latin typeface="Calibri" panose="020F0502020204030204" pitchFamily="34" charset="0"/>
              </a:defRPr>
            </a:lvl2pPr>
            <a:lvl3pPr>
              <a:defRPr sz="1600">
                <a:latin typeface="Calibri" panose="020F0502020204030204" pitchFamily="34" charset="0"/>
              </a:defRPr>
            </a:lvl3pPr>
            <a:lvl4pPr>
              <a:defRPr sz="1400">
                <a:latin typeface="Calibri" panose="020F0502020204030204" pitchFamily="34" charset="0"/>
              </a:defRPr>
            </a:lvl4pPr>
            <a:lvl5pPr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4916" y="638804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0FCF2B7-F83A-41F1-BF94-1138617DF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14615" y="6374819"/>
            <a:ext cx="415691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BST project - Chamonix worskhop 2025 - V. Petit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25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BST project - Chamonix worskhop 2025 - V. Petit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168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  <a:effectLst/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35439"/>
            <a:ext cx="10969139" cy="466742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D77D892-6987-475F-AA62-23EC0157A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3661"/>
            <a:ext cx="10969139" cy="94044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5260E0-452E-49D6-D417-D43A2ECCC455}"/>
              </a:ext>
            </a:extLst>
          </p:cNvPr>
          <p:cNvSpPr txBox="1"/>
          <p:nvPr userDrawn="1"/>
        </p:nvSpPr>
        <p:spPr>
          <a:xfrm>
            <a:off x="96761" y="6588779"/>
            <a:ext cx="9714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BST project: development and prototyping towards in-situ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13261" y="136800"/>
            <a:ext cx="10969139" cy="661056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D0B30E-D2E5-46D9-AA77-9120DB278BBC}"/>
              </a:ext>
            </a:extLst>
          </p:cNvPr>
          <p:cNvSpPr txBox="1"/>
          <p:nvPr userDrawn="1"/>
        </p:nvSpPr>
        <p:spPr>
          <a:xfrm>
            <a:off x="891348" y="6567521"/>
            <a:ext cx="103273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BST project – ICL meeting – 02.04.2025</a:t>
            </a:r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50EFE1AF-502C-9B1F-212A-7D96DF5D9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75981"/>
            <a:ext cx="10969139" cy="512688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4306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FT">
    <p:bg>
      <p:bgPr>
        <a:pattFill prst="pct8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3261" y="136800"/>
            <a:ext cx="10969139" cy="661056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3972B0-88F8-4B3D-B550-3AA65790C760}"/>
              </a:ext>
            </a:extLst>
          </p:cNvPr>
          <p:cNvSpPr txBox="1"/>
          <p:nvPr userDrawn="1"/>
        </p:nvSpPr>
        <p:spPr>
          <a:xfrm>
            <a:off x="96761" y="6588779"/>
            <a:ext cx="9714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IPAC’22 	</a:t>
            </a:r>
            <a:r>
              <a:rPr lang="en-US" sz="1000" i="1" kern="1200" baseline="0" dirty="0" err="1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V.Petit</a:t>
            </a:r>
            <a:r>
              <a:rPr lang="en-US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–  </a:t>
            </a:r>
            <a:r>
              <a:rPr lang="en-GB" sz="1000" i="1" kern="1200" baseline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Origin and Mitigation of the Beam-Induced Surface Modifications of the LHC Beam Screens</a:t>
            </a:r>
          </a:p>
        </p:txBody>
      </p:sp>
    </p:spTree>
    <p:extLst>
      <p:ext uri="{BB962C8B-B14F-4D97-AF65-F5344CB8AC3E}">
        <p14:creationId xmlns:p14="http://schemas.microsoft.com/office/powerpoint/2010/main" val="1763759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6524172"/>
            <a:ext cx="12192000" cy="333829"/>
          </a:xfrm>
          <a:prstGeom prst="rect">
            <a:avLst/>
          </a:prstGeom>
          <a:solidFill>
            <a:srgbClr val="1E5AAE"/>
          </a:solidFill>
          <a:ln>
            <a:solidFill>
              <a:srgbClr val="1E5AA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26674" y="6523263"/>
            <a:ext cx="668565" cy="334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97" r:id="rId8"/>
    <p:sldLayoutId id="2147483698" r:id="rId9"/>
    <p:sldLayoutId id="2147483664" r:id="rId10"/>
    <p:sldLayoutId id="2147483665" r:id="rId11"/>
    <p:sldLayoutId id="2147483667" r:id="rId12"/>
    <p:sldLayoutId id="2147483668" r:id="rId13"/>
    <p:sldLayoutId id="2147483669" r:id="rId14"/>
    <p:sldLayoutId id="2147483674" r:id="rId15"/>
    <p:sldLayoutId id="2147483699" r:id="rId16"/>
    <p:sldLayoutId id="2147483700" r:id="rId17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P:101480882:101613794:subDocs" TargetMode="External"/><Relationship Id="rId2" Type="http://schemas.openxmlformats.org/officeDocument/2006/relationships/hyperlink" Target="https://indico.cern.ch/event/1469359/contributions/6248305/attachments/3002907/5292519/2025_01_ChamonixWorkShop_LHC_Cryo_Run4.pdf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94189" y="1748246"/>
            <a:ext cx="8660778" cy="2473233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/>
              <a:t>B</a:t>
            </a:r>
            <a:r>
              <a:rPr lang="en-GB" sz="3600" dirty="0"/>
              <a:t>eam </a:t>
            </a:r>
            <a:r>
              <a:rPr lang="en-GB" sz="3600" b="1" dirty="0"/>
              <a:t>S</a:t>
            </a:r>
            <a:r>
              <a:rPr lang="en-GB" sz="3600" dirty="0"/>
              <a:t>creen </a:t>
            </a:r>
            <a:r>
              <a:rPr lang="en-GB" sz="3600" b="1" dirty="0"/>
              <a:t>T</a:t>
            </a:r>
            <a:r>
              <a:rPr lang="en-GB" sz="3600" dirty="0"/>
              <a:t>reatment project</a:t>
            </a:r>
            <a:br>
              <a:rPr lang="en-GB" sz="3600" dirty="0"/>
            </a:br>
            <a:br>
              <a:rPr lang="en-GB" sz="1400" dirty="0"/>
            </a:br>
            <a:r>
              <a:rPr lang="en-GB" sz="1800" dirty="0"/>
              <a:t>ICL meeting – 02/04/2025</a:t>
            </a:r>
            <a:endParaRPr lang="en-GB" sz="1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10" y="368268"/>
            <a:ext cx="1382279" cy="1379979"/>
          </a:xfrm>
          <a:prstGeom prst="rect">
            <a:avLst/>
          </a:prstGeom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124692" y="5807124"/>
            <a:ext cx="7989771" cy="71613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dirty="0"/>
              <a:t>V. Petit, G. Rosaz, M. Charrondiere – TE/VSC</a:t>
            </a:r>
          </a:p>
          <a:p>
            <a:pPr marL="36576" indent="0">
              <a:buNone/>
            </a:pPr>
            <a:r>
              <a:rPr lang="en-GB" sz="1600" dirty="0"/>
              <a:t>On behalf of the BST project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53A4A4-E8D0-571C-6AC9-DE07F10AE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17"/>
    </mc:Choice>
    <mc:Fallback xmlns="">
      <p:transition spd="slow" advTm="1261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B2522-B8EA-D9FF-48F3-5ACABA451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2B6E89-336B-D2DE-BA65-90A3CE460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239FF3-00F5-EFD5-2B5C-C67B3BDD9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installation – auxiliaries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82B7E5-73D7-A6B5-2E1F-07F9BA815C76}"/>
              </a:ext>
            </a:extLst>
          </p:cNvPr>
          <p:cNvSpPr txBox="1"/>
          <p:nvPr/>
        </p:nvSpPr>
        <p:spPr>
          <a:xfrm>
            <a:off x="308085" y="5251724"/>
            <a:ext cx="1127446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the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space under the cryostat 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install the pumping groups, power supplies…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Visit in LHC tunnel: identification of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equipment located around QQBIs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contacted owners for checking the possibility to displace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precise need to be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defined with integration study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 visit of interconnections 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be opened during TS?/YETS</a:t>
            </a:r>
          </a:p>
        </p:txBody>
      </p:sp>
      <p:pic>
        <p:nvPicPr>
          <p:cNvPr id="6" name="Picture 5" descr="A large silver and blue cylindrical machine&#10;&#10;AI-generated content may be incorrect.">
            <a:extLst>
              <a:ext uri="{FF2B5EF4-FFF2-40B4-BE49-F238E27FC236}">
                <a16:creationId xmlns:a16="http://schemas.microsoft.com/office/drawing/2014/main" id="{DF21559F-0E8C-EA3D-868E-0BA6DDBAF67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5045" y="169675"/>
            <a:ext cx="3127378" cy="2340938"/>
          </a:xfrm>
          <a:prstGeom prst="rect">
            <a:avLst/>
          </a:prstGeom>
        </p:spPr>
      </p:pic>
      <p:pic>
        <p:nvPicPr>
          <p:cNvPr id="26" name="Picture 25" descr="A large white container with a yellow and black stripe&#10;&#10;AI-generated content may be incorrect.">
            <a:extLst>
              <a:ext uri="{FF2B5EF4-FFF2-40B4-BE49-F238E27FC236}">
                <a16:creationId xmlns:a16="http://schemas.microsoft.com/office/drawing/2014/main" id="{35BB6663-7D37-5168-481F-6919DF26CAC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59549" y="169675"/>
            <a:ext cx="2935690" cy="2336666"/>
          </a:xfrm>
          <a:prstGeom prst="rect">
            <a:avLst/>
          </a:prstGeom>
        </p:spPr>
      </p:pic>
      <p:pic>
        <p:nvPicPr>
          <p:cNvPr id="28" name="Picture 27" descr="A metal box with a door open&#10;&#10;AI-generated content may be incorrect.">
            <a:extLst>
              <a:ext uri="{FF2B5EF4-FFF2-40B4-BE49-F238E27FC236}">
                <a16:creationId xmlns:a16="http://schemas.microsoft.com/office/drawing/2014/main" id="{EB8E7B75-B12B-DDC7-1115-508A4232D89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59264" y="2589512"/>
            <a:ext cx="2935975" cy="238922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E82D8C2-BFA3-0B6B-BEEA-FA380A0257AD}"/>
              </a:ext>
            </a:extLst>
          </p:cNvPr>
          <p:cNvSpPr txBox="1"/>
          <p:nvPr/>
        </p:nvSpPr>
        <p:spPr>
          <a:xfrm>
            <a:off x="8419321" y="176316"/>
            <a:ext cx="6531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80A9CC-E9A9-7DB0-279E-333722043C92}"/>
              </a:ext>
            </a:extLst>
          </p:cNvPr>
          <p:cNvSpPr txBox="1"/>
          <p:nvPr/>
        </p:nvSpPr>
        <p:spPr>
          <a:xfrm>
            <a:off x="9159264" y="2137009"/>
            <a:ext cx="293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 to move </a:t>
            </a:r>
            <a:r>
              <a:rPr lang="en-US" sz="1400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(4 m on the left)</a:t>
            </a:r>
            <a:endParaRPr lang="en-GB" b="1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F42874-E0FE-AEB2-63F7-3117E27B7CA1}"/>
              </a:ext>
            </a:extLst>
          </p:cNvPr>
          <p:cNvSpPr txBox="1"/>
          <p:nvPr/>
        </p:nvSpPr>
        <p:spPr>
          <a:xfrm>
            <a:off x="10571279" y="2589513"/>
            <a:ext cx="152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 to move</a:t>
            </a:r>
            <a:endParaRPr lang="en-GB" b="1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3" name="Picture 32" descr="A long tunnel with large pipes&#10;&#10;AI-generated content may be incorrect.">
            <a:extLst>
              <a:ext uri="{FF2B5EF4-FFF2-40B4-BE49-F238E27FC236}">
                <a16:creationId xmlns:a16="http://schemas.microsoft.com/office/drawing/2014/main" id="{92FEC2F0-FA2E-A491-07CD-E237B7ECA8B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5320" y="2589513"/>
            <a:ext cx="3127103" cy="238533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664D2A2-A2B4-7520-D597-06AD53AB99AA}"/>
              </a:ext>
            </a:extLst>
          </p:cNvPr>
          <p:cNvSpPr txBox="1"/>
          <p:nvPr/>
        </p:nvSpPr>
        <p:spPr>
          <a:xfrm>
            <a:off x="7216588" y="2589512"/>
            <a:ext cx="185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need to move identified (yet)</a:t>
            </a:r>
            <a:endParaRPr lang="en-GB" b="1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yellow machine with a blue and red center&#10;&#10;AI-generated content may be incorrect.">
            <a:extLst>
              <a:ext uri="{FF2B5EF4-FFF2-40B4-BE49-F238E27FC236}">
                <a16:creationId xmlns:a16="http://schemas.microsoft.com/office/drawing/2014/main" id="{C6CF93C4-6528-36F1-4A79-8C9F3D62E21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" y="1369953"/>
            <a:ext cx="4960070" cy="29027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3930E0-AF49-CFD8-E6F8-B308BEBB8900}"/>
              </a:ext>
            </a:extLst>
          </p:cNvPr>
          <p:cNvSpPr txBox="1"/>
          <p:nvPr/>
        </p:nvSpPr>
        <p:spPr>
          <a:xfrm>
            <a:off x="613261" y="3840480"/>
            <a:ext cx="18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136ED8-BCF7-7099-69B1-FA800148ADF9}"/>
              </a:ext>
            </a:extLst>
          </p:cNvPr>
          <p:cNvSpPr txBox="1"/>
          <p:nvPr/>
        </p:nvSpPr>
        <p:spPr>
          <a:xfrm>
            <a:off x="80091" y="4386817"/>
            <a:ext cx="1581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 Girod, EN-MME</a:t>
            </a:r>
          </a:p>
        </p:txBody>
      </p:sp>
    </p:spTree>
    <p:extLst>
      <p:ext uri="{BB962C8B-B14F-4D97-AF65-F5344CB8AC3E}">
        <p14:creationId xmlns:p14="http://schemas.microsoft.com/office/powerpoint/2010/main" val="2788691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41253A-E978-FDF0-246A-6D207C7E4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Selection of half-cells to be coated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230935-60E6-4791-BBEF-BA99FC4274D6}"/>
              </a:ext>
            </a:extLst>
          </p:cNvPr>
          <p:cNvSpPr txBox="1"/>
          <p:nvPr/>
        </p:nvSpPr>
        <p:spPr>
          <a:xfrm>
            <a:off x="613261" y="4147464"/>
            <a:ext cx="99351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Selection by Beam-Induced Heat Load Task Force of 120 half-cells to be treated (see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B.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Bradu's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 talk at Chamonix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Equilibrate cryogenic margins along the machine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Consecutive half-cells (minimize number of interconnection openings)</a:t>
            </a:r>
          </a:p>
          <a:p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intervention in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 arcs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140 QQBI interconnections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be opened (see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EDMS 3106682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D93883-D933-839F-2BD5-D09CAE123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8D9145-27B2-D754-E63D-2494AF741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09" y="963222"/>
            <a:ext cx="11227382" cy="26943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286DDC-2164-6A17-E357-EE0A3C1DF119}"/>
              </a:ext>
            </a:extLst>
          </p:cNvPr>
          <p:cNvSpPr txBox="1"/>
          <p:nvPr/>
        </p:nvSpPr>
        <p:spPr>
          <a:xfrm>
            <a:off x="91670" y="3515189"/>
            <a:ext cx="1429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Bradu, TE-CRG</a:t>
            </a:r>
          </a:p>
        </p:txBody>
      </p:sp>
    </p:spTree>
    <p:extLst>
      <p:ext uri="{BB962C8B-B14F-4D97-AF65-F5344CB8AC3E}">
        <p14:creationId xmlns:p14="http://schemas.microsoft.com/office/powerpoint/2010/main" val="3794140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82B846-A166-BEEE-CBB9-CD0E7CF63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in LS3 master schedule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D85CC1-AF28-AD04-E47F-18F1F405ADA4}"/>
              </a:ext>
            </a:extLst>
          </p:cNvPr>
          <p:cNvSpPr txBox="1"/>
          <p:nvPr/>
        </p:nvSpPr>
        <p:spPr>
          <a:xfrm>
            <a:off x="182880" y="2086600"/>
            <a:ext cx="25908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Sequential treatment of each single arc</a:t>
            </a:r>
          </a:p>
          <a:p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coating fronts in parallel in a single arc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Oct 2026 to Apr 2028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On-going optimization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AD461-A9EE-DA02-93BC-3B7B7C17DD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99C887-4036-4F06-CD62-41EA6DD19DEE}"/>
              </a:ext>
            </a:extLst>
          </p:cNvPr>
          <p:cNvSpPr txBox="1"/>
          <p:nvPr/>
        </p:nvSpPr>
        <p:spPr>
          <a:xfrm>
            <a:off x="7112000" y="6108282"/>
            <a:ext cx="4856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EN-ACE</a:t>
            </a:r>
            <a:endParaRPr lang="en-GB" sz="1200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2E33560-9304-CC02-28EA-59DB19E4D30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70859" y="797856"/>
            <a:ext cx="9024379" cy="472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239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2945AC-6B7E-03F9-DD6E-1FBE89692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outcome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09F004-F04B-ED55-0570-BB802604E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75981"/>
            <a:ext cx="10969139" cy="1318579"/>
          </a:xfrm>
        </p:spPr>
        <p:txBody>
          <a:bodyPr>
            <a:normAutofit/>
          </a:bodyPr>
          <a:lstStyle/>
          <a:p>
            <a:r>
              <a:rPr lang="en-US" sz="1800" dirty="0"/>
              <a:t>On-going prototyping phase</a:t>
            </a:r>
          </a:p>
          <a:p>
            <a:pPr lvl="1"/>
            <a:r>
              <a:rPr lang="en-US" sz="1500" dirty="0"/>
              <a:t>BS treatment duration refinement</a:t>
            </a:r>
          </a:p>
          <a:p>
            <a:pPr lvl="1"/>
            <a:r>
              <a:rPr lang="en-US" sz="1500" dirty="0"/>
              <a:t>Planning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48B12A-7337-E4A9-D429-9385AA4F47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A long line of yellow poles in a factory&#10;&#10;Description automatically generated">
            <a:extLst>
              <a:ext uri="{FF2B5EF4-FFF2-40B4-BE49-F238E27FC236}">
                <a16:creationId xmlns:a16="http://schemas.microsoft.com/office/drawing/2014/main" id="{0B85ACE8-C1B2-2040-BCB5-E326B263BD5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19056" y="6306"/>
            <a:ext cx="1872944" cy="65232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208F34-8717-C683-B8D2-37824F5CEF8B}"/>
              </a:ext>
            </a:extLst>
          </p:cNvPr>
          <p:cNvSpPr txBox="1"/>
          <p:nvPr/>
        </p:nvSpPr>
        <p:spPr>
          <a:xfrm>
            <a:off x="11426674" y="136800"/>
            <a:ext cx="765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TT4</a:t>
            </a:r>
            <a:endParaRPr lang="en-GB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53CE433-C6DE-DF09-784D-14820D065559}"/>
              </a:ext>
            </a:extLst>
          </p:cNvPr>
          <p:cNvSpPr txBox="1">
            <a:spLocks/>
          </p:cNvSpPr>
          <p:nvPr/>
        </p:nvSpPr>
        <p:spPr>
          <a:xfrm>
            <a:off x="609599" y="2290872"/>
            <a:ext cx="10969139" cy="176350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Integration study</a:t>
            </a:r>
          </a:p>
          <a:p>
            <a:pPr lvl="1"/>
            <a:r>
              <a:rPr lang="en-US" sz="1500" dirty="0"/>
              <a:t>External constraints (transport zone, space </a:t>
            </a:r>
            <a:r>
              <a:rPr lang="en-US" sz="1500" dirty="0" err="1"/>
              <a:t>interco</a:t>
            </a:r>
            <a:r>
              <a:rPr lang="en-US" sz="1500" dirty="0"/>
              <a:t>…) ↔ BST constraints (coating system, auxiliaries…)</a:t>
            </a:r>
          </a:p>
          <a:p>
            <a:pPr lvl="1"/>
            <a:r>
              <a:rPr lang="en-US" sz="1500" dirty="0"/>
              <a:t>Requires several iterations between involved teams</a:t>
            </a:r>
          </a:p>
          <a:p>
            <a:pPr lvl="1"/>
            <a:r>
              <a:rPr lang="en-US" sz="1500" dirty="0"/>
              <a:t>Visit of all interconnections by the end of this year 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4427AC7-69F2-575A-04BB-EE75FE153BE9}"/>
              </a:ext>
            </a:extLst>
          </p:cNvPr>
          <p:cNvSpPr txBox="1">
            <a:spLocks/>
          </p:cNvSpPr>
          <p:nvPr/>
        </p:nvSpPr>
        <p:spPr>
          <a:xfrm>
            <a:off x="609598" y="3821877"/>
            <a:ext cx="10969139" cy="216014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Visit possible of the coating system / mock-up in 1:1 scale in TT4</a:t>
            </a:r>
          </a:p>
          <a:p>
            <a:endParaRPr lang="en-US" sz="1800" dirty="0"/>
          </a:p>
          <a:p>
            <a:r>
              <a:rPr lang="en-US" sz="1800" dirty="0"/>
              <a:t>If any impact on other system/activities is missing:</a:t>
            </a:r>
          </a:p>
          <a:p>
            <a:pPr lvl="1"/>
            <a:r>
              <a:rPr lang="en-US" sz="1400" dirty="0"/>
              <a:t>G. Rosaz (Project Leader)</a:t>
            </a:r>
          </a:p>
          <a:p>
            <a:pPr lvl="1"/>
            <a:r>
              <a:rPr lang="en-US" sz="1400" dirty="0"/>
              <a:t>M. Charrondiere (Project Coordination)</a:t>
            </a:r>
          </a:p>
          <a:p>
            <a:pPr lvl="1"/>
            <a:r>
              <a:rPr lang="en-US" sz="1400" dirty="0"/>
              <a:t>V. Petit (Technical Coordinator)</a:t>
            </a:r>
          </a:p>
        </p:txBody>
      </p:sp>
    </p:spTree>
    <p:extLst>
      <p:ext uri="{BB962C8B-B14F-4D97-AF65-F5344CB8AC3E}">
        <p14:creationId xmlns:p14="http://schemas.microsoft.com/office/powerpoint/2010/main" val="1253980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4557ED-D99E-72A7-A834-26865467F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Thank you</a:t>
            </a:r>
            <a:endParaRPr lang="en-GB" sz="3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B1E020-4B53-9932-D418-0EF1A80D6EE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23663" y="6523038"/>
            <a:ext cx="668337" cy="334962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199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0DCD298-7BF0-404B-12A0-604729FB3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Screen Treatment in the LHC arcs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4D0978-7354-5CC7-6499-6B1A0BD8A5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412" y="958836"/>
            <a:ext cx="5008294" cy="1077433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1800" b="1" dirty="0"/>
              <a:t>Issue</a:t>
            </a:r>
          </a:p>
          <a:p>
            <a:pPr marL="36576" indent="0">
              <a:buNone/>
            </a:pPr>
            <a:r>
              <a:rPr lang="en-US" sz="1500" b="1" dirty="0"/>
              <a:t>Electron cloud-induced heat load </a:t>
            </a:r>
            <a:r>
              <a:rPr lang="en-US" sz="1500" dirty="0"/>
              <a:t>on beam screens will </a:t>
            </a:r>
            <a:r>
              <a:rPr lang="en-US" sz="1500" b="1" dirty="0"/>
              <a:t>overcome the limit of the cooling capacity </a:t>
            </a:r>
            <a:r>
              <a:rPr lang="en-US" sz="1500" dirty="0"/>
              <a:t>in some LHC arcs </a:t>
            </a:r>
            <a:r>
              <a:rPr lang="en-US" sz="1500" b="1" dirty="0"/>
              <a:t>for HL-LHC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E44080-F64C-3BF9-A1F6-AAFF6A3C5A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36016" y="958835"/>
            <a:ext cx="6426572" cy="4017223"/>
          </a:xfrm>
          <a:prstGeom prst="rect">
            <a:avLst/>
          </a:prstGeom>
        </p:spPr>
      </p:pic>
      <p:sp>
        <p:nvSpPr>
          <p:cNvPr id="5" name="Arc 4">
            <a:extLst>
              <a:ext uri="{FF2B5EF4-FFF2-40B4-BE49-F238E27FC236}">
                <a16:creationId xmlns:a16="http://schemas.microsoft.com/office/drawing/2014/main" id="{16F1C6F0-7234-E062-0A39-C372402A8E44}"/>
              </a:ext>
            </a:extLst>
          </p:cNvPr>
          <p:cNvSpPr/>
          <p:nvPr/>
        </p:nvSpPr>
        <p:spPr>
          <a:xfrm>
            <a:off x="5921799" y="2649675"/>
            <a:ext cx="5389124" cy="1984199"/>
          </a:xfrm>
          <a:prstGeom prst="arc">
            <a:avLst>
              <a:gd name="adj1" fmla="val 21121652"/>
              <a:gd name="adj2" fmla="val 21286569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394207-9935-760F-9F56-C1C56EE6E9D9}"/>
              </a:ext>
            </a:extLst>
          </p:cNvPr>
          <p:cNvSpPr txBox="1"/>
          <p:nvPr/>
        </p:nvSpPr>
        <p:spPr>
          <a:xfrm>
            <a:off x="5384568" y="5093669"/>
            <a:ext cx="15609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In. Triplets IP2/8</a:t>
            </a:r>
          </a:p>
          <a:p>
            <a:r>
              <a:rPr lang="en-US" sz="1400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In-situ</a:t>
            </a:r>
          </a:p>
          <a:p>
            <a:r>
              <a:rPr lang="en-US" sz="1400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190 m total</a:t>
            </a:r>
            <a:endParaRPr lang="en-GB" sz="1400" dirty="0">
              <a:solidFill>
                <a:srgbClr val="92D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962253-61DC-B664-C638-53A6ACE2CA6C}"/>
              </a:ext>
            </a:extLst>
          </p:cNvPr>
          <p:cNvSpPr txBox="1"/>
          <p:nvPr/>
        </p:nvSpPr>
        <p:spPr>
          <a:xfrm>
            <a:off x="10380660" y="5093669"/>
            <a:ext cx="13802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Arcs</a:t>
            </a:r>
          </a:p>
          <a:p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In-situ</a:t>
            </a:r>
          </a:p>
          <a:p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≈ 12 km total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1F098E-57C7-1A91-1FAD-67C5733FC4EC}"/>
              </a:ext>
            </a:extLst>
          </p:cNvPr>
          <p:cNvSpPr txBox="1"/>
          <p:nvPr/>
        </p:nvSpPr>
        <p:spPr>
          <a:xfrm>
            <a:off x="8559312" y="5093669"/>
            <a:ext cx="178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Matching sections</a:t>
            </a:r>
          </a:p>
          <a:p>
            <a:r>
              <a:rPr lang="en-US" sz="1400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Ex-situ, in magnet</a:t>
            </a:r>
          </a:p>
          <a:p>
            <a:r>
              <a:rPr lang="en-US" sz="1400" dirty="0">
                <a:solidFill>
                  <a:schemeClr val="accent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 m total</a:t>
            </a:r>
            <a:endParaRPr lang="en-GB" sz="1400" dirty="0">
              <a:solidFill>
                <a:schemeClr val="accent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40D028-7BB0-C4BC-BEAA-94ABB91BFFB5}"/>
              </a:ext>
            </a:extLst>
          </p:cNvPr>
          <p:cNvSpPr txBox="1"/>
          <p:nvPr/>
        </p:nvSpPr>
        <p:spPr>
          <a:xfrm>
            <a:off x="6977608" y="5093669"/>
            <a:ext cx="15496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In. Triplets IP1/5</a:t>
            </a:r>
          </a:p>
          <a:p>
            <a:r>
              <a:rPr lang="en-US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Ex-situ</a:t>
            </a:r>
          </a:p>
          <a:p>
            <a:r>
              <a:rPr lang="en-US" sz="1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320 m total</a:t>
            </a:r>
            <a:endParaRPr lang="en-GB" sz="140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C499D7F0-B569-B252-EAE6-A7C241D11E2F}"/>
              </a:ext>
            </a:extLst>
          </p:cNvPr>
          <p:cNvSpPr/>
          <p:nvPr/>
        </p:nvSpPr>
        <p:spPr>
          <a:xfrm>
            <a:off x="5921799" y="2647006"/>
            <a:ext cx="5389124" cy="1984199"/>
          </a:xfrm>
          <a:prstGeom prst="arc">
            <a:avLst>
              <a:gd name="adj1" fmla="val 21351190"/>
              <a:gd name="adj2" fmla="val 21534398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A21F3829-659E-5609-5B5C-5B523BCA03F5}"/>
              </a:ext>
            </a:extLst>
          </p:cNvPr>
          <p:cNvSpPr/>
          <p:nvPr/>
        </p:nvSpPr>
        <p:spPr>
          <a:xfrm>
            <a:off x="5921799" y="2644337"/>
            <a:ext cx="5389124" cy="1984199"/>
          </a:xfrm>
          <a:prstGeom prst="arc">
            <a:avLst>
              <a:gd name="adj1" fmla="val 17016120"/>
              <a:gd name="adj2" fmla="val 17505574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8B30C391-0F83-C07D-B9F1-235BCC560032}"/>
              </a:ext>
            </a:extLst>
          </p:cNvPr>
          <p:cNvSpPr/>
          <p:nvPr/>
        </p:nvSpPr>
        <p:spPr>
          <a:xfrm>
            <a:off x="5921799" y="2641030"/>
            <a:ext cx="5389124" cy="1984199"/>
          </a:xfrm>
          <a:prstGeom prst="arc">
            <a:avLst>
              <a:gd name="adj1" fmla="val 17616878"/>
              <a:gd name="adj2" fmla="val 18033555"/>
            </a:avLst>
          </a:prstGeom>
          <a:ln w="76200">
            <a:solidFill>
              <a:srgbClr val="92D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9D30E8D1-5F4A-BCF9-B966-149C9A5513AF}"/>
              </a:ext>
            </a:extLst>
          </p:cNvPr>
          <p:cNvSpPr/>
          <p:nvPr/>
        </p:nvSpPr>
        <p:spPr>
          <a:xfrm>
            <a:off x="5921799" y="2649675"/>
            <a:ext cx="5389124" cy="1984199"/>
          </a:xfrm>
          <a:prstGeom prst="arc">
            <a:avLst>
              <a:gd name="adj1" fmla="val 19915645"/>
              <a:gd name="adj2" fmla="val 20080867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EAE3EA0F-575E-3421-556A-A97BB1C7FF69}"/>
              </a:ext>
            </a:extLst>
          </p:cNvPr>
          <p:cNvSpPr/>
          <p:nvPr/>
        </p:nvSpPr>
        <p:spPr>
          <a:xfrm>
            <a:off x="5921799" y="2654509"/>
            <a:ext cx="5389124" cy="1984199"/>
          </a:xfrm>
          <a:prstGeom prst="arc">
            <a:avLst>
              <a:gd name="adj1" fmla="val 20150003"/>
              <a:gd name="adj2" fmla="val 20287081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1FDB2CB4-C92C-0F63-5B5A-C85128DB0D3E}"/>
              </a:ext>
            </a:extLst>
          </p:cNvPr>
          <p:cNvSpPr/>
          <p:nvPr/>
        </p:nvSpPr>
        <p:spPr>
          <a:xfrm>
            <a:off x="5921799" y="2659852"/>
            <a:ext cx="2093792" cy="1984199"/>
          </a:xfrm>
          <a:prstGeom prst="arc">
            <a:avLst>
              <a:gd name="adj1" fmla="val 10002899"/>
              <a:gd name="adj2" fmla="val 10653721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E56AA599-2524-06D8-600A-042DD04AECDA}"/>
              </a:ext>
            </a:extLst>
          </p:cNvPr>
          <p:cNvSpPr/>
          <p:nvPr/>
        </p:nvSpPr>
        <p:spPr>
          <a:xfrm>
            <a:off x="5921798" y="2635687"/>
            <a:ext cx="5940789" cy="1984199"/>
          </a:xfrm>
          <a:prstGeom prst="arc">
            <a:avLst>
              <a:gd name="adj1" fmla="val 10784294"/>
              <a:gd name="adj2" fmla="val 11004384"/>
            </a:avLst>
          </a:prstGeom>
          <a:ln w="76200">
            <a:solidFill>
              <a:srgbClr val="00B0F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F538249F-EF4C-C232-0D17-44A6A990B134}"/>
              </a:ext>
            </a:extLst>
          </p:cNvPr>
          <p:cNvSpPr/>
          <p:nvPr/>
        </p:nvSpPr>
        <p:spPr>
          <a:xfrm>
            <a:off x="5921799" y="2621699"/>
            <a:ext cx="5940789" cy="1984199"/>
          </a:xfrm>
          <a:prstGeom prst="arc">
            <a:avLst>
              <a:gd name="adj1" fmla="val 10988834"/>
              <a:gd name="adj2" fmla="val 11187081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E23886E8-7485-13A1-B143-5D2EE561F921}"/>
              </a:ext>
            </a:extLst>
          </p:cNvPr>
          <p:cNvSpPr/>
          <p:nvPr/>
        </p:nvSpPr>
        <p:spPr>
          <a:xfrm>
            <a:off x="5889371" y="2865896"/>
            <a:ext cx="3202748" cy="1621798"/>
          </a:xfrm>
          <a:prstGeom prst="arc">
            <a:avLst>
              <a:gd name="adj1" fmla="val 9890859"/>
              <a:gd name="adj2" fmla="val 10307681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04AB280E-6DE3-012B-3D82-BBC5B8EA36CF}"/>
              </a:ext>
            </a:extLst>
          </p:cNvPr>
          <p:cNvSpPr/>
          <p:nvPr/>
        </p:nvSpPr>
        <p:spPr>
          <a:xfrm>
            <a:off x="5921799" y="2647006"/>
            <a:ext cx="5389124" cy="1984199"/>
          </a:xfrm>
          <a:prstGeom prst="arc">
            <a:avLst>
              <a:gd name="adj1" fmla="val 19764710"/>
              <a:gd name="adj2" fmla="val 19934930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D2738E06-9991-AF90-95C7-621500F7E171}"/>
              </a:ext>
            </a:extLst>
          </p:cNvPr>
          <p:cNvSpPr/>
          <p:nvPr/>
        </p:nvSpPr>
        <p:spPr>
          <a:xfrm>
            <a:off x="5921799" y="2651840"/>
            <a:ext cx="5389124" cy="1984199"/>
          </a:xfrm>
          <a:prstGeom prst="arc">
            <a:avLst>
              <a:gd name="adj1" fmla="val 20287252"/>
              <a:gd name="adj2" fmla="val 20436974"/>
            </a:avLst>
          </a:prstGeom>
          <a:ln w="762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6ED2D570-C01B-F70C-950B-9DC7CCA9772A}"/>
              </a:ext>
            </a:extLst>
          </p:cNvPr>
          <p:cNvSpPr/>
          <p:nvPr/>
        </p:nvSpPr>
        <p:spPr>
          <a:xfrm>
            <a:off x="5921799" y="2652349"/>
            <a:ext cx="5389124" cy="1984199"/>
          </a:xfrm>
          <a:prstGeom prst="arc">
            <a:avLst>
              <a:gd name="adj1" fmla="val 18488189"/>
              <a:gd name="adj2" fmla="val 19556942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E4B4B8FE-FFCE-0ABC-3EF7-A33F2131E098}"/>
              </a:ext>
            </a:extLst>
          </p:cNvPr>
          <p:cNvSpPr/>
          <p:nvPr/>
        </p:nvSpPr>
        <p:spPr>
          <a:xfrm>
            <a:off x="5921799" y="2654509"/>
            <a:ext cx="5389124" cy="1984199"/>
          </a:xfrm>
          <a:prstGeom prst="arc">
            <a:avLst>
              <a:gd name="adj1" fmla="val 20562050"/>
              <a:gd name="adj2" fmla="val 20982319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7E15E958-4F94-1C59-B524-84373686E48D}"/>
              </a:ext>
            </a:extLst>
          </p:cNvPr>
          <p:cNvSpPr/>
          <p:nvPr/>
        </p:nvSpPr>
        <p:spPr>
          <a:xfrm>
            <a:off x="5921799" y="2651840"/>
            <a:ext cx="5389124" cy="1984199"/>
          </a:xfrm>
          <a:prstGeom prst="arc">
            <a:avLst>
              <a:gd name="adj1" fmla="val 1714"/>
              <a:gd name="adj2" fmla="val 1008910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id="{777F64E5-13EA-3790-E6A9-CE145D0BDB49}"/>
              </a:ext>
            </a:extLst>
          </p:cNvPr>
          <p:cNvSpPr/>
          <p:nvPr/>
        </p:nvSpPr>
        <p:spPr>
          <a:xfrm>
            <a:off x="5921799" y="2647966"/>
            <a:ext cx="5389124" cy="1984199"/>
          </a:xfrm>
          <a:prstGeom prst="arc">
            <a:avLst>
              <a:gd name="adj1" fmla="val 11412439"/>
              <a:gd name="adj2" fmla="val 12310573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ED73D735-EB78-A91C-A2EC-65B07A4590C8}"/>
              </a:ext>
            </a:extLst>
          </p:cNvPr>
          <p:cNvSpPr/>
          <p:nvPr/>
        </p:nvSpPr>
        <p:spPr>
          <a:xfrm>
            <a:off x="5921799" y="2651840"/>
            <a:ext cx="5389124" cy="1984199"/>
          </a:xfrm>
          <a:prstGeom prst="arc">
            <a:avLst>
              <a:gd name="adj1" fmla="val 12997965"/>
              <a:gd name="adj2" fmla="val 16240856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07BCE07-F2A2-1016-DD0E-0FDF8A7575AB}"/>
              </a:ext>
            </a:extLst>
          </p:cNvPr>
          <p:cNvSpPr/>
          <p:nvPr/>
        </p:nvSpPr>
        <p:spPr>
          <a:xfrm>
            <a:off x="10295828" y="5088796"/>
            <a:ext cx="1444808" cy="11712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46634E05-9BF2-10D4-BEA4-529730334454}"/>
              </a:ext>
            </a:extLst>
          </p:cNvPr>
          <p:cNvSpPr/>
          <p:nvPr/>
        </p:nvSpPr>
        <p:spPr>
          <a:xfrm>
            <a:off x="5921799" y="3038126"/>
            <a:ext cx="5389124" cy="1563967"/>
          </a:xfrm>
          <a:prstGeom prst="arc">
            <a:avLst>
              <a:gd name="adj1" fmla="val 9239746"/>
              <a:gd name="adj2" fmla="val 10412020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D56E6CE8-3E3B-DE3A-5A4B-324ECEC4DAA1}"/>
              </a:ext>
            </a:extLst>
          </p:cNvPr>
          <p:cNvSpPr/>
          <p:nvPr/>
        </p:nvSpPr>
        <p:spPr>
          <a:xfrm>
            <a:off x="5921799" y="2642477"/>
            <a:ext cx="5389124" cy="1984199"/>
          </a:xfrm>
          <a:prstGeom prst="arc">
            <a:avLst>
              <a:gd name="adj1" fmla="val 3858137"/>
              <a:gd name="adj2" fmla="val 8477939"/>
            </a:avLst>
          </a:prstGeom>
          <a:ln w="762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9AC27BC-7687-034A-DA06-0BF378F39E3B}"/>
              </a:ext>
            </a:extLst>
          </p:cNvPr>
          <p:cNvSpPr txBox="1"/>
          <p:nvPr/>
        </p:nvSpPr>
        <p:spPr>
          <a:xfrm>
            <a:off x="10622342" y="5972414"/>
            <a:ext cx="791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BST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Content Placeholder 5">
            <a:extLst>
              <a:ext uri="{FF2B5EF4-FFF2-40B4-BE49-F238E27FC236}">
                <a16:creationId xmlns:a16="http://schemas.microsoft.com/office/drawing/2014/main" id="{02340331-95F1-029E-3DA5-23D44DEAF7DD}"/>
              </a:ext>
            </a:extLst>
          </p:cNvPr>
          <p:cNvSpPr txBox="1">
            <a:spLocks/>
          </p:cNvSpPr>
          <p:nvPr/>
        </p:nvSpPr>
        <p:spPr>
          <a:xfrm>
            <a:off x="328177" y="2471840"/>
            <a:ext cx="5008294" cy="14983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800" b="1" dirty="0"/>
              <a:t>Mitigation strategy</a:t>
            </a:r>
          </a:p>
          <a:p>
            <a:pPr marL="36576" indent="0">
              <a:buFont typeface="Arial"/>
              <a:buNone/>
            </a:pPr>
            <a:r>
              <a:rPr lang="en-US" sz="1500" dirty="0"/>
              <a:t>Deposit a </a:t>
            </a:r>
            <a:r>
              <a:rPr lang="en-US" sz="1500" b="1" dirty="0"/>
              <a:t>thin amorphous carbon layer </a:t>
            </a:r>
            <a:r>
              <a:rPr lang="en-US" sz="1500" dirty="0"/>
              <a:t>on selected arc beam screens</a:t>
            </a:r>
          </a:p>
          <a:p>
            <a:pPr marL="36576" indent="0">
              <a:buFont typeface="Arial"/>
              <a:buNone/>
            </a:pPr>
            <a:r>
              <a:rPr lang="en-US" sz="1500" dirty="0"/>
              <a:t>→ recover </a:t>
            </a:r>
            <a:r>
              <a:rPr lang="en-US" sz="1500" b="1" dirty="0"/>
              <a:t>proper scrubbing efficiency </a:t>
            </a:r>
            <a:r>
              <a:rPr lang="en-US" sz="1500" dirty="0"/>
              <a:t>of the beam screens</a:t>
            </a:r>
          </a:p>
          <a:p>
            <a:pPr marL="36576" indent="0">
              <a:buNone/>
            </a:pPr>
            <a:r>
              <a:rPr lang="en-US" sz="1500" dirty="0"/>
              <a:t>→ recover cooling margin</a:t>
            </a:r>
            <a:endParaRPr lang="en-US" sz="1500" b="1" dirty="0"/>
          </a:p>
        </p:txBody>
      </p:sp>
      <p:sp>
        <p:nvSpPr>
          <p:cNvPr id="38" name="Content Placeholder 5">
            <a:extLst>
              <a:ext uri="{FF2B5EF4-FFF2-40B4-BE49-F238E27FC236}">
                <a16:creationId xmlns:a16="http://schemas.microsoft.com/office/drawing/2014/main" id="{1298FDA5-EC38-0187-F66C-530CE1A4F60B}"/>
              </a:ext>
            </a:extLst>
          </p:cNvPr>
          <p:cNvSpPr txBox="1">
            <a:spLocks/>
          </p:cNvSpPr>
          <p:nvPr/>
        </p:nvSpPr>
        <p:spPr>
          <a:xfrm>
            <a:off x="325973" y="4501538"/>
            <a:ext cx="5008294" cy="18283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500" dirty="0"/>
              <a:t>→ in-situ coating of about 12 km of LHC beam screens, by sections of 53 m (half-cell between 2 QQBIs ICs)  </a:t>
            </a:r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69340F07-16C4-2E5B-927E-6C78D3FBA6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58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53F9D3-3B6B-EA18-3923-920A79939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09A7726-C996-3BA3-1850-DA7CE4861DBA}"/>
              </a:ext>
            </a:extLst>
          </p:cNvPr>
          <p:cNvCxnSpPr>
            <a:cxnSpLocks/>
          </p:cNvCxnSpPr>
          <p:nvPr/>
        </p:nvCxnSpPr>
        <p:spPr>
          <a:xfrm>
            <a:off x="885464" y="4095447"/>
            <a:ext cx="989797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7D3826B-4BD8-BCFA-47DE-7ACF1540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system - principle</a:t>
            </a:r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CF6BA5E-2FF7-B958-7437-B8AB52B4933D}"/>
              </a:ext>
            </a:extLst>
          </p:cNvPr>
          <p:cNvSpPr/>
          <p:nvPr/>
        </p:nvSpPr>
        <p:spPr>
          <a:xfrm>
            <a:off x="1315705" y="3629957"/>
            <a:ext cx="25344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773A601-1598-62AB-6F00-B717128FD1E9}"/>
              </a:ext>
            </a:extLst>
          </p:cNvPr>
          <p:cNvSpPr/>
          <p:nvPr/>
        </p:nvSpPr>
        <p:spPr>
          <a:xfrm>
            <a:off x="3922237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9CA9214-5BF6-EB68-17EF-F7E847506433}"/>
              </a:ext>
            </a:extLst>
          </p:cNvPr>
          <p:cNvSpPr/>
          <p:nvPr/>
        </p:nvSpPr>
        <p:spPr>
          <a:xfrm>
            <a:off x="6527016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95EBC2A-6968-4ECB-70D3-9DC16660CA06}"/>
              </a:ext>
            </a:extLst>
          </p:cNvPr>
          <p:cNvSpPr/>
          <p:nvPr/>
        </p:nvSpPr>
        <p:spPr>
          <a:xfrm>
            <a:off x="9131795" y="3629957"/>
            <a:ext cx="12600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F257E1-D6EC-0C94-3ABF-A59D6FA7A15D}"/>
              </a:ext>
            </a:extLst>
          </p:cNvPr>
          <p:cNvSpPr txBox="1"/>
          <p:nvPr/>
        </p:nvSpPr>
        <p:spPr>
          <a:xfrm>
            <a:off x="1768700" y="360238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AC92303-0ABD-E5CB-F337-7F911E3C5A99}"/>
              </a:ext>
            </a:extLst>
          </p:cNvPr>
          <p:cNvSpPr txBox="1"/>
          <p:nvPr/>
        </p:nvSpPr>
        <p:spPr>
          <a:xfrm>
            <a:off x="4310255" y="3600898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E7FCCA9-7ACC-B464-A68C-93DD64ACA6E3}"/>
              </a:ext>
            </a:extLst>
          </p:cNvPr>
          <p:cNvSpPr txBox="1"/>
          <p:nvPr/>
        </p:nvSpPr>
        <p:spPr>
          <a:xfrm>
            <a:off x="6915034" y="3609666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E763702-7493-D88B-CB36-21E1EA602D70}"/>
              </a:ext>
            </a:extLst>
          </p:cNvPr>
          <p:cNvSpPr txBox="1"/>
          <p:nvPr/>
        </p:nvSpPr>
        <p:spPr>
          <a:xfrm>
            <a:off x="8883490" y="360089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85610A-62A4-0749-9E28-EEB2320CBBC1}"/>
              </a:ext>
            </a:extLst>
          </p:cNvPr>
          <p:cNvSpPr txBox="1"/>
          <p:nvPr/>
        </p:nvSpPr>
        <p:spPr>
          <a:xfrm>
            <a:off x="3566069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C0EA38-295C-2AF6-A4BA-C91D432D56D7}"/>
              </a:ext>
            </a:extLst>
          </p:cNvPr>
          <p:cNvSpPr txBox="1"/>
          <p:nvPr/>
        </p:nvSpPr>
        <p:spPr>
          <a:xfrm>
            <a:off x="6166712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137DCE0-69C6-E9B6-F737-7200FD3B7021}"/>
              </a:ext>
            </a:extLst>
          </p:cNvPr>
          <p:cNvSpPr txBox="1"/>
          <p:nvPr/>
        </p:nvSpPr>
        <p:spPr>
          <a:xfrm>
            <a:off x="8587882" y="3378313"/>
            <a:ext cx="1087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 + BPM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5FDBEE-5AEE-26BB-9D42-61C006AB74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0FFF7E0-FA7C-59E7-0F66-32453D2D65FB}"/>
              </a:ext>
            </a:extLst>
          </p:cNvPr>
          <p:cNvGrpSpPr/>
          <p:nvPr/>
        </p:nvGrpSpPr>
        <p:grpSpPr>
          <a:xfrm>
            <a:off x="1314588" y="4049382"/>
            <a:ext cx="360000" cy="141735"/>
            <a:chOff x="2105962" y="4474640"/>
            <a:chExt cx="360000" cy="141735"/>
          </a:xfrm>
        </p:grpSpPr>
        <p:sp>
          <p:nvSpPr>
            <p:cNvPr id="2" name="Flowchart: Alternate Process 1">
              <a:extLst>
                <a:ext uri="{FF2B5EF4-FFF2-40B4-BE49-F238E27FC236}">
                  <a16:creationId xmlns:a16="http://schemas.microsoft.com/office/drawing/2014/main" id="{D0C97C1A-0812-0A5D-0DC8-AE1659998E3D}"/>
                </a:ext>
              </a:extLst>
            </p:cNvPr>
            <p:cNvSpPr/>
            <p:nvPr/>
          </p:nvSpPr>
          <p:spPr>
            <a:xfrm>
              <a:off x="2105962" y="4474640"/>
              <a:ext cx="360000" cy="108000"/>
            </a:xfrm>
            <a:prstGeom prst="flowChartAlternateProcess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45A9A20-95E6-1A37-6F93-D25830508D68}"/>
                </a:ext>
              </a:extLst>
            </p:cNvPr>
            <p:cNvSpPr/>
            <p:nvPr/>
          </p:nvSpPr>
          <p:spPr>
            <a:xfrm>
              <a:off x="2133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BE4714C-3F37-07CA-41E3-CBC2D7BFBCB6}"/>
                </a:ext>
              </a:extLst>
            </p:cNvPr>
            <p:cNvSpPr/>
            <p:nvPr/>
          </p:nvSpPr>
          <p:spPr>
            <a:xfrm>
              <a:off x="2387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8EB3F11-C87F-ECC0-F729-C7D441A43AB2}"/>
              </a:ext>
            </a:extLst>
          </p:cNvPr>
          <p:cNvSpPr/>
          <p:nvPr/>
        </p:nvSpPr>
        <p:spPr>
          <a:xfrm>
            <a:off x="1282753" y="4008276"/>
            <a:ext cx="432000" cy="178937"/>
          </a:xfrm>
          <a:prstGeom prst="roundRect">
            <a:avLst/>
          </a:prstGeom>
          <a:solidFill>
            <a:srgbClr val="9966FF">
              <a:alpha val="36000"/>
            </a:srgbClr>
          </a:solidFill>
          <a:ln>
            <a:solidFill>
              <a:srgbClr val="9966FF">
                <a:alpha val="3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F0BBC36-F83C-803E-F05B-BBCB98897845}"/>
              </a:ext>
            </a:extLst>
          </p:cNvPr>
          <p:cNvGrpSpPr/>
          <p:nvPr/>
        </p:nvGrpSpPr>
        <p:grpSpPr>
          <a:xfrm>
            <a:off x="3922237" y="4049382"/>
            <a:ext cx="360000" cy="141735"/>
            <a:chOff x="2105962" y="4474640"/>
            <a:chExt cx="360000" cy="141735"/>
          </a:xfrm>
        </p:grpSpPr>
        <p:sp>
          <p:nvSpPr>
            <p:cNvPr id="17" name="Flowchart: Alternate Process 16">
              <a:extLst>
                <a:ext uri="{FF2B5EF4-FFF2-40B4-BE49-F238E27FC236}">
                  <a16:creationId xmlns:a16="http://schemas.microsoft.com/office/drawing/2014/main" id="{BD7F58A7-DB64-CF4F-AA5F-90ABFF4C3B1C}"/>
                </a:ext>
              </a:extLst>
            </p:cNvPr>
            <p:cNvSpPr/>
            <p:nvPr/>
          </p:nvSpPr>
          <p:spPr>
            <a:xfrm>
              <a:off x="2105962" y="4474640"/>
              <a:ext cx="360000" cy="108000"/>
            </a:xfrm>
            <a:prstGeom prst="flowChartAlternateProcess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DFDA116-0320-5AFD-7287-F74F3E4C3838}"/>
                </a:ext>
              </a:extLst>
            </p:cNvPr>
            <p:cNvSpPr/>
            <p:nvPr/>
          </p:nvSpPr>
          <p:spPr>
            <a:xfrm>
              <a:off x="2133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2951F2C-96C0-C8EC-7EF8-DC380DEF6E6E}"/>
                </a:ext>
              </a:extLst>
            </p:cNvPr>
            <p:cNvSpPr/>
            <p:nvPr/>
          </p:nvSpPr>
          <p:spPr>
            <a:xfrm>
              <a:off x="2387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F8388CC-BC77-B0F3-B0B5-54DEC1A37E2A}"/>
              </a:ext>
            </a:extLst>
          </p:cNvPr>
          <p:cNvGrpSpPr/>
          <p:nvPr/>
        </p:nvGrpSpPr>
        <p:grpSpPr>
          <a:xfrm>
            <a:off x="6521557" y="4032514"/>
            <a:ext cx="360000" cy="141735"/>
            <a:chOff x="2105962" y="4474640"/>
            <a:chExt cx="360000" cy="141735"/>
          </a:xfrm>
        </p:grpSpPr>
        <p:sp>
          <p:nvSpPr>
            <p:cNvPr id="21" name="Flowchart: Alternate Process 20">
              <a:extLst>
                <a:ext uri="{FF2B5EF4-FFF2-40B4-BE49-F238E27FC236}">
                  <a16:creationId xmlns:a16="http://schemas.microsoft.com/office/drawing/2014/main" id="{97241085-1FCC-09D5-B745-4ACE2FED7568}"/>
                </a:ext>
              </a:extLst>
            </p:cNvPr>
            <p:cNvSpPr/>
            <p:nvPr/>
          </p:nvSpPr>
          <p:spPr>
            <a:xfrm>
              <a:off x="2105962" y="4474640"/>
              <a:ext cx="360000" cy="108000"/>
            </a:xfrm>
            <a:prstGeom prst="flowChartAlternateProcess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90346C6-B219-28E3-7E52-58098DFFB957}"/>
                </a:ext>
              </a:extLst>
            </p:cNvPr>
            <p:cNvSpPr/>
            <p:nvPr/>
          </p:nvSpPr>
          <p:spPr>
            <a:xfrm>
              <a:off x="2133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45888C8-DF21-E206-90B6-AD228C6B57F7}"/>
                </a:ext>
              </a:extLst>
            </p:cNvPr>
            <p:cNvSpPr/>
            <p:nvPr/>
          </p:nvSpPr>
          <p:spPr>
            <a:xfrm>
              <a:off x="2387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2133477-4592-9216-A023-B18AACD8D3B8}"/>
              </a:ext>
            </a:extLst>
          </p:cNvPr>
          <p:cNvSpPr/>
          <p:nvPr/>
        </p:nvSpPr>
        <p:spPr>
          <a:xfrm>
            <a:off x="3883272" y="4008276"/>
            <a:ext cx="432000" cy="178937"/>
          </a:xfrm>
          <a:prstGeom prst="roundRect">
            <a:avLst/>
          </a:prstGeom>
          <a:solidFill>
            <a:srgbClr val="9966FF">
              <a:alpha val="36000"/>
            </a:srgbClr>
          </a:solidFill>
          <a:ln>
            <a:solidFill>
              <a:srgbClr val="9966FF">
                <a:alpha val="3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2F26A502-EDD0-A3AA-A795-63AFC3BAC9CA}"/>
              </a:ext>
            </a:extLst>
          </p:cNvPr>
          <p:cNvSpPr/>
          <p:nvPr/>
        </p:nvSpPr>
        <p:spPr>
          <a:xfrm>
            <a:off x="6486448" y="4003512"/>
            <a:ext cx="432000" cy="178937"/>
          </a:xfrm>
          <a:prstGeom prst="roundRect">
            <a:avLst/>
          </a:prstGeom>
          <a:solidFill>
            <a:srgbClr val="9966FF">
              <a:alpha val="36000"/>
            </a:srgbClr>
          </a:solidFill>
          <a:ln>
            <a:solidFill>
              <a:srgbClr val="9966FF">
                <a:alpha val="3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8F7674-6E6D-086E-07F4-D86277A5BA65}"/>
              </a:ext>
            </a:extLst>
          </p:cNvPr>
          <p:cNvGrpSpPr/>
          <p:nvPr/>
        </p:nvGrpSpPr>
        <p:grpSpPr>
          <a:xfrm>
            <a:off x="7932396" y="4043254"/>
            <a:ext cx="360000" cy="141735"/>
            <a:chOff x="2105962" y="4474640"/>
            <a:chExt cx="360000" cy="141735"/>
          </a:xfrm>
        </p:grpSpPr>
        <p:sp>
          <p:nvSpPr>
            <p:cNvPr id="32" name="Flowchart: Alternate Process 31">
              <a:extLst>
                <a:ext uri="{FF2B5EF4-FFF2-40B4-BE49-F238E27FC236}">
                  <a16:creationId xmlns:a16="http://schemas.microsoft.com/office/drawing/2014/main" id="{FA8546B7-640B-0928-A957-34A984BC95C1}"/>
                </a:ext>
              </a:extLst>
            </p:cNvPr>
            <p:cNvSpPr/>
            <p:nvPr/>
          </p:nvSpPr>
          <p:spPr>
            <a:xfrm>
              <a:off x="2105962" y="4474640"/>
              <a:ext cx="360000" cy="108000"/>
            </a:xfrm>
            <a:prstGeom prst="flowChartAlternateProcess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2D67F27-D8A4-81D5-A09E-1EB9AE35470A}"/>
                </a:ext>
              </a:extLst>
            </p:cNvPr>
            <p:cNvSpPr/>
            <p:nvPr/>
          </p:nvSpPr>
          <p:spPr>
            <a:xfrm>
              <a:off x="2133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B53F104-7556-AC4F-EC15-B7776C01B46C}"/>
                </a:ext>
              </a:extLst>
            </p:cNvPr>
            <p:cNvSpPr/>
            <p:nvPr/>
          </p:nvSpPr>
          <p:spPr>
            <a:xfrm>
              <a:off x="2387354" y="4562375"/>
              <a:ext cx="54000" cy="540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1A15F7C-8684-E770-570E-802C3F5E049B}"/>
              </a:ext>
            </a:extLst>
          </p:cNvPr>
          <p:cNvGrpSpPr/>
          <p:nvPr/>
        </p:nvGrpSpPr>
        <p:grpSpPr>
          <a:xfrm>
            <a:off x="432839" y="1224533"/>
            <a:ext cx="2761698" cy="3132252"/>
            <a:chOff x="432839" y="1224533"/>
            <a:chExt cx="2761698" cy="31322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9B0E112-7A43-ABF0-6BF1-E853CE24D5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2839" y="1523128"/>
              <a:ext cx="879412" cy="2833657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FCA0B97-9417-48A8-6D0E-8C4EC29EB63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8135" y="2871874"/>
              <a:ext cx="6439" cy="122357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EAF5CF9-86C7-B442-3A9D-D1CC096B4450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 flipV="1">
              <a:off x="868135" y="2374185"/>
              <a:ext cx="35061" cy="4976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FB38F9F-A607-5575-453C-3D16B17D74FF}"/>
                </a:ext>
              </a:extLst>
            </p:cNvPr>
            <p:cNvCxnSpPr>
              <a:cxnSpLocks/>
              <a:endCxn id="40" idx="6"/>
            </p:cNvCxnSpPr>
            <p:nvPr/>
          </p:nvCxnSpPr>
          <p:spPr>
            <a:xfrm flipH="1" flipV="1">
              <a:off x="846718" y="1945413"/>
              <a:ext cx="21417" cy="90617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91DC987-9DFA-9587-29A3-6A44611A7F33}"/>
                </a:ext>
              </a:extLst>
            </p:cNvPr>
            <p:cNvSpPr/>
            <p:nvPr/>
          </p:nvSpPr>
          <p:spPr>
            <a:xfrm>
              <a:off x="720718" y="1882413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4E796C8-FE2C-46A6-8C62-F286B0B2C7F7}"/>
                </a:ext>
              </a:extLst>
            </p:cNvPr>
            <p:cNvSpPr/>
            <p:nvPr/>
          </p:nvSpPr>
          <p:spPr>
            <a:xfrm>
              <a:off x="903196" y="2311185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25FF8EEF-2982-8AD7-A6DA-F2685B1FFA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0045" y="1224533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AB75B6B-8585-5929-FF04-79899764EEA6}"/>
                </a:ext>
              </a:extLst>
            </p:cNvPr>
            <p:cNvCxnSpPr/>
            <p:nvPr/>
          </p:nvCxnSpPr>
          <p:spPr>
            <a:xfrm flipH="1">
              <a:off x="885464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506C727E-FCE8-5BCE-2979-909ADF01BB7E}"/>
                </a:ext>
              </a:extLst>
            </p:cNvPr>
            <p:cNvCxnSpPr>
              <a:cxnSpLocks/>
            </p:cNvCxnSpPr>
            <p:nvPr/>
          </p:nvCxnSpPr>
          <p:spPr>
            <a:xfrm>
              <a:off x="879474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Content Placeholder 32">
            <a:extLst>
              <a:ext uri="{FF2B5EF4-FFF2-40B4-BE49-F238E27FC236}">
                <a16:creationId xmlns:a16="http://schemas.microsoft.com/office/drawing/2014/main" id="{3FDCFA3A-554E-94F2-3F98-9E7FCFB351AB}"/>
              </a:ext>
            </a:extLst>
          </p:cNvPr>
          <p:cNvSpPr txBox="1">
            <a:spLocks/>
          </p:cNvSpPr>
          <p:nvPr/>
        </p:nvSpPr>
        <p:spPr>
          <a:xfrm>
            <a:off x="306196" y="4766142"/>
            <a:ext cx="6632486" cy="16645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500" dirty="0"/>
              <a:t>System developed for Q5L8 (LS2) and HL-LHC beam screen coating:</a:t>
            </a:r>
          </a:p>
          <a:p>
            <a:pPr indent="-324000"/>
            <a:r>
              <a:rPr lang="en-US" sz="1500" dirty="0"/>
              <a:t>Coating train: graphite target on wheels</a:t>
            </a:r>
          </a:p>
          <a:p>
            <a:pPr indent="-324000"/>
            <a:r>
              <a:rPr lang="en-US" sz="1500" dirty="0"/>
              <a:t>Plasma powering: </a:t>
            </a:r>
            <a:r>
              <a:rPr lang="en-US" sz="1500" b="1" dirty="0"/>
              <a:t>electrical cables</a:t>
            </a:r>
          </a:p>
          <a:p>
            <a:pPr indent="-324000"/>
            <a:r>
              <a:rPr lang="en-US" sz="1500" dirty="0"/>
              <a:t>Train displacement: </a:t>
            </a:r>
            <a:r>
              <a:rPr lang="en-US" sz="1500" b="1" dirty="0"/>
              <a:t>mechanical pulling </a:t>
            </a:r>
            <a:r>
              <a:rPr lang="en-US" sz="1500" dirty="0"/>
              <a:t>and </a:t>
            </a:r>
            <a:r>
              <a:rPr lang="en-US" sz="1500" b="1" dirty="0"/>
              <a:t>braking cables</a:t>
            </a:r>
          </a:p>
          <a:p>
            <a:pPr marL="36576" indent="0">
              <a:buFont typeface="Arial"/>
              <a:buNone/>
            </a:pPr>
            <a:endParaRPr lang="en-US" sz="1500" dirty="0"/>
          </a:p>
          <a:p>
            <a:pPr marL="36576" indent="0">
              <a:buFont typeface="Arial"/>
              <a:buNone/>
            </a:pPr>
            <a:r>
              <a:rPr lang="en-US" sz="1500" dirty="0"/>
              <a:t>→</a:t>
            </a:r>
            <a:r>
              <a:rPr lang="en-US" sz="1500" b="1" dirty="0"/>
              <a:t> In-vacuum spool system </a:t>
            </a:r>
            <a:r>
              <a:rPr lang="en-US" sz="1500" dirty="0"/>
              <a:t>with automated rolling/unrolling by external motors</a:t>
            </a: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E90B6DD9-9B4A-221D-8177-20B1B3B21F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4774" y="4588138"/>
            <a:ext cx="4486168" cy="1809421"/>
          </a:xfrm>
          <a:prstGeom prst="rect">
            <a:avLst/>
          </a:prstGeom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B91AA912-ED92-A38B-F956-C73D189A2746}"/>
              </a:ext>
            </a:extLst>
          </p:cNvPr>
          <p:cNvGrpSpPr/>
          <p:nvPr/>
        </p:nvGrpSpPr>
        <p:grpSpPr>
          <a:xfrm>
            <a:off x="8462206" y="1224532"/>
            <a:ext cx="2760186" cy="3132253"/>
            <a:chOff x="8462206" y="1224532"/>
            <a:chExt cx="2760186" cy="3132253"/>
          </a:xfrm>
        </p:grpSpPr>
        <p:pic>
          <p:nvPicPr>
            <p:cNvPr id="81" name="Picture 80">
              <a:extLst>
                <a:ext uri="{FF2B5EF4-FFF2-40B4-BE49-F238E27FC236}">
                  <a16:creationId xmlns:a16="http://schemas.microsoft.com/office/drawing/2014/main" id="{E6774C5B-947B-39DC-6212-FB011DB2E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0344492" y="1521899"/>
              <a:ext cx="877900" cy="2834886"/>
            </a:xfrm>
            <a:prstGeom prst="rect">
              <a:avLst/>
            </a:prstGeom>
          </p:spPr>
        </p:pic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1C07DA22-B1AE-03D2-FCC5-97B7D0C1371B}"/>
                </a:ext>
              </a:extLst>
            </p:cNvPr>
            <p:cNvCxnSpPr/>
            <p:nvPr/>
          </p:nvCxnSpPr>
          <p:spPr>
            <a:xfrm flipH="1">
              <a:off x="10225571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3EBD8387-B2E6-3AE5-35EF-F6CB87239E68}"/>
                </a:ext>
              </a:extLst>
            </p:cNvPr>
            <p:cNvCxnSpPr>
              <a:cxnSpLocks/>
            </p:cNvCxnSpPr>
            <p:nvPr/>
          </p:nvCxnSpPr>
          <p:spPr>
            <a:xfrm>
              <a:off x="10777452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1697568A-3953-68DE-9673-1AA63BED35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62206" y="1224532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68293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397127-694E-4B97-2FAD-E7A28EAA3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E4CAC1A-1384-2CAA-C019-F95BBD5F1CD1}"/>
              </a:ext>
            </a:extLst>
          </p:cNvPr>
          <p:cNvCxnSpPr>
            <a:cxnSpLocks/>
          </p:cNvCxnSpPr>
          <p:nvPr/>
        </p:nvCxnSpPr>
        <p:spPr>
          <a:xfrm flipV="1">
            <a:off x="885464" y="4089901"/>
            <a:ext cx="9891988" cy="554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662B04A-A2AB-41BE-3D82-B604A80B0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system - principle</a:t>
            </a:r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2906E26-E206-3F98-BFDB-12CC2769B368}"/>
              </a:ext>
            </a:extLst>
          </p:cNvPr>
          <p:cNvSpPr/>
          <p:nvPr/>
        </p:nvSpPr>
        <p:spPr>
          <a:xfrm>
            <a:off x="1315705" y="3629957"/>
            <a:ext cx="25344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F6F7B9B-5790-BDFF-5DC1-B8BDAFDF494F}"/>
              </a:ext>
            </a:extLst>
          </p:cNvPr>
          <p:cNvSpPr/>
          <p:nvPr/>
        </p:nvSpPr>
        <p:spPr>
          <a:xfrm>
            <a:off x="3922237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3E57EFB-0B6B-8870-5D7E-B7BFBE5409ED}"/>
              </a:ext>
            </a:extLst>
          </p:cNvPr>
          <p:cNvSpPr/>
          <p:nvPr/>
        </p:nvSpPr>
        <p:spPr>
          <a:xfrm>
            <a:off x="6527016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E428129-A02C-1C67-02F8-132DC1077204}"/>
              </a:ext>
            </a:extLst>
          </p:cNvPr>
          <p:cNvSpPr/>
          <p:nvPr/>
        </p:nvSpPr>
        <p:spPr>
          <a:xfrm>
            <a:off x="9131795" y="3629957"/>
            <a:ext cx="12600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168EEB-EA32-4634-2532-93268D1F89E4}"/>
              </a:ext>
            </a:extLst>
          </p:cNvPr>
          <p:cNvSpPr txBox="1"/>
          <p:nvPr/>
        </p:nvSpPr>
        <p:spPr>
          <a:xfrm>
            <a:off x="1768700" y="360238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BE10B72-ECCB-1D9B-D9AA-A95A32FCAB25}"/>
              </a:ext>
            </a:extLst>
          </p:cNvPr>
          <p:cNvSpPr txBox="1"/>
          <p:nvPr/>
        </p:nvSpPr>
        <p:spPr>
          <a:xfrm>
            <a:off x="4310255" y="3600898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B96BE22-555C-87B2-4490-9043CC5321B3}"/>
              </a:ext>
            </a:extLst>
          </p:cNvPr>
          <p:cNvSpPr txBox="1"/>
          <p:nvPr/>
        </p:nvSpPr>
        <p:spPr>
          <a:xfrm>
            <a:off x="6915034" y="3609666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AEF096A-850E-B58D-6E72-B565BB165CF6}"/>
              </a:ext>
            </a:extLst>
          </p:cNvPr>
          <p:cNvSpPr txBox="1"/>
          <p:nvPr/>
        </p:nvSpPr>
        <p:spPr>
          <a:xfrm>
            <a:off x="8883490" y="360089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8518F8A-786D-59F2-E8C8-A05AA4BDB0E1}"/>
              </a:ext>
            </a:extLst>
          </p:cNvPr>
          <p:cNvSpPr txBox="1"/>
          <p:nvPr/>
        </p:nvSpPr>
        <p:spPr>
          <a:xfrm>
            <a:off x="3566069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7B730FF-3119-C26A-035B-E45461004BAD}"/>
              </a:ext>
            </a:extLst>
          </p:cNvPr>
          <p:cNvSpPr txBox="1"/>
          <p:nvPr/>
        </p:nvSpPr>
        <p:spPr>
          <a:xfrm>
            <a:off x="6166712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45E69C0-EFF6-D061-6E2B-BBBE4D9E927C}"/>
              </a:ext>
            </a:extLst>
          </p:cNvPr>
          <p:cNvSpPr txBox="1"/>
          <p:nvPr/>
        </p:nvSpPr>
        <p:spPr>
          <a:xfrm>
            <a:off x="8587882" y="3378313"/>
            <a:ext cx="1087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 + BPM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323FE-566E-F091-FF35-82DD00ABAD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CBADC9F-AACD-EBAF-72EB-794CF93FC738}"/>
              </a:ext>
            </a:extLst>
          </p:cNvPr>
          <p:cNvGrpSpPr/>
          <p:nvPr/>
        </p:nvGrpSpPr>
        <p:grpSpPr>
          <a:xfrm>
            <a:off x="1282753" y="4003512"/>
            <a:ext cx="7009643" cy="213783"/>
            <a:chOff x="1282753" y="4003512"/>
            <a:chExt cx="7009643" cy="213783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49C282D-D3BD-42AD-E49F-95E20E931EA9}"/>
                </a:ext>
              </a:extLst>
            </p:cNvPr>
            <p:cNvSpPr/>
            <p:nvPr/>
          </p:nvSpPr>
          <p:spPr>
            <a:xfrm>
              <a:off x="6851681" y="4094012"/>
              <a:ext cx="1088108" cy="1232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780AC8E-FEFD-D0E8-7907-3D2C3A2311AC}"/>
                </a:ext>
              </a:extLst>
            </p:cNvPr>
            <p:cNvGrpSpPr/>
            <p:nvPr/>
          </p:nvGrpSpPr>
          <p:grpSpPr>
            <a:xfrm>
              <a:off x="1314588" y="4049382"/>
              <a:ext cx="360000" cy="141735"/>
              <a:chOff x="2105962" y="4474640"/>
              <a:chExt cx="360000" cy="141735"/>
            </a:xfrm>
          </p:grpSpPr>
          <p:sp>
            <p:nvSpPr>
              <p:cNvPr id="2" name="Flowchart: Alternate Process 1">
                <a:extLst>
                  <a:ext uri="{FF2B5EF4-FFF2-40B4-BE49-F238E27FC236}">
                    <a16:creationId xmlns:a16="http://schemas.microsoft.com/office/drawing/2014/main" id="{B9008075-DD22-2665-4D72-9C3F411505E6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6A3DC02C-3706-5F6E-0311-86FEE2D91267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3480FAC4-5D6C-18C2-0A19-7147D02AAE58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DD899A66-2D7D-3CAB-5811-251A1B31B914}"/>
                </a:ext>
              </a:extLst>
            </p:cNvPr>
            <p:cNvSpPr/>
            <p:nvPr/>
          </p:nvSpPr>
          <p:spPr>
            <a:xfrm>
              <a:off x="1282753" y="4008276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B3A2CE7-8D69-CD63-3E6E-34E5FF81844A}"/>
                </a:ext>
              </a:extLst>
            </p:cNvPr>
            <p:cNvGrpSpPr/>
            <p:nvPr/>
          </p:nvGrpSpPr>
          <p:grpSpPr>
            <a:xfrm>
              <a:off x="3922237" y="4049382"/>
              <a:ext cx="360000" cy="141735"/>
              <a:chOff x="2105962" y="4474640"/>
              <a:chExt cx="360000" cy="141735"/>
            </a:xfrm>
          </p:grpSpPr>
          <p:sp>
            <p:nvSpPr>
              <p:cNvPr id="17" name="Flowchart: Alternate Process 16">
                <a:extLst>
                  <a:ext uri="{FF2B5EF4-FFF2-40B4-BE49-F238E27FC236}">
                    <a16:creationId xmlns:a16="http://schemas.microsoft.com/office/drawing/2014/main" id="{B15A0614-F1A2-6D5C-EE5D-68B9811531F9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EFD8E55-B35E-052E-058F-9DFAB9C26FBE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4176D02C-A90B-FB75-E4FB-170BD4F552DB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03C8AAC-D12E-FDF7-818E-FBCE6B3A8021}"/>
                </a:ext>
              </a:extLst>
            </p:cNvPr>
            <p:cNvGrpSpPr/>
            <p:nvPr/>
          </p:nvGrpSpPr>
          <p:grpSpPr>
            <a:xfrm>
              <a:off x="6521557" y="4032514"/>
              <a:ext cx="360000" cy="141735"/>
              <a:chOff x="2105962" y="4474640"/>
              <a:chExt cx="360000" cy="141735"/>
            </a:xfrm>
          </p:grpSpPr>
          <p:sp>
            <p:nvSpPr>
              <p:cNvPr id="21" name="Flowchart: Alternate Process 20">
                <a:extLst>
                  <a:ext uri="{FF2B5EF4-FFF2-40B4-BE49-F238E27FC236}">
                    <a16:creationId xmlns:a16="http://schemas.microsoft.com/office/drawing/2014/main" id="{CB445B0F-3B7E-EFFB-63F2-7F2B01EBD43D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972728E8-3EE9-4E3B-9D23-5AA750F44F31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3D954A7-D95B-DB82-CBF9-F2D309848F68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8E948658-D903-CDCE-4011-3D3D9861CC00}"/>
                </a:ext>
              </a:extLst>
            </p:cNvPr>
            <p:cNvSpPr/>
            <p:nvPr/>
          </p:nvSpPr>
          <p:spPr>
            <a:xfrm>
              <a:off x="3883272" y="4008276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297B7DFA-27EE-302A-4988-E84E37EB5F7A}"/>
                </a:ext>
              </a:extLst>
            </p:cNvPr>
            <p:cNvSpPr/>
            <p:nvPr/>
          </p:nvSpPr>
          <p:spPr>
            <a:xfrm>
              <a:off x="6486448" y="4003512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A2E7181-B7F9-AAFF-3A5A-8C37863C9385}"/>
                </a:ext>
              </a:extLst>
            </p:cNvPr>
            <p:cNvGrpSpPr/>
            <p:nvPr/>
          </p:nvGrpSpPr>
          <p:grpSpPr>
            <a:xfrm>
              <a:off x="7932396" y="4043254"/>
              <a:ext cx="360000" cy="141735"/>
              <a:chOff x="2105962" y="4474640"/>
              <a:chExt cx="360000" cy="141735"/>
            </a:xfrm>
          </p:grpSpPr>
          <p:sp>
            <p:nvSpPr>
              <p:cNvPr id="32" name="Flowchart: Alternate Process 31">
                <a:extLst>
                  <a:ext uri="{FF2B5EF4-FFF2-40B4-BE49-F238E27FC236}">
                    <a16:creationId xmlns:a16="http://schemas.microsoft.com/office/drawing/2014/main" id="{59ECCC8A-7074-E25F-5B06-AF7F86497D66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83826D03-1311-77BF-6FD3-179DB644E44E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2C2F9AEB-440D-6219-6F7D-0C2944CE468B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246378-2C7F-B1AD-D7AF-BC2387BE870A}"/>
              </a:ext>
            </a:extLst>
          </p:cNvPr>
          <p:cNvGrpSpPr/>
          <p:nvPr/>
        </p:nvGrpSpPr>
        <p:grpSpPr>
          <a:xfrm>
            <a:off x="432839" y="1224533"/>
            <a:ext cx="2761698" cy="3132252"/>
            <a:chOff x="432839" y="1224533"/>
            <a:chExt cx="2761698" cy="313225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D2E69D4-D77E-E3C7-64BC-07C130DAB1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2839" y="1523128"/>
              <a:ext cx="879412" cy="2833657"/>
            </a:xfrm>
            <a:prstGeom prst="rect">
              <a:avLst/>
            </a:prstGeom>
          </p:spPr>
        </p:pic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6AC53D3-2145-32E3-B2D1-B4A6515E2CA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8135" y="2871874"/>
              <a:ext cx="6439" cy="122357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9CE2121-CBA9-045D-ED23-27D0464A5DC8}"/>
                </a:ext>
              </a:extLst>
            </p:cNvPr>
            <p:cNvCxnSpPr>
              <a:cxnSpLocks/>
              <a:endCxn id="48" idx="2"/>
            </p:cNvCxnSpPr>
            <p:nvPr/>
          </p:nvCxnSpPr>
          <p:spPr>
            <a:xfrm flipV="1">
              <a:off x="868135" y="2374185"/>
              <a:ext cx="35061" cy="4976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6DC12A6-9170-2532-DB64-B56B2AE7F71B}"/>
                </a:ext>
              </a:extLst>
            </p:cNvPr>
            <p:cNvCxnSpPr>
              <a:cxnSpLocks/>
              <a:endCxn id="42" idx="6"/>
            </p:cNvCxnSpPr>
            <p:nvPr/>
          </p:nvCxnSpPr>
          <p:spPr>
            <a:xfrm flipH="1" flipV="1">
              <a:off x="846718" y="1945413"/>
              <a:ext cx="21417" cy="90617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BE31F52-85C5-FA9B-1D47-C65E8E1D55FA}"/>
                </a:ext>
              </a:extLst>
            </p:cNvPr>
            <p:cNvSpPr/>
            <p:nvPr/>
          </p:nvSpPr>
          <p:spPr>
            <a:xfrm>
              <a:off x="720718" y="1882413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050D9E6-5659-D17D-FD16-7A9E649255A4}"/>
                </a:ext>
              </a:extLst>
            </p:cNvPr>
            <p:cNvSpPr/>
            <p:nvPr/>
          </p:nvSpPr>
          <p:spPr>
            <a:xfrm>
              <a:off x="903196" y="2311185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577A233C-8417-EA4B-D7EB-47C51D296E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0045" y="1224533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F016F33-99F8-02EB-D816-8DE3AB0A8CF5}"/>
                </a:ext>
              </a:extLst>
            </p:cNvPr>
            <p:cNvCxnSpPr/>
            <p:nvPr/>
          </p:nvCxnSpPr>
          <p:spPr>
            <a:xfrm flipH="1">
              <a:off x="885464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9F34FB2A-BD29-9F93-4EDD-6CEE0B3327B6}"/>
                </a:ext>
              </a:extLst>
            </p:cNvPr>
            <p:cNvCxnSpPr>
              <a:cxnSpLocks/>
            </p:cNvCxnSpPr>
            <p:nvPr/>
          </p:nvCxnSpPr>
          <p:spPr>
            <a:xfrm>
              <a:off x="879474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Content Placeholder 32">
            <a:extLst>
              <a:ext uri="{FF2B5EF4-FFF2-40B4-BE49-F238E27FC236}">
                <a16:creationId xmlns:a16="http://schemas.microsoft.com/office/drawing/2014/main" id="{30C6DCB2-E4BB-AADD-D12B-C5918B94EC6D}"/>
              </a:ext>
            </a:extLst>
          </p:cNvPr>
          <p:cNvSpPr txBox="1">
            <a:spLocks/>
          </p:cNvSpPr>
          <p:nvPr/>
        </p:nvSpPr>
        <p:spPr>
          <a:xfrm>
            <a:off x="306196" y="4766142"/>
            <a:ext cx="6632486" cy="16645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500" dirty="0"/>
              <a:t>System developed for Q5L8 (LS2) and HL-LHC beam screen coating:</a:t>
            </a:r>
          </a:p>
          <a:p>
            <a:pPr indent="-324000"/>
            <a:r>
              <a:rPr lang="en-US" sz="1500" dirty="0"/>
              <a:t>Coating train: graphite target on wheels</a:t>
            </a:r>
          </a:p>
          <a:p>
            <a:pPr indent="-324000"/>
            <a:r>
              <a:rPr lang="en-US" sz="1500" dirty="0"/>
              <a:t>Plasma powering: </a:t>
            </a:r>
            <a:r>
              <a:rPr lang="en-US" sz="1500" b="1" dirty="0"/>
              <a:t>electrical cables</a:t>
            </a:r>
          </a:p>
          <a:p>
            <a:pPr indent="-324000"/>
            <a:r>
              <a:rPr lang="en-US" sz="1500" dirty="0"/>
              <a:t>Train displacement: </a:t>
            </a:r>
            <a:r>
              <a:rPr lang="en-US" sz="1500" b="1" dirty="0"/>
              <a:t>mechanical pulling </a:t>
            </a:r>
            <a:r>
              <a:rPr lang="en-US" sz="1500" dirty="0"/>
              <a:t>and </a:t>
            </a:r>
            <a:r>
              <a:rPr lang="en-US" sz="1500" b="1" dirty="0"/>
              <a:t>braking cables</a:t>
            </a:r>
          </a:p>
          <a:p>
            <a:pPr marL="36576" indent="0">
              <a:buFont typeface="Arial"/>
              <a:buNone/>
            </a:pPr>
            <a:endParaRPr lang="en-US" sz="1500" dirty="0"/>
          </a:p>
          <a:p>
            <a:pPr marL="36576" indent="0">
              <a:buFont typeface="Arial"/>
              <a:buNone/>
            </a:pPr>
            <a:r>
              <a:rPr lang="en-US" sz="1500" dirty="0"/>
              <a:t>→</a:t>
            </a:r>
            <a:r>
              <a:rPr lang="en-US" sz="1500" b="1" dirty="0"/>
              <a:t> In-vacuum spool system </a:t>
            </a:r>
            <a:r>
              <a:rPr lang="en-US" sz="1500" dirty="0"/>
              <a:t>with automated rolling/unrolling by external motors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70D33563-465A-2B42-B0F8-0171CA651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4774" y="4588138"/>
            <a:ext cx="4486168" cy="1809421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177E76D0-1980-EB36-4F11-CE98B5C5FEB4}"/>
              </a:ext>
            </a:extLst>
          </p:cNvPr>
          <p:cNvGrpSpPr/>
          <p:nvPr/>
        </p:nvGrpSpPr>
        <p:grpSpPr>
          <a:xfrm>
            <a:off x="8462206" y="1224532"/>
            <a:ext cx="2760186" cy="3132253"/>
            <a:chOff x="8462206" y="1224532"/>
            <a:chExt cx="2760186" cy="3132253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86E5B4A1-E5BE-DDA6-6284-3B3FBF9BEB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0344492" y="1521899"/>
              <a:ext cx="877900" cy="2834886"/>
            </a:xfrm>
            <a:prstGeom prst="rect">
              <a:avLst/>
            </a:prstGeom>
          </p:spPr>
        </p:pic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23B76A8-DF54-10C0-05A5-513C322BB42E}"/>
                </a:ext>
              </a:extLst>
            </p:cNvPr>
            <p:cNvCxnSpPr/>
            <p:nvPr/>
          </p:nvCxnSpPr>
          <p:spPr>
            <a:xfrm flipH="1">
              <a:off x="10225571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14201A8D-0E53-BC77-172A-CDD8588FD783}"/>
                </a:ext>
              </a:extLst>
            </p:cNvPr>
            <p:cNvCxnSpPr>
              <a:cxnSpLocks/>
            </p:cNvCxnSpPr>
            <p:nvPr/>
          </p:nvCxnSpPr>
          <p:spPr>
            <a:xfrm>
              <a:off x="10777452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8A68EB5D-F6B0-AC2F-0FBD-CD7BEBD58E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62206" y="1224532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31673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0.10195 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C10C0-8CF6-71E2-557D-8F416060E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3EDD291-5245-4AA4-7BA0-9A31F62B67E3}"/>
              </a:ext>
            </a:extLst>
          </p:cNvPr>
          <p:cNvCxnSpPr>
            <a:cxnSpLocks/>
          </p:cNvCxnSpPr>
          <p:nvPr/>
        </p:nvCxnSpPr>
        <p:spPr>
          <a:xfrm>
            <a:off x="885464" y="4087763"/>
            <a:ext cx="989797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6A7A78FE-A2DA-9115-EC6B-E02E2A8DC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system - principle</a:t>
            </a:r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B6EE485-2EC6-352D-E6C2-73B1DE55D15D}"/>
              </a:ext>
            </a:extLst>
          </p:cNvPr>
          <p:cNvSpPr/>
          <p:nvPr/>
        </p:nvSpPr>
        <p:spPr>
          <a:xfrm>
            <a:off x="1315705" y="3629957"/>
            <a:ext cx="25344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E716764-ABC8-B836-6EF2-8E17146B1AF2}"/>
              </a:ext>
            </a:extLst>
          </p:cNvPr>
          <p:cNvSpPr/>
          <p:nvPr/>
        </p:nvSpPr>
        <p:spPr>
          <a:xfrm>
            <a:off x="3922237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0AF04BE-E254-AB52-3D94-842E426F3C87}"/>
              </a:ext>
            </a:extLst>
          </p:cNvPr>
          <p:cNvSpPr/>
          <p:nvPr/>
        </p:nvSpPr>
        <p:spPr>
          <a:xfrm>
            <a:off x="6527016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55DF298-A6A5-3E0B-395F-BB6B9C0FF4D5}"/>
              </a:ext>
            </a:extLst>
          </p:cNvPr>
          <p:cNvSpPr/>
          <p:nvPr/>
        </p:nvSpPr>
        <p:spPr>
          <a:xfrm>
            <a:off x="9131795" y="3629957"/>
            <a:ext cx="12600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469F8C0-1565-91BC-5C66-3D766C458859}"/>
              </a:ext>
            </a:extLst>
          </p:cNvPr>
          <p:cNvSpPr txBox="1"/>
          <p:nvPr/>
        </p:nvSpPr>
        <p:spPr>
          <a:xfrm>
            <a:off x="1768700" y="360238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F48647C-D298-5977-7CC2-A1A68EA13FB0}"/>
              </a:ext>
            </a:extLst>
          </p:cNvPr>
          <p:cNvSpPr txBox="1"/>
          <p:nvPr/>
        </p:nvSpPr>
        <p:spPr>
          <a:xfrm>
            <a:off x="4310255" y="3600898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60692D7-2E04-AA8E-803C-5C79E1146004}"/>
              </a:ext>
            </a:extLst>
          </p:cNvPr>
          <p:cNvSpPr txBox="1"/>
          <p:nvPr/>
        </p:nvSpPr>
        <p:spPr>
          <a:xfrm>
            <a:off x="6915034" y="3609666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D973582-60E2-7BB1-79EB-FCF3A35E1EAD}"/>
              </a:ext>
            </a:extLst>
          </p:cNvPr>
          <p:cNvSpPr txBox="1"/>
          <p:nvPr/>
        </p:nvSpPr>
        <p:spPr>
          <a:xfrm>
            <a:off x="8883490" y="360089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4B3E353-8FCA-0539-09EA-EE58768C30DE}"/>
              </a:ext>
            </a:extLst>
          </p:cNvPr>
          <p:cNvSpPr txBox="1"/>
          <p:nvPr/>
        </p:nvSpPr>
        <p:spPr>
          <a:xfrm>
            <a:off x="3566069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F62C2E2-D81A-1976-196F-0E01832549CC}"/>
              </a:ext>
            </a:extLst>
          </p:cNvPr>
          <p:cNvSpPr txBox="1"/>
          <p:nvPr/>
        </p:nvSpPr>
        <p:spPr>
          <a:xfrm>
            <a:off x="6166712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8A35032-922C-B6A6-8153-56A4C6AFF2FA}"/>
              </a:ext>
            </a:extLst>
          </p:cNvPr>
          <p:cNvSpPr txBox="1"/>
          <p:nvPr/>
        </p:nvSpPr>
        <p:spPr>
          <a:xfrm>
            <a:off x="8587882" y="3378313"/>
            <a:ext cx="1087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 + BPM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BE6E1-BEC6-C40A-DC61-BA73AD96DB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03BDE8-9EEF-BA5C-7887-3500A9BDD3E8}"/>
              </a:ext>
            </a:extLst>
          </p:cNvPr>
          <p:cNvGrpSpPr/>
          <p:nvPr/>
        </p:nvGrpSpPr>
        <p:grpSpPr>
          <a:xfrm>
            <a:off x="2528595" y="4002840"/>
            <a:ext cx="7009643" cy="187605"/>
            <a:chOff x="1282753" y="4003512"/>
            <a:chExt cx="7009643" cy="18760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C8DED41-D464-FA67-39C6-1DF79EAD2EF6}"/>
                </a:ext>
              </a:extLst>
            </p:cNvPr>
            <p:cNvGrpSpPr/>
            <p:nvPr/>
          </p:nvGrpSpPr>
          <p:grpSpPr>
            <a:xfrm>
              <a:off x="1314588" y="4049382"/>
              <a:ext cx="360000" cy="141735"/>
              <a:chOff x="2105962" y="4474640"/>
              <a:chExt cx="360000" cy="141735"/>
            </a:xfrm>
          </p:grpSpPr>
          <p:sp>
            <p:nvSpPr>
              <p:cNvPr id="59" name="Flowchart: Alternate Process 58">
                <a:extLst>
                  <a:ext uri="{FF2B5EF4-FFF2-40B4-BE49-F238E27FC236}">
                    <a16:creationId xmlns:a16="http://schemas.microsoft.com/office/drawing/2014/main" id="{F54EBF74-12E3-81A6-2B24-918F9E4F2A1D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DD63B7D-9E98-A552-79BD-D932302E0AF6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7D50E203-1BE6-38FD-73B6-B188E3922C8F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F212BF5-002F-C9E8-A752-6FEBE577E5C3}"/>
                </a:ext>
              </a:extLst>
            </p:cNvPr>
            <p:cNvSpPr/>
            <p:nvPr/>
          </p:nvSpPr>
          <p:spPr>
            <a:xfrm>
              <a:off x="1282753" y="4008276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C4D1646-9D61-19CE-1596-ECED14E7DAD0}"/>
                </a:ext>
              </a:extLst>
            </p:cNvPr>
            <p:cNvGrpSpPr/>
            <p:nvPr/>
          </p:nvGrpSpPr>
          <p:grpSpPr>
            <a:xfrm>
              <a:off x="3922237" y="4049382"/>
              <a:ext cx="360000" cy="141735"/>
              <a:chOff x="2105962" y="4474640"/>
              <a:chExt cx="360000" cy="141735"/>
            </a:xfrm>
          </p:grpSpPr>
          <p:sp>
            <p:nvSpPr>
              <p:cNvPr id="55" name="Flowchart: Alternate Process 54">
                <a:extLst>
                  <a:ext uri="{FF2B5EF4-FFF2-40B4-BE49-F238E27FC236}">
                    <a16:creationId xmlns:a16="http://schemas.microsoft.com/office/drawing/2014/main" id="{469C8B23-E193-1F8A-A531-F3B7CC3BB226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567B6735-49CE-4F9E-EDD7-85CB9DB028B5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814947DC-6DA5-7533-2751-B76D53EE0CC7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AAC394BA-1788-6E89-8620-0D49F953058B}"/>
                </a:ext>
              </a:extLst>
            </p:cNvPr>
            <p:cNvGrpSpPr/>
            <p:nvPr/>
          </p:nvGrpSpPr>
          <p:grpSpPr>
            <a:xfrm>
              <a:off x="6521557" y="4032514"/>
              <a:ext cx="360000" cy="141735"/>
              <a:chOff x="2105962" y="4474640"/>
              <a:chExt cx="360000" cy="141735"/>
            </a:xfrm>
          </p:grpSpPr>
          <p:sp>
            <p:nvSpPr>
              <p:cNvPr id="52" name="Flowchart: Alternate Process 51">
                <a:extLst>
                  <a:ext uri="{FF2B5EF4-FFF2-40B4-BE49-F238E27FC236}">
                    <a16:creationId xmlns:a16="http://schemas.microsoft.com/office/drawing/2014/main" id="{08277FF2-1C10-7E2B-58F3-D97364F966E9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E5611A9-FEE8-37F4-01F0-D161783DDC7F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269F7BF-F823-C942-58FF-74E4D845088D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9A7FDF75-A5A7-EB2B-3D9C-74DCF0E48830}"/>
                </a:ext>
              </a:extLst>
            </p:cNvPr>
            <p:cNvSpPr/>
            <p:nvPr/>
          </p:nvSpPr>
          <p:spPr>
            <a:xfrm>
              <a:off x="3883272" y="4008276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5EC242E0-69C6-7449-73B8-6E346F2C14FF}"/>
                </a:ext>
              </a:extLst>
            </p:cNvPr>
            <p:cNvSpPr/>
            <p:nvPr/>
          </p:nvSpPr>
          <p:spPr>
            <a:xfrm>
              <a:off x="6486448" y="4003512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F73ED6-A661-FDD8-C4BA-56E1C5C7DAEB}"/>
                </a:ext>
              </a:extLst>
            </p:cNvPr>
            <p:cNvGrpSpPr/>
            <p:nvPr/>
          </p:nvGrpSpPr>
          <p:grpSpPr>
            <a:xfrm>
              <a:off x="7932396" y="4043254"/>
              <a:ext cx="360000" cy="141735"/>
              <a:chOff x="2105962" y="4474640"/>
              <a:chExt cx="360000" cy="141735"/>
            </a:xfrm>
          </p:grpSpPr>
          <p:sp>
            <p:nvSpPr>
              <p:cNvPr id="49" name="Flowchart: Alternate Process 48">
                <a:extLst>
                  <a:ext uri="{FF2B5EF4-FFF2-40B4-BE49-F238E27FC236}">
                    <a16:creationId xmlns:a16="http://schemas.microsoft.com/office/drawing/2014/main" id="{21DD139C-6C2B-C98E-A772-A16B1851545C}"/>
                  </a:ext>
                </a:extLst>
              </p:cNvPr>
              <p:cNvSpPr/>
              <p:nvPr/>
            </p:nvSpPr>
            <p:spPr>
              <a:xfrm>
                <a:off x="2105962" y="4474640"/>
                <a:ext cx="360000" cy="108000"/>
              </a:xfrm>
              <a:prstGeom prst="flowChartAlternateProcess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35A05758-29F6-7A38-FF96-1CB8CBB7B0C0}"/>
                  </a:ext>
                </a:extLst>
              </p:cNvPr>
              <p:cNvSpPr/>
              <p:nvPr/>
            </p:nvSpPr>
            <p:spPr>
              <a:xfrm>
                <a:off x="2133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946B5CCC-03BB-4689-D841-69790F3416A9}"/>
                  </a:ext>
                </a:extLst>
              </p:cNvPr>
              <p:cNvSpPr/>
              <p:nvPr/>
            </p:nvSpPr>
            <p:spPr>
              <a:xfrm>
                <a:off x="2387354" y="4562375"/>
                <a:ext cx="54000" cy="540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7417B44A-515F-2D61-709B-75F257EFE404}"/>
              </a:ext>
            </a:extLst>
          </p:cNvPr>
          <p:cNvSpPr/>
          <p:nvPr/>
        </p:nvSpPr>
        <p:spPr>
          <a:xfrm>
            <a:off x="9135339" y="4007604"/>
            <a:ext cx="432000" cy="178937"/>
          </a:xfrm>
          <a:prstGeom prst="roundRect">
            <a:avLst/>
          </a:prstGeom>
          <a:solidFill>
            <a:srgbClr val="9966FF">
              <a:alpha val="36000"/>
            </a:srgbClr>
          </a:solidFill>
          <a:ln>
            <a:solidFill>
              <a:srgbClr val="9966FF">
                <a:alpha val="36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0080EBC-BDFA-2A25-898B-D174327B0218}"/>
              </a:ext>
            </a:extLst>
          </p:cNvPr>
          <p:cNvGrpSpPr/>
          <p:nvPr/>
        </p:nvGrpSpPr>
        <p:grpSpPr>
          <a:xfrm>
            <a:off x="432839" y="1224533"/>
            <a:ext cx="2761698" cy="3132252"/>
            <a:chOff x="432839" y="1224533"/>
            <a:chExt cx="2761698" cy="313225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0FB1C63-EF8D-4901-B2CF-ADBBBB6D47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2839" y="1523128"/>
              <a:ext cx="879412" cy="2833657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96F4D6C-0C8F-5B5D-0C3A-C841ED713E3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8135" y="2871874"/>
              <a:ext cx="6439" cy="122357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670C0DA-E391-3A45-4BE1-7972827C4C51}"/>
                </a:ext>
              </a:extLst>
            </p:cNvPr>
            <p:cNvCxnSpPr>
              <a:cxnSpLocks/>
              <a:endCxn id="18" idx="2"/>
            </p:cNvCxnSpPr>
            <p:nvPr/>
          </p:nvCxnSpPr>
          <p:spPr>
            <a:xfrm flipV="1">
              <a:off x="868135" y="2374185"/>
              <a:ext cx="35061" cy="4976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239244B-912D-6389-6544-70CBFFAFE114}"/>
                </a:ext>
              </a:extLst>
            </p:cNvPr>
            <p:cNvCxnSpPr>
              <a:cxnSpLocks/>
              <a:endCxn id="17" idx="6"/>
            </p:cNvCxnSpPr>
            <p:nvPr/>
          </p:nvCxnSpPr>
          <p:spPr>
            <a:xfrm flipH="1" flipV="1">
              <a:off x="846718" y="1945413"/>
              <a:ext cx="21417" cy="90617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BAD4198-2235-2D82-3106-79FF53E74D6A}"/>
                </a:ext>
              </a:extLst>
            </p:cNvPr>
            <p:cNvSpPr/>
            <p:nvPr/>
          </p:nvSpPr>
          <p:spPr>
            <a:xfrm>
              <a:off x="720718" y="1882413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07C393-AEB1-0B74-2FC8-072B9B9DAAC6}"/>
                </a:ext>
              </a:extLst>
            </p:cNvPr>
            <p:cNvSpPr/>
            <p:nvPr/>
          </p:nvSpPr>
          <p:spPr>
            <a:xfrm>
              <a:off x="903196" y="2311185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B5D0F56-2504-5D58-5010-1029F99D78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0045" y="1224533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72E7A7A-749A-937B-6630-4A2207A3789D}"/>
                </a:ext>
              </a:extLst>
            </p:cNvPr>
            <p:cNvCxnSpPr/>
            <p:nvPr/>
          </p:nvCxnSpPr>
          <p:spPr>
            <a:xfrm flipH="1">
              <a:off x="885464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335CE98-A363-7E03-8159-4C519F4BE779}"/>
                </a:ext>
              </a:extLst>
            </p:cNvPr>
            <p:cNvCxnSpPr>
              <a:cxnSpLocks/>
            </p:cNvCxnSpPr>
            <p:nvPr/>
          </p:nvCxnSpPr>
          <p:spPr>
            <a:xfrm>
              <a:off x="879474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Content Placeholder 32">
            <a:extLst>
              <a:ext uri="{FF2B5EF4-FFF2-40B4-BE49-F238E27FC236}">
                <a16:creationId xmlns:a16="http://schemas.microsoft.com/office/drawing/2014/main" id="{A796CD4A-66D2-6214-D3B5-46E095D0C905}"/>
              </a:ext>
            </a:extLst>
          </p:cNvPr>
          <p:cNvSpPr txBox="1">
            <a:spLocks/>
          </p:cNvSpPr>
          <p:nvPr/>
        </p:nvSpPr>
        <p:spPr>
          <a:xfrm>
            <a:off x="306196" y="4766142"/>
            <a:ext cx="6632486" cy="16645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500" dirty="0"/>
              <a:t>System developed for Q5L8 (LS2) and HL-LHC beam screen coating:</a:t>
            </a:r>
          </a:p>
          <a:p>
            <a:pPr indent="-324000"/>
            <a:r>
              <a:rPr lang="en-US" sz="1500" dirty="0"/>
              <a:t>Coating train: graphite target on wheels</a:t>
            </a:r>
          </a:p>
          <a:p>
            <a:pPr indent="-324000"/>
            <a:r>
              <a:rPr lang="en-US" sz="1500" dirty="0"/>
              <a:t>Plasma powering: </a:t>
            </a:r>
            <a:r>
              <a:rPr lang="en-US" sz="1500" b="1" dirty="0"/>
              <a:t>electrical cables</a:t>
            </a:r>
          </a:p>
          <a:p>
            <a:pPr indent="-324000"/>
            <a:r>
              <a:rPr lang="en-US" sz="1500" dirty="0"/>
              <a:t>Train displacement: </a:t>
            </a:r>
            <a:r>
              <a:rPr lang="en-US" sz="1500" b="1" dirty="0"/>
              <a:t>mechanical pulling </a:t>
            </a:r>
            <a:r>
              <a:rPr lang="en-US" sz="1500" dirty="0"/>
              <a:t>and </a:t>
            </a:r>
            <a:r>
              <a:rPr lang="en-US" sz="1500" b="1" dirty="0"/>
              <a:t>braking cables</a:t>
            </a:r>
          </a:p>
          <a:p>
            <a:pPr marL="36576" indent="0">
              <a:buFont typeface="Arial"/>
              <a:buNone/>
            </a:pPr>
            <a:endParaRPr lang="en-US" sz="1500" dirty="0"/>
          </a:p>
          <a:p>
            <a:pPr marL="36576" indent="0">
              <a:buFont typeface="Arial"/>
              <a:buNone/>
            </a:pPr>
            <a:r>
              <a:rPr lang="en-US" sz="1500" dirty="0"/>
              <a:t>→</a:t>
            </a:r>
            <a:r>
              <a:rPr lang="en-US" sz="1500" b="1" dirty="0"/>
              <a:t> In-vacuum spool system </a:t>
            </a:r>
            <a:r>
              <a:rPr lang="en-US" sz="1500" dirty="0"/>
              <a:t>with automated rolling/unrolling by external motors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EA5F395-3005-6588-2B83-492F565E6C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4774" y="4588138"/>
            <a:ext cx="4486168" cy="1809421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9A2769AE-3D73-79FC-7208-A6AA884E2FC2}"/>
              </a:ext>
            </a:extLst>
          </p:cNvPr>
          <p:cNvGrpSpPr/>
          <p:nvPr/>
        </p:nvGrpSpPr>
        <p:grpSpPr>
          <a:xfrm>
            <a:off x="8462206" y="1224532"/>
            <a:ext cx="2760186" cy="3132253"/>
            <a:chOff x="8462206" y="1224532"/>
            <a:chExt cx="2760186" cy="3132253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CB0CBAF-FEF1-B7FD-237C-789F1CB06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0344492" y="1521899"/>
              <a:ext cx="877900" cy="2834886"/>
            </a:xfrm>
            <a:prstGeom prst="rect">
              <a:avLst/>
            </a:prstGeom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73CBC72-40BA-E0DB-2BF6-C5F6CC32260E}"/>
                </a:ext>
              </a:extLst>
            </p:cNvPr>
            <p:cNvCxnSpPr/>
            <p:nvPr/>
          </p:nvCxnSpPr>
          <p:spPr>
            <a:xfrm flipH="1">
              <a:off x="10225571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42FA728-DEE0-FF1B-2E06-0F37C1302D6D}"/>
                </a:ext>
              </a:extLst>
            </p:cNvPr>
            <p:cNvCxnSpPr>
              <a:cxnSpLocks/>
            </p:cNvCxnSpPr>
            <p:nvPr/>
          </p:nvCxnSpPr>
          <p:spPr>
            <a:xfrm>
              <a:off x="10777452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3132903-6DE2-55C6-1D9A-96D97B8173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62206" y="1224532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55763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9D023-2E4F-7CD7-21D5-EA1D5ED1C7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4620FCF-6687-C738-63F7-3A6D1EE7A215}"/>
              </a:ext>
            </a:extLst>
          </p:cNvPr>
          <p:cNvCxnSpPr>
            <a:cxnSpLocks/>
          </p:cNvCxnSpPr>
          <p:nvPr/>
        </p:nvCxnSpPr>
        <p:spPr>
          <a:xfrm>
            <a:off x="874574" y="4095447"/>
            <a:ext cx="990287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77DC2675-3CB1-907C-6ED6-DF55DDE23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Coating system - principle</a:t>
            </a:r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65907BB-A7DB-399B-1AFC-C6DCA3D5D055}"/>
              </a:ext>
            </a:extLst>
          </p:cNvPr>
          <p:cNvSpPr/>
          <p:nvPr/>
        </p:nvSpPr>
        <p:spPr>
          <a:xfrm>
            <a:off x="1315705" y="3629957"/>
            <a:ext cx="25344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59C91DE-7808-8953-4EDE-941103B53689}"/>
              </a:ext>
            </a:extLst>
          </p:cNvPr>
          <p:cNvSpPr/>
          <p:nvPr/>
        </p:nvSpPr>
        <p:spPr>
          <a:xfrm>
            <a:off x="3922237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AE65576-011D-B30A-A9DF-380462D2D0C6}"/>
              </a:ext>
            </a:extLst>
          </p:cNvPr>
          <p:cNvSpPr/>
          <p:nvPr/>
        </p:nvSpPr>
        <p:spPr>
          <a:xfrm>
            <a:off x="6527016" y="3629957"/>
            <a:ext cx="2532647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86FB1A5-AB7D-D539-CCE5-B56D6248DB89}"/>
              </a:ext>
            </a:extLst>
          </p:cNvPr>
          <p:cNvSpPr/>
          <p:nvPr/>
        </p:nvSpPr>
        <p:spPr>
          <a:xfrm>
            <a:off x="9131795" y="3629957"/>
            <a:ext cx="1260000" cy="2526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71AF393-023A-3FCA-590B-24E0EE0903AF}"/>
              </a:ext>
            </a:extLst>
          </p:cNvPr>
          <p:cNvSpPr txBox="1"/>
          <p:nvPr/>
        </p:nvSpPr>
        <p:spPr>
          <a:xfrm>
            <a:off x="1768700" y="360238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CB408-AC6B-C727-6F9D-935F9B82FEE1}"/>
              </a:ext>
            </a:extLst>
          </p:cNvPr>
          <p:cNvSpPr txBox="1"/>
          <p:nvPr/>
        </p:nvSpPr>
        <p:spPr>
          <a:xfrm>
            <a:off x="4310255" y="3600898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A8232AF-D80A-8EDD-C86B-29C80FA4A804}"/>
              </a:ext>
            </a:extLst>
          </p:cNvPr>
          <p:cNvSpPr txBox="1"/>
          <p:nvPr/>
        </p:nvSpPr>
        <p:spPr>
          <a:xfrm>
            <a:off x="6915034" y="3609666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C09C69D-DC24-0D77-EF40-F9E00D2FD7A2}"/>
              </a:ext>
            </a:extLst>
          </p:cNvPr>
          <p:cNvSpPr txBox="1"/>
          <p:nvPr/>
        </p:nvSpPr>
        <p:spPr>
          <a:xfrm>
            <a:off x="8883490" y="3600897"/>
            <a:ext cx="175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Quadrupole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7054138-001D-7E88-BBD9-7E9356C74443}"/>
              </a:ext>
            </a:extLst>
          </p:cNvPr>
          <p:cNvSpPr txBox="1"/>
          <p:nvPr/>
        </p:nvSpPr>
        <p:spPr>
          <a:xfrm>
            <a:off x="3566069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5F8F3FE-CA20-2361-DC50-4BC6353D9EA3}"/>
              </a:ext>
            </a:extLst>
          </p:cNvPr>
          <p:cNvSpPr txBox="1"/>
          <p:nvPr/>
        </p:nvSpPr>
        <p:spPr>
          <a:xfrm>
            <a:off x="6166712" y="3378313"/>
            <a:ext cx="684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83E5738-3172-2E11-F4C1-3C753E171713}"/>
              </a:ext>
            </a:extLst>
          </p:cNvPr>
          <p:cNvSpPr txBox="1"/>
          <p:nvPr/>
        </p:nvSpPr>
        <p:spPr>
          <a:xfrm>
            <a:off x="8587882" y="3378313"/>
            <a:ext cx="1087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PIM + BPM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9F699F-0591-11F1-3D83-F89B92B1E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319FB58-4EDD-B7CC-9996-298FF0503398}"/>
              </a:ext>
            </a:extLst>
          </p:cNvPr>
          <p:cNvGrpSpPr/>
          <p:nvPr/>
        </p:nvGrpSpPr>
        <p:grpSpPr>
          <a:xfrm>
            <a:off x="2528595" y="4002840"/>
            <a:ext cx="7038744" cy="187605"/>
            <a:chOff x="2528595" y="4002840"/>
            <a:chExt cx="7038744" cy="18760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0B1E0E7-F210-AFDB-5360-F72095BC186F}"/>
                </a:ext>
              </a:extLst>
            </p:cNvPr>
            <p:cNvGrpSpPr/>
            <p:nvPr/>
          </p:nvGrpSpPr>
          <p:grpSpPr>
            <a:xfrm>
              <a:off x="2528595" y="4002840"/>
              <a:ext cx="7009643" cy="187605"/>
              <a:chOff x="1282753" y="4003512"/>
              <a:chExt cx="7009643" cy="18760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1328E287-84A4-8E66-DC83-D220C3C80C72}"/>
                  </a:ext>
                </a:extLst>
              </p:cNvPr>
              <p:cNvGrpSpPr/>
              <p:nvPr/>
            </p:nvGrpSpPr>
            <p:grpSpPr>
              <a:xfrm>
                <a:off x="1314588" y="4049382"/>
                <a:ext cx="360000" cy="141735"/>
                <a:chOff x="2105962" y="4474640"/>
                <a:chExt cx="360000" cy="141735"/>
              </a:xfrm>
            </p:grpSpPr>
            <p:sp>
              <p:nvSpPr>
                <p:cNvPr id="59" name="Flowchart: Alternate Process 58">
                  <a:extLst>
                    <a:ext uri="{FF2B5EF4-FFF2-40B4-BE49-F238E27FC236}">
                      <a16:creationId xmlns:a16="http://schemas.microsoft.com/office/drawing/2014/main" id="{A59ED337-525B-A587-0293-E61867F26432}"/>
                    </a:ext>
                  </a:extLst>
                </p:cNvPr>
                <p:cNvSpPr/>
                <p:nvPr/>
              </p:nvSpPr>
              <p:spPr>
                <a:xfrm>
                  <a:off x="2105962" y="4474640"/>
                  <a:ext cx="360000" cy="108000"/>
                </a:xfrm>
                <a:prstGeom prst="flowChartAlternateProcess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3B0CD5FC-8DAD-87AC-3782-2DC335D4B8FB}"/>
                    </a:ext>
                  </a:extLst>
                </p:cNvPr>
                <p:cNvSpPr/>
                <p:nvPr/>
              </p:nvSpPr>
              <p:spPr>
                <a:xfrm>
                  <a:off x="2133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D2DC8813-F00B-C50B-F6FA-D85C9B838D75}"/>
                    </a:ext>
                  </a:extLst>
                </p:cNvPr>
                <p:cNvSpPr/>
                <p:nvPr/>
              </p:nvSpPr>
              <p:spPr>
                <a:xfrm>
                  <a:off x="2387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730F637E-5E47-AC34-CCD2-BFDE339145E2}"/>
                  </a:ext>
                </a:extLst>
              </p:cNvPr>
              <p:cNvSpPr/>
              <p:nvPr/>
            </p:nvSpPr>
            <p:spPr>
              <a:xfrm>
                <a:off x="1282753" y="4008276"/>
                <a:ext cx="432000" cy="178937"/>
              </a:xfrm>
              <a:prstGeom prst="roundRect">
                <a:avLst/>
              </a:prstGeom>
              <a:solidFill>
                <a:srgbClr val="9966FF">
                  <a:alpha val="36000"/>
                </a:srgbClr>
              </a:solidFill>
              <a:ln>
                <a:solidFill>
                  <a:srgbClr val="9966FF">
                    <a:alpha val="36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605B38BB-CFEB-6E8D-F4ED-076D2C6650CE}"/>
                  </a:ext>
                </a:extLst>
              </p:cNvPr>
              <p:cNvGrpSpPr/>
              <p:nvPr/>
            </p:nvGrpSpPr>
            <p:grpSpPr>
              <a:xfrm>
                <a:off x="3922237" y="4049382"/>
                <a:ext cx="360000" cy="141735"/>
                <a:chOff x="2105962" y="4474640"/>
                <a:chExt cx="360000" cy="141735"/>
              </a:xfrm>
            </p:grpSpPr>
            <p:sp>
              <p:nvSpPr>
                <p:cNvPr id="55" name="Flowchart: Alternate Process 54">
                  <a:extLst>
                    <a:ext uri="{FF2B5EF4-FFF2-40B4-BE49-F238E27FC236}">
                      <a16:creationId xmlns:a16="http://schemas.microsoft.com/office/drawing/2014/main" id="{9D703A52-EE94-5459-8B3C-946760487484}"/>
                    </a:ext>
                  </a:extLst>
                </p:cNvPr>
                <p:cNvSpPr/>
                <p:nvPr/>
              </p:nvSpPr>
              <p:spPr>
                <a:xfrm>
                  <a:off x="2105962" y="4474640"/>
                  <a:ext cx="360000" cy="108000"/>
                </a:xfrm>
                <a:prstGeom prst="flowChartAlternateProcess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8A250E23-86A2-1AE5-D99B-7AC9ED30B2A4}"/>
                    </a:ext>
                  </a:extLst>
                </p:cNvPr>
                <p:cNvSpPr/>
                <p:nvPr/>
              </p:nvSpPr>
              <p:spPr>
                <a:xfrm>
                  <a:off x="2133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D186A8B6-4855-D063-A275-F11E36EFCF15}"/>
                    </a:ext>
                  </a:extLst>
                </p:cNvPr>
                <p:cNvSpPr/>
                <p:nvPr/>
              </p:nvSpPr>
              <p:spPr>
                <a:xfrm>
                  <a:off x="2387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388ADF56-589C-E73F-7A5D-B2599615F434}"/>
                  </a:ext>
                </a:extLst>
              </p:cNvPr>
              <p:cNvGrpSpPr/>
              <p:nvPr/>
            </p:nvGrpSpPr>
            <p:grpSpPr>
              <a:xfrm>
                <a:off x="6521557" y="4032514"/>
                <a:ext cx="360000" cy="141735"/>
                <a:chOff x="2105962" y="4474640"/>
                <a:chExt cx="360000" cy="141735"/>
              </a:xfrm>
            </p:grpSpPr>
            <p:sp>
              <p:nvSpPr>
                <p:cNvPr id="52" name="Flowchart: Alternate Process 51">
                  <a:extLst>
                    <a:ext uri="{FF2B5EF4-FFF2-40B4-BE49-F238E27FC236}">
                      <a16:creationId xmlns:a16="http://schemas.microsoft.com/office/drawing/2014/main" id="{363C62A8-DFCE-F79D-2753-5B3A149E9425}"/>
                    </a:ext>
                  </a:extLst>
                </p:cNvPr>
                <p:cNvSpPr/>
                <p:nvPr/>
              </p:nvSpPr>
              <p:spPr>
                <a:xfrm>
                  <a:off x="2105962" y="4474640"/>
                  <a:ext cx="360000" cy="108000"/>
                </a:xfrm>
                <a:prstGeom prst="flowChartAlternateProcess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32BDBF72-601F-376B-04EA-EDECC62E40A1}"/>
                    </a:ext>
                  </a:extLst>
                </p:cNvPr>
                <p:cNvSpPr/>
                <p:nvPr/>
              </p:nvSpPr>
              <p:spPr>
                <a:xfrm>
                  <a:off x="2133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56144784-90BB-06E4-D755-BD616B962668}"/>
                    </a:ext>
                  </a:extLst>
                </p:cNvPr>
                <p:cNvSpPr/>
                <p:nvPr/>
              </p:nvSpPr>
              <p:spPr>
                <a:xfrm>
                  <a:off x="2387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861441BE-BE4C-BEEA-5447-5A4D12D9A363}"/>
                  </a:ext>
                </a:extLst>
              </p:cNvPr>
              <p:cNvSpPr/>
              <p:nvPr/>
            </p:nvSpPr>
            <p:spPr>
              <a:xfrm>
                <a:off x="3883272" y="4008276"/>
                <a:ext cx="432000" cy="178937"/>
              </a:xfrm>
              <a:prstGeom prst="roundRect">
                <a:avLst/>
              </a:prstGeom>
              <a:solidFill>
                <a:srgbClr val="9966FF">
                  <a:alpha val="36000"/>
                </a:srgbClr>
              </a:solidFill>
              <a:ln>
                <a:solidFill>
                  <a:srgbClr val="9966FF">
                    <a:alpha val="36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28749FAF-DCC2-3E8D-3237-3309334E93DE}"/>
                  </a:ext>
                </a:extLst>
              </p:cNvPr>
              <p:cNvSpPr/>
              <p:nvPr/>
            </p:nvSpPr>
            <p:spPr>
              <a:xfrm>
                <a:off x="6486448" y="4003512"/>
                <a:ext cx="432000" cy="178937"/>
              </a:xfrm>
              <a:prstGeom prst="roundRect">
                <a:avLst/>
              </a:prstGeom>
              <a:solidFill>
                <a:srgbClr val="9966FF">
                  <a:alpha val="36000"/>
                </a:srgbClr>
              </a:solidFill>
              <a:ln>
                <a:solidFill>
                  <a:srgbClr val="9966FF">
                    <a:alpha val="36000"/>
                  </a:srgb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0B1EF4E7-D1D4-02D7-858C-DF95C280ABAF}"/>
                  </a:ext>
                </a:extLst>
              </p:cNvPr>
              <p:cNvGrpSpPr/>
              <p:nvPr/>
            </p:nvGrpSpPr>
            <p:grpSpPr>
              <a:xfrm>
                <a:off x="7932396" y="4043254"/>
                <a:ext cx="360000" cy="141735"/>
                <a:chOff x="2105962" y="4474640"/>
                <a:chExt cx="360000" cy="141735"/>
              </a:xfrm>
            </p:grpSpPr>
            <p:sp>
              <p:nvSpPr>
                <p:cNvPr id="49" name="Flowchart: Alternate Process 48">
                  <a:extLst>
                    <a:ext uri="{FF2B5EF4-FFF2-40B4-BE49-F238E27FC236}">
                      <a16:creationId xmlns:a16="http://schemas.microsoft.com/office/drawing/2014/main" id="{6F202F40-5358-B70E-9E1B-0079B1D78E6B}"/>
                    </a:ext>
                  </a:extLst>
                </p:cNvPr>
                <p:cNvSpPr/>
                <p:nvPr/>
              </p:nvSpPr>
              <p:spPr>
                <a:xfrm>
                  <a:off x="2105962" y="4474640"/>
                  <a:ext cx="360000" cy="108000"/>
                </a:xfrm>
                <a:prstGeom prst="flowChartAlternateProcess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ACBC4DBB-FE03-352C-63FC-5C182FE6B96B}"/>
                    </a:ext>
                  </a:extLst>
                </p:cNvPr>
                <p:cNvSpPr/>
                <p:nvPr/>
              </p:nvSpPr>
              <p:spPr>
                <a:xfrm>
                  <a:off x="2133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CFE65F5D-DE17-8D96-E516-E16D69DE8034}"/>
                    </a:ext>
                  </a:extLst>
                </p:cNvPr>
                <p:cNvSpPr/>
                <p:nvPr/>
              </p:nvSpPr>
              <p:spPr>
                <a:xfrm>
                  <a:off x="2387354" y="4562375"/>
                  <a:ext cx="54000" cy="540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1D429FAF-1F81-80F6-6218-C31EC4AF8741}"/>
                </a:ext>
              </a:extLst>
            </p:cNvPr>
            <p:cNvSpPr/>
            <p:nvPr/>
          </p:nvSpPr>
          <p:spPr>
            <a:xfrm>
              <a:off x="9135339" y="4007604"/>
              <a:ext cx="432000" cy="178937"/>
            </a:xfrm>
            <a:prstGeom prst="roundRect">
              <a:avLst/>
            </a:prstGeom>
            <a:solidFill>
              <a:srgbClr val="9966FF">
                <a:alpha val="36000"/>
              </a:srgbClr>
            </a:solidFill>
            <a:ln>
              <a:solidFill>
                <a:srgbClr val="9966FF">
                  <a:alpha val="36000"/>
                </a:srgb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F74345A-68DA-DFD0-A431-1743251563BC}"/>
              </a:ext>
            </a:extLst>
          </p:cNvPr>
          <p:cNvGrpSpPr/>
          <p:nvPr/>
        </p:nvGrpSpPr>
        <p:grpSpPr>
          <a:xfrm>
            <a:off x="432839" y="1224533"/>
            <a:ext cx="2761698" cy="3132252"/>
            <a:chOff x="432839" y="1224533"/>
            <a:chExt cx="2761698" cy="313225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73CA230-F661-D9A7-7AD0-46B5D7B751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32839" y="1523128"/>
              <a:ext cx="879412" cy="2833657"/>
            </a:xfrm>
            <a:prstGeom prst="rect">
              <a:avLst/>
            </a:prstGeom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5C144DA-F20F-D5E0-6FF4-4103C590E9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8135" y="2871874"/>
              <a:ext cx="6439" cy="122357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59E53D1-784C-6111-21E1-294386417FD1}"/>
                </a:ext>
              </a:extLst>
            </p:cNvPr>
            <p:cNvCxnSpPr>
              <a:cxnSpLocks/>
              <a:endCxn id="29" idx="2"/>
            </p:cNvCxnSpPr>
            <p:nvPr/>
          </p:nvCxnSpPr>
          <p:spPr>
            <a:xfrm flipV="1">
              <a:off x="868135" y="2374185"/>
              <a:ext cx="35061" cy="4976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56CF8B4-9BEF-26FA-D0CD-E76D72B76C90}"/>
                </a:ext>
              </a:extLst>
            </p:cNvPr>
            <p:cNvCxnSpPr>
              <a:cxnSpLocks/>
              <a:endCxn id="28" idx="6"/>
            </p:cNvCxnSpPr>
            <p:nvPr/>
          </p:nvCxnSpPr>
          <p:spPr>
            <a:xfrm flipH="1" flipV="1">
              <a:off x="846718" y="1945413"/>
              <a:ext cx="21417" cy="90617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0FB29AD-5F39-2BDB-7E9F-9247E77CCA18}"/>
                </a:ext>
              </a:extLst>
            </p:cNvPr>
            <p:cNvSpPr/>
            <p:nvPr/>
          </p:nvSpPr>
          <p:spPr>
            <a:xfrm>
              <a:off x="720718" y="1882413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51B59D0-B132-EDA5-11B3-FD2768748896}"/>
                </a:ext>
              </a:extLst>
            </p:cNvPr>
            <p:cNvSpPr/>
            <p:nvPr/>
          </p:nvSpPr>
          <p:spPr>
            <a:xfrm>
              <a:off x="903196" y="2311185"/>
              <a:ext cx="126000" cy="126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6467877-E593-0DD8-C87C-2BD21C6218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0045" y="1224533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063FB40-1AFD-97B1-F807-CD00175994A1}"/>
                </a:ext>
              </a:extLst>
            </p:cNvPr>
            <p:cNvCxnSpPr/>
            <p:nvPr/>
          </p:nvCxnSpPr>
          <p:spPr>
            <a:xfrm flipH="1">
              <a:off x="885464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AD012A0-61B5-8DB4-950D-BE62C576B3DA}"/>
                </a:ext>
              </a:extLst>
            </p:cNvPr>
            <p:cNvCxnSpPr>
              <a:cxnSpLocks/>
            </p:cNvCxnSpPr>
            <p:nvPr/>
          </p:nvCxnSpPr>
          <p:spPr>
            <a:xfrm>
              <a:off x="879474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19F816AA-5B88-5A31-42CA-69C6D51CAB47}"/>
              </a:ext>
            </a:extLst>
          </p:cNvPr>
          <p:cNvSpPr txBox="1">
            <a:spLocks/>
          </p:cNvSpPr>
          <p:nvPr/>
        </p:nvSpPr>
        <p:spPr>
          <a:xfrm>
            <a:off x="306196" y="4766142"/>
            <a:ext cx="6632486" cy="16645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500" dirty="0"/>
              <a:t>System developed for Q5L8 (LS2) and HL-LHC beam screen coating:</a:t>
            </a:r>
          </a:p>
          <a:p>
            <a:pPr indent="-324000"/>
            <a:r>
              <a:rPr lang="en-US" sz="1500" dirty="0"/>
              <a:t>Coating train: graphite target on wheels</a:t>
            </a:r>
          </a:p>
          <a:p>
            <a:pPr indent="-324000"/>
            <a:r>
              <a:rPr lang="en-US" sz="1500" dirty="0"/>
              <a:t>Plasma powering: </a:t>
            </a:r>
            <a:r>
              <a:rPr lang="en-US" sz="1500" b="1" dirty="0"/>
              <a:t>electrical cables</a:t>
            </a:r>
          </a:p>
          <a:p>
            <a:pPr indent="-324000"/>
            <a:r>
              <a:rPr lang="en-US" sz="1500" dirty="0"/>
              <a:t>Train displacement: </a:t>
            </a:r>
            <a:r>
              <a:rPr lang="en-US" sz="1500" b="1" dirty="0"/>
              <a:t>mechanical pulling </a:t>
            </a:r>
            <a:r>
              <a:rPr lang="en-US" sz="1500" dirty="0"/>
              <a:t>and </a:t>
            </a:r>
            <a:r>
              <a:rPr lang="en-US" sz="1500" b="1" dirty="0"/>
              <a:t>braking cables</a:t>
            </a:r>
          </a:p>
          <a:p>
            <a:pPr marL="36576" indent="0">
              <a:buFont typeface="Arial"/>
              <a:buNone/>
            </a:pPr>
            <a:endParaRPr lang="en-US" sz="1500" dirty="0"/>
          </a:p>
          <a:p>
            <a:pPr marL="36576" indent="0">
              <a:buFont typeface="Arial"/>
              <a:buNone/>
            </a:pPr>
            <a:r>
              <a:rPr lang="en-US" sz="1500" dirty="0"/>
              <a:t>→</a:t>
            </a:r>
            <a:r>
              <a:rPr lang="en-US" sz="1500" b="1" dirty="0"/>
              <a:t> In-vacuum spool system </a:t>
            </a:r>
            <a:r>
              <a:rPr lang="en-US" sz="1500" dirty="0"/>
              <a:t>with automated rolling/unrolling by external motors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06E5C79-4885-D7ED-2E3F-651D7F84BB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4774" y="4588138"/>
            <a:ext cx="4486168" cy="1809421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8AFF98BF-E53D-3AB9-E21D-9F2C9E556561}"/>
              </a:ext>
            </a:extLst>
          </p:cNvPr>
          <p:cNvGrpSpPr/>
          <p:nvPr/>
        </p:nvGrpSpPr>
        <p:grpSpPr>
          <a:xfrm>
            <a:off x="8462206" y="1224532"/>
            <a:ext cx="2760186" cy="3132253"/>
            <a:chOff x="8462206" y="1224532"/>
            <a:chExt cx="2760186" cy="3132253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14BA8D4B-0F6E-3551-CAEE-0AF5BA975D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0344492" y="1521899"/>
              <a:ext cx="877900" cy="2834886"/>
            </a:xfrm>
            <a:prstGeom prst="rect">
              <a:avLst/>
            </a:prstGeom>
          </p:spPr>
        </p:pic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3CCC37B-FEE8-24EB-9F2C-9622CC16095F}"/>
                </a:ext>
              </a:extLst>
            </p:cNvPr>
            <p:cNvCxnSpPr/>
            <p:nvPr/>
          </p:nvCxnSpPr>
          <p:spPr>
            <a:xfrm flipH="1">
              <a:off x="10225571" y="1358004"/>
              <a:ext cx="557871" cy="0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DB84ABA6-2BEA-1267-BCAC-42725329B66E}"/>
                </a:ext>
              </a:extLst>
            </p:cNvPr>
            <p:cNvCxnSpPr>
              <a:cxnSpLocks/>
            </p:cNvCxnSpPr>
            <p:nvPr/>
          </p:nvCxnSpPr>
          <p:spPr>
            <a:xfrm>
              <a:off x="10777452" y="1345450"/>
              <a:ext cx="0" cy="181810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D95BF17-CDFD-D3AE-DAC8-55B923156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62206" y="1224532"/>
              <a:ext cx="1744492" cy="1494867"/>
            </a:xfrm>
            <a:prstGeom prst="rect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09937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0.0711 0.000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850AD-29A2-3779-EB06-CBA155D7A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F99BF3-E219-597B-09CD-03C02E216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Intervention scheme</a:t>
            </a:r>
            <a:endParaRPr lang="en-GB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3875F95-4E9F-B537-917E-AE9670011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10" y="1007658"/>
            <a:ext cx="11376024" cy="533638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 err="1"/>
              <a:t>Radmon</a:t>
            </a:r>
            <a:r>
              <a:rPr lang="en-GB" sz="1800" dirty="0"/>
              <a:t> supports displacement  (BE-CEM)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/>
              <a:t>Racks insulation vacuum displacement (TE-VSC)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/>
              <a:t>CV sensor displacement (EN-CV)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/>
              <a:t>BLM Removal (SY-BI)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/>
              <a:t>BPM Testing (SY-BI)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/>
            </a:pPr>
            <a:r>
              <a:rPr lang="en-GB" sz="1800" dirty="0"/>
              <a:t>IC W bellow opening (TE-MSC)	</a:t>
            </a:r>
            <a:endParaRPr lang="en-GB" sz="1600" b="0" dirty="0"/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sz="1800" dirty="0"/>
              <a:t>PIMs cutting (TE-MSC)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GB" b="1" dirty="0"/>
              <a:t>BS treatment (TE-VSC)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9"/>
            </a:pPr>
            <a:r>
              <a:rPr lang="en-GB" sz="1800" dirty="0"/>
              <a:t>BPM  testing (SY-BI)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9"/>
            </a:pPr>
            <a:r>
              <a:rPr lang="en-GB" sz="1800" dirty="0"/>
              <a:t>PIMs positioning / rewelding (TE-VSC / EN-MME) </a:t>
            </a:r>
            <a:endParaRPr lang="fr-FR" sz="1600" b="0" dirty="0"/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/>
              <a:buAutoNum type="arabicPeriod" startAt="9"/>
            </a:pPr>
            <a:r>
              <a:rPr lang="en-GB" sz="1800" b="0" dirty="0"/>
              <a:t>PIMs radiography (EN-MME)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9"/>
            </a:pPr>
            <a:r>
              <a:rPr lang="en-GB" sz="1800" dirty="0"/>
              <a:t>Beam vacuum leak testing (TE-VSC)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9"/>
            </a:pPr>
            <a:r>
              <a:rPr lang="en-GB" sz="1800" dirty="0"/>
              <a:t>Interconnection Inspection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9"/>
            </a:pPr>
            <a:r>
              <a:rPr lang="en-GB" sz="1800" dirty="0"/>
              <a:t>PIM shielding (TE-VSC)</a:t>
            </a:r>
            <a:endParaRPr lang="en-GB" sz="1600" b="0" dirty="0"/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9"/>
            </a:pPr>
            <a:r>
              <a:rPr lang="en-GB" sz="1800" dirty="0"/>
              <a:t>IC W bellow closure (TE-MSC)			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9"/>
            </a:pPr>
            <a:r>
              <a:rPr lang="en-GB" sz="1800" dirty="0"/>
              <a:t>Insulation Vacuum leak test (TE-VSC)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7"/>
            </a:pPr>
            <a:r>
              <a:rPr lang="en-GB" sz="1800" dirty="0"/>
              <a:t>BLM re-installation (SY-BI) 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17"/>
            </a:pPr>
            <a:r>
              <a:rPr lang="en-GB" sz="1800" dirty="0" err="1"/>
              <a:t>Radmon</a:t>
            </a:r>
            <a:r>
              <a:rPr lang="en-GB" sz="1800" dirty="0"/>
              <a:t> supports reinstallation  (BE-CEM)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17"/>
            </a:pPr>
            <a:r>
              <a:rPr lang="en-GB" sz="1800" dirty="0"/>
              <a:t>Racks insulation vacuum reinstallation (TE-VSC)</a:t>
            </a:r>
          </a:p>
          <a:p>
            <a:pPr marL="457200" indent="-4572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17"/>
            </a:pPr>
            <a:r>
              <a:rPr lang="en-GB" sz="1800" dirty="0"/>
              <a:t>CV sensor reinstallation (EN-CV)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00AD18E-2CC1-C2D3-216E-5462F1655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5F20E5-3E6E-86A6-934F-91FACCF437F3}"/>
              </a:ext>
            </a:extLst>
          </p:cNvPr>
          <p:cNvSpPr txBox="1"/>
          <p:nvPr/>
        </p:nvSpPr>
        <p:spPr>
          <a:xfrm>
            <a:off x="6700477" y="2340450"/>
            <a:ext cx="5302553" cy="1477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identified intervening teams already contacted, on-going build-up of complete workflow and tracking tool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Coordination of activities others than BS treatment at the level of TE department (B. Di Girolamo)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056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3BF149-451A-24B5-E727-92759A996C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B50475-3CCB-76FD-DDB1-23B141858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installation - sequence</a:t>
            </a:r>
            <a:endParaRPr lang="en-GB" dirty="0"/>
          </a:p>
        </p:txBody>
      </p:sp>
      <p:pic>
        <p:nvPicPr>
          <p:cNvPr id="5" name="20241022-2_x20">
            <a:hlinkClick r:id="" action="ppaction://media"/>
            <a:extLst>
              <a:ext uri="{FF2B5EF4-FFF2-40B4-BE49-F238E27FC236}">
                <a16:creationId xmlns:a16="http://schemas.microsoft.com/office/drawing/2014/main" id="{10A8EDAE-24D1-9829-ED1F-0C3370D35A1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6717"/>
          <a:stretch/>
        </p:blipFill>
        <p:spPr>
          <a:xfrm>
            <a:off x="303645" y="1374397"/>
            <a:ext cx="4156376" cy="25063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BA9904-222A-0BC4-602C-2E08C148004D}"/>
              </a:ext>
            </a:extLst>
          </p:cNvPr>
          <p:cNvSpPr txBox="1"/>
          <p:nvPr/>
        </p:nvSpPr>
        <p:spPr>
          <a:xfrm>
            <a:off x="486306" y="933588"/>
            <a:ext cx="3791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Assemble the coating trains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E95F93-DED4-7995-4B32-33834D845B48}"/>
              </a:ext>
            </a:extLst>
          </p:cNvPr>
          <p:cNvSpPr txBox="1"/>
          <p:nvPr/>
        </p:nvSpPr>
        <p:spPr>
          <a:xfrm>
            <a:off x="6088347" y="244172"/>
            <a:ext cx="56726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Fit the coating system in the interconnection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318ADCD-62A6-7E93-C26A-A052CDB6CDF7}"/>
              </a:ext>
            </a:extLst>
          </p:cNvPr>
          <p:cNvSpPr txBox="1"/>
          <p:nvPr/>
        </p:nvSpPr>
        <p:spPr>
          <a:xfrm>
            <a:off x="4041321" y="4226300"/>
            <a:ext cx="1414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Coat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6" name="Image 10" descr="Une image contenant objectif de caméra, cercle, gros plan, lentille&#10;&#10;Description générée automatiquement">
            <a:extLst>
              <a:ext uri="{FF2B5EF4-FFF2-40B4-BE49-F238E27FC236}">
                <a16:creationId xmlns:a16="http://schemas.microsoft.com/office/drawing/2014/main" id="{7DC8E08B-5833-D869-74F8-C572A08AA72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287" r="28148"/>
          <a:stretch/>
        </p:blipFill>
        <p:spPr>
          <a:xfrm>
            <a:off x="4064149" y="4602908"/>
            <a:ext cx="1414213" cy="1445145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B7D9F681-9BBA-A7A3-9C09-DA28E7A4E57D}"/>
              </a:ext>
            </a:extLst>
          </p:cNvPr>
          <p:cNvSpPr txBox="1"/>
          <p:nvPr/>
        </p:nvSpPr>
        <p:spPr>
          <a:xfrm>
            <a:off x="358061" y="5083493"/>
            <a:ext cx="2892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Disassemble</a:t>
            </a:r>
            <a:endParaRPr lang="en-GB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615703D-5330-35B0-62BA-19CDD40FCD61}"/>
              </a:ext>
            </a:extLst>
          </p:cNvPr>
          <p:cNvGrpSpPr/>
          <p:nvPr/>
        </p:nvGrpSpPr>
        <p:grpSpPr>
          <a:xfrm>
            <a:off x="5538542" y="809697"/>
            <a:ext cx="6593536" cy="5448619"/>
            <a:chOff x="5279988" y="970133"/>
            <a:chExt cx="6593536" cy="544861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4B9E61FA-064E-A00F-A8B5-65D90EF237CA}"/>
                </a:ext>
              </a:extLst>
            </p:cNvPr>
            <p:cNvGrpSpPr/>
            <p:nvPr/>
          </p:nvGrpSpPr>
          <p:grpSpPr>
            <a:xfrm>
              <a:off x="5279988" y="970133"/>
              <a:ext cx="6593536" cy="5448619"/>
              <a:chOff x="4967383" y="1196118"/>
              <a:chExt cx="6593536" cy="5448619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C4F6B60-C2DF-8742-1916-47482FAF007A}"/>
                  </a:ext>
                </a:extLst>
              </p:cNvPr>
              <p:cNvSpPr txBox="1"/>
              <p:nvPr/>
            </p:nvSpPr>
            <p:spPr>
              <a:xfrm>
                <a:off x="9962951" y="4313386"/>
                <a:ext cx="15979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Motor control for cable spools</a:t>
                </a:r>
                <a:endPara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9B763C2-3705-C8AD-F438-9A767BEF8990}"/>
                  </a:ext>
                </a:extLst>
              </p:cNvPr>
              <p:cNvSpPr txBox="1"/>
              <p:nvPr/>
            </p:nvSpPr>
            <p:spPr>
              <a:xfrm>
                <a:off x="9962951" y="3660786"/>
                <a:ext cx="15979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Gauge controller</a:t>
                </a:r>
                <a:endPara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35906D4-06C1-E362-CFE2-43EC852915B0}"/>
                  </a:ext>
                </a:extLst>
              </p:cNvPr>
              <p:cNvSpPr txBox="1"/>
              <p:nvPr/>
            </p:nvSpPr>
            <p:spPr>
              <a:xfrm>
                <a:off x="9858939" y="1432749"/>
                <a:ext cx="14655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Coating chamber</a:t>
                </a:r>
                <a:endPara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31B1678-75ED-539B-9351-AD42DA949DC1}"/>
                  </a:ext>
                </a:extLst>
              </p:cNvPr>
              <p:cNvSpPr txBox="1"/>
              <p:nvPr/>
            </p:nvSpPr>
            <p:spPr>
              <a:xfrm>
                <a:off x="9908361" y="2997577"/>
                <a:ext cx="139262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Gas injection system</a:t>
                </a:r>
                <a:endParaRPr lang="en-GB" sz="14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EFEE1300-0B30-0203-E1F5-9CE4806A07EE}"/>
                  </a:ext>
                </a:extLst>
              </p:cNvPr>
              <p:cNvGrpSpPr/>
              <p:nvPr/>
            </p:nvGrpSpPr>
            <p:grpSpPr>
              <a:xfrm>
                <a:off x="4967383" y="1196118"/>
                <a:ext cx="6402289" cy="5448619"/>
                <a:chOff x="4967383" y="1196118"/>
                <a:chExt cx="6402289" cy="5448619"/>
              </a:xfrm>
            </p:grpSpPr>
            <p:pic>
              <p:nvPicPr>
                <p:cNvPr id="25" name="Picture 24" descr="A machine in a factory&#10;&#10;AI-generated content may be incorrect.">
                  <a:extLst>
                    <a:ext uri="{FF2B5EF4-FFF2-40B4-BE49-F238E27FC236}">
                      <a16:creationId xmlns:a16="http://schemas.microsoft.com/office/drawing/2014/main" id="{50904FBB-EFD1-E6C1-F254-9FC66D5564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6112164" y="1196118"/>
                  <a:ext cx="3642763" cy="4946514"/>
                </a:xfrm>
                <a:prstGeom prst="rect">
                  <a:avLst/>
                </a:prstGeom>
              </p:spPr>
            </p:pic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3E79529C-A350-DE27-D901-8C117D1F1A56}"/>
                    </a:ext>
                  </a:extLst>
                </p:cNvPr>
                <p:cNvCxnSpPr>
                  <a:cxnSpLocks/>
                  <a:stCxn id="30" idx="0"/>
                </p:cNvCxnSpPr>
                <p:nvPr/>
              </p:nvCxnSpPr>
              <p:spPr>
                <a:xfrm flipV="1">
                  <a:off x="7459514" y="5686209"/>
                  <a:ext cx="0" cy="650751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887F456-03E3-DB96-FFF0-652A0D9CCFD8}"/>
                    </a:ext>
                  </a:extLst>
                </p:cNvPr>
                <p:cNvSpPr txBox="1"/>
                <p:nvPr/>
              </p:nvSpPr>
              <p:spPr>
                <a:xfrm>
                  <a:off x="6654097" y="6336960"/>
                  <a:ext cx="161083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FF000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Pumping groups</a:t>
                  </a:r>
                  <a:endParaRPr lang="en-GB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E1FDF27E-EF31-8074-85DC-D166A534BF10}"/>
                    </a:ext>
                  </a:extLst>
                </p:cNvPr>
                <p:cNvSpPr txBox="1"/>
                <p:nvPr/>
              </p:nvSpPr>
              <p:spPr>
                <a:xfrm>
                  <a:off x="9999958" y="5070655"/>
                  <a:ext cx="1369714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FF000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Plasma power supplies</a:t>
                  </a:r>
                  <a:endParaRPr lang="en-GB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5FCE1579-557A-9D18-C103-E0DE96705B83}"/>
                    </a:ext>
                  </a:extLst>
                </p:cNvPr>
                <p:cNvCxnSpPr>
                  <a:cxnSpLocks/>
                  <a:stCxn id="34" idx="1"/>
                </p:cNvCxnSpPr>
                <p:nvPr/>
              </p:nvCxnSpPr>
              <p:spPr>
                <a:xfrm flipH="1" flipV="1">
                  <a:off x="9286627" y="5086858"/>
                  <a:ext cx="713331" cy="245407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0367525E-06AB-747A-8D67-D97021CC888A}"/>
                    </a:ext>
                  </a:extLst>
                </p:cNvPr>
                <p:cNvCxnSpPr>
                  <a:cxnSpLocks/>
                  <a:stCxn id="37" idx="1"/>
                </p:cNvCxnSpPr>
                <p:nvPr/>
              </p:nvCxnSpPr>
              <p:spPr>
                <a:xfrm flipH="1">
                  <a:off x="9286627" y="4574996"/>
                  <a:ext cx="676324" cy="83652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257074DD-8AF8-5E76-8923-09D0C61E6009}"/>
                    </a:ext>
                  </a:extLst>
                </p:cNvPr>
                <p:cNvCxnSpPr>
                  <a:cxnSpLocks/>
                  <a:stCxn id="40" idx="1"/>
                </p:cNvCxnSpPr>
                <p:nvPr/>
              </p:nvCxnSpPr>
              <p:spPr>
                <a:xfrm flipH="1">
                  <a:off x="9286627" y="3814675"/>
                  <a:ext cx="676324" cy="40414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5C30162-980B-F4FA-F284-BF92921E0F4C}"/>
                    </a:ext>
                  </a:extLst>
                </p:cNvPr>
                <p:cNvSpPr txBox="1"/>
                <p:nvPr/>
              </p:nvSpPr>
              <p:spPr>
                <a:xfrm>
                  <a:off x="4967383" y="1760238"/>
                  <a:ext cx="109961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FF000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Residual gas analyzer</a:t>
                  </a:r>
                  <a:endParaRPr lang="en-GB" sz="14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DA1EC518-DE84-0F99-91C4-F4C9B789F3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67133" y="2064867"/>
                  <a:ext cx="1170216" cy="1293342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5496A59F-5FF0-7549-24FE-4016D5F84A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626918" y="1612487"/>
                  <a:ext cx="1232021" cy="97304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>
                  <a:extLst>
                    <a:ext uri="{FF2B5EF4-FFF2-40B4-BE49-F238E27FC236}">
                      <a16:creationId xmlns:a16="http://schemas.microsoft.com/office/drawing/2014/main" id="{0C9AB996-57A5-AABD-C8E7-5D417D6D41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68077" y="3256026"/>
                  <a:ext cx="1232021" cy="10417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B4E74F7-60E1-9E2A-032B-E592062FE9E6}"/>
                </a:ext>
              </a:extLst>
            </p:cNvPr>
            <p:cNvSpPr txBox="1"/>
            <p:nvPr/>
          </p:nvSpPr>
          <p:spPr>
            <a:xfrm>
              <a:off x="6450125" y="1077559"/>
              <a:ext cx="12320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1/</a:t>
              </a:r>
              <a:r>
                <a:rPr lang="en-US" b="1" dirty="0" err="1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interco</a:t>
              </a:r>
              <a:endParaRPr lang="en-GB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D01B745-A137-AD41-E3AE-4829BD59F0FB}"/>
              </a:ext>
            </a:extLst>
          </p:cNvPr>
          <p:cNvCxnSpPr>
            <a:cxnSpLocks/>
          </p:cNvCxnSpPr>
          <p:nvPr/>
        </p:nvCxnSpPr>
        <p:spPr>
          <a:xfrm>
            <a:off x="4978167" y="2831356"/>
            <a:ext cx="1347201" cy="0"/>
          </a:xfrm>
          <a:prstGeom prst="straightConnector1">
            <a:avLst/>
          </a:prstGeom>
          <a:ln w="1238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CC165D3-66DD-11AC-2DCE-5CD766C66969}"/>
              </a:ext>
            </a:extLst>
          </p:cNvPr>
          <p:cNvCxnSpPr>
            <a:cxnSpLocks/>
          </p:cNvCxnSpPr>
          <p:nvPr/>
        </p:nvCxnSpPr>
        <p:spPr>
          <a:xfrm flipH="1">
            <a:off x="2313992" y="5320853"/>
            <a:ext cx="1598436" cy="4628"/>
          </a:xfrm>
          <a:prstGeom prst="straightConnector1">
            <a:avLst/>
          </a:prstGeom>
          <a:ln w="1238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6248273-72D6-8568-AD87-7A6640A77A51}"/>
              </a:ext>
            </a:extLst>
          </p:cNvPr>
          <p:cNvCxnSpPr>
            <a:cxnSpLocks/>
          </p:cNvCxnSpPr>
          <p:nvPr/>
        </p:nvCxnSpPr>
        <p:spPr>
          <a:xfrm flipH="1">
            <a:off x="5543679" y="5325481"/>
            <a:ext cx="1048658" cy="0"/>
          </a:xfrm>
          <a:prstGeom prst="straightConnector1">
            <a:avLst/>
          </a:prstGeom>
          <a:ln w="1238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83B97D88-4A36-06C5-6E27-DC98FCBC1263}"/>
              </a:ext>
            </a:extLst>
          </p:cNvPr>
          <p:cNvSpPr txBox="1"/>
          <p:nvPr/>
        </p:nvSpPr>
        <p:spPr>
          <a:xfrm>
            <a:off x="111967" y="5967127"/>
            <a:ext cx="1399872" cy="461665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× 240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DCB7834A-5838-920F-E5CF-95A9108101CE}"/>
              </a:ext>
            </a:extLst>
          </p:cNvPr>
          <p:cNvSpPr/>
          <p:nvPr/>
        </p:nvSpPr>
        <p:spPr>
          <a:xfrm>
            <a:off x="111967" y="171616"/>
            <a:ext cx="11983272" cy="6257176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1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2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35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7" grpId="0"/>
      <p:bldP spid="55" grpId="0"/>
      <p:bldP spid="63" grpId="0"/>
      <p:bldP spid="92" grpId="0" animBg="1"/>
      <p:bldP spid="9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03190-FF1B-780D-4A8A-1754570D5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FDAC24-47BE-A399-063C-6245DD5FA9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9446B3-BC46-0B88-4EE2-795C00FE8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BST installation – coating chamber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A14592-0304-C82B-6278-897C216A1513}"/>
              </a:ext>
            </a:extLst>
          </p:cNvPr>
          <p:cNvSpPr txBox="1"/>
          <p:nvPr/>
        </p:nvSpPr>
        <p:spPr>
          <a:xfrm>
            <a:off x="214539" y="4614738"/>
            <a:ext cx="62490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On-going integration study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Coating chamber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impinges in the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transport zone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coating mode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Heavy impact on transport zone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during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handling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chamber (lifter, use of monorail…)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Possible interference with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cable tray for BLM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(position to be defined) and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EN-CV sensor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(17L3)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 for 4×10 A sockets/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interco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compressed air</a:t>
            </a:r>
          </a:p>
        </p:txBody>
      </p:sp>
      <p:pic>
        <p:nvPicPr>
          <p:cNvPr id="26" name="Picture 25" descr="A tunnel with pipes and a person standing on the side&#10;&#10;AI-generated content may be incorrect.">
            <a:extLst>
              <a:ext uri="{FF2B5EF4-FFF2-40B4-BE49-F238E27FC236}">
                <a16:creationId xmlns:a16="http://schemas.microsoft.com/office/drawing/2014/main" id="{B7B26591-7C72-CAA8-8856-D01DC9A94B3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737" y="4155276"/>
            <a:ext cx="2021183" cy="2340000"/>
          </a:xfrm>
          <a:prstGeom prst="rect">
            <a:avLst/>
          </a:prstGeom>
        </p:spPr>
      </p:pic>
      <p:pic>
        <p:nvPicPr>
          <p:cNvPr id="27" name="Image 8" descr="Une image contenant tuyau, avion, industrie, acier&#10;&#10;Description générée automatiquement">
            <a:extLst>
              <a:ext uri="{FF2B5EF4-FFF2-40B4-BE49-F238E27FC236}">
                <a16:creationId xmlns:a16="http://schemas.microsoft.com/office/drawing/2014/main" id="{CB2FCB4C-9E2F-BFCA-2222-CD3D6C73E84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909" y="4157717"/>
            <a:ext cx="3203115" cy="234000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5FFBCE4-9BB4-D905-51AD-BEB2AE16FF11}"/>
              </a:ext>
            </a:extLst>
          </p:cNvPr>
          <p:cNvCxnSpPr/>
          <p:nvPr/>
        </p:nvCxnSpPr>
        <p:spPr>
          <a:xfrm>
            <a:off x="10668000" y="4885509"/>
            <a:ext cx="491329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456DF8-53ED-5DB9-F37F-F257CC230763}"/>
              </a:ext>
            </a:extLst>
          </p:cNvPr>
          <p:cNvCxnSpPr>
            <a:cxnSpLocks/>
          </p:cNvCxnSpPr>
          <p:nvPr/>
        </p:nvCxnSpPr>
        <p:spPr>
          <a:xfrm flipH="1">
            <a:off x="8060260" y="4478441"/>
            <a:ext cx="402096" cy="50127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blue and yellow machine&#10;&#10;AI-generated content may be incorrect.">
            <a:extLst>
              <a:ext uri="{FF2B5EF4-FFF2-40B4-BE49-F238E27FC236}">
                <a16:creationId xmlns:a16="http://schemas.microsoft.com/office/drawing/2014/main" id="{568CEBAB-CFD5-E2C2-EDBF-5DA600228CB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25" y="1084954"/>
            <a:ext cx="3239845" cy="2909960"/>
          </a:xfrm>
          <a:prstGeom prst="rect">
            <a:avLst/>
          </a:prstGeom>
        </p:spPr>
      </p:pic>
      <p:pic>
        <p:nvPicPr>
          <p:cNvPr id="35" name="Picture 34" descr="A yellow machine with blue and red parts&#10;&#10;AI-generated content may be incorrect.">
            <a:extLst>
              <a:ext uri="{FF2B5EF4-FFF2-40B4-BE49-F238E27FC236}">
                <a16:creationId xmlns:a16="http://schemas.microsoft.com/office/drawing/2014/main" id="{103F70CD-4983-E787-99C5-B62425E5FCA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3017" y="198673"/>
            <a:ext cx="3404103" cy="3796241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252D968-9DC2-D69B-F2DC-ABE812D1A8F9}"/>
              </a:ext>
            </a:extLst>
          </p:cNvPr>
          <p:cNvCxnSpPr>
            <a:cxnSpLocks/>
          </p:cNvCxnSpPr>
          <p:nvPr/>
        </p:nvCxnSpPr>
        <p:spPr>
          <a:xfrm>
            <a:off x="9931651" y="198673"/>
            <a:ext cx="0" cy="208280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2E6FDA0-6F8E-694D-3926-3C61AD92ADF8}"/>
              </a:ext>
            </a:extLst>
          </p:cNvPr>
          <p:cNvCxnSpPr>
            <a:cxnSpLocks/>
          </p:cNvCxnSpPr>
          <p:nvPr/>
        </p:nvCxnSpPr>
        <p:spPr>
          <a:xfrm>
            <a:off x="10038786" y="2281473"/>
            <a:ext cx="0" cy="1713441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6ADA99F-D405-EB13-17C5-CCA18CAB48DA}"/>
              </a:ext>
            </a:extLst>
          </p:cNvPr>
          <p:cNvCxnSpPr>
            <a:cxnSpLocks/>
          </p:cNvCxnSpPr>
          <p:nvPr/>
        </p:nvCxnSpPr>
        <p:spPr>
          <a:xfrm>
            <a:off x="9913144" y="2281473"/>
            <a:ext cx="147637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A drawing of a machine&#10;&#10;AI-generated content may be incorrect.">
            <a:extLst>
              <a:ext uri="{FF2B5EF4-FFF2-40B4-BE49-F238E27FC236}">
                <a16:creationId xmlns:a16="http://schemas.microsoft.com/office/drawing/2014/main" id="{AAD2ACC6-CA80-FA81-6550-627ECC76DBA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798" y="1084954"/>
            <a:ext cx="2553638" cy="290996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96D97B17-862B-5D22-C6EC-73623BB71605}"/>
              </a:ext>
            </a:extLst>
          </p:cNvPr>
          <p:cNvSpPr txBox="1"/>
          <p:nvPr/>
        </p:nvSpPr>
        <p:spPr>
          <a:xfrm>
            <a:off x="2624941" y="1055407"/>
            <a:ext cx="18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D17DDDE-E8D0-AF55-2231-8DA8A4F3C849}"/>
              </a:ext>
            </a:extLst>
          </p:cNvPr>
          <p:cNvSpPr txBox="1"/>
          <p:nvPr/>
        </p:nvSpPr>
        <p:spPr>
          <a:xfrm>
            <a:off x="5552506" y="1023141"/>
            <a:ext cx="18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14804E7-4A1D-C3C2-3126-F54373A2BA9E}"/>
              </a:ext>
            </a:extLst>
          </p:cNvPr>
          <p:cNvSpPr txBox="1"/>
          <p:nvPr/>
        </p:nvSpPr>
        <p:spPr>
          <a:xfrm>
            <a:off x="7614261" y="175617"/>
            <a:ext cx="18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Preliminary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127B571-7C39-6F81-4C11-D529A0553F8C}"/>
              </a:ext>
            </a:extLst>
          </p:cNvPr>
          <p:cNvSpPr txBox="1"/>
          <p:nvPr/>
        </p:nvSpPr>
        <p:spPr>
          <a:xfrm>
            <a:off x="80091" y="4076737"/>
            <a:ext cx="1581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G. Girod, EN-MME</a:t>
            </a:r>
          </a:p>
        </p:txBody>
      </p:sp>
    </p:spTree>
    <p:extLst>
      <p:ext uri="{BB962C8B-B14F-4D97-AF65-F5344CB8AC3E}">
        <p14:creationId xmlns:p14="http://schemas.microsoft.com/office/powerpoint/2010/main" val="48366630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34570</TotalTime>
  <Words>944</Words>
  <Application>Microsoft Office PowerPoint</Application>
  <PresentationFormat>Widescreen</PresentationFormat>
  <Paragraphs>184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Optima</vt:lpstr>
      <vt:lpstr>CERNCorporate4-3</vt:lpstr>
      <vt:lpstr>Beam Screen Treatment project  ICL meeting – 02/04/2025</vt:lpstr>
      <vt:lpstr>Beam Screen Treatment in the LHC arcs</vt:lpstr>
      <vt:lpstr>Coating system - principle</vt:lpstr>
      <vt:lpstr>Coating system - principle</vt:lpstr>
      <vt:lpstr>Coating system - principle</vt:lpstr>
      <vt:lpstr>Coating system - principle</vt:lpstr>
      <vt:lpstr>Intervention scheme</vt:lpstr>
      <vt:lpstr>BST installation - sequence</vt:lpstr>
      <vt:lpstr>BST installation – coating chamber</vt:lpstr>
      <vt:lpstr>BST installation – auxiliaries</vt:lpstr>
      <vt:lpstr>Selection of half-cells to be coated </vt:lpstr>
      <vt:lpstr>BST in LS3 master schedule</vt:lpstr>
      <vt:lpstr>Conclusion and outcome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Valentine Petit</cp:lastModifiedBy>
  <cp:revision>1756</cp:revision>
  <cp:lastPrinted>2025-01-17T17:40:11Z</cp:lastPrinted>
  <dcterms:created xsi:type="dcterms:W3CDTF">2012-11-30T11:04:26Z</dcterms:created>
  <dcterms:modified xsi:type="dcterms:W3CDTF">2025-04-02T07:32:13Z</dcterms:modified>
</cp:coreProperties>
</file>