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3"/>
  </p:normalViewPr>
  <p:slideViewPr>
    <p:cSldViewPr snapToGrid="0">
      <p:cViewPr>
        <p:scale>
          <a:sx n="110" d="100"/>
          <a:sy n="110" d="100"/>
        </p:scale>
        <p:origin x="9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3A579-B508-1848-B5C5-F359F450843B}" type="datetimeFigureOut">
              <a:rPr lang="en-US" smtClean="0"/>
              <a:t>4/24/25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AB28E-3895-734E-9A75-F3E9B97E9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AB28E-3895-734E-9A75-F3E9B97E95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90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Strange matter </a:t>
            </a:r>
          </a:p>
          <a:p>
            <a:r>
              <a:rPr lang="en-US" dirty="0"/>
              <a:t>• (double-) lambda </a:t>
            </a:r>
            <a:r>
              <a:rPr lang="en-US" dirty="0" err="1"/>
              <a:t>hypernuclei</a:t>
            </a:r>
            <a:r>
              <a:rPr lang="en-US" dirty="0"/>
              <a:t> </a:t>
            </a:r>
          </a:p>
          <a:p>
            <a:r>
              <a:rPr lang="en-US" dirty="0"/>
              <a:t>• search for meta-stable objects (e.g. strange dibaryons)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4AB28E-3895-734E-9A75-F3E9B97E95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3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77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9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4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5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08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03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1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2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7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0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4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F6271E-2289-8546-8F01-5B1A9BD903F8}" type="datetimeFigureOut">
              <a:rPr lang="en-US" smtClean="0"/>
              <a:t>4/24/25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B167D-C718-FF44-8B37-E085557CCC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94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emf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7094A6-45D9-FD3E-447F-62D319B3A5B1}"/>
              </a:ext>
            </a:extLst>
          </p:cNvPr>
          <p:cNvSpPr txBox="1"/>
          <p:nvPr/>
        </p:nvSpPr>
        <p:spPr>
          <a:xfrm>
            <a:off x="2107293" y="46297"/>
            <a:ext cx="4164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IISER Tirupati Group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A9DEBC-C119-8991-AE84-00A607FE0A7B}"/>
              </a:ext>
            </a:extLst>
          </p:cNvPr>
          <p:cNvSpPr txBox="1"/>
          <p:nvPr/>
        </p:nvSpPr>
        <p:spPr>
          <a:xfrm>
            <a:off x="49925" y="663266"/>
            <a:ext cx="548277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Indian Institute of Science Education and Research (IISER) Tirupati </a:t>
            </a:r>
            <a:r>
              <a:rPr lang="en-US" sz="1800" dirty="0"/>
              <a:t>is the sixth Institute in the chain of IISERs</a:t>
            </a:r>
          </a:p>
          <a:p>
            <a:endParaRPr lang="en-US" sz="400" dirty="0"/>
          </a:p>
          <a:p>
            <a:pPr marL="285750" indent="-285750">
              <a:buFontTx/>
              <a:buChar char="-"/>
            </a:pPr>
            <a:r>
              <a:rPr lang="en-US" sz="1800" dirty="0"/>
              <a:t>Established in 2015 by the </a:t>
            </a:r>
            <a:r>
              <a:rPr lang="en-US" sz="1800" b="1" dirty="0"/>
              <a:t>Govt. of India </a:t>
            </a:r>
            <a:r>
              <a:rPr lang="en-US" sz="1800" dirty="0"/>
              <a:t>under the </a:t>
            </a:r>
            <a:r>
              <a:rPr lang="en-US" sz="1800" b="1" dirty="0"/>
              <a:t>Ministry of Education (</a:t>
            </a:r>
            <a:r>
              <a:rPr lang="en-US" sz="1800" b="1" dirty="0" err="1"/>
              <a:t>MoE</a:t>
            </a:r>
            <a:r>
              <a:rPr lang="en-US" sz="1800" b="1" dirty="0"/>
              <a:t>)</a:t>
            </a:r>
            <a:r>
              <a:rPr lang="en-US" sz="1800" dirty="0"/>
              <a:t>.</a:t>
            </a:r>
          </a:p>
          <a:p>
            <a:pPr marL="285750" indent="-285750">
              <a:buFontTx/>
              <a:buChar char="-"/>
            </a:pPr>
            <a:endParaRPr lang="en-US" sz="400" dirty="0"/>
          </a:p>
          <a:p>
            <a:pPr marL="285750" indent="-285750">
              <a:buFontTx/>
              <a:buChar char="-"/>
            </a:pPr>
            <a:r>
              <a:rPr lang="en-US" sz="1800" dirty="0"/>
              <a:t>Declared as </a:t>
            </a:r>
            <a:r>
              <a:rPr lang="en-IN" sz="1800" b="1" dirty="0"/>
              <a:t>Institutes of National Importance </a:t>
            </a:r>
            <a:r>
              <a:rPr lang="en-IN" sz="1800" dirty="0"/>
              <a:t>by </a:t>
            </a:r>
            <a:r>
              <a:rPr lang="en-US" sz="1800" dirty="0"/>
              <a:t>Govt. of India </a:t>
            </a:r>
          </a:p>
          <a:p>
            <a:pPr marL="285750" indent="-285750">
              <a:buFontTx/>
              <a:buChar char="-"/>
            </a:pPr>
            <a:endParaRPr lang="en-US" sz="400" dirty="0"/>
          </a:p>
          <a:p>
            <a:pPr marL="285750" indent="-285750">
              <a:buFontTx/>
              <a:buChar char="-"/>
            </a:pPr>
            <a:r>
              <a:rPr lang="en-US" sz="1800" dirty="0"/>
              <a:t>To impart quality education and setting up state-of-the-art research facilities in frontier areas of    science.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38CC3F5-A00B-C2FE-A4D6-DBDD5506EB00}"/>
              </a:ext>
            </a:extLst>
          </p:cNvPr>
          <p:cNvGrpSpPr/>
          <p:nvPr/>
        </p:nvGrpSpPr>
        <p:grpSpPr>
          <a:xfrm>
            <a:off x="5578997" y="855675"/>
            <a:ext cx="3414528" cy="4086717"/>
            <a:chOff x="4341628" y="1098735"/>
            <a:chExt cx="4495800" cy="530206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BC2084-DC7A-6100-12B4-BB457513C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1628" y="1098735"/>
              <a:ext cx="4495800" cy="530206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F518F84-5EDE-E8A7-3C2D-7FEA945C0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88627" y="4876800"/>
              <a:ext cx="259773" cy="3048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8056B56-FB2F-252B-C9EA-BF684D7A9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0627" y="4114800"/>
              <a:ext cx="259773" cy="3048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63B1EF6-BC2F-F181-166C-C7261ADDF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3827" y="5638800"/>
              <a:ext cx="259773" cy="3048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17DFE2A-947D-2360-2D49-9C43B072D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4000" y="4267200"/>
              <a:ext cx="259773" cy="3048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296B7D8-744A-DFC8-CC1E-52A1BE6807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7627" y="3505200"/>
              <a:ext cx="259773" cy="3048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2D50BB2-D14C-595E-1158-6A83B2522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7627" y="2362200"/>
              <a:ext cx="259773" cy="30480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10B3207-E4E0-22E4-2F4F-38ECF18D2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15200" y="3657600"/>
              <a:ext cx="259773" cy="3048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AC96FA2-E554-A5EA-28F7-0D89AB7FE32B}"/>
                </a:ext>
              </a:extLst>
            </p:cNvPr>
            <p:cNvSpPr txBox="1"/>
            <p:nvPr/>
          </p:nvSpPr>
          <p:spPr>
            <a:xfrm>
              <a:off x="5105400" y="4495800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Pune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8580D5-3350-4D91-0283-93AAB9AB678F}"/>
                </a:ext>
              </a:extLst>
            </p:cNvPr>
            <p:cNvSpPr txBox="1"/>
            <p:nvPr/>
          </p:nvSpPr>
          <p:spPr>
            <a:xfrm>
              <a:off x="6629400" y="434340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Berhampur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E78A80-3070-832E-B47D-C6280AC29F4F}"/>
                </a:ext>
              </a:extLst>
            </p:cNvPr>
            <p:cNvSpPr txBox="1"/>
            <p:nvPr/>
          </p:nvSpPr>
          <p:spPr>
            <a:xfrm>
              <a:off x="7188016" y="3881993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Kolkata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A551AA-8B24-8774-F160-BFC42B32C474}"/>
                </a:ext>
              </a:extLst>
            </p:cNvPr>
            <p:cNvSpPr txBox="1"/>
            <p:nvPr/>
          </p:nvSpPr>
          <p:spPr>
            <a:xfrm>
              <a:off x="5791200" y="5040868"/>
              <a:ext cx="1026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Tirupati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94683F9-B790-9C02-499E-512F5250B839}"/>
                </a:ext>
              </a:extLst>
            </p:cNvPr>
            <p:cNvSpPr txBox="1"/>
            <p:nvPr/>
          </p:nvSpPr>
          <p:spPr>
            <a:xfrm>
              <a:off x="5433869" y="3733800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Bhopal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1796B6F-0E25-52A3-6CC5-B3C2E3CC0628}"/>
                </a:ext>
              </a:extLst>
            </p:cNvPr>
            <p:cNvSpPr txBox="1"/>
            <p:nvPr/>
          </p:nvSpPr>
          <p:spPr>
            <a:xfrm>
              <a:off x="5257800" y="2618436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Mohali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7543301-FF1A-075D-C6D9-B978B0B05FDE}"/>
                </a:ext>
              </a:extLst>
            </p:cNvPr>
            <p:cNvSpPr/>
            <p:nvPr/>
          </p:nvSpPr>
          <p:spPr>
            <a:xfrm>
              <a:off x="4953000" y="5791200"/>
              <a:ext cx="24801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b="1" dirty="0"/>
                <a:t>Thiruvananthapuram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11B3FB8A-722C-2AC9-583F-D9D5FE010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475" y="711018"/>
            <a:ext cx="8102274" cy="451752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38F9997-3BDD-549A-ACC4-24747C350342}"/>
              </a:ext>
            </a:extLst>
          </p:cNvPr>
          <p:cNvSpPr txBox="1"/>
          <p:nvPr/>
        </p:nvSpPr>
        <p:spPr>
          <a:xfrm>
            <a:off x="49925" y="4376027"/>
            <a:ext cx="54827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EHEP Group Members: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 Faculty Members + 7 PhD Students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All are working in STAR experiment </a:t>
            </a:r>
            <a:endParaRPr lang="en-US" sz="4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BEAC526-E9BB-B1D9-8E52-011153E82F81}"/>
              </a:ext>
            </a:extLst>
          </p:cNvPr>
          <p:cNvGrpSpPr/>
          <p:nvPr/>
        </p:nvGrpSpPr>
        <p:grpSpPr>
          <a:xfrm>
            <a:off x="130947" y="5419664"/>
            <a:ext cx="8929749" cy="1457902"/>
            <a:chOff x="130947" y="5419664"/>
            <a:chExt cx="8929749" cy="145790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F48F05F-961F-CA03-F179-7C6624A6E213}"/>
                </a:ext>
              </a:extLst>
            </p:cNvPr>
            <p:cNvSpPr txBox="1"/>
            <p:nvPr/>
          </p:nvSpPr>
          <p:spPr>
            <a:xfrm>
              <a:off x="1277499" y="6600567"/>
              <a:ext cx="12186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Nihar R. Sahoo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FA996F4-05FD-E322-1067-676CA24FBDDB}"/>
                </a:ext>
              </a:extLst>
            </p:cNvPr>
            <p:cNvGrpSpPr/>
            <p:nvPr/>
          </p:nvGrpSpPr>
          <p:grpSpPr>
            <a:xfrm>
              <a:off x="249521" y="5419664"/>
              <a:ext cx="8811175" cy="1404653"/>
              <a:chOff x="249521" y="5419664"/>
              <a:chExt cx="8811175" cy="1404653"/>
            </a:xfrm>
          </p:grpSpPr>
          <p:pic>
            <p:nvPicPr>
              <p:cNvPr id="6" name="Picture 5" descr="A collage of men with glasses&#10;&#10;Description automatically generated">
                <a:extLst>
                  <a:ext uri="{FF2B5EF4-FFF2-40B4-BE49-F238E27FC236}">
                    <a16:creationId xmlns:a16="http://schemas.microsoft.com/office/drawing/2014/main" id="{B28BFDBA-B92E-BE99-3292-49B096B48E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t="2574"/>
              <a:stretch/>
            </p:blipFill>
            <p:spPr>
              <a:xfrm>
                <a:off x="3040516" y="5421252"/>
                <a:ext cx="6020180" cy="1403065"/>
              </a:xfrm>
              <a:prstGeom prst="rect">
                <a:avLst/>
              </a:prstGeom>
            </p:spPr>
          </p:pic>
          <p:pic>
            <p:nvPicPr>
              <p:cNvPr id="31" name="Picture 30" descr="A person wearing glasses and a dark blue jacket&#10;&#10;Description automatically generated">
                <a:extLst>
                  <a:ext uri="{FF2B5EF4-FFF2-40B4-BE49-F238E27FC236}">
                    <a16:creationId xmlns:a16="http://schemas.microsoft.com/office/drawing/2014/main" id="{C7D1EB40-E9E0-398F-0841-233B96061C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77387" y="5419664"/>
                <a:ext cx="972272" cy="1203186"/>
              </a:xfrm>
              <a:prstGeom prst="rect">
                <a:avLst/>
              </a:prstGeom>
            </p:spPr>
          </p:pic>
          <p:pic>
            <p:nvPicPr>
              <p:cNvPr id="34" name="Picture 33" descr="A person wearing glasses and a blue shirt&#10;&#10;Description automatically generated">
                <a:extLst>
                  <a:ext uri="{FF2B5EF4-FFF2-40B4-BE49-F238E27FC236}">
                    <a16:creationId xmlns:a16="http://schemas.microsoft.com/office/drawing/2014/main" id="{F86EB410-992C-F6FB-362F-936FB83E91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49521" y="5421252"/>
                <a:ext cx="944038" cy="1203186"/>
              </a:xfrm>
              <a:prstGeom prst="rect">
                <a:avLst/>
              </a:prstGeom>
              <a:effectLst>
                <a:glow>
                  <a:schemeClr val="accent1"/>
                </a:glow>
                <a:softEdge rad="0"/>
              </a:effectLst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4CE5892-4A2A-1591-B266-6762D6E94D9C}"/>
                </a:ext>
              </a:extLst>
            </p:cNvPr>
            <p:cNvSpPr txBox="1"/>
            <p:nvPr/>
          </p:nvSpPr>
          <p:spPr>
            <a:xfrm>
              <a:off x="130947" y="6578283"/>
              <a:ext cx="12188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/>
                <a:t>Chitrasen</a:t>
              </a:r>
              <a:r>
                <a:rPr lang="en-US" sz="1200" b="1" dirty="0"/>
                <a:t> Jena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647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7ECFE-9562-1BCA-B0DD-C97EF869C5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04E801-8F62-A9D5-0000-BEDEF62B75DB}"/>
              </a:ext>
            </a:extLst>
          </p:cNvPr>
          <p:cNvSpPr txBox="1"/>
          <p:nvPr/>
        </p:nvSpPr>
        <p:spPr>
          <a:xfrm>
            <a:off x="2107293" y="92597"/>
            <a:ext cx="44288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Research Expertise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675E85-23B4-31B4-A327-6DF073D83CEF}"/>
              </a:ext>
            </a:extLst>
          </p:cNvPr>
          <p:cNvSpPr txBox="1"/>
          <p:nvPr/>
        </p:nvSpPr>
        <p:spPr>
          <a:xfrm>
            <a:off x="57872" y="823633"/>
            <a:ext cx="523175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200" dirty="0">
                <a:solidFill>
                  <a:srgbClr val="000AFF"/>
                </a:solidFill>
              </a:rPr>
              <a:t>Study of light nuclei (</a:t>
            </a:r>
            <a:r>
              <a:rPr lang="en-US" sz="2200" i="1" dirty="0">
                <a:solidFill>
                  <a:srgbClr val="000AFF"/>
                </a:solidFill>
              </a:rPr>
              <a:t>d, t, </a:t>
            </a:r>
            <a:r>
              <a:rPr lang="en-US" sz="2200" i="1" baseline="30000" dirty="0">
                <a:solidFill>
                  <a:srgbClr val="000AFF"/>
                </a:solidFill>
              </a:rPr>
              <a:t>3</a:t>
            </a:r>
            <a:r>
              <a:rPr lang="en-US" sz="2200" i="1" dirty="0">
                <a:solidFill>
                  <a:srgbClr val="000AFF"/>
                </a:solidFill>
              </a:rPr>
              <a:t>He, </a:t>
            </a:r>
            <a:r>
              <a:rPr lang="en-US" sz="2200" i="1" baseline="30000" dirty="0">
                <a:solidFill>
                  <a:srgbClr val="000AFF"/>
                </a:solidFill>
              </a:rPr>
              <a:t>4</a:t>
            </a:r>
            <a:r>
              <a:rPr lang="en-US" sz="2200" i="1" dirty="0">
                <a:solidFill>
                  <a:srgbClr val="000AFF"/>
                </a:solidFill>
              </a:rPr>
              <a:t>He</a:t>
            </a:r>
            <a:r>
              <a:rPr lang="en-US" sz="2200" dirty="0">
                <a:solidFill>
                  <a:srgbClr val="000AFF"/>
                </a:solidFill>
              </a:rPr>
              <a:t>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baseline="-25000" dirty="0"/>
              <a:t>T </a:t>
            </a:r>
            <a:r>
              <a:rPr lang="en-US" dirty="0"/>
              <a:t>-spectra of light nuclei in BES-II 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Elliptic and  triangular flow of light nuclei in BES-II 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Directed  flow of light nuclei in FXT energies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0700E6-F01C-C168-2F99-14DBA3C95D42}"/>
                  </a:ext>
                </a:extLst>
              </p:cNvPr>
              <p:cNvSpPr txBox="1"/>
              <p:nvPr/>
            </p:nvSpPr>
            <p:spPr>
              <a:xfrm>
                <a:off x="-1" y="4493006"/>
                <a:ext cx="6308204" cy="153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2200" dirty="0">
                    <a:solidFill>
                      <a:srgbClr val="000AFF"/>
                    </a:solidFill>
                  </a:rPr>
                  <a:t>Study of (multi-)strange hadrons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dirty="0" smtClean="0">
                            <a:solidFill>
                              <a:srgbClr val="000A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b="0" i="1" dirty="0" smtClean="0">
                            <a:solidFill>
                              <a:srgbClr val="000AFF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200" b="0" i="1" dirty="0" smtClean="0">
                            <a:solidFill>
                              <a:srgbClr val="000A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200" b="0" i="1" dirty="0" smtClean="0">
                            <a:solidFill>
                              <a:srgbClr val="000A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Ξ</m:t>
                    </m:r>
                    <m:r>
                      <a:rPr lang="en-US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sz="2200" b="0" i="1" dirty="0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sz="2200" dirty="0">
                    <a:solidFill>
                      <a:srgbClr val="000AFF"/>
                    </a:solidFill>
                  </a:rPr>
                  <a:t>):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Elliptic and triangular flow of (multi-)strange hadrons in isobar collisions and BES-II energies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 Elliptic and triangular flow of (multi-)strange hadrons in O+O collisions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00700E6-F01C-C168-2F99-14DBA3C95D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493006"/>
                <a:ext cx="6308204" cy="1538883"/>
              </a:xfrm>
              <a:prstGeom prst="rect">
                <a:avLst/>
              </a:prstGeom>
              <a:blipFill>
                <a:blip r:embed="rId2"/>
                <a:stretch>
                  <a:fillRect l="-1006" t="-1639" b="-5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D8336B9-C37B-8A72-588F-96B24E1CCEA6}"/>
                  </a:ext>
                </a:extLst>
              </p:cNvPr>
              <p:cNvSpPr txBox="1"/>
              <p:nvPr/>
            </p:nvSpPr>
            <p:spPr>
              <a:xfrm>
                <a:off x="-1" y="2629382"/>
                <a:ext cx="5903090" cy="1261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2200" dirty="0">
                    <a:solidFill>
                      <a:srgbClr val="000AFF"/>
                    </a:solidFill>
                  </a:rPr>
                  <a:t>Study of identified hadrons (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sz="2200" b="0" i="1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200" b="0" i="1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sz="2200" b="0" i="1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2200" b="0" i="1" smtClean="0">
                        <a:solidFill>
                          <a:srgbClr val="000A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solidFill>
                      <a:srgbClr val="000AFF"/>
                    </a:solidFill>
                  </a:rPr>
                  <a:t>):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p</a:t>
                </a:r>
                <a:r>
                  <a:rPr lang="en-US" baseline="-25000" dirty="0"/>
                  <a:t>T </a:t>
                </a:r>
                <a:r>
                  <a:rPr lang="en-US" dirty="0"/>
                  <a:t>-spectra of identified hadrons in BES-II energies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Directed and triangular flow of identified hadrons in FXT energies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D8336B9-C37B-8A72-588F-96B24E1CCE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2629382"/>
                <a:ext cx="5903090" cy="1261884"/>
              </a:xfrm>
              <a:prstGeom prst="rect">
                <a:avLst/>
              </a:prstGeom>
              <a:blipFill>
                <a:blip r:embed="rId3"/>
                <a:stretch>
                  <a:fillRect l="-1075" t="-1980" b="-5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C4C18F1F-537F-0962-80BC-C1C4E93E8658}"/>
              </a:ext>
            </a:extLst>
          </p:cNvPr>
          <p:cNvSpPr txBox="1"/>
          <p:nvPr/>
        </p:nvSpPr>
        <p:spPr>
          <a:xfrm>
            <a:off x="23149" y="6326618"/>
            <a:ext cx="916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0" i="0" u="none" strike="noStrike" dirty="0">
                <a:solidFill>
                  <a:srgbClr val="000AFF"/>
                </a:solidFill>
                <a:effectLst/>
              </a:rPr>
              <a:t>Other areas of expertise include resonance production and open heavy-flavour production.</a:t>
            </a:r>
            <a:endParaRPr lang="en-US" dirty="0">
              <a:solidFill>
                <a:srgbClr val="000AFF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FA719F-3987-61E2-AA48-F528350EB4EB}"/>
              </a:ext>
            </a:extLst>
          </p:cNvPr>
          <p:cNvGrpSpPr/>
          <p:nvPr/>
        </p:nvGrpSpPr>
        <p:grpSpPr>
          <a:xfrm>
            <a:off x="6277536" y="586209"/>
            <a:ext cx="2255182" cy="2043173"/>
            <a:chOff x="6002094" y="668792"/>
            <a:chExt cx="2710089" cy="2572120"/>
          </a:xfrm>
        </p:grpSpPr>
        <p:pic>
          <p:nvPicPr>
            <p:cNvPr id="8" name="Picture 7" descr="A graph with numbers and symbols&#10;&#10;Description automatically generated">
              <a:extLst>
                <a:ext uri="{FF2B5EF4-FFF2-40B4-BE49-F238E27FC236}">
                  <a16:creationId xmlns:a16="http://schemas.microsoft.com/office/drawing/2014/main" id="{2FE16900-BB3C-C3D5-7834-2A519273C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02094" y="823633"/>
              <a:ext cx="2698514" cy="2139487"/>
            </a:xfrm>
            <a:prstGeom prst="rect">
              <a:avLst/>
            </a:prstGeom>
          </p:spPr>
        </p:pic>
        <p:pic>
          <p:nvPicPr>
            <p:cNvPr id="10" name="Picture 9" descr="A black text on a white background&#10;&#10;Description automatically generated">
              <a:extLst>
                <a:ext uri="{FF2B5EF4-FFF2-40B4-BE49-F238E27FC236}">
                  <a16:creationId xmlns:a16="http://schemas.microsoft.com/office/drawing/2014/main" id="{6B602095-E4C8-25BB-F3EF-85414E9DA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3931" y="3003212"/>
              <a:ext cx="1791039" cy="2377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D0B44B-FD6B-5F1A-C329-817D588E3D98}"/>
                </a:ext>
              </a:extLst>
            </p:cNvPr>
            <p:cNvSpPr txBox="1"/>
            <p:nvPr/>
          </p:nvSpPr>
          <p:spPr>
            <a:xfrm>
              <a:off x="6753931" y="668792"/>
              <a:ext cx="1958252" cy="244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N" sz="800" b="1" dirty="0">
                  <a:solidFill>
                    <a:srgbClr val="00B050"/>
                  </a:solidFill>
                  <a:effectLst/>
                  <a:latin typeface="ArialMT"/>
                </a:rPr>
                <a:t>STAR: PRL 130, 202301 (2023)</a:t>
              </a:r>
              <a:endParaRPr lang="en-IN" sz="800" b="1" dirty="0">
                <a:solidFill>
                  <a:srgbClr val="00B050"/>
                </a:solidFill>
              </a:endParaRPr>
            </a:p>
          </p:txBody>
        </p:sp>
      </p:grpSp>
      <p:pic>
        <p:nvPicPr>
          <p:cNvPr id="14" name="Picture 13" descr="A graph of a number of numbers and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95D338C6-0FF5-8B8C-A0D6-D2082A7C3F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9088" y="591763"/>
            <a:ext cx="2183629" cy="2369282"/>
          </a:xfrm>
          <a:prstGeom prst="rect">
            <a:avLst/>
          </a:prstGeom>
        </p:spPr>
      </p:pic>
      <p:pic>
        <p:nvPicPr>
          <p:cNvPr id="16" name="Picture 15" descr="A graph of a graph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60987AA4-67C3-2E97-A5DB-A176DB7E02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3581" y="610162"/>
            <a:ext cx="2200688" cy="2282847"/>
          </a:xfrm>
          <a:prstGeom prst="rect">
            <a:avLst/>
          </a:prstGeom>
        </p:spPr>
      </p:pic>
      <p:pic>
        <p:nvPicPr>
          <p:cNvPr id="18" name="Picture 17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43BF1C9A-1B8D-18F7-07A8-EE2FC65FF0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36804" y="2979444"/>
            <a:ext cx="1756769" cy="1632028"/>
          </a:xfrm>
          <a:prstGeom prst="rect">
            <a:avLst/>
          </a:prstGeom>
        </p:spPr>
      </p:pic>
      <p:pic>
        <p:nvPicPr>
          <p:cNvPr id="19" name="Picture 18" descr="A graph of a graph with red and blue dots&#10;&#10;Description automatically generated">
            <a:extLst>
              <a:ext uri="{FF2B5EF4-FFF2-40B4-BE49-F238E27FC236}">
                <a16:creationId xmlns:a16="http://schemas.microsoft.com/office/drawing/2014/main" id="{652C89FC-A278-62DA-E3C2-CE0CC50553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5" t="4624"/>
          <a:stretch/>
        </p:blipFill>
        <p:spPr bwMode="auto">
          <a:xfrm>
            <a:off x="6636804" y="2870738"/>
            <a:ext cx="1756769" cy="1880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Content Placeholder 9">
            <a:extLst>
              <a:ext uri="{FF2B5EF4-FFF2-40B4-BE49-F238E27FC236}">
                <a16:creationId xmlns:a16="http://schemas.microsoft.com/office/drawing/2014/main" id="{98498E5B-A572-A64B-B09C-D2D4D39C527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7086774" y="4260380"/>
            <a:ext cx="1204430" cy="252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87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51329-8A5B-F7F3-883F-7E2B17A5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079E44-47C6-91B3-01A6-3781FBDB0E21}"/>
              </a:ext>
            </a:extLst>
          </p:cNvPr>
          <p:cNvSpPr txBox="1"/>
          <p:nvPr/>
        </p:nvSpPr>
        <p:spPr>
          <a:xfrm>
            <a:off x="2107293" y="92597"/>
            <a:ext cx="43197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Research Interests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D3FAE5-B0B8-8DF1-6698-D32012209CBA}"/>
              </a:ext>
            </a:extLst>
          </p:cNvPr>
          <p:cNvSpPr txBox="1"/>
          <p:nvPr/>
        </p:nvSpPr>
        <p:spPr>
          <a:xfrm>
            <a:off x="57871" y="823633"/>
            <a:ext cx="87967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200" dirty="0">
                <a:solidFill>
                  <a:srgbClr val="000AFF"/>
                </a:solidFill>
              </a:rPr>
              <a:t>Study of light nuclei and </a:t>
            </a:r>
            <a:r>
              <a:rPr lang="en-US" sz="2200" dirty="0" err="1">
                <a:solidFill>
                  <a:srgbClr val="000AFF"/>
                </a:solidFill>
              </a:rPr>
              <a:t>hypernuclei</a:t>
            </a:r>
            <a:r>
              <a:rPr lang="en-US" sz="2200" dirty="0">
                <a:solidFill>
                  <a:srgbClr val="000AFF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Production of light nuclei and </a:t>
            </a:r>
            <a:r>
              <a:rPr lang="en-US" dirty="0" err="1"/>
              <a:t>hypernuclei</a:t>
            </a:r>
            <a:r>
              <a:rPr lang="en-US" dirty="0"/>
              <a:t> in high baryon density environment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Measurements of yields and collective flow of light nuclei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Precise measurements of mass, binding energy, and lifetime of </a:t>
            </a:r>
            <a:r>
              <a:rPr lang="en-US" sz="1800" dirty="0" err="1"/>
              <a:t>hypernuclei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dirty="0">
                <a:effectLst/>
              </a:rPr>
              <a:t>Production of </a:t>
            </a:r>
            <a:r>
              <a:rPr lang="en-IN" dirty="0" err="1">
                <a:effectLst/>
              </a:rPr>
              <a:t>multistrange</a:t>
            </a:r>
            <a:r>
              <a:rPr lang="en-IN" dirty="0">
                <a:effectLst/>
              </a:rPr>
              <a:t> </a:t>
            </a:r>
            <a:r>
              <a:rPr lang="el-GR" dirty="0">
                <a:effectLst/>
                <a:latin typeface="CMMI8"/>
              </a:rPr>
              <a:t>Λ </a:t>
            </a:r>
            <a:r>
              <a:rPr lang="en-IN" dirty="0" err="1">
                <a:effectLst/>
              </a:rPr>
              <a:t>hypernuclei</a:t>
            </a:r>
            <a:r>
              <a:rPr lang="en-IN" dirty="0">
                <a:effectLst/>
              </a:rPr>
              <a:t> </a:t>
            </a:r>
            <a:endParaRPr lang="en-IN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Understanding the hyperon-nucleon (YN) interaction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B87A5-FE6B-A431-EC7E-26F330EF255E}"/>
              </a:ext>
            </a:extLst>
          </p:cNvPr>
          <p:cNvSpPr txBox="1"/>
          <p:nvPr/>
        </p:nvSpPr>
        <p:spPr>
          <a:xfrm>
            <a:off x="46299" y="3104045"/>
            <a:ext cx="895145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200" dirty="0">
                <a:solidFill>
                  <a:srgbClr val="000AFF"/>
                </a:solidFill>
              </a:rPr>
              <a:t>Study of (multi-)strange hadrons: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N" dirty="0">
                <a:solidFill>
                  <a:srgbClr val="000000"/>
                </a:solidFill>
              </a:rPr>
              <a:t>Measurements of </a:t>
            </a:r>
            <a:r>
              <a:rPr lang="en-US" dirty="0"/>
              <a:t>yields and collective flow of (multi-)strange hadrons</a:t>
            </a:r>
            <a:endParaRPr lang="en-IN" b="0" i="0" u="none" strike="noStrike" dirty="0">
              <a:solidFill>
                <a:srgbClr val="000000"/>
              </a:solidFill>
              <a:effectLst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IN" b="0" i="0" u="none" strike="noStrike" dirty="0">
                <a:solidFill>
                  <a:srgbClr val="000000"/>
                </a:solidFill>
                <a:effectLst/>
              </a:rPr>
              <a:t>Sensitive probes for the early stages of heavy-ion collisions and the equation of state (</a:t>
            </a:r>
            <a:r>
              <a:rPr lang="en-IN" b="0" i="0" u="none" strike="noStrike" dirty="0" err="1">
                <a:solidFill>
                  <a:srgbClr val="000000"/>
                </a:solidFill>
                <a:effectLst/>
              </a:rPr>
              <a:t>EoS</a:t>
            </a:r>
            <a:r>
              <a:rPr lang="en-IN" b="0" i="0" u="none" strike="noStrike" dirty="0">
                <a:solidFill>
                  <a:srgbClr val="000000"/>
                </a:solidFill>
                <a:effectLst/>
              </a:rPr>
              <a:t>) of nuclear matter at high baryon densities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77B4EA-D2FF-E2C0-6EF9-D410769845EA}"/>
              </a:ext>
            </a:extLst>
          </p:cNvPr>
          <p:cNvSpPr txBox="1"/>
          <p:nvPr/>
        </p:nvSpPr>
        <p:spPr>
          <a:xfrm>
            <a:off x="99942" y="4956366"/>
            <a:ext cx="89441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200" dirty="0">
                <a:solidFill>
                  <a:srgbClr val="000AFF"/>
                </a:solidFill>
              </a:rPr>
              <a:t>Depending on the availability of manpower, we may explore other research topics at CBM@FAIR.</a:t>
            </a:r>
          </a:p>
        </p:txBody>
      </p:sp>
    </p:spTree>
    <p:extLst>
      <p:ext uri="{BB962C8B-B14F-4D97-AF65-F5344CB8AC3E}">
        <p14:creationId xmlns:p14="http://schemas.microsoft.com/office/powerpoint/2010/main" val="1437813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378</Words>
  <Application>Microsoft Macintosh PowerPoint</Application>
  <PresentationFormat>On-screen Show (4:3)</PresentationFormat>
  <Paragraphs>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Aptos</vt:lpstr>
      <vt:lpstr>Aptos Display</vt:lpstr>
      <vt:lpstr>Arial</vt:lpstr>
      <vt:lpstr>ArialMT</vt:lpstr>
      <vt:lpstr>Cambria Math</vt:lpstr>
      <vt:lpstr>CMMI8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Chitrasen Jena</dc:creator>
  <cp:lastModifiedBy>Chitrasen Jena</cp:lastModifiedBy>
  <cp:revision>10</cp:revision>
  <dcterms:created xsi:type="dcterms:W3CDTF">2025-04-24T16:02:37Z</dcterms:created>
  <dcterms:modified xsi:type="dcterms:W3CDTF">2025-04-25T05:58:07Z</dcterms:modified>
</cp:coreProperties>
</file>