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276" r:id="rId4"/>
    <p:sldId id="277" r:id="rId5"/>
    <p:sldId id="278" r:id="rId6"/>
    <p:sldId id="280" r:id="rId7"/>
    <p:sldId id="284" r:id="rId8"/>
    <p:sldId id="285" r:id="rId9"/>
    <p:sldId id="286" r:id="rId10"/>
    <p:sldId id="287" r:id="rId11"/>
    <p:sldId id="288" r:id="rId12"/>
    <p:sldId id="290" r:id="rId13"/>
    <p:sldId id="294" r:id="rId14"/>
    <p:sldId id="281" r:id="rId15"/>
    <p:sldId id="282" r:id="rId16"/>
    <p:sldId id="283" r:id="rId17"/>
    <p:sldId id="2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6" d="100"/>
          <a:sy n="106" d="100"/>
        </p:scale>
        <p:origin x="431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18/03/2025</a:t>
            </a: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emf"/><Relationship Id="rId7" Type="http://schemas.microsoft.com/office/2007/relationships/hdphoto" Target="../media/hdphoto1.wdp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28.emf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emf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hyperlink" Target="file:///\\eosproject-smb\eos\project\s\smt-projects\Magnet_Laboratory\Projects\HFM_Program\14T\Reference_Information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lm.cern.ch/p/CAD/number:ST2414350_01" TargetMode="External"/><Relationship Id="rId5" Type="http://schemas.openxmlformats.org/officeDocument/2006/relationships/hyperlink" Target="https://plm.cern.ch/p/CAD/number:ST2408362_01" TargetMode="Externa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hyperlink" Target="https://plm.cern.ch/p/CAD/number:ST2412841_02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8909"/>
            <a:ext cx="9144000" cy="2387600"/>
          </a:xfrm>
        </p:spPr>
        <p:txBody>
          <a:bodyPr>
            <a:normAutofit/>
          </a:bodyPr>
          <a:lstStyle/>
          <a:p>
            <a:r>
              <a:rPr lang="en-US" sz="8800" b="1" i="1" dirty="0"/>
              <a:t>Bond</a:t>
            </a:r>
            <a:br>
              <a:rPr lang="en-US" sz="7200" b="1" i="1" dirty="0"/>
            </a:br>
            <a:r>
              <a:rPr lang="en-US" sz="3600" dirty="0"/>
              <a:t>Introduction to the project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18/03/2025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6E29C-1325-AC78-905B-43E9AC967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C49206-730A-C657-061E-9E0037CC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8A068-6BAB-836F-A254-9B7F564B2626}"/>
              </a:ext>
            </a:extLst>
          </p:cNvPr>
          <p:cNvSpPr txBox="1"/>
          <p:nvPr/>
        </p:nvSpPr>
        <p:spPr>
          <a:xfrm>
            <a:off x="320221" y="312057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Reaction mold</a:t>
            </a:r>
            <a:endParaRPr lang="en-GB" b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221BC8-6F17-DA40-C3CF-7F0F0CAE87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971" b="30627"/>
          <a:stretch/>
        </p:blipFill>
        <p:spPr>
          <a:xfrm>
            <a:off x="5875888" y="1346466"/>
            <a:ext cx="6183086" cy="70055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2881DE-4DD9-38B7-7DC1-7657C5253654}"/>
              </a:ext>
            </a:extLst>
          </p:cNvPr>
          <p:cNvCxnSpPr>
            <a:cxnSpLocks/>
          </p:cNvCxnSpPr>
          <p:nvPr/>
        </p:nvCxnSpPr>
        <p:spPr>
          <a:xfrm>
            <a:off x="7714343" y="1210524"/>
            <a:ext cx="1676400" cy="0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1FEBBE-1B3D-42B8-7289-304A1912500C}"/>
              </a:ext>
            </a:extLst>
          </p:cNvPr>
          <p:cNvCxnSpPr>
            <a:cxnSpLocks/>
          </p:cNvCxnSpPr>
          <p:nvPr/>
        </p:nvCxnSpPr>
        <p:spPr>
          <a:xfrm flipV="1">
            <a:off x="6070600" y="1215834"/>
            <a:ext cx="1139372" cy="130631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1FB2A4-309E-FBF3-EB29-3971E2E9D04F}"/>
              </a:ext>
            </a:extLst>
          </p:cNvPr>
          <p:cNvCxnSpPr>
            <a:cxnSpLocks/>
          </p:cNvCxnSpPr>
          <p:nvPr/>
        </p:nvCxnSpPr>
        <p:spPr>
          <a:xfrm>
            <a:off x="9844314" y="1210524"/>
            <a:ext cx="990600" cy="135941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E870F0C-A7CD-345C-4D2F-2A9B59692163}"/>
              </a:ext>
            </a:extLst>
          </p:cNvPr>
          <p:cNvSpPr txBox="1"/>
          <p:nvPr/>
        </p:nvSpPr>
        <p:spPr>
          <a:xfrm>
            <a:off x="6769519" y="645913"/>
            <a:ext cx="3682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Differential thermal expansion main direction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6B327E-17D3-7718-C9C7-706262596F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24" t="35338" r="735" b="35695"/>
          <a:stretch/>
        </p:blipFill>
        <p:spPr>
          <a:xfrm>
            <a:off x="648899" y="3136578"/>
            <a:ext cx="4939775" cy="7794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5FA2494-138B-F2C6-09C3-DF673303A3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58" t="36053" r="484" b="34980"/>
          <a:stretch/>
        </p:blipFill>
        <p:spPr>
          <a:xfrm>
            <a:off x="648899" y="4459823"/>
            <a:ext cx="4915199" cy="77945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6F52A5D-E8BF-B2D8-FBC5-2D80EF4D95F8}"/>
              </a:ext>
            </a:extLst>
          </p:cNvPr>
          <p:cNvCxnSpPr>
            <a:cxnSpLocks/>
            <a:endCxn id="18" idx="3"/>
          </p:cNvCxnSpPr>
          <p:nvPr/>
        </p:nvCxnSpPr>
        <p:spPr>
          <a:xfrm flipV="1">
            <a:off x="648899" y="3526307"/>
            <a:ext cx="4939775" cy="2654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035268D-964B-6695-3C50-4C47A7640DD1}"/>
              </a:ext>
            </a:extLst>
          </p:cNvPr>
          <p:cNvSpPr txBox="1"/>
          <p:nvPr/>
        </p:nvSpPr>
        <p:spPr>
          <a:xfrm>
            <a:off x="-40530" y="3187745"/>
            <a:ext cx="9108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Reaction mold</a:t>
            </a:r>
            <a:endParaRPr lang="en-GB" sz="9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590D3E-90BD-7B6E-D897-8056A077D303}"/>
              </a:ext>
            </a:extLst>
          </p:cNvPr>
          <p:cNvSpPr txBox="1"/>
          <p:nvPr/>
        </p:nvSpPr>
        <p:spPr>
          <a:xfrm>
            <a:off x="-40530" y="366058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Guiding table</a:t>
            </a:r>
            <a:endParaRPr lang="en-GB" sz="9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EE285C8-9DCD-3AC0-CB37-F7B9CDAAC21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887" t="21965" r="4361" b="21228"/>
          <a:stretch/>
        </p:blipFill>
        <p:spPr>
          <a:xfrm>
            <a:off x="9636857" y="2373712"/>
            <a:ext cx="2068199" cy="96037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349C856-E705-92CD-195B-605E72A993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813" b="76875" l="23063" r="75625">
                        <a14:foregroundMark x1="44938" y1="24000" x2="44938" y2="24000"/>
                        <a14:foregroundMark x1="46688" y1="76875" x2="46688" y2="76875"/>
                        <a14:foregroundMark x1="75625" y1="52063" x2="75625" y2="52063"/>
                        <a14:foregroundMark x1="51875" y1="30438" x2="51875" y2="30438"/>
                        <a14:foregroundMark x1="50563" y1="23813" x2="50563" y2="23813"/>
                      </a14:backgroundRemoval>
                    </a14:imgEffect>
                  </a14:imgLayer>
                </a14:imgProps>
              </a:ext>
            </a:extLst>
          </a:blip>
          <a:srcRect l="16666" t="19167" r="18982" b="19907"/>
          <a:stretch/>
        </p:blipFill>
        <p:spPr>
          <a:xfrm>
            <a:off x="7908052" y="2692922"/>
            <a:ext cx="1014374" cy="960372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BD405CB-5D45-7CFE-6F28-6628051BBF46}"/>
              </a:ext>
            </a:extLst>
          </p:cNvPr>
          <p:cNvCxnSpPr/>
          <p:nvPr/>
        </p:nvCxnSpPr>
        <p:spPr>
          <a:xfrm>
            <a:off x="9279641" y="2571780"/>
            <a:ext cx="0" cy="23023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BA60EA13-B686-81C8-8CD0-4334B2E4516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8902" t="8611"/>
          <a:stretch/>
        </p:blipFill>
        <p:spPr>
          <a:xfrm>
            <a:off x="6150655" y="3978462"/>
            <a:ext cx="2839776" cy="137689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1D547A4-D048-D444-C42D-9A6B6FF6A838}"/>
              </a:ext>
            </a:extLst>
          </p:cNvPr>
          <p:cNvSpPr txBox="1"/>
          <p:nvPr/>
        </p:nvSpPr>
        <p:spPr>
          <a:xfrm>
            <a:off x="7080996" y="5443090"/>
            <a:ext cx="1157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 dirty="0"/>
              <a:t>Circular bearing</a:t>
            </a:r>
          </a:p>
          <a:p>
            <a:r>
              <a:rPr lang="nb-NO" sz="1050" dirty="0"/>
              <a:t>(</a:t>
            </a:r>
            <a:r>
              <a:rPr lang="en-US" sz="1050" dirty="0"/>
              <a:t>Si</a:t>
            </a:r>
            <a:r>
              <a:rPr lang="en-US" sz="1050" baseline="-25000" dirty="0"/>
              <a:t>3</a:t>
            </a:r>
            <a:r>
              <a:rPr lang="en-US" sz="1050" dirty="0"/>
              <a:t>N</a:t>
            </a:r>
            <a:r>
              <a:rPr lang="en-US" sz="1050" baseline="-25000" dirty="0"/>
              <a:t>4</a:t>
            </a:r>
            <a:r>
              <a:rPr lang="en-US" sz="1050" dirty="0"/>
              <a:t>)</a:t>
            </a:r>
            <a:endParaRPr lang="en-GB" sz="105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1FC24E3-704A-4717-56A3-F26DA8552D0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1310" t="2879" r="8147" b="4460"/>
          <a:stretch/>
        </p:blipFill>
        <p:spPr>
          <a:xfrm>
            <a:off x="6150655" y="2418818"/>
            <a:ext cx="1400182" cy="14259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D04016C-BF01-AB1C-136C-185F0327422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5564" r="15395"/>
          <a:stretch/>
        </p:blipFill>
        <p:spPr>
          <a:xfrm>
            <a:off x="9568852" y="3653294"/>
            <a:ext cx="2328760" cy="164131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576C05D-AE25-BD54-910E-5FD86C295D85}"/>
              </a:ext>
            </a:extLst>
          </p:cNvPr>
          <p:cNvSpPr txBox="1"/>
          <p:nvPr/>
        </p:nvSpPr>
        <p:spPr>
          <a:xfrm>
            <a:off x="10048911" y="5351845"/>
            <a:ext cx="16065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 dirty="0"/>
              <a:t>Linear bearing</a:t>
            </a:r>
          </a:p>
          <a:p>
            <a:r>
              <a:rPr lang="nb-NO" sz="1100" dirty="0"/>
              <a:t>(</a:t>
            </a:r>
            <a:r>
              <a:rPr lang="en-US" sz="1100" dirty="0"/>
              <a:t>ZrO</a:t>
            </a:r>
            <a:r>
              <a:rPr lang="en-US" sz="1100" baseline="-25000" dirty="0"/>
              <a:t>2</a:t>
            </a:r>
            <a:r>
              <a:rPr lang="en-US" sz="1100" dirty="0"/>
              <a:t> rails/Si</a:t>
            </a:r>
            <a:r>
              <a:rPr lang="en-US" sz="1100" baseline="-25000" dirty="0"/>
              <a:t>3</a:t>
            </a:r>
            <a:r>
              <a:rPr lang="en-US" sz="1100" dirty="0"/>
              <a:t>N</a:t>
            </a:r>
            <a:r>
              <a:rPr lang="en-US" sz="1100" baseline="-25000" dirty="0"/>
              <a:t>4</a:t>
            </a:r>
            <a:r>
              <a:rPr lang="en-US" sz="1100" dirty="0"/>
              <a:t> rollers</a:t>
            </a:r>
            <a:r>
              <a:rPr lang="en-GB" sz="1100" dirty="0"/>
              <a:t>)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2868D8-8CC5-1D7B-0EE6-990B2205A472}"/>
              </a:ext>
            </a:extLst>
          </p:cNvPr>
          <p:cNvSpPr txBox="1"/>
          <p:nvPr/>
        </p:nvSpPr>
        <p:spPr>
          <a:xfrm>
            <a:off x="7797733" y="5875084"/>
            <a:ext cx="3678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i="1" dirty="0"/>
              <a:t>Mock-up test setup designed by B. Pellet &amp; N. Lusa</a:t>
            </a:r>
            <a:endParaRPr lang="en-GB" sz="1200" i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6CDFF81-8187-A8A5-9785-B8AB48E43B96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6675" t="27651" r="7231" b="23170"/>
          <a:stretch/>
        </p:blipFill>
        <p:spPr>
          <a:xfrm>
            <a:off x="175403" y="1048989"/>
            <a:ext cx="5496314" cy="158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42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650C4-327E-7912-4514-E98652AF5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FAA5E3-923D-335E-D3B5-3D04D3F2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D3521E-1AEE-0345-DD0D-65DF867C348E}"/>
              </a:ext>
            </a:extLst>
          </p:cNvPr>
          <p:cNvSpPr txBox="1"/>
          <p:nvPr/>
        </p:nvSpPr>
        <p:spPr>
          <a:xfrm>
            <a:off x="320221" y="312057"/>
            <a:ext cx="149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Splicing tool</a:t>
            </a:r>
            <a:endParaRPr lang="en-GB" b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EFB594-85A5-37DB-34AA-769D774F06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84" t="34307" r="31156" b="12460"/>
          <a:stretch/>
        </p:blipFill>
        <p:spPr>
          <a:xfrm>
            <a:off x="1694999" y="1814790"/>
            <a:ext cx="929800" cy="197368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F10BDA-A863-0FB3-A6CB-7D026C29B6A2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420012" y="1760326"/>
            <a:ext cx="724437" cy="404663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722D3EF-2028-C0D2-5304-7894AEFEDBF6}"/>
              </a:ext>
            </a:extLst>
          </p:cNvPr>
          <p:cNvSpPr txBox="1"/>
          <p:nvPr/>
        </p:nvSpPr>
        <p:spPr>
          <a:xfrm>
            <a:off x="3144449" y="1529493"/>
            <a:ext cx="99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Splice cover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78524-0924-0B50-F613-DEA1D870F55F}"/>
              </a:ext>
            </a:extLst>
          </p:cNvPr>
          <p:cNvSpPr txBox="1"/>
          <p:nvPr/>
        </p:nvSpPr>
        <p:spPr>
          <a:xfrm>
            <a:off x="279298" y="1644349"/>
            <a:ext cx="1147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Lead stabilizer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14E9E1-D438-0E22-FD73-85B879EAB1C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427176" y="1875182"/>
            <a:ext cx="724437" cy="289807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458C632-8C78-C77E-2E08-FCBBDA852EA5}"/>
              </a:ext>
            </a:extLst>
          </p:cNvPr>
          <p:cNvSpPr txBox="1"/>
          <p:nvPr/>
        </p:nvSpPr>
        <p:spPr>
          <a:xfrm>
            <a:off x="1483629" y="1107608"/>
            <a:ext cx="478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NbTi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24CD99-24F5-99E4-35F0-6EB8C3131EF3}"/>
              </a:ext>
            </a:extLst>
          </p:cNvPr>
          <p:cNvSpPr txBox="1"/>
          <p:nvPr/>
        </p:nvSpPr>
        <p:spPr>
          <a:xfrm>
            <a:off x="2348501" y="11076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Nb3Sn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5FF6727-13FC-806C-4992-DB1DCA4AB692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2315010" y="1384607"/>
            <a:ext cx="350245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2598AD4-4747-4D38-AEFF-5D6B0739CE2A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722894" y="1384607"/>
            <a:ext cx="507087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7D1F3873-0408-A4DA-A337-61E339EC1D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038" r="15818" b="18896"/>
          <a:stretch/>
        </p:blipFill>
        <p:spPr>
          <a:xfrm>
            <a:off x="279298" y="4630056"/>
            <a:ext cx="5170300" cy="112033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78333BF-C1B8-AE79-8DC0-88DE138D3D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03" t="7239" r="10452" b="41984"/>
          <a:stretch/>
        </p:blipFill>
        <p:spPr>
          <a:xfrm>
            <a:off x="4575083" y="376521"/>
            <a:ext cx="3962118" cy="132582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35FE115-B53F-3C1A-0685-48A15A646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0361" y="1536998"/>
            <a:ext cx="3029304" cy="149042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2DCED5-A086-FFCA-78A0-50FE6F6FBD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7553" y="3128765"/>
            <a:ext cx="3029304" cy="149042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FFCB4D7-3C62-ADF6-E4CF-EF754594C4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0361" y="4671438"/>
            <a:ext cx="3029304" cy="149042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C86049F-8E09-48B5-73D3-1D7782DD60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3643" y="1893478"/>
            <a:ext cx="4749196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6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B5562-3084-9157-8E1B-F2FC244EF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B75539-4F5B-17A0-0425-89CE967D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1826FF-3B55-4776-30CD-841D9EDFF70C}"/>
              </a:ext>
            </a:extLst>
          </p:cNvPr>
          <p:cNvSpPr txBox="1"/>
          <p:nvPr/>
        </p:nvSpPr>
        <p:spPr>
          <a:xfrm>
            <a:off x="711200" y="1081703"/>
            <a:ext cx="1069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obtain a uniform stress at each interface, coils geometry should be the closest to perfection possible.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17191-F09C-C593-4B9B-D5F451C4C95F}"/>
              </a:ext>
            </a:extLst>
          </p:cNvPr>
          <p:cNvSpPr txBox="1"/>
          <p:nvPr/>
        </p:nvSpPr>
        <p:spPr>
          <a:xfrm>
            <a:off x="711200" y="1439607"/>
            <a:ext cx="4832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Due to the behavior of the cable and the tooling during reaction, the position of the cable in the head cannot be fully guarantied. </a:t>
            </a:r>
          </a:p>
          <a:p>
            <a:endParaRPr lang="en-US" sz="1400" dirty="0"/>
          </a:p>
          <a:p>
            <a:r>
              <a:rPr lang="en-US" sz="1400" dirty="0"/>
              <a:t>Meaning that distance between cables and the pad in the head can vary and need to be filled for the final assembly.</a:t>
            </a:r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9BECF-D007-FAF3-41CC-D93913DB6F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558800" y="3056484"/>
            <a:ext cx="9291127" cy="226457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1442A2-7D9E-B58B-FA32-737CE1058443}"/>
              </a:ext>
            </a:extLst>
          </p:cNvPr>
          <p:cNvGraphicFramePr>
            <a:graphicFrameLocks noGrp="1"/>
          </p:cNvGraphicFramePr>
          <p:nvPr/>
        </p:nvGraphicFramePr>
        <p:xfrm>
          <a:off x="10036311" y="1503737"/>
          <a:ext cx="1444489" cy="43513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1607">
                  <a:extLst>
                    <a:ext uri="{9D8B030D-6E8A-4147-A177-3AD203B41FA5}">
                      <a16:colId xmlns:a16="http://schemas.microsoft.com/office/drawing/2014/main" val="4045297888"/>
                    </a:ext>
                  </a:extLst>
                </a:gridCol>
                <a:gridCol w="662882">
                  <a:extLst>
                    <a:ext uri="{9D8B030D-6E8A-4147-A177-3AD203B41FA5}">
                      <a16:colId xmlns:a16="http://schemas.microsoft.com/office/drawing/2014/main" val="1433431560"/>
                    </a:ext>
                  </a:extLst>
                </a:gridCol>
              </a:tblGrid>
              <a:tr h="543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Coil overlenght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shim thickness*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8533056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9184000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69684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010233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290378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1209186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12865879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71003792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2669638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9912266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1840969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6206352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469555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250535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463055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695740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1.83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8736619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80114211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2.07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1155112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609777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8511226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2.44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8109245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34F1B6F-8A94-1EA5-7A1B-B162F1D48737}"/>
              </a:ext>
            </a:extLst>
          </p:cNvPr>
          <p:cNvSpPr txBox="1"/>
          <p:nvPr/>
        </p:nvSpPr>
        <p:spPr>
          <a:xfrm>
            <a:off x="8109306" y="5952495"/>
            <a:ext cx="3967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*Shim thickness to be split in two if equally spread at each end</a:t>
            </a:r>
            <a:endParaRPr lang="en-GB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A85E2B-21D1-5D1F-4561-DA5119EEE685}"/>
              </a:ext>
            </a:extLst>
          </p:cNvPr>
          <p:cNvSpPr txBox="1"/>
          <p:nvPr/>
        </p:nvSpPr>
        <p:spPr>
          <a:xfrm>
            <a:off x="320221" y="312057"/>
            <a:ext cx="21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Impregnation mold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247537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7FD75-9224-3337-374E-A5F00084A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C6129-A671-063E-4015-1EA9A898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789509-199F-4E9C-C84F-3DDBE8D761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482" t="13580" r="25309" b="5548"/>
          <a:stretch/>
        </p:blipFill>
        <p:spPr>
          <a:xfrm>
            <a:off x="276294" y="4172858"/>
            <a:ext cx="2295040" cy="1988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BF1258-6E15-F182-D21A-F626A43AF5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0" t="2358" r="10594" b="10480"/>
          <a:stretch/>
        </p:blipFill>
        <p:spPr>
          <a:xfrm>
            <a:off x="2936090" y="2090057"/>
            <a:ext cx="7759040" cy="3908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CAF229-DE5E-6EA0-60FE-6CD3DCE8F4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222" t="31191" r="17149" b="16397"/>
          <a:stretch/>
        </p:blipFill>
        <p:spPr>
          <a:xfrm>
            <a:off x="6744362" y="0"/>
            <a:ext cx="5348513" cy="21603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8173B6-2220-EB13-8806-8FAC8E629416}"/>
              </a:ext>
            </a:extLst>
          </p:cNvPr>
          <p:cNvSpPr txBox="1"/>
          <p:nvPr/>
        </p:nvSpPr>
        <p:spPr>
          <a:xfrm>
            <a:off x="1690914" y="2975428"/>
            <a:ext cx="1475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Tailored filler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7A10F9-0D76-D882-6561-D8AE771D1A77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632857" y="3344760"/>
            <a:ext cx="796031" cy="1452211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0E03C1-E7C0-7885-4B61-EA397A64202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166862" y="3160094"/>
            <a:ext cx="2929138" cy="285569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4A21542-45A3-7B8B-D4C7-19D0862261C0}"/>
              </a:ext>
            </a:extLst>
          </p:cNvPr>
          <p:cNvSpPr txBox="1"/>
          <p:nvPr/>
        </p:nvSpPr>
        <p:spPr>
          <a:xfrm>
            <a:off x="276294" y="1306412"/>
            <a:ext cx="396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Filler are tailored to fit the overlength of the coil. This, to avoid extra layer of impregnated material.</a:t>
            </a:r>
          </a:p>
          <a:p>
            <a:endParaRPr lang="en-US" sz="1400" dirty="0"/>
          </a:p>
          <a:p>
            <a:r>
              <a:rPr lang="en-US" sz="1400" dirty="0"/>
              <a:t>The pad, used in the mechanical structure, will be tailored the same way to fit the coil. </a:t>
            </a:r>
          </a:p>
          <a:p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618584-B261-EB28-3D3B-98390B61EDF5}"/>
              </a:ext>
            </a:extLst>
          </p:cNvPr>
          <p:cNvSpPr txBox="1"/>
          <p:nvPr/>
        </p:nvSpPr>
        <p:spPr>
          <a:xfrm>
            <a:off x="320221" y="312057"/>
            <a:ext cx="529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Impregnation mold : </a:t>
            </a:r>
            <a:r>
              <a:rPr lang="en-US" sz="1800" i="1" dirty="0"/>
              <a:t>box mold with adaptative filler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783682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D4CAA-5940-C2C0-E93F-D45114D83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AD14D2-EE98-66F6-0E31-A09C9BBD6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0F13C-A89D-9726-A744-D7DE0BBC267F}"/>
              </a:ext>
            </a:extLst>
          </p:cNvPr>
          <p:cNvSpPr txBox="1"/>
          <p:nvPr/>
        </p:nvSpPr>
        <p:spPr>
          <a:xfrm>
            <a:off x="2328274" y="1740446"/>
            <a:ext cx="47646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HFM program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Magnet overview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Tooling overview</a:t>
            </a:r>
          </a:p>
          <a:p>
            <a:pPr marL="342900" indent="-342900">
              <a:buAutoNum type="arabicParenR"/>
            </a:pPr>
            <a:r>
              <a:rPr lang="en-US" sz="2800" i="1" dirty="0"/>
              <a:t>On going work &amp; timeline</a:t>
            </a:r>
          </a:p>
        </p:txBody>
      </p:sp>
    </p:spTree>
    <p:extLst>
      <p:ext uri="{BB962C8B-B14F-4D97-AF65-F5344CB8AC3E}">
        <p14:creationId xmlns:p14="http://schemas.microsoft.com/office/powerpoint/2010/main" val="350788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E80E70-9AD6-A2AC-F4A9-2B9F16772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 descr="A diagram of a magnet development plan&#10;&#10;AI-generated content may be incorrect.">
            <a:extLst>
              <a:ext uri="{FF2B5EF4-FFF2-40B4-BE49-F238E27FC236}">
                <a16:creationId xmlns:a16="http://schemas.microsoft.com/office/drawing/2014/main" id="{4F16A7D3-6B1C-FB65-47DE-F4BD505CD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81" y="0"/>
            <a:ext cx="10850237" cy="6103258"/>
          </a:xfrm>
          <a:prstGeom prst="rect">
            <a:avLst/>
          </a:prstGeom>
        </p:spPr>
      </p:pic>
      <p:sp>
        <p:nvSpPr>
          <p:cNvPr id="4" name="Explosion: 14 Points 3">
            <a:extLst>
              <a:ext uri="{FF2B5EF4-FFF2-40B4-BE49-F238E27FC236}">
                <a16:creationId xmlns:a16="http://schemas.microsoft.com/office/drawing/2014/main" id="{7CCBC259-DDE7-B10E-43F8-851ABCEC0E0B}"/>
              </a:ext>
            </a:extLst>
          </p:cNvPr>
          <p:cNvSpPr/>
          <p:nvPr/>
        </p:nvSpPr>
        <p:spPr>
          <a:xfrm rot="230005">
            <a:off x="2351323" y="1031703"/>
            <a:ext cx="4856147" cy="1156017"/>
          </a:xfrm>
          <a:prstGeom prst="irregularSeal2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732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5C9F77-1AAF-B02F-4E14-5995136AE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CB2969-80D6-D6FD-325F-35A2732530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865865"/>
              </p:ext>
            </p:extLst>
          </p:nvPr>
        </p:nvGraphicFramePr>
        <p:xfrm>
          <a:off x="457199" y="737048"/>
          <a:ext cx="6444344" cy="4698553"/>
        </p:xfrm>
        <a:graphic>
          <a:graphicData uri="http://schemas.openxmlformats.org/drawingml/2006/table">
            <a:tbl>
              <a:tblPr/>
              <a:tblGrid>
                <a:gridCol w="1352425">
                  <a:extLst>
                    <a:ext uri="{9D8B030D-6E8A-4147-A177-3AD203B41FA5}">
                      <a16:colId xmlns:a16="http://schemas.microsoft.com/office/drawing/2014/main" val="2581123220"/>
                    </a:ext>
                  </a:extLst>
                </a:gridCol>
                <a:gridCol w="5091919">
                  <a:extLst>
                    <a:ext uri="{9D8B030D-6E8A-4147-A177-3AD203B41FA5}">
                      <a16:colId xmlns:a16="http://schemas.microsoft.com/office/drawing/2014/main" val="1053620743"/>
                    </a:ext>
                  </a:extLst>
                </a:gridCol>
              </a:tblGrid>
              <a:tr h="32403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BOND - Conception mécanique</a:t>
                      </a: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560993"/>
                  </a:ext>
                </a:extLst>
              </a:tr>
              <a:tr h="1928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Taches en cours</a:t>
                      </a: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146644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465969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173399"/>
                  </a:ext>
                </a:extLst>
              </a:tr>
              <a:tr h="16201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517959"/>
                  </a:ext>
                </a:extLst>
              </a:tr>
              <a:tr h="1620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Ensemble</a:t>
                      </a:r>
                    </a:p>
                  </a:txBody>
                  <a:tcPr marL="6137" marR="6137" marT="61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6137" marR="6137" marT="61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875883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Bobine impregné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Modèle detaillé du cable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838706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Couches minces (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fibres+traces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)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854186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Instrumentation du pole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6652250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Plan de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détail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des poles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150171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5898184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982854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Bobine réagie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Modèle detaillé du cable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694090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860242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Outil de bobinage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Guide de câbles de la couche inférieure dans la tête coté connexion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18363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Goupille titane pole/table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3953932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Modèle détaillé des tiges filetées de bridage latéral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7085240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Support du touret en réserve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722583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Faire un assemblage propre avec toute la visserie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534848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Plans de détails des pièces et plans d'ensembles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9190647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296106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Outil de réaction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Couches fines (mica)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637153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Jeux fonctionnels entres les pièces latérales 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45402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Trous de dégazages pour chaques volumes piégés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353108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Vis percées à certains endroits pour dégazage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399874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Gorges de distribution d'Argon et point d'injection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4345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Evidages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des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pièces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massives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0396443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Interface avec le système de guidage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441890"/>
                  </a:ext>
                </a:extLst>
              </a:tr>
              <a:tr h="1543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Plan de détails de la table</a:t>
                      </a:r>
                    </a:p>
                  </a:txBody>
                  <a:tcPr marL="6137" marR="6137" marT="6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06875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F7E4EC1-6DF0-6DD6-B41E-83A5BC49389E}"/>
              </a:ext>
            </a:extLst>
          </p:cNvPr>
          <p:cNvSpPr txBox="1"/>
          <p:nvPr/>
        </p:nvSpPr>
        <p:spPr>
          <a:xfrm>
            <a:off x="457200" y="254001"/>
            <a:ext cx="172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Priority tasks : </a:t>
            </a:r>
            <a:endParaRPr lang="en-GB" b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E4154D-ACB8-87AA-A2B8-EDF230B01CC9}"/>
              </a:ext>
            </a:extLst>
          </p:cNvPr>
          <p:cNvSpPr txBox="1"/>
          <p:nvPr/>
        </p:nvSpPr>
        <p:spPr>
          <a:xfrm>
            <a:off x="370115" y="5791207"/>
            <a:ext cx="6699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File : BOND – Conception </a:t>
            </a:r>
            <a:r>
              <a:rPr lang="en-US" sz="1000" dirty="0" err="1"/>
              <a:t>mécanique</a:t>
            </a:r>
            <a:r>
              <a:rPr lang="en-US" sz="1000" dirty="0"/>
              <a:t> – Taches </a:t>
            </a:r>
            <a:r>
              <a:rPr lang="en-US" sz="1000" dirty="0" err="1"/>
              <a:t>en</a:t>
            </a:r>
            <a:r>
              <a:rPr lang="en-US" sz="1000" dirty="0"/>
              <a:t> </a:t>
            </a:r>
            <a:r>
              <a:rPr lang="en-US" sz="1000" dirty="0" err="1"/>
              <a:t>cours</a:t>
            </a:r>
            <a:endParaRPr lang="en-US" sz="1000" dirty="0"/>
          </a:p>
          <a:p>
            <a:r>
              <a:rPr lang="en-GB" sz="1000" dirty="0">
                <a:hlinkClick r:id="rId2" action="ppaction://hlinkfile"/>
              </a:rPr>
              <a:t>\\eosproject-smb\eos\project\s\smt-projects\Magnet_Laboratory\Projects\HFM_Program\14T\Reference_Information</a:t>
            </a:r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A78C03-BF3B-8FC5-789E-616653B66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385" y="199103"/>
            <a:ext cx="4957283" cy="2507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61DFB4-F44C-B6A3-3604-39B742132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449" y="2978284"/>
            <a:ext cx="5119424" cy="25892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719883-CF64-7FA4-AFF2-AE4ACFEFE614}"/>
              </a:ext>
            </a:extLst>
          </p:cNvPr>
          <p:cNvSpPr txBox="1"/>
          <p:nvPr/>
        </p:nvSpPr>
        <p:spPr>
          <a:xfrm>
            <a:off x="7725829" y="5500267"/>
            <a:ext cx="3548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Reaction tool : </a:t>
            </a:r>
          </a:p>
          <a:p>
            <a:r>
              <a:rPr lang="en-GB" sz="1200" dirty="0">
                <a:hlinkClick r:id="rId5"/>
              </a:rPr>
              <a:t>https://plm.cern.ch/p/CAD/number:ST2408362_01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D301A7-BE7A-0AE6-8857-7CF6C6D7269B}"/>
              </a:ext>
            </a:extLst>
          </p:cNvPr>
          <p:cNvSpPr txBox="1"/>
          <p:nvPr/>
        </p:nvSpPr>
        <p:spPr>
          <a:xfrm>
            <a:off x="7595419" y="2639961"/>
            <a:ext cx="3548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Winding tool : </a:t>
            </a:r>
          </a:p>
          <a:p>
            <a:r>
              <a:rPr lang="en-GB" sz="1200" dirty="0">
                <a:hlinkClick r:id="rId6"/>
              </a:rPr>
              <a:t>https://plm.cern.ch/p/CAD/number:ST2414350_01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8479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2328274" y="1740446"/>
            <a:ext cx="47646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HFM program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Magnet overview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Tooling overview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On going work &amp; timeline</a:t>
            </a:r>
          </a:p>
        </p:txBody>
      </p:sp>
    </p:spTree>
    <p:extLst>
      <p:ext uri="{BB962C8B-B14F-4D97-AF65-F5344CB8AC3E}">
        <p14:creationId xmlns:p14="http://schemas.microsoft.com/office/powerpoint/2010/main" val="72752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FDAD88-2D71-AB66-410A-3157962DE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D4F09-B665-F60C-0D13-2F8066C4D14D}"/>
              </a:ext>
            </a:extLst>
          </p:cNvPr>
          <p:cNvSpPr txBox="1"/>
          <p:nvPr/>
        </p:nvSpPr>
        <p:spPr>
          <a:xfrm>
            <a:off x="173885" y="3582816"/>
            <a:ext cx="42843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 HFM Programme – broad goals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Develop an Nb3Sn accelerator dipole with 14 T</a:t>
            </a:r>
            <a:r>
              <a:rPr lang="en-GB" sz="1200" dirty="0"/>
              <a:t> operational field for FCC-</a:t>
            </a:r>
            <a:r>
              <a:rPr lang="en-GB" sz="1200" dirty="0" err="1"/>
              <a:t>hh</a:t>
            </a:r>
            <a:r>
              <a:rPr lang="en-GB" sz="1200" dirty="0"/>
              <a:t>, giving an energy of 85 TeV </a:t>
            </a:r>
            <a:r>
              <a:rPr lang="en-GB" sz="1200" dirty="0" err="1"/>
              <a:t>c.o.m.</a:t>
            </a:r>
            <a:r>
              <a:rPr lang="en-GB" sz="1200" dirty="0"/>
              <a:t>, with a focus on sustainability, cost versus performance, and large scale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/>
              <a:t>Explore the HTS magnet technologies for accelerator </a:t>
            </a:r>
            <a:r>
              <a:rPr lang="en-GB" sz="1200" dirty="0"/>
              <a:t>applications in the range from 14 T up to 20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Promote the required </a:t>
            </a:r>
            <a:r>
              <a:rPr lang="en-GB" sz="1200" b="1" dirty="0"/>
              <a:t>developments for superconductors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Highlight the </a:t>
            </a:r>
            <a:r>
              <a:rPr lang="en-GB" sz="1200" b="1" dirty="0"/>
              <a:t>innovative of high field magnets developments</a:t>
            </a:r>
            <a:r>
              <a:rPr lang="en-GB" sz="1200" dirty="0"/>
              <a:t>, both for particle physics instruments different from FCC, and for societal applications</a:t>
            </a:r>
          </a:p>
        </p:txBody>
      </p:sp>
      <p:pic>
        <p:nvPicPr>
          <p:cNvPr id="6" name="Picture 5" descr="A blue circle with lines in it&#10;&#10;Description automatically generated">
            <a:extLst>
              <a:ext uri="{FF2B5EF4-FFF2-40B4-BE49-F238E27FC236}">
                <a16:creationId xmlns:a16="http://schemas.microsoft.com/office/drawing/2014/main" id="{5A88D3DC-C010-AFE0-1C34-6E019B3BD4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9" r="26105" b="2833"/>
          <a:stretch/>
        </p:blipFill>
        <p:spPr>
          <a:xfrm>
            <a:off x="1165790" y="0"/>
            <a:ext cx="2300514" cy="3432630"/>
          </a:xfrm>
          <a:prstGeom prst="rect">
            <a:avLst/>
          </a:prstGeom>
        </p:spPr>
      </p:pic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086364A-2393-F4D5-22B5-0E71CD56C1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2"/>
          <a:stretch/>
        </p:blipFill>
        <p:spPr>
          <a:xfrm>
            <a:off x="4413877" y="725714"/>
            <a:ext cx="7604238" cy="5205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2D244E-FEA0-E23C-532A-B9C256E63760}"/>
              </a:ext>
            </a:extLst>
          </p:cNvPr>
          <p:cNvSpPr txBox="1"/>
          <p:nvPr/>
        </p:nvSpPr>
        <p:spPr>
          <a:xfrm>
            <a:off x="10225314" y="5866625"/>
            <a:ext cx="16973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of E. </a:t>
            </a:r>
            <a:r>
              <a:rPr lang="en-US" sz="1200" i="1" dirty="0" err="1"/>
              <a:t>Todesco</a:t>
            </a:r>
            <a:endParaRPr lang="en-GB" sz="12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7BE52F-C1AC-936D-3C0A-A9A16EFE5A29}"/>
              </a:ext>
            </a:extLst>
          </p:cNvPr>
          <p:cNvSpPr/>
          <p:nvPr/>
        </p:nvSpPr>
        <p:spPr>
          <a:xfrm>
            <a:off x="7699829" y="2939143"/>
            <a:ext cx="1487714" cy="391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566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5853C-7938-6490-7FB2-164099CF9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06F751-C7A5-5487-9A6A-4DA53584B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E242CD-5B73-9BDE-E2D4-9D178BE65750}"/>
              </a:ext>
            </a:extLst>
          </p:cNvPr>
          <p:cNvSpPr txBox="1"/>
          <p:nvPr/>
        </p:nvSpPr>
        <p:spPr>
          <a:xfrm>
            <a:off x="2328274" y="1740446"/>
            <a:ext cx="47646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HFM program</a:t>
            </a:r>
          </a:p>
          <a:p>
            <a:pPr marL="342900" indent="-342900">
              <a:buAutoNum type="arabicParenR"/>
            </a:pPr>
            <a:r>
              <a:rPr lang="en-US" sz="2800" i="1" dirty="0"/>
              <a:t>Magnet overview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Tooling overview</a:t>
            </a:r>
            <a:endParaRPr lang="en-US" sz="2800" i="1" dirty="0"/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On going work &amp; timeline</a:t>
            </a:r>
          </a:p>
        </p:txBody>
      </p:sp>
    </p:spTree>
    <p:extLst>
      <p:ext uri="{BB962C8B-B14F-4D97-AF65-F5344CB8AC3E}">
        <p14:creationId xmlns:p14="http://schemas.microsoft.com/office/powerpoint/2010/main" val="2663897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2D8154-570C-8898-9273-416246B6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EB1B811-74D0-4454-2AD6-3A7922D231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064859"/>
              </p:ext>
            </p:extLst>
          </p:nvPr>
        </p:nvGraphicFramePr>
        <p:xfrm>
          <a:off x="320624" y="1114420"/>
          <a:ext cx="2596748" cy="4148302"/>
        </p:xfrm>
        <a:graphic>
          <a:graphicData uri="http://schemas.openxmlformats.org/drawingml/2006/table">
            <a:tbl>
              <a:tblPr/>
              <a:tblGrid>
                <a:gridCol w="1675743">
                  <a:extLst>
                    <a:ext uri="{9D8B030D-6E8A-4147-A177-3AD203B41FA5}">
                      <a16:colId xmlns:a16="http://schemas.microsoft.com/office/drawing/2014/main" val="1008214506"/>
                    </a:ext>
                  </a:extLst>
                </a:gridCol>
                <a:gridCol w="420337">
                  <a:extLst>
                    <a:ext uri="{9D8B030D-6E8A-4147-A177-3AD203B41FA5}">
                      <a16:colId xmlns:a16="http://schemas.microsoft.com/office/drawing/2014/main" val="2645280666"/>
                    </a:ext>
                  </a:extLst>
                </a:gridCol>
                <a:gridCol w="500668">
                  <a:extLst>
                    <a:ext uri="{9D8B030D-6E8A-4147-A177-3AD203B41FA5}">
                      <a16:colId xmlns:a16="http://schemas.microsoft.com/office/drawing/2014/main" val="67116782"/>
                    </a:ext>
                  </a:extLst>
                </a:gridCol>
              </a:tblGrid>
              <a:tr h="2338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6896" marR="6896" marT="68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Bond_14T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6896" marR="6896" marT="68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08777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51847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492685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995787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integral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 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15.10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931265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Magnetic length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25362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length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181225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apertures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823652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Distance between apertures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340985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Yoke outer diameter 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970938"/>
                  </a:ext>
                </a:extLst>
              </a:tr>
              <a:tr h="1292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Shell outer diameter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93641"/>
                  </a:ext>
                </a:extLst>
              </a:tr>
              <a:tr h="12925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data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609028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58249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38304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strands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159734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368339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NonCu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391638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RRR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482181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(R)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825381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(R)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619642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 radial (5 Mpa)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444644"/>
                  </a:ext>
                </a:extLst>
              </a:tr>
              <a:tr h="1477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8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55.64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574764"/>
                  </a:ext>
                </a:extLst>
              </a:tr>
              <a:tr h="1292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0.360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120844"/>
                  </a:ext>
                </a:extLst>
              </a:tr>
              <a:tr h="12925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design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317639"/>
                  </a:ext>
                </a:extLst>
              </a:tr>
              <a:tr h="1477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 (one aperture)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8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11572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422666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 coil width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53.4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866945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efficiency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(T mm / A)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701858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layers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681158"/>
                  </a:ext>
                </a:extLst>
              </a:tr>
              <a:tr h="123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turns/pole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129863"/>
                  </a:ext>
                </a:extLst>
              </a:tr>
              <a:tr h="1292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length/pole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6896" marR="6896" marT="68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</a:t>
                      </a:r>
                    </a:p>
                  </a:txBody>
                  <a:tcPr marL="6896" marR="6896" marT="6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59829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D1DB12-682F-949D-85B7-15FD08849B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50826"/>
              </p:ext>
            </p:extLst>
          </p:nvPr>
        </p:nvGraphicFramePr>
        <p:xfrm>
          <a:off x="2963152" y="1114420"/>
          <a:ext cx="2652460" cy="4343367"/>
        </p:xfrm>
        <a:graphic>
          <a:graphicData uri="http://schemas.openxmlformats.org/drawingml/2006/table">
            <a:tbl>
              <a:tblPr/>
              <a:tblGrid>
                <a:gridCol w="1711696">
                  <a:extLst>
                    <a:ext uri="{9D8B030D-6E8A-4147-A177-3AD203B41FA5}">
                      <a16:colId xmlns:a16="http://schemas.microsoft.com/office/drawing/2014/main" val="4004525121"/>
                    </a:ext>
                  </a:extLst>
                </a:gridCol>
                <a:gridCol w="429355">
                  <a:extLst>
                    <a:ext uri="{9D8B030D-6E8A-4147-A177-3AD203B41FA5}">
                      <a16:colId xmlns:a16="http://schemas.microsoft.com/office/drawing/2014/main" val="41913451"/>
                    </a:ext>
                  </a:extLst>
                </a:gridCol>
                <a:gridCol w="511409">
                  <a:extLst>
                    <a:ext uri="{9D8B030D-6E8A-4147-A177-3AD203B41FA5}">
                      <a16:colId xmlns:a16="http://schemas.microsoft.com/office/drawing/2014/main" val="1087986404"/>
                    </a:ext>
                  </a:extLst>
                </a:gridCol>
              </a:tblGrid>
              <a:tr h="1203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Operational parameters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511386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(Inom)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20.005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578895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Field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14.85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979103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1.9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24.199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431476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4.5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21.602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293616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1.9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655156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4.5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15.93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470240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overall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248949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strand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893554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superconductor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207962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@1.9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773869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@4.2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92.6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741873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638307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Inductance/m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(mH/m)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4.72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519717"/>
                  </a:ext>
                </a:extLst>
              </a:tr>
              <a:tr h="1203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(MJ)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1.35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147035"/>
                  </a:ext>
                </a:extLst>
              </a:tr>
              <a:tr h="1203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098389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b2 @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88597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-3.49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617401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b4 @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692067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b5 @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7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2.78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590894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b7 @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136735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b2 from Iinj to Inom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483071"/>
                  </a:ext>
                </a:extLst>
              </a:tr>
              <a:tr h="924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Iinj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9.66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901614"/>
                  </a:ext>
                </a:extLst>
              </a:tr>
              <a:tr h="1203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Protection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471560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energy density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0.089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807024"/>
                  </a:ext>
                </a:extLst>
              </a:tr>
              <a:tr h="137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copper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7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1111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538568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Temperature margin @ 1.9 K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3.99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597470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Time margin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(ms)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57301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Hot spot Temperature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332638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(MAAS)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317436"/>
                  </a:ext>
                </a:extLst>
              </a:tr>
              <a:tr h="1203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Voltage to ground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(V)</a:t>
                      </a:r>
                    </a:p>
                  </a:txBody>
                  <a:tcPr marL="5733" marR="5733" marT="57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4912687"/>
                  </a:ext>
                </a:extLst>
              </a:tr>
              <a:tr h="1203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Mechanics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989566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x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5.937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278365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y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-2.680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24113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 z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(MN)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0.958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657009"/>
                  </a:ext>
                </a:extLst>
              </a:tr>
              <a:tr h="114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Fx/2*Wcable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(MPa)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125.9</a:t>
                      </a:r>
                    </a:p>
                  </a:txBody>
                  <a:tcPr marL="5733" marR="5733" marT="5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56017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D2E0F53-E44D-BC65-252E-3F5DB091018B}"/>
              </a:ext>
            </a:extLst>
          </p:cNvPr>
          <p:cNvSpPr txBox="1"/>
          <p:nvPr/>
        </p:nvSpPr>
        <p:spPr>
          <a:xfrm>
            <a:off x="740230" y="355601"/>
            <a:ext cx="217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Magnet overview</a:t>
            </a:r>
            <a:endParaRPr lang="en-GB" b="1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1730FC-E4E3-F6BA-EACB-69A7C40F2450}"/>
              </a:ext>
            </a:extLst>
          </p:cNvPr>
          <p:cNvSpPr txBox="1"/>
          <p:nvPr/>
        </p:nvSpPr>
        <p:spPr>
          <a:xfrm>
            <a:off x="94343" y="5907315"/>
            <a:ext cx="4767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File : </a:t>
            </a:r>
            <a:r>
              <a:rPr lang="en-US" sz="700" b="1" dirty="0"/>
              <a:t>14T_40_reference_parameters</a:t>
            </a:r>
          </a:p>
          <a:p>
            <a:r>
              <a:rPr lang="en-GB" sz="700" dirty="0"/>
              <a:t>\\eosproject-smb\eos\project\s\smt-projects\Magnet_Laboratory\Projects\HFM_Program\14T\Reference_Information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5D58E6-6A4F-0C5F-B82C-996788129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390" y="2822430"/>
            <a:ext cx="4881932" cy="321362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49FB38C-7844-9920-4C2F-38F1C1CD51B3}"/>
              </a:ext>
            </a:extLst>
          </p:cNvPr>
          <p:cNvGrpSpPr>
            <a:grpSpLocks noChangeAspect="1"/>
          </p:cNvGrpSpPr>
          <p:nvPr/>
        </p:nvGrpSpPr>
        <p:grpSpPr>
          <a:xfrm>
            <a:off x="5809191" y="136525"/>
            <a:ext cx="3055068" cy="2633726"/>
            <a:chOff x="212951" y="1488761"/>
            <a:chExt cx="3233367" cy="2787435"/>
          </a:xfrm>
        </p:grpSpPr>
        <p:pic>
          <p:nvPicPr>
            <p:cNvPr id="19" name="Picture 18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C56FAD21-A425-4CB9-50F9-ED0CF2802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951" y="1625519"/>
              <a:ext cx="3233367" cy="2650677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D1E5B0B-6304-D79C-2026-EC2B9EA7C6A7}"/>
                </a:ext>
              </a:extLst>
            </p:cNvPr>
            <p:cNvSpPr/>
            <p:nvPr/>
          </p:nvSpPr>
          <p:spPr>
            <a:xfrm>
              <a:off x="1865146" y="1488761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E3F86A2-68CE-C453-528D-662195128D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370" y="355601"/>
            <a:ext cx="2864605" cy="213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41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3CFC8-3706-CF25-30C9-7D4A4A71A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A2F61B-BB08-9A5C-A69E-E6C0A946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B671BB-6ED1-E40A-02D8-DCC3B7A94601}"/>
              </a:ext>
            </a:extLst>
          </p:cNvPr>
          <p:cNvSpPr txBox="1"/>
          <p:nvPr/>
        </p:nvSpPr>
        <p:spPr>
          <a:xfrm>
            <a:off x="740230" y="355601"/>
            <a:ext cx="217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Magnet overview</a:t>
            </a:r>
            <a:endParaRPr lang="en-GB" b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0ECBFE-D74F-2BFC-5C48-E7ED251F31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479" b="27669"/>
          <a:stretch/>
        </p:blipFill>
        <p:spPr>
          <a:xfrm>
            <a:off x="6152154" y="1374872"/>
            <a:ext cx="5793103" cy="1812230"/>
          </a:xfrm>
          <a:prstGeom prst="rect">
            <a:avLst/>
          </a:prstGeom>
        </p:spPr>
      </p:pic>
      <p:pic>
        <p:nvPicPr>
          <p:cNvPr id="6" name="Picture 5" descr="A diagram of a cross section&#10;&#10;AI-generated content may be incorrect.">
            <a:extLst>
              <a:ext uri="{FF2B5EF4-FFF2-40B4-BE49-F238E27FC236}">
                <a16:creationId xmlns:a16="http://schemas.microsoft.com/office/drawing/2014/main" id="{79691B9E-67D4-29FF-FF1B-182CE88FB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69" y="1049863"/>
            <a:ext cx="5907524" cy="41781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2CF464-F43B-EC00-D06E-102EC93CCAA1}"/>
              </a:ext>
            </a:extLst>
          </p:cNvPr>
          <p:cNvSpPr txBox="1"/>
          <p:nvPr/>
        </p:nvSpPr>
        <p:spPr>
          <a:xfrm>
            <a:off x="740230" y="5228006"/>
            <a:ext cx="4112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Coil reference cross section</a:t>
            </a:r>
          </a:p>
          <a:p>
            <a:r>
              <a:rPr lang="en-GB" sz="1400" i="1" dirty="0">
                <a:solidFill>
                  <a:srgbClr val="46788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https://plm.cern.ch/p/CAD/number:ST2412841_02</a:t>
            </a:r>
            <a:endParaRPr lang="en-GB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365189-F8D7-5654-2A86-729EE142115A}"/>
              </a:ext>
            </a:extLst>
          </p:cNvPr>
          <p:cNvSpPr txBox="1"/>
          <p:nvPr/>
        </p:nvSpPr>
        <p:spPr>
          <a:xfrm>
            <a:off x="7794747" y="331469"/>
            <a:ext cx="3800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Wind &amp; react process : </a:t>
            </a:r>
          </a:p>
          <a:p>
            <a:pPr marL="342900" indent="-342900">
              <a:buAutoNum type="arabicParenR"/>
            </a:pPr>
            <a:r>
              <a:rPr lang="en-US" sz="1200" dirty="0"/>
              <a:t>Winding</a:t>
            </a:r>
          </a:p>
          <a:p>
            <a:pPr marL="342900" indent="-342900">
              <a:buAutoNum type="arabicParenR"/>
            </a:pPr>
            <a:r>
              <a:rPr lang="en-US" sz="1200" dirty="0"/>
              <a:t>Reaction (heat treatment ; @650°C for 2-3 weeks)</a:t>
            </a:r>
          </a:p>
          <a:p>
            <a:pPr marL="342900" indent="-342900">
              <a:buAutoNum type="arabicParenR"/>
            </a:pPr>
            <a:r>
              <a:rPr lang="en-US" sz="1200" dirty="0"/>
              <a:t>Splicing &amp; instrumentation</a:t>
            </a:r>
          </a:p>
          <a:p>
            <a:pPr marL="342900" indent="-342900">
              <a:buAutoNum type="arabicParenR"/>
            </a:pPr>
            <a:r>
              <a:rPr lang="en-US" sz="1200" dirty="0"/>
              <a:t>Impregnation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652C8-B6AB-9D33-714F-845C02D37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5619" y="4646340"/>
            <a:ext cx="4482981" cy="15721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C379FC-9C0D-C939-1EAA-F597019263E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1684" t="34307" r="31156" b="12460"/>
          <a:stretch/>
        </p:blipFill>
        <p:spPr>
          <a:xfrm>
            <a:off x="9539970" y="4136182"/>
            <a:ext cx="929800" cy="1973686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6A6209-71D8-80F8-7B21-5671C51CC866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10264983" y="4081718"/>
            <a:ext cx="724437" cy="404663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067104E-6726-4EEB-9AF7-034502218CD9}"/>
              </a:ext>
            </a:extLst>
          </p:cNvPr>
          <p:cNvSpPr txBox="1"/>
          <p:nvPr/>
        </p:nvSpPr>
        <p:spPr>
          <a:xfrm>
            <a:off x="10989420" y="3850885"/>
            <a:ext cx="992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Splice cover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3D97E2-D141-69E6-058A-7871A480C166}"/>
              </a:ext>
            </a:extLst>
          </p:cNvPr>
          <p:cNvSpPr txBox="1"/>
          <p:nvPr/>
        </p:nvSpPr>
        <p:spPr>
          <a:xfrm>
            <a:off x="8124269" y="3965741"/>
            <a:ext cx="1147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Lead stabilizer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2CDAF3-4657-2D67-F229-C0FD9C491061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9272147" y="4196574"/>
            <a:ext cx="724437" cy="289807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9D957D-4C8C-F42A-F634-EE64D7C4CBF4}"/>
              </a:ext>
            </a:extLst>
          </p:cNvPr>
          <p:cNvSpPr txBox="1"/>
          <p:nvPr/>
        </p:nvSpPr>
        <p:spPr>
          <a:xfrm>
            <a:off x="9328600" y="3429000"/>
            <a:ext cx="478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NbTi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A10CB5-7B37-E9A7-A609-F6FCE1862C82}"/>
              </a:ext>
            </a:extLst>
          </p:cNvPr>
          <p:cNvSpPr txBox="1"/>
          <p:nvPr/>
        </p:nvSpPr>
        <p:spPr>
          <a:xfrm>
            <a:off x="10193472" y="3429000"/>
            <a:ext cx="63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Nb3Sn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D2A7F6C-AEDB-DE09-F037-37F8CA6FBF23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10159981" y="3705999"/>
            <a:ext cx="350245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915B56B-5D52-0B03-46E6-71F7002BC745}"/>
              </a:ext>
            </a:extLst>
          </p:cNvPr>
          <p:cNvCxnSpPr>
            <a:cxnSpLocks/>
          </p:cNvCxnSpPr>
          <p:nvPr/>
        </p:nvCxnSpPr>
        <p:spPr>
          <a:xfrm>
            <a:off x="9694258" y="3705999"/>
            <a:ext cx="380694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248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C477A-922F-7D30-881F-BFB49F08D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E347-E322-D7A0-525F-69C29A43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7846B1-377F-1966-6470-9F41C12A0913}"/>
              </a:ext>
            </a:extLst>
          </p:cNvPr>
          <p:cNvSpPr txBox="1"/>
          <p:nvPr/>
        </p:nvSpPr>
        <p:spPr>
          <a:xfrm>
            <a:off x="2328274" y="1740446"/>
            <a:ext cx="47646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HFM program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Magnet overview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/>
              <a:t>Tooling overview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On going work &amp; timeline</a:t>
            </a:r>
          </a:p>
        </p:txBody>
      </p:sp>
    </p:spTree>
    <p:extLst>
      <p:ext uri="{BB962C8B-B14F-4D97-AF65-F5344CB8AC3E}">
        <p14:creationId xmlns:p14="http://schemas.microsoft.com/office/powerpoint/2010/main" val="3846547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35CCE2-37B6-E27A-8798-F60683ECB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169F36-5557-BD0B-3459-F0C3BBC64AF4}"/>
              </a:ext>
            </a:extLst>
          </p:cNvPr>
          <p:cNvSpPr txBox="1"/>
          <p:nvPr/>
        </p:nvSpPr>
        <p:spPr>
          <a:xfrm>
            <a:off x="320221" y="312057"/>
            <a:ext cx="292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Winding tool : Lower layer </a:t>
            </a:r>
            <a:endParaRPr lang="en-GB" b="1" u="s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30DABC-FD20-B5C5-8050-33926FAC19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868" t="21645" r="2426" b="10550"/>
          <a:stretch/>
        </p:blipFill>
        <p:spPr>
          <a:xfrm>
            <a:off x="276295" y="1009950"/>
            <a:ext cx="3229500" cy="15663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E3674D-596E-AA1F-22CD-80FDEF83BC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075" b="9306"/>
          <a:stretch/>
        </p:blipFill>
        <p:spPr>
          <a:xfrm>
            <a:off x="5878286" y="3210692"/>
            <a:ext cx="6232932" cy="30439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64497B-44D3-9F23-A84A-03C38B3205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29" r="12946" b="16256"/>
          <a:stretch/>
        </p:blipFill>
        <p:spPr>
          <a:xfrm>
            <a:off x="4043714" y="88091"/>
            <a:ext cx="4642493" cy="24881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DE9754-E56C-831F-B4DB-2EB39DFBD6D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532" b="9634"/>
          <a:stretch/>
        </p:blipFill>
        <p:spPr>
          <a:xfrm>
            <a:off x="3845117" y="2489033"/>
            <a:ext cx="3894888" cy="19045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70852D-7A63-AED3-2589-742AE0A483D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3113" t="19215" r="31401" b="23019"/>
          <a:stretch/>
        </p:blipFill>
        <p:spPr>
          <a:xfrm>
            <a:off x="9066846" y="19785"/>
            <a:ext cx="3044372" cy="25064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17748D-91C6-82F9-E0ED-8BFF807D449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0072" t="9353" r="13801" b="3012"/>
          <a:stretch/>
        </p:blipFill>
        <p:spPr>
          <a:xfrm>
            <a:off x="0" y="3210692"/>
            <a:ext cx="3894888" cy="261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1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AC342-060B-8F2B-3D40-7AA6A2470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499F7F-E6D1-04DF-53D7-ECC7EAEDE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B821B-3667-4FF8-5824-FCE8DC7EA3F2}"/>
              </a:ext>
            </a:extLst>
          </p:cNvPr>
          <p:cNvSpPr txBox="1"/>
          <p:nvPr/>
        </p:nvSpPr>
        <p:spPr>
          <a:xfrm>
            <a:off x="320221" y="312057"/>
            <a:ext cx="292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Winding tool : Upper layer </a:t>
            </a:r>
            <a:endParaRPr lang="en-GB" b="1" u="sng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4A39A0-3138-690C-9FEE-D71F008809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17" t="25696" r="6319" b="17242"/>
          <a:stretch/>
        </p:blipFill>
        <p:spPr>
          <a:xfrm>
            <a:off x="493485" y="3538766"/>
            <a:ext cx="7191828" cy="25572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C164C8-581C-A23E-4B9D-E48389202C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62" t="22315" r="6033" b="6112"/>
          <a:stretch/>
        </p:blipFill>
        <p:spPr>
          <a:xfrm>
            <a:off x="236379" y="846363"/>
            <a:ext cx="6346803" cy="28085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4D6282-99EB-DEF4-8805-5BEB897655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563" t="7239" r="12233" b="11889"/>
          <a:stretch/>
        </p:blipFill>
        <p:spPr>
          <a:xfrm>
            <a:off x="6952342" y="267153"/>
            <a:ext cx="4882658" cy="311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40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5377</TotalTime>
  <Words>1196</Words>
  <Application>Microsoft Office PowerPoint</Application>
  <PresentationFormat>Widescreen</PresentationFormat>
  <Paragraphs>374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Aptos Narrow</vt:lpstr>
      <vt:lpstr>Arial</vt:lpstr>
      <vt:lpstr>Calibri</vt:lpstr>
      <vt:lpstr>Times New Roman</vt:lpstr>
      <vt:lpstr>Office Theme</vt:lpstr>
      <vt:lpstr>Bond Introduction to the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77</cp:revision>
  <dcterms:created xsi:type="dcterms:W3CDTF">2024-11-11T09:16:41Z</dcterms:created>
  <dcterms:modified xsi:type="dcterms:W3CDTF">2025-03-17T16:39:25Z</dcterms:modified>
</cp:coreProperties>
</file>