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68" r:id="rId3"/>
    <p:sldId id="269" r:id="rId4"/>
    <p:sldId id="270" r:id="rId5"/>
    <p:sldId id="26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9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6" d="100"/>
          <a:sy n="106" d="100"/>
        </p:scale>
        <p:origin x="431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17/03/2025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EC556-F79B-ED6D-8B79-CF8DC57B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19/11/2024l,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1E40-11CF-DEEB-444F-03FC796A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3C54-07E0-2252-6C33-6B06CCF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50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0C9569-2CB2-A760-B2C5-7F76ABA448BE}"/>
              </a:ext>
            </a:extLst>
          </p:cNvPr>
          <p:cNvSpPr txBox="1"/>
          <p:nvPr userDrawn="1"/>
        </p:nvSpPr>
        <p:spPr>
          <a:xfrm>
            <a:off x="914400" y="6419103"/>
            <a:ext cx="1936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>
                <a:solidFill>
                  <a:schemeClr val="bg1">
                    <a:lumMod val="75000"/>
                  </a:schemeClr>
                </a:solidFill>
              </a:rPr>
              <a:t>N.Peray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       18/03/2025</a:t>
            </a:r>
          </a:p>
        </p:txBody>
      </p:sp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emf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hyperlink" Target="https://indico.cern.ch/event/1486564/contributions/6266704/attachments/2985156/5260516/BOND_GapsAndInsulation_12_12_2024.pdf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38909"/>
            <a:ext cx="9144000" cy="2387600"/>
          </a:xfrm>
        </p:spPr>
        <p:txBody>
          <a:bodyPr>
            <a:normAutofit/>
          </a:bodyPr>
          <a:lstStyle/>
          <a:p>
            <a:r>
              <a:rPr lang="en-US" sz="8800" b="1" i="1" dirty="0"/>
              <a:t>Bond</a:t>
            </a:r>
            <a:br>
              <a:rPr lang="en-US" sz="7200" b="1" i="1" dirty="0"/>
            </a:br>
            <a:r>
              <a:rPr lang="en-US" sz="3600" dirty="0"/>
              <a:t>Engineering question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3065"/>
            <a:ext cx="9144000" cy="928561"/>
          </a:xfrm>
        </p:spPr>
        <p:txBody>
          <a:bodyPr>
            <a:normAutofit/>
          </a:bodyPr>
          <a:lstStyle/>
          <a:p>
            <a:r>
              <a:rPr lang="en-US" i="1" dirty="0" err="1"/>
              <a:t>N.Peray</a:t>
            </a:r>
            <a:endParaRPr lang="en-US" i="1" dirty="0"/>
          </a:p>
          <a:p>
            <a:r>
              <a:rPr lang="en-US" i="1" dirty="0"/>
              <a:t>18/03/2025</a:t>
            </a:r>
            <a:endParaRPr lang="en-GB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FDAB67-0C56-6714-2FB7-6666E335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F3FDD5-8804-CD76-0A5C-C6023C160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2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BCFA7C-4449-FD09-BE16-960A30018C5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8343" y="224972"/>
            <a:ext cx="3875314" cy="580571"/>
          </a:xfrm>
        </p:spPr>
        <p:txBody>
          <a:bodyPr>
            <a:normAutofit/>
          </a:bodyPr>
          <a:lstStyle/>
          <a:p>
            <a:r>
              <a:rPr lang="en-US" sz="3200" b="1" i="1" dirty="0"/>
              <a:t>Aperture dimension</a:t>
            </a:r>
            <a:endParaRPr lang="en-GB" sz="3200" b="1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D53100-2FFA-9BCD-EC4E-BC6E00986C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466" y="2062942"/>
            <a:ext cx="3810957" cy="1309856"/>
          </a:xfrm>
          <a:prstGeom prst="rect">
            <a:avLst/>
          </a:prstGeom>
        </p:spPr>
      </p:pic>
      <p:pic>
        <p:nvPicPr>
          <p:cNvPr id="7" name="Picture 6" descr="A diagram of a heat wave&#10;&#10;AI-generated content may be incorrect.">
            <a:extLst>
              <a:ext uri="{FF2B5EF4-FFF2-40B4-BE49-F238E27FC236}">
                <a16:creationId xmlns:a16="http://schemas.microsoft.com/office/drawing/2014/main" id="{495DF347-DB54-0DB1-3425-FEBF5F730AD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876" y="3416237"/>
            <a:ext cx="3255599" cy="2448501"/>
          </a:xfrm>
          <a:prstGeom prst="rect">
            <a:avLst/>
          </a:prstGeom>
        </p:spPr>
      </p:pic>
      <p:pic>
        <p:nvPicPr>
          <p:cNvPr id="8" name="Picture 7" descr="A diagram of a heat wave&#10;&#10;AI-generated content may be incorrect.">
            <a:extLst>
              <a:ext uri="{FF2B5EF4-FFF2-40B4-BE49-F238E27FC236}">
                <a16:creationId xmlns:a16="http://schemas.microsoft.com/office/drawing/2014/main" id="{EE047110-C54A-38CC-D830-1CB4126755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020" y="3416235"/>
            <a:ext cx="3255599" cy="2448501"/>
          </a:xfrm>
          <a:prstGeom prst="rect">
            <a:avLst/>
          </a:prstGeom>
        </p:spPr>
      </p:pic>
      <p:pic>
        <p:nvPicPr>
          <p:cNvPr id="9" name="Picture 8" descr="A diagram of a heat wave&#10;&#10;AI-generated content may be incorrect.">
            <a:extLst>
              <a:ext uri="{FF2B5EF4-FFF2-40B4-BE49-F238E27FC236}">
                <a16:creationId xmlns:a16="http://schemas.microsoft.com/office/drawing/2014/main" id="{92F6C388-EED7-EFA1-A20B-C3A586A32C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732" y="3416236"/>
            <a:ext cx="3255599" cy="244850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A7B55BF-223E-1D46-2E62-43AC6DD6F963}"/>
              </a:ext>
            </a:extLst>
          </p:cNvPr>
          <p:cNvSpPr txBox="1"/>
          <p:nvPr/>
        </p:nvSpPr>
        <p:spPr>
          <a:xfrm>
            <a:off x="23854" y="5929086"/>
            <a:ext cx="2547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Courtesy of J. </a:t>
            </a:r>
            <a:r>
              <a:rPr lang="en-US" sz="1400" i="1" dirty="0" err="1"/>
              <a:t>Ferradas</a:t>
            </a:r>
            <a:r>
              <a:rPr lang="en-US" sz="1400" i="1" dirty="0"/>
              <a:t> </a:t>
            </a:r>
            <a:r>
              <a:rPr lang="en-US" sz="1400" i="1" dirty="0" err="1"/>
              <a:t>Troitino</a:t>
            </a:r>
            <a:endParaRPr lang="en-GB" sz="14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CD4BAD-04A5-6870-A05F-2B9BAA9B9FED}"/>
              </a:ext>
            </a:extLst>
          </p:cNvPr>
          <p:cNvSpPr txBox="1"/>
          <p:nvPr/>
        </p:nvSpPr>
        <p:spPr>
          <a:xfrm>
            <a:off x="534466" y="972577"/>
            <a:ext cx="4923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Shouldn’t we increase a little bit the aperture to have a 50mm free aperture when adding the aperture instrumentation ? 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621FA2-A943-AE00-5E86-488C6423687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7280" t="20328" r="21553" b="25609"/>
          <a:stretch/>
        </p:blipFill>
        <p:spPr>
          <a:xfrm>
            <a:off x="5624454" y="340907"/>
            <a:ext cx="5570496" cy="260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114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24C83B-C760-8F3F-A904-4023726D7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3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D08BA01-2CB0-4D9C-ABDB-619EE01CCB57}"/>
              </a:ext>
            </a:extLst>
          </p:cNvPr>
          <p:cNvSpPr txBox="1">
            <a:spLocks/>
          </p:cNvSpPr>
          <p:nvPr/>
        </p:nvSpPr>
        <p:spPr>
          <a:xfrm>
            <a:off x="348343" y="224972"/>
            <a:ext cx="3875314" cy="5805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i="1" dirty="0"/>
              <a:t>Reaction gaps</a:t>
            </a:r>
            <a:endParaRPr lang="en-GB" sz="3200" b="1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E7E798-4325-48E1-EDA5-5DE2ADE671FF}"/>
              </a:ext>
            </a:extLst>
          </p:cNvPr>
          <p:cNvSpPr txBox="1"/>
          <p:nvPr/>
        </p:nvSpPr>
        <p:spPr>
          <a:xfrm>
            <a:off x="304800" y="5471886"/>
            <a:ext cx="3674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Coil insulation and axial gaps by J. </a:t>
            </a:r>
            <a:r>
              <a:rPr lang="en-US" sz="1200" i="1" dirty="0" err="1"/>
              <a:t>Ferradas</a:t>
            </a:r>
            <a:r>
              <a:rPr lang="en-US" sz="1200" i="1" dirty="0"/>
              <a:t> </a:t>
            </a:r>
            <a:r>
              <a:rPr lang="en-US" sz="1200" i="1" dirty="0" err="1"/>
              <a:t>Troitino</a:t>
            </a:r>
            <a:r>
              <a:rPr lang="en-US" sz="1200" i="1" dirty="0"/>
              <a:t> : </a:t>
            </a:r>
          </a:p>
          <a:p>
            <a:r>
              <a:rPr lang="en-GB" sz="1200" i="1" dirty="0">
                <a:hlinkClick r:id="rId2"/>
              </a:rPr>
              <a:t>BOND_GapsAndInsulation_12_12_2024.pdf</a:t>
            </a:r>
            <a:endParaRPr lang="en-GB" sz="120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7DE58E-2AD0-1698-2923-FF47F7C95B4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86" t="42180" r="1473" b="32882"/>
          <a:stretch/>
        </p:blipFill>
        <p:spPr>
          <a:xfrm>
            <a:off x="3847374" y="2271541"/>
            <a:ext cx="8138886" cy="106552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35CF614-6423-D96C-6ED7-CC4597E20BC2}"/>
              </a:ext>
            </a:extLst>
          </p:cNvPr>
          <p:cNvCxnSpPr>
            <a:cxnSpLocks/>
          </p:cNvCxnSpPr>
          <p:nvPr/>
        </p:nvCxnSpPr>
        <p:spPr>
          <a:xfrm>
            <a:off x="6300856" y="3229485"/>
            <a:ext cx="0" cy="10615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445312F-CAEA-A804-0BC6-25BBADE1E971}"/>
              </a:ext>
            </a:extLst>
          </p:cNvPr>
          <p:cNvCxnSpPr>
            <a:cxnSpLocks/>
          </p:cNvCxnSpPr>
          <p:nvPr/>
        </p:nvCxnSpPr>
        <p:spPr>
          <a:xfrm>
            <a:off x="6322287" y="3229484"/>
            <a:ext cx="0" cy="20671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E7B4A2A-8E41-13EA-192A-C0115D9075B1}"/>
              </a:ext>
            </a:extLst>
          </p:cNvPr>
          <p:cNvCxnSpPr>
            <a:cxnSpLocks/>
          </p:cNvCxnSpPr>
          <p:nvPr/>
        </p:nvCxnSpPr>
        <p:spPr>
          <a:xfrm>
            <a:off x="6506267" y="3612412"/>
            <a:ext cx="0" cy="35265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2E1EC4-DAC9-31AF-D5E6-7E1F321A738C}"/>
              </a:ext>
            </a:extLst>
          </p:cNvPr>
          <p:cNvCxnSpPr>
            <a:cxnSpLocks/>
          </p:cNvCxnSpPr>
          <p:nvPr/>
        </p:nvCxnSpPr>
        <p:spPr>
          <a:xfrm flipH="1" flipV="1">
            <a:off x="6322287" y="3434425"/>
            <a:ext cx="183980" cy="17798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63E4471-5D0F-44D1-6949-A3467755866F}"/>
              </a:ext>
            </a:extLst>
          </p:cNvPr>
          <p:cNvCxnSpPr>
            <a:cxnSpLocks/>
          </p:cNvCxnSpPr>
          <p:nvPr/>
        </p:nvCxnSpPr>
        <p:spPr>
          <a:xfrm>
            <a:off x="8589409" y="3229484"/>
            <a:ext cx="0" cy="10615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BA75A6D-F671-DD26-2839-A46E09D3E33C}"/>
              </a:ext>
            </a:extLst>
          </p:cNvPr>
          <p:cNvCxnSpPr>
            <a:cxnSpLocks/>
          </p:cNvCxnSpPr>
          <p:nvPr/>
        </p:nvCxnSpPr>
        <p:spPr>
          <a:xfrm>
            <a:off x="8565596" y="3227708"/>
            <a:ext cx="0" cy="206716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193A412-1A7B-089B-9685-56E41283D204}"/>
              </a:ext>
            </a:extLst>
          </p:cNvPr>
          <p:cNvCxnSpPr>
            <a:cxnSpLocks/>
          </p:cNvCxnSpPr>
          <p:nvPr/>
        </p:nvCxnSpPr>
        <p:spPr>
          <a:xfrm>
            <a:off x="8379693" y="3583950"/>
            <a:ext cx="0" cy="35265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CDABB3-0727-2496-BC69-6716CF8DD650}"/>
              </a:ext>
            </a:extLst>
          </p:cNvPr>
          <p:cNvCxnSpPr>
            <a:cxnSpLocks/>
          </p:cNvCxnSpPr>
          <p:nvPr/>
        </p:nvCxnSpPr>
        <p:spPr>
          <a:xfrm flipV="1">
            <a:off x="8379693" y="3434424"/>
            <a:ext cx="185903" cy="156557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882CFF9-970A-000F-93BA-22774816DA59}"/>
              </a:ext>
            </a:extLst>
          </p:cNvPr>
          <p:cNvCxnSpPr/>
          <p:nvPr/>
        </p:nvCxnSpPr>
        <p:spPr>
          <a:xfrm>
            <a:off x="6309134" y="4191056"/>
            <a:ext cx="2288381" cy="0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884F598-EEB1-92EA-EB54-265EC028B403}"/>
              </a:ext>
            </a:extLst>
          </p:cNvPr>
          <p:cNvSpPr txBox="1"/>
          <p:nvPr/>
        </p:nvSpPr>
        <p:spPr>
          <a:xfrm>
            <a:off x="7127754" y="3965064"/>
            <a:ext cx="6319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520mm</a:t>
            </a:r>
            <a:endParaRPr lang="en-GB" sz="105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6AD811ED-BAC1-6836-A31E-1C180D975A34}"/>
              </a:ext>
            </a:extLst>
          </p:cNvPr>
          <p:cNvCxnSpPr>
            <a:cxnSpLocks/>
          </p:cNvCxnSpPr>
          <p:nvPr/>
        </p:nvCxnSpPr>
        <p:spPr>
          <a:xfrm>
            <a:off x="6300856" y="3886256"/>
            <a:ext cx="205411" cy="0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F4A2AF2-769D-4266-A1AC-5B35C7D07EDD}"/>
              </a:ext>
            </a:extLst>
          </p:cNvPr>
          <p:cNvCxnSpPr>
            <a:cxnSpLocks/>
          </p:cNvCxnSpPr>
          <p:nvPr/>
        </p:nvCxnSpPr>
        <p:spPr>
          <a:xfrm>
            <a:off x="8383998" y="3876731"/>
            <a:ext cx="205411" cy="0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B1A0DC1-6F03-01EE-39CC-7FC7C9D2F1B8}"/>
              </a:ext>
            </a:extLst>
          </p:cNvPr>
          <p:cNvCxnSpPr>
            <a:cxnSpLocks/>
          </p:cNvCxnSpPr>
          <p:nvPr/>
        </p:nvCxnSpPr>
        <p:spPr>
          <a:xfrm>
            <a:off x="6124644" y="1508272"/>
            <a:ext cx="0" cy="10615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1805B42-A0BC-7C7E-DF89-F0415ADCA2BC}"/>
              </a:ext>
            </a:extLst>
          </p:cNvPr>
          <p:cNvCxnSpPr>
            <a:cxnSpLocks/>
          </p:cNvCxnSpPr>
          <p:nvPr/>
        </p:nvCxnSpPr>
        <p:spPr>
          <a:xfrm>
            <a:off x="6141311" y="2247956"/>
            <a:ext cx="0" cy="3219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D3164E4-F32F-09C4-29DC-37EE0A95411A}"/>
              </a:ext>
            </a:extLst>
          </p:cNvPr>
          <p:cNvCxnSpPr>
            <a:cxnSpLocks/>
          </p:cNvCxnSpPr>
          <p:nvPr/>
        </p:nvCxnSpPr>
        <p:spPr>
          <a:xfrm>
            <a:off x="6336375" y="1686412"/>
            <a:ext cx="0" cy="35265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7E1552F-9521-0BCB-5F8C-199BF8A31FD3}"/>
              </a:ext>
            </a:extLst>
          </p:cNvPr>
          <p:cNvCxnSpPr>
            <a:cxnSpLocks/>
          </p:cNvCxnSpPr>
          <p:nvPr/>
        </p:nvCxnSpPr>
        <p:spPr>
          <a:xfrm flipH="1">
            <a:off x="6141311" y="2039064"/>
            <a:ext cx="192314" cy="21180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9153E52-0940-66A6-2B5B-599A543E10F3}"/>
              </a:ext>
            </a:extLst>
          </p:cNvPr>
          <p:cNvCxnSpPr>
            <a:cxnSpLocks/>
          </p:cNvCxnSpPr>
          <p:nvPr/>
        </p:nvCxnSpPr>
        <p:spPr>
          <a:xfrm>
            <a:off x="8764869" y="1508272"/>
            <a:ext cx="0" cy="1061584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981CBE7-F7CC-4615-E03B-DE6C052E60AC}"/>
              </a:ext>
            </a:extLst>
          </p:cNvPr>
          <p:cNvCxnSpPr>
            <a:cxnSpLocks/>
          </p:cNvCxnSpPr>
          <p:nvPr/>
        </p:nvCxnSpPr>
        <p:spPr>
          <a:xfrm>
            <a:off x="6126839" y="1551785"/>
            <a:ext cx="2640225" cy="0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D5BBEACA-7DD6-8ED5-9AFB-AE308EE905CA}"/>
              </a:ext>
            </a:extLst>
          </p:cNvPr>
          <p:cNvSpPr txBox="1"/>
          <p:nvPr/>
        </p:nvSpPr>
        <p:spPr>
          <a:xfrm>
            <a:off x="7108518" y="1325793"/>
            <a:ext cx="6511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600mm</a:t>
            </a:r>
            <a:endParaRPr lang="en-GB" sz="1050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E703C31-AF40-B444-9F44-3549C697EB44}"/>
              </a:ext>
            </a:extLst>
          </p:cNvPr>
          <p:cNvCxnSpPr>
            <a:cxnSpLocks/>
          </p:cNvCxnSpPr>
          <p:nvPr/>
        </p:nvCxnSpPr>
        <p:spPr>
          <a:xfrm>
            <a:off x="6128214" y="1798332"/>
            <a:ext cx="205411" cy="0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E6E7B01-5804-A5E2-E0AF-C4EF0CD34188}"/>
              </a:ext>
            </a:extLst>
          </p:cNvPr>
          <p:cNvCxnSpPr>
            <a:cxnSpLocks/>
          </p:cNvCxnSpPr>
          <p:nvPr/>
        </p:nvCxnSpPr>
        <p:spPr>
          <a:xfrm>
            <a:off x="8744757" y="2247956"/>
            <a:ext cx="0" cy="3219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5973790C-8611-15FF-1F10-4BDA7D05076D}"/>
              </a:ext>
            </a:extLst>
          </p:cNvPr>
          <p:cNvCxnSpPr>
            <a:cxnSpLocks/>
          </p:cNvCxnSpPr>
          <p:nvPr/>
        </p:nvCxnSpPr>
        <p:spPr>
          <a:xfrm>
            <a:off x="8559458" y="1720462"/>
            <a:ext cx="0" cy="35265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33D2896-0403-775A-DF74-59FF6CD1DFDD}"/>
              </a:ext>
            </a:extLst>
          </p:cNvPr>
          <p:cNvCxnSpPr>
            <a:cxnSpLocks/>
          </p:cNvCxnSpPr>
          <p:nvPr/>
        </p:nvCxnSpPr>
        <p:spPr>
          <a:xfrm>
            <a:off x="8553138" y="2066423"/>
            <a:ext cx="191619" cy="18445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72BC88F4-1806-DEFF-73C7-2BA8D066CB40}"/>
              </a:ext>
            </a:extLst>
          </p:cNvPr>
          <p:cNvCxnSpPr>
            <a:cxnSpLocks/>
          </p:cNvCxnSpPr>
          <p:nvPr/>
        </p:nvCxnSpPr>
        <p:spPr>
          <a:xfrm>
            <a:off x="8559458" y="1798332"/>
            <a:ext cx="205411" cy="0"/>
          </a:xfrm>
          <a:prstGeom prst="straightConnector1">
            <a:avLst/>
          </a:prstGeom>
          <a:ln w="635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75ED943-91F3-2690-E09C-95361D6EDE0E}"/>
              </a:ext>
            </a:extLst>
          </p:cNvPr>
          <p:cNvCxnSpPr>
            <a:cxnSpLocks/>
          </p:cNvCxnSpPr>
          <p:nvPr/>
        </p:nvCxnSpPr>
        <p:spPr>
          <a:xfrm flipH="1">
            <a:off x="4949440" y="3886256"/>
            <a:ext cx="13514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809336B-A49F-6D56-DACE-4A762E2BAC4B}"/>
              </a:ext>
            </a:extLst>
          </p:cNvPr>
          <p:cNvCxnSpPr>
            <a:cxnSpLocks/>
          </p:cNvCxnSpPr>
          <p:nvPr/>
        </p:nvCxnSpPr>
        <p:spPr>
          <a:xfrm flipH="1">
            <a:off x="4821420" y="1798332"/>
            <a:ext cx="1351416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3A333156-8499-09AA-EAED-33C2A6B145AA}"/>
              </a:ext>
            </a:extLst>
          </p:cNvPr>
          <p:cNvSpPr txBox="1"/>
          <p:nvPr/>
        </p:nvSpPr>
        <p:spPr>
          <a:xfrm>
            <a:off x="4350945" y="3512702"/>
            <a:ext cx="16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Tool gaps @ RT</a:t>
            </a:r>
            <a:endParaRPr lang="en-GB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D8CD423-C27C-5A53-EF2B-9FBA74587C06}"/>
              </a:ext>
            </a:extLst>
          </p:cNvPr>
          <p:cNvSpPr txBox="1"/>
          <p:nvPr/>
        </p:nvSpPr>
        <p:spPr>
          <a:xfrm>
            <a:off x="4228157" y="1454097"/>
            <a:ext cx="168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Pole gaps @ RT</a:t>
            </a:r>
            <a:endParaRPr lang="en-GB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D8DD544-2DBF-2327-1B93-55E6892C6DA1}"/>
              </a:ext>
            </a:extLst>
          </p:cNvPr>
          <p:cNvSpPr txBox="1"/>
          <p:nvPr/>
        </p:nvSpPr>
        <p:spPr>
          <a:xfrm>
            <a:off x="495300" y="1463040"/>
            <a:ext cx="30334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Should we machine the straight section of the pole and the table shorter to let them expand freely during reaction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409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512A5F-1017-C306-0DCD-7DC3FC74E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7AE098-3E79-7124-9AB0-7FB870730D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065" t="16671" r="2616" b="9948"/>
          <a:stretch/>
        </p:blipFill>
        <p:spPr>
          <a:xfrm>
            <a:off x="334844" y="910183"/>
            <a:ext cx="6424761" cy="279313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61257A3-BA82-64A4-4126-BB1EEF3FBBD7}"/>
              </a:ext>
            </a:extLst>
          </p:cNvPr>
          <p:cNvSpPr txBox="1">
            <a:spLocks/>
          </p:cNvSpPr>
          <p:nvPr/>
        </p:nvSpPr>
        <p:spPr>
          <a:xfrm>
            <a:off x="348342" y="224972"/>
            <a:ext cx="5679078" cy="5675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i="1" dirty="0"/>
              <a:t>Reaction : Head spacer axial retaining system</a:t>
            </a:r>
            <a:endParaRPr lang="en-GB" sz="2400" b="1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B09682-4874-36F6-CCE1-97F29D0A94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0943" b="3400"/>
          <a:stretch/>
        </p:blipFill>
        <p:spPr>
          <a:xfrm>
            <a:off x="6678606" y="526241"/>
            <a:ext cx="5513394" cy="30246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B1288BC-F10B-4F1B-75C2-3D19436CF549}"/>
              </a:ext>
            </a:extLst>
          </p:cNvPr>
          <p:cNvSpPr/>
          <p:nvPr/>
        </p:nvSpPr>
        <p:spPr>
          <a:xfrm>
            <a:off x="2202180" y="5135880"/>
            <a:ext cx="3124200" cy="419100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711FE3C-E903-D276-2EEE-9C2A47C54915}"/>
              </a:ext>
            </a:extLst>
          </p:cNvPr>
          <p:cNvSpPr/>
          <p:nvPr/>
        </p:nvSpPr>
        <p:spPr>
          <a:xfrm>
            <a:off x="5326380" y="5135880"/>
            <a:ext cx="937260" cy="41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Nb3Sn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206189-06A7-C3A4-E525-BF1F0A65AEE7}"/>
              </a:ext>
            </a:extLst>
          </p:cNvPr>
          <p:cNvSpPr/>
          <p:nvPr/>
        </p:nvSpPr>
        <p:spPr>
          <a:xfrm>
            <a:off x="6263640" y="5135880"/>
            <a:ext cx="937260" cy="4191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Stainless steel</a:t>
            </a:r>
            <a:endParaRPr lang="en-GB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B5EC8E-7879-2E88-1126-3AC9661C802B}"/>
              </a:ext>
            </a:extLst>
          </p:cNvPr>
          <p:cNvSpPr/>
          <p:nvPr/>
        </p:nvSpPr>
        <p:spPr>
          <a:xfrm>
            <a:off x="7200900" y="5135879"/>
            <a:ext cx="464820" cy="689607"/>
          </a:xfrm>
          <a:prstGeom prst="rect">
            <a:avLst/>
          </a:prstGeom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6F2D1F9-3438-823E-03A9-AE0B5FD493B1}"/>
              </a:ext>
            </a:extLst>
          </p:cNvPr>
          <p:cNvCxnSpPr>
            <a:cxnSpLocks/>
          </p:cNvCxnSpPr>
          <p:nvPr/>
        </p:nvCxnSpPr>
        <p:spPr>
          <a:xfrm flipH="1">
            <a:off x="6263640" y="4655820"/>
            <a:ext cx="93726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B6268F3-A4E0-B7F4-4F80-DAC776479389}"/>
              </a:ext>
            </a:extLst>
          </p:cNvPr>
          <p:cNvCxnSpPr>
            <a:cxnSpLocks/>
          </p:cNvCxnSpPr>
          <p:nvPr/>
        </p:nvCxnSpPr>
        <p:spPr>
          <a:xfrm flipV="1">
            <a:off x="7200900" y="4526280"/>
            <a:ext cx="0" cy="609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5D0436-FEAC-49E1-021C-08B9F11FD9ED}"/>
              </a:ext>
            </a:extLst>
          </p:cNvPr>
          <p:cNvCxnSpPr>
            <a:cxnSpLocks/>
          </p:cNvCxnSpPr>
          <p:nvPr/>
        </p:nvCxnSpPr>
        <p:spPr>
          <a:xfrm flipV="1">
            <a:off x="6263640" y="4526280"/>
            <a:ext cx="0" cy="609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F71F185-5F78-C97B-64E0-AE8B6985B086}"/>
              </a:ext>
            </a:extLst>
          </p:cNvPr>
          <p:cNvSpPr txBox="1"/>
          <p:nvPr/>
        </p:nvSpPr>
        <p:spPr>
          <a:xfrm>
            <a:off x="6251601" y="4273034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193 mm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326A0A-EF44-AF5B-2F07-9B2722942A98}"/>
              </a:ext>
            </a:extLst>
          </p:cNvPr>
          <p:cNvSpPr/>
          <p:nvPr/>
        </p:nvSpPr>
        <p:spPr>
          <a:xfrm>
            <a:off x="2202180" y="5554980"/>
            <a:ext cx="4998718" cy="27050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</a:t>
            </a:r>
            <a:endParaRPr lang="en-GB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A5A612A-16B8-2783-CFF3-A73D797C7864}"/>
              </a:ext>
            </a:extLst>
          </p:cNvPr>
          <p:cNvCxnSpPr>
            <a:cxnSpLocks/>
          </p:cNvCxnSpPr>
          <p:nvPr/>
        </p:nvCxnSpPr>
        <p:spPr>
          <a:xfrm flipH="1">
            <a:off x="2202180" y="4655820"/>
            <a:ext cx="406146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E2ED6D8-51F5-B6E8-0596-9FE1C3D8F33E}"/>
              </a:ext>
            </a:extLst>
          </p:cNvPr>
          <p:cNvCxnSpPr>
            <a:cxnSpLocks/>
          </p:cNvCxnSpPr>
          <p:nvPr/>
        </p:nvCxnSpPr>
        <p:spPr>
          <a:xfrm flipV="1">
            <a:off x="2202180" y="4526280"/>
            <a:ext cx="0" cy="6096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2F1AF22-B3DF-342B-6FDF-D23B572B259C}"/>
              </a:ext>
            </a:extLst>
          </p:cNvPr>
          <p:cNvSpPr txBox="1"/>
          <p:nvPr/>
        </p:nvSpPr>
        <p:spPr>
          <a:xfrm>
            <a:off x="3547224" y="4276605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251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890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7D8853-DA1F-8D29-3983-B41468720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B005FF-642D-AC5D-43A1-02834842B962}"/>
              </a:ext>
            </a:extLst>
          </p:cNvPr>
          <p:cNvSpPr txBox="1"/>
          <p:nvPr/>
        </p:nvSpPr>
        <p:spPr>
          <a:xfrm>
            <a:off x="3040380" y="4961890"/>
            <a:ext cx="6285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Aptos Display" panose="020B0004020202020204" pitchFamily="34" charset="0"/>
              </a:rPr>
              <a:t>Thanks for your attention</a:t>
            </a:r>
            <a:endParaRPr lang="en-GB" sz="4800" dirty="0">
              <a:latin typeface="Aptos Display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818888-3E18-49AC-2788-F19929F17E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519" t="15358" r="20695" b="16715"/>
          <a:stretch/>
        </p:blipFill>
        <p:spPr>
          <a:xfrm>
            <a:off x="2546351" y="641350"/>
            <a:ext cx="6496050" cy="349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100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5629</TotalTime>
  <Words>113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Bond Engineering question</vt:lpstr>
      <vt:lpstr>Aperture dimension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Peray</dc:creator>
  <cp:lastModifiedBy>Nicolas Peray</cp:lastModifiedBy>
  <cp:revision>79</cp:revision>
  <dcterms:created xsi:type="dcterms:W3CDTF">2024-11-11T09:16:41Z</dcterms:created>
  <dcterms:modified xsi:type="dcterms:W3CDTF">2025-03-17T16:44:14Z</dcterms:modified>
</cp:coreProperties>
</file>