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4"/>
  </p:sldMasterIdLst>
  <p:notesMasterIdLst>
    <p:notesMasterId r:id="rId18"/>
  </p:notesMasterIdLst>
  <p:sldIdLst>
    <p:sldId id="944" r:id="rId5"/>
    <p:sldId id="955" r:id="rId6"/>
    <p:sldId id="956" r:id="rId7"/>
    <p:sldId id="970" r:id="rId8"/>
    <p:sldId id="962" r:id="rId9"/>
    <p:sldId id="963" r:id="rId10"/>
    <p:sldId id="964" r:id="rId11"/>
    <p:sldId id="965" r:id="rId12"/>
    <p:sldId id="966" r:id="rId13"/>
    <p:sldId id="967" r:id="rId14"/>
    <p:sldId id="968" r:id="rId15"/>
    <p:sldId id="969" r:id="rId16"/>
    <p:sldId id="945" r:id="rId17"/>
  </p:sldIdLst>
  <p:sldSz cx="12192000" cy="6858000"/>
  <p:notesSz cx="6797675" cy="98726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rnaud Devred" initials="AD" lastIdx="22" clrIdx="0">
    <p:extLst>
      <p:ext uri="{19B8F6BF-5375-455C-9EA6-DF929625EA0E}">
        <p15:presenceInfo xmlns:p15="http://schemas.microsoft.com/office/powerpoint/2012/main" userId="S::arnaud.devred@cern.ch::89679b2d-f959-4df6-ad80-948cf498df33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F09E18"/>
    <a:srgbClr val="0016A0"/>
    <a:srgbClr val="8E04FF"/>
    <a:srgbClr val="006DD0"/>
    <a:srgbClr val="67B4FE"/>
    <a:srgbClr val="6647AD"/>
    <a:srgbClr val="676ECB"/>
    <a:srgbClr val="6695E8"/>
    <a:srgbClr val="4303C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E8034E78-7F5D-4C2E-B375-FC64B27BC917}" styleName="Dark Styl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5202B0CA-FC54-4496-8BCA-5EF66A818D29}" styleName="Dark Styl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613" autoAdjust="0"/>
    <p:restoredTop sz="94801"/>
  </p:normalViewPr>
  <p:slideViewPr>
    <p:cSldViewPr snapToGrid="0">
      <p:cViewPr varScale="1">
        <p:scale>
          <a:sx n="107" d="100"/>
          <a:sy n="107" d="100"/>
        </p:scale>
        <p:origin x="912" y="16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commentAuthors" Target="commentAuthor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28A480-3686-4A45-B348-778E52A86B5D}" type="datetimeFigureOut">
              <a:rPr lang="en-US" smtClean="0"/>
              <a:t>3/18/25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07950" y="739775"/>
            <a:ext cx="6581775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689515"/>
            <a:ext cx="5438140" cy="444269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B51F81B-0188-F944-95C5-D896A11FCE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99409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inal slide bold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blue and white logo&#10;&#10;Description automatically generated">
            <a:extLst>
              <a:ext uri="{FF2B5EF4-FFF2-40B4-BE49-F238E27FC236}">
                <a16:creationId xmlns:a16="http://schemas.microsoft.com/office/drawing/2014/main" id="{3870962E-26BF-CEF0-9B2E-575D9706E73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76" t="6328" r="6776" b="4118"/>
          <a:stretch/>
        </p:blipFill>
        <p:spPr>
          <a:xfrm>
            <a:off x="-1" y="0"/>
            <a:ext cx="12192001" cy="6858000"/>
          </a:xfrm>
          <a:prstGeom prst="rect">
            <a:avLst/>
          </a:prstGeom>
        </p:spPr>
      </p:pic>
      <p:pic>
        <p:nvPicPr>
          <p:cNvPr id="3" name="Picture 2" descr="A blue and white logo&#10;&#10;Description automatically generated">
            <a:extLst>
              <a:ext uri="{FF2B5EF4-FFF2-40B4-BE49-F238E27FC236}">
                <a16:creationId xmlns:a16="http://schemas.microsoft.com/office/drawing/2014/main" id="{70440BA1-5A3B-6DAB-541D-469E3164256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65" t="6229" r="6165" b="2954"/>
          <a:stretch/>
        </p:blipFill>
        <p:spPr>
          <a:xfrm>
            <a:off x="1382059" y="0"/>
            <a:ext cx="9427882" cy="6858000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17DFBB41-BF59-9C2A-859D-99B3AD23373E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 flipH="1">
            <a:off x="-1" y="0"/>
            <a:ext cx="1399429" cy="68580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8D7A1F57-3554-1911-2321-E254D4D3B76C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10718359" y="0"/>
            <a:ext cx="1483666" cy="6858000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inal slide lea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28748BCF-B490-A42D-D29A-31D8478D0913}"/>
              </a:ext>
            </a:extLst>
          </p:cNvPr>
          <p:cNvSpPr/>
          <p:nvPr userDrawn="1"/>
        </p:nvSpPr>
        <p:spPr>
          <a:xfrm>
            <a:off x="4933189" y="4770560"/>
            <a:ext cx="2518215" cy="288543"/>
          </a:xfrm>
          <a:prstGeom prst="rect">
            <a:avLst/>
          </a:prstGeom>
          <a:noFill/>
        </p:spPr>
        <p:txBody>
          <a:bodyPr wrap="square" lIns="68580" tIns="34291" rIns="68580" bIns="34291">
            <a:spAutoFit/>
          </a:bodyPr>
          <a:lstStyle/>
          <a:p>
            <a:pPr algn="ctr"/>
            <a:r>
              <a:rPr lang="en-US" sz="1425" b="1" cap="none" spc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Programme</a:t>
            </a:r>
          </a:p>
        </p:txBody>
      </p:sp>
      <p:pic>
        <p:nvPicPr>
          <p:cNvPr id="3" name="Picture 2" descr="Logo, company name&#10;&#10;Description automatically generated">
            <a:extLst>
              <a:ext uri="{FF2B5EF4-FFF2-40B4-BE49-F238E27FC236}">
                <a16:creationId xmlns:a16="http://schemas.microsoft.com/office/drawing/2014/main" id="{450C6DE9-88F9-17A2-36BA-677C1447011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clrChange>
              <a:clrFrom>
                <a:srgbClr val="231F20"/>
              </a:clrFrom>
              <a:clrTo>
                <a:srgbClr val="231F2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457" t="9106" r="24168" b="4413"/>
          <a:stretch/>
        </p:blipFill>
        <p:spPr>
          <a:xfrm>
            <a:off x="5036400" y="2216002"/>
            <a:ext cx="2311789" cy="26988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1" y="249945"/>
            <a:ext cx="10969139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GB" noProof="0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09601" y="1322832"/>
            <a:ext cx="10969139" cy="4670196"/>
          </a:xfrm>
        </p:spPr>
        <p:txBody>
          <a:bodyPr/>
          <a:lstStyle>
            <a:lvl1pPr marL="370313" indent="-342882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>
              <a:buClr>
                <a:schemeClr val="tx1"/>
              </a:buClr>
              <a:defRPr/>
            </a:lvl2pPr>
            <a:lvl3pPr>
              <a:buClr>
                <a:schemeClr val="tx1"/>
              </a:buClr>
              <a:defRPr/>
            </a:lvl3pPr>
            <a:lvl4pPr>
              <a:buClr>
                <a:schemeClr val="tx1"/>
              </a:buClr>
              <a:defRPr/>
            </a:lvl4pPr>
            <a:lvl5pPr>
              <a:buClr>
                <a:schemeClr val="tx1"/>
              </a:buClr>
              <a:defRPr/>
            </a:lvl5pPr>
          </a:lstStyle>
          <a:p>
            <a:pPr lvl="0" eaLnBrk="1" latinLnBrk="0" hangingPunct="1"/>
            <a:r>
              <a:rPr lang="en-GB" noProof="0"/>
              <a:t>Click to edit Master text styles</a:t>
            </a:r>
          </a:p>
          <a:p>
            <a:pPr lvl="1" eaLnBrk="1" latinLnBrk="0" hangingPunct="1"/>
            <a:r>
              <a:rPr lang="en-GB" noProof="0"/>
              <a:t>Second level</a:t>
            </a:r>
          </a:p>
          <a:p>
            <a:pPr lvl="2" eaLnBrk="1" latinLnBrk="0" hangingPunct="1"/>
            <a:r>
              <a:rPr lang="en-GB" noProof="0"/>
              <a:t>Third level</a:t>
            </a:r>
          </a:p>
          <a:p>
            <a:pPr lvl="3" eaLnBrk="1" latinLnBrk="0" hangingPunct="1"/>
            <a:r>
              <a:rPr lang="en-GB" noProof="0"/>
              <a:t>Fourth level</a:t>
            </a:r>
          </a:p>
          <a:p>
            <a:pPr lvl="4" eaLnBrk="1" latinLnBrk="0" hangingPunct="1"/>
            <a:r>
              <a:rPr lang="en-GB" noProof="0"/>
              <a:t>Fifth level</a:t>
            </a:r>
            <a:endParaRPr kumimoji="0" lang="en-GB" noProof="0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86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>
                <a:solidFill>
                  <a:schemeClr val="bg1"/>
                </a:solidFill>
              </a:defRPr>
            </a:lvl1pPr>
          </a:lstStyle>
          <a:p>
            <a:r>
              <a:rPr lang="de-CH"/>
              <a:t>Date: Tuesday March 18th</a:t>
            </a:r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9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>
                <a:solidFill>
                  <a:schemeClr val="bg1"/>
                </a:solidFill>
              </a:defRPr>
            </a:lvl1pPr>
          </a:lstStyle>
          <a:p>
            <a:r>
              <a:rPr lang="en-US"/>
              <a:t>Author: JC PEREZ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6" y="6356359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Presentation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94955" y="744681"/>
            <a:ext cx="11021312" cy="2513191"/>
          </a:xfrm>
        </p:spPr>
        <p:txBody>
          <a:bodyPr tIns="0" bIns="0" anchor="t"/>
          <a:lstStyle>
            <a:lvl1pPr algn="r">
              <a:buNone/>
              <a:defRPr kumimoji="0" lang="en-US" sz="3451" b="1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CH"/>
              <a:t>Click to </a:t>
            </a:r>
            <a:r>
              <a:rPr kumimoji="0" lang="fr-CH" err="1"/>
              <a:t>edit</a:t>
            </a:r>
            <a:r>
              <a:rPr kumimoji="0" lang="fr-CH"/>
              <a:t> Master </a:t>
            </a:r>
            <a:r>
              <a:rPr kumimoji="0" lang="fr-CH" err="1"/>
              <a:t>title</a:t>
            </a:r>
            <a:r>
              <a:rPr kumimoji="0" lang="fr-CH"/>
              <a:t>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2777067" y="3461966"/>
            <a:ext cx="8839200" cy="1066688"/>
          </a:xfrm>
        </p:spPr>
        <p:txBody>
          <a:bodyPr lIns="45720" tIns="0" rIns="45720" bIns="0" anchor="b"/>
          <a:lstStyle>
            <a:lvl1pPr marL="0" indent="0" algn="r">
              <a:buNone/>
              <a:defRPr sz="1500">
                <a:solidFill>
                  <a:schemeClr val="tx1"/>
                </a:solidFill>
                <a:effectLst/>
              </a:defRPr>
            </a:lvl1pPr>
            <a:lvl2pPr>
              <a:buNone/>
              <a:defRPr sz="1351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051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051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86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>
                <a:solidFill>
                  <a:schemeClr val="bg1"/>
                </a:solidFill>
              </a:defRPr>
            </a:lvl1pPr>
          </a:lstStyle>
          <a:p>
            <a:r>
              <a:rPr lang="de-CH"/>
              <a:t>Date: Tuesday March 18th</a:t>
            </a:r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9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>
                <a:solidFill>
                  <a:schemeClr val="bg1"/>
                </a:solidFill>
              </a:defRPr>
            </a:lvl1pPr>
          </a:lstStyle>
          <a:p>
            <a:r>
              <a:rPr lang="en-US"/>
              <a:t>Author: JC PEREZ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6" y="6356359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22855" y="130498"/>
            <a:ext cx="10959548" cy="936000"/>
          </a:xfrm>
        </p:spPr>
        <p:txBody>
          <a:bodyPr anchor="ctr"/>
          <a:lstStyle>
            <a:lvl1pPr algn="l">
              <a:defRPr sz="3451"/>
            </a:lvl1pPr>
          </a:lstStyle>
          <a:p>
            <a:r>
              <a:rPr kumimoji="0" lang="fr-CH"/>
              <a:t>Click to </a:t>
            </a:r>
            <a:r>
              <a:rPr kumimoji="0" lang="fr-CH" err="1"/>
              <a:t>edit</a:t>
            </a:r>
            <a:r>
              <a:rPr kumimoji="0" lang="fr-CH"/>
              <a:t> Master </a:t>
            </a:r>
            <a:r>
              <a:rPr kumimoji="0" lang="fr-CH" err="1"/>
              <a:t>title</a:t>
            </a:r>
            <a:r>
              <a:rPr kumimoji="0" lang="fr-CH"/>
              <a:t> style</a:t>
            </a:r>
            <a:endParaRPr kumimoji="0" lang="en-US"/>
          </a:p>
        </p:txBody>
      </p:sp>
      <p:sp>
        <p:nvSpPr>
          <p:cNvPr id="3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86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>
                <a:solidFill>
                  <a:schemeClr val="bg1"/>
                </a:solidFill>
              </a:defRPr>
            </a:lvl1pPr>
          </a:lstStyle>
          <a:p>
            <a:r>
              <a:rPr lang="de-CH"/>
              <a:t>Date: Tuesday March 18th</a:t>
            </a:r>
            <a:endParaRPr lang="en-US" dirty="0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9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>
                <a:solidFill>
                  <a:schemeClr val="bg1"/>
                </a:solidFill>
              </a:defRPr>
            </a:lvl1pPr>
          </a:lstStyle>
          <a:p>
            <a:r>
              <a:rPr lang="en-US"/>
              <a:t>Author: JC PEREZ</a:t>
            </a:r>
            <a:endParaRPr lang="en-US" dirty="0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6" y="6356359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 and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146002"/>
            <a:ext cx="10972800" cy="936000"/>
          </a:xfrm>
        </p:spPr>
        <p:txBody>
          <a:bodyPr/>
          <a:lstStyle/>
          <a:p>
            <a:r>
              <a:rPr kumimoji="0" lang="fr-CH"/>
              <a:t>Click to </a:t>
            </a:r>
            <a:r>
              <a:rPr kumimoji="0" lang="fr-CH" err="1"/>
              <a:t>edit</a:t>
            </a:r>
            <a:r>
              <a:rPr kumimoji="0" lang="fr-CH"/>
              <a:t> Master </a:t>
            </a:r>
            <a:r>
              <a:rPr kumimoji="0" lang="fr-CH" err="1"/>
              <a:t>title</a:t>
            </a:r>
            <a:r>
              <a:rPr kumimoji="0" lang="fr-CH"/>
              <a:t>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09597" y="1172214"/>
            <a:ext cx="5424000" cy="4953951"/>
          </a:xfrm>
        </p:spPr>
        <p:txBody>
          <a:bodyPr/>
          <a:lstStyle>
            <a:lvl1pPr>
              <a:defRPr sz="1951"/>
            </a:lvl1pPr>
            <a:lvl2pPr>
              <a:defRPr sz="1651"/>
            </a:lvl2pPr>
            <a:lvl3pPr>
              <a:defRPr sz="1500"/>
            </a:lvl3pPr>
            <a:lvl4pPr>
              <a:defRPr sz="1351"/>
            </a:lvl4pPr>
            <a:lvl5pPr>
              <a:defRPr sz="1351"/>
            </a:lvl5pPr>
          </a:lstStyle>
          <a:p>
            <a:pPr lvl="0" eaLnBrk="1" latinLnBrk="0" hangingPunct="1"/>
            <a:r>
              <a:rPr lang="en-GB" noProof="0"/>
              <a:t>Click to edit Master text styles</a:t>
            </a:r>
          </a:p>
          <a:p>
            <a:pPr lvl="1" eaLnBrk="1" latinLnBrk="0" hangingPunct="1"/>
            <a:r>
              <a:rPr lang="en-GB" noProof="0"/>
              <a:t>Second level</a:t>
            </a:r>
          </a:p>
          <a:p>
            <a:pPr lvl="2" eaLnBrk="1" latinLnBrk="0" hangingPunct="1"/>
            <a:r>
              <a:rPr lang="en-GB" noProof="0"/>
              <a:t>Third level</a:t>
            </a:r>
          </a:p>
          <a:p>
            <a:pPr lvl="3" eaLnBrk="1" latinLnBrk="0" hangingPunct="1"/>
            <a:r>
              <a:rPr lang="en-GB" noProof="0"/>
              <a:t>Fourth level</a:t>
            </a:r>
          </a:p>
          <a:p>
            <a:pPr lvl="4" eaLnBrk="1" latinLnBrk="0" hangingPunct="1"/>
            <a:r>
              <a:rPr lang="en-GB" noProof="0"/>
              <a:t>Fifth level</a:t>
            </a:r>
            <a:endParaRPr kumimoji="0" lang="en-GB" noProof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28741" y="1172214"/>
            <a:ext cx="5424000" cy="4953951"/>
          </a:xfrm>
        </p:spPr>
        <p:txBody>
          <a:bodyPr/>
          <a:lstStyle>
            <a:lvl1pPr>
              <a:defRPr sz="1951"/>
            </a:lvl1pPr>
            <a:lvl2pPr>
              <a:defRPr sz="1651"/>
            </a:lvl2pPr>
            <a:lvl3pPr>
              <a:defRPr sz="1500"/>
            </a:lvl3pPr>
            <a:lvl4pPr>
              <a:defRPr sz="1351"/>
            </a:lvl4pPr>
            <a:lvl5pPr>
              <a:defRPr sz="1351"/>
            </a:lvl5pPr>
          </a:lstStyle>
          <a:p>
            <a:pPr lvl="0" eaLnBrk="1" latinLnBrk="0" hangingPunct="1"/>
            <a:r>
              <a:rPr lang="fr-CH"/>
              <a:t>Click to </a:t>
            </a:r>
            <a:r>
              <a:rPr lang="fr-CH" err="1"/>
              <a:t>edit</a:t>
            </a:r>
            <a:r>
              <a:rPr lang="fr-CH"/>
              <a:t> Master </a:t>
            </a:r>
            <a:r>
              <a:rPr lang="fr-CH" err="1"/>
              <a:t>text</a:t>
            </a:r>
            <a:r>
              <a:rPr lang="fr-CH"/>
              <a:t> styles</a:t>
            </a:r>
          </a:p>
          <a:p>
            <a:pPr lvl="1" eaLnBrk="1" latinLnBrk="0" hangingPunct="1"/>
            <a:r>
              <a:rPr lang="fr-CH"/>
              <a:t>Second </a:t>
            </a:r>
            <a:r>
              <a:rPr lang="fr-CH" err="1"/>
              <a:t>level</a:t>
            </a:r>
            <a:endParaRPr lang="fr-CH"/>
          </a:p>
          <a:p>
            <a:pPr lvl="2" eaLnBrk="1" latinLnBrk="0" hangingPunct="1"/>
            <a:r>
              <a:rPr lang="fr-CH" err="1"/>
              <a:t>Third</a:t>
            </a:r>
            <a:r>
              <a:rPr lang="fr-CH"/>
              <a:t> </a:t>
            </a:r>
            <a:r>
              <a:rPr lang="fr-CH" err="1"/>
              <a:t>level</a:t>
            </a:r>
            <a:endParaRPr lang="fr-CH"/>
          </a:p>
          <a:p>
            <a:pPr lvl="3" eaLnBrk="1" latinLnBrk="0" hangingPunct="1"/>
            <a:r>
              <a:rPr lang="fr-CH" err="1"/>
              <a:t>Fourth</a:t>
            </a:r>
            <a:r>
              <a:rPr lang="fr-CH"/>
              <a:t> </a:t>
            </a:r>
            <a:r>
              <a:rPr lang="fr-CH" err="1"/>
              <a:t>level</a:t>
            </a:r>
            <a:endParaRPr lang="fr-CH"/>
          </a:p>
          <a:p>
            <a:pPr lvl="4" eaLnBrk="1" latinLnBrk="0" hangingPunct="1"/>
            <a:r>
              <a:rPr lang="fr-CH" err="1"/>
              <a:t>Fifth</a:t>
            </a:r>
            <a:r>
              <a:rPr lang="fr-CH"/>
              <a:t> </a:t>
            </a:r>
            <a:r>
              <a:rPr lang="fr-CH" err="1"/>
              <a:t>level</a:t>
            </a:r>
            <a:endParaRPr kumimoji="0" lang="en-US"/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86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>
                <a:solidFill>
                  <a:schemeClr val="bg1"/>
                </a:solidFill>
              </a:defRPr>
            </a:lvl1pPr>
          </a:lstStyle>
          <a:p>
            <a:r>
              <a:rPr lang="de-CH"/>
              <a:t>Date: Tuesday March 18th</a:t>
            </a:r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9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>
                <a:solidFill>
                  <a:schemeClr val="bg1"/>
                </a:solidFill>
              </a:defRPr>
            </a:lvl1pPr>
          </a:lstStyle>
          <a:p>
            <a:r>
              <a:rPr lang="en-US"/>
              <a:t>Author: JC PEREZ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6" y="6356359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Title and columns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116581"/>
            <a:ext cx="109728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/>
              <a:t>Click to </a:t>
            </a:r>
            <a:r>
              <a:rPr kumimoji="0" lang="fr-CH" err="1"/>
              <a:t>edit</a:t>
            </a:r>
            <a:r>
              <a:rPr kumimoji="0" lang="fr-CH"/>
              <a:t> Master </a:t>
            </a:r>
            <a:r>
              <a:rPr kumimoji="0" lang="fr-CH" err="1"/>
              <a:t>title</a:t>
            </a:r>
            <a:r>
              <a:rPr kumimoji="0" lang="fr-CH"/>
              <a:t>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09600" y="5101967"/>
            <a:ext cx="5386917" cy="8382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buNone/>
              <a:defRPr sz="1500" b="1"/>
            </a:lvl2pPr>
            <a:lvl3pPr>
              <a:buNone/>
              <a:defRPr sz="1351" b="1"/>
            </a:lvl3pPr>
            <a:lvl4pPr>
              <a:buNone/>
              <a:defRPr sz="1200" b="1"/>
            </a:lvl4pPr>
            <a:lvl5pPr>
              <a:buNone/>
              <a:defRPr sz="1200" b="1"/>
            </a:lvl5pPr>
          </a:lstStyle>
          <a:p>
            <a:pPr lvl="0" eaLnBrk="1" latinLnBrk="0" hangingPunct="1"/>
            <a:r>
              <a:rPr kumimoji="0" lang="fr-CH"/>
              <a:t>Click to </a:t>
            </a:r>
            <a:r>
              <a:rPr kumimoji="0" lang="fr-CH" err="1"/>
              <a:t>edit</a:t>
            </a:r>
            <a:r>
              <a:rPr kumimoji="0" lang="fr-CH"/>
              <a:t> Master </a:t>
            </a:r>
            <a:r>
              <a:rPr kumimoji="0" lang="fr-CH" err="1"/>
              <a:t>text</a:t>
            </a:r>
            <a:r>
              <a:rPr kumimoji="0" lang="fr-CH"/>
              <a:t>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6193373" y="5101967"/>
            <a:ext cx="5389033" cy="8382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buNone/>
              <a:defRPr sz="1500" b="1"/>
            </a:lvl2pPr>
            <a:lvl3pPr>
              <a:buNone/>
              <a:defRPr sz="1351" b="1"/>
            </a:lvl3pPr>
            <a:lvl4pPr>
              <a:buNone/>
              <a:defRPr sz="1200" b="1"/>
            </a:lvl4pPr>
            <a:lvl5pPr>
              <a:buNone/>
              <a:defRPr sz="1200" b="1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609600" y="1114181"/>
            <a:ext cx="5386917" cy="3919260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1"/>
            </a:lvl3pPr>
            <a:lvl4pPr>
              <a:defRPr sz="1200"/>
            </a:lvl4pPr>
            <a:lvl5pPr>
              <a:defRPr sz="12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93373" y="1121688"/>
            <a:ext cx="5389033" cy="3919260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1"/>
            </a:lvl3pPr>
            <a:lvl4pPr>
              <a:defRPr sz="1200"/>
            </a:lvl4pPr>
            <a:lvl5pPr>
              <a:defRPr sz="12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86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CH"/>
              <a:t>Date: Tuesday March 18th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910341" y="6356359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Author: JC PEREZ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913836" y="6356359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86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>
                <a:solidFill>
                  <a:schemeClr val="bg1"/>
                </a:solidFill>
              </a:defRPr>
            </a:lvl1pPr>
          </a:lstStyle>
          <a:p>
            <a:r>
              <a:rPr lang="de-CH"/>
              <a:t>Date: Tuesday March 18th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9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>
                <a:solidFill>
                  <a:schemeClr val="bg1"/>
                </a:solidFill>
              </a:defRPr>
            </a:lvl1pPr>
          </a:lstStyle>
          <a:p>
            <a:r>
              <a:rPr lang="en-US"/>
              <a:t>Author: JC PEREZ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6" y="6356359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emf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CCCA24CF-D850-46CC-9A23-2D11D001C93C}"/>
              </a:ext>
            </a:extLst>
          </p:cNvPr>
          <p:cNvSpPr/>
          <p:nvPr userDrawn="1"/>
        </p:nvSpPr>
        <p:spPr>
          <a:xfrm>
            <a:off x="0" y="6253543"/>
            <a:ext cx="12192000" cy="596685"/>
          </a:xfrm>
          <a:prstGeom prst="rect">
            <a:avLst/>
          </a:prstGeom>
          <a:solidFill>
            <a:schemeClr val="tx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351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613261" y="226763"/>
            <a:ext cx="10969139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US" noProof="0"/>
              <a:t>Click to edit Master title style</a:t>
            </a:r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613261" y="1335024"/>
            <a:ext cx="10969139" cy="4658004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lang="en-US" noProof="0" dirty="0"/>
              <a:t>Click to edit Master text styles</a:t>
            </a:r>
          </a:p>
          <a:p>
            <a:pPr lvl="1" eaLnBrk="1" latinLnBrk="0" hangingPunct="1"/>
            <a:r>
              <a:rPr lang="en-US" noProof="0" dirty="0"/>
              <a:t>Second level</a:t>
            </a:r>
          </a:p>
          <a:p>
            <a:pPr lvl="2" eaLnBrk="1" latinLnBrk="0" hangingPunct="1"/>
            <a:r>
              <a:rPr lang="en-US" noProof="0" dirty="0"/>
              <a:t>Third level</a:t>
            </a:r>
          </a:p>
          <a:p>
            <a:pPr lvl="3" eaLnBrk="1" latinLnBrk="0" hangingPunct="1"/>
            <a:r>
              <a:rPr lang="en-US" noProof="0" dirty="0"/>
              <a:t>Fourth level</a:t>
            </a:r>
          </a:p>
          <a:p>
            <a:pPr lvl="4" eaLnBrk="1" latinLnBrk="0" hangingPunct="1"/>
            <a:r>
              <a:rPr lang="en-US" noProof="0" dirty="0"/>
              <a:t>Fifth level</a:t>
            </a:r>
          </a:p>
          <a:p>
            <a:pPr lvl="4" eaLnBrk="1" latinLnBrk="0" hangingPunct="1"/>
            <a:endParaRPr kumimoji="0" lang="en-US" noProof="0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86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de-CH"/>
              <a:t>Date: Tuesday March 18th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9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5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/>
              <a:t>Author: JC PEREZ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6" y="6356359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40CD024-1C9C-3044-88BC-36D90521D20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0"/>
          <a:srcRect b="36557"/>
          <a:stretch/>
        </p:blipFill>
        <p:spPr bwMode="auto">
          <a:xfrm>
            <a:off x="8444" y="6272593"/>
            <a:ext cx="759739" cy="542473"/>
          </a:xfrm>
          <a:prstGeom prst="rect">
            <a:avLst/>
          </a:prstGeom>
          <a:noFill/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32224A05-AB28-3F4B-90D2-D414F6B8D8E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0"/>
          <a:srcRect t="62024"/>
          <a:stretch/>
        </p:blipFill>
        <p:spPr bwMode="auto">
          <a:xfrm>
            <a:off x="1005577" y="6306542"/>
            <a:ext cx="808080" cy="324713"/>
          </a:xfrm>
          <a:prstGeom prst="rect">
            <a:avLst/>
          </a:prstGeom>
          <a:noFill/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FAA3A0C1-633D-FE44-9809-278D94FF6BE9}"/>
              </a:ext>
            </a:extLst>
          </p:cNvPr>
          <p:cNvCxnSpPr/>
          <p:nvPr userDrawn="1"/>
        </p:nvCxnSpPr>
        <p:spPr>
          <a:xfrm>
            <a:off x="790131" y="6236309"/>
            <a:ext cx="0" cy="596685"/>
          </a:xfrm>
          <a:prstGeom prst="line">
            <a:avLst/>
          </a:prstGeom>
          <a:ln w="9525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TextBox 4">
            <a:extLst>
              <a:ext uri="{FF2B5EF4-FFF2-40B4-BE49-F238E27FC236}">
                <a16:creationId xmlns:a16="http://schemas.microsoft.com/office/drawing/2014/main" id="{5FD5746A-C00B-0332-AEB4-31587C5802D8}"/>
              </a:ext>
            </a:extLst>
          </p:cNvPr>
          <p:cNvSpPr txBox="1"/>
          <p:nvPr userDrawn="1"/>
        </p:nvSpPr>
        <p:spPr>
          <a:xfrm>
            <a:off x="933355" y="6568995"/>
            <a:ext cx="991891" cy="17312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525">
                <a:solidFill>
                  <a:schemeClr val="bg1"/>
                </a:solidFill>
                <a:latin typeface="Rockwell Light" panose="020F0502020204030204" pitchFamily="18" charset="0"/>
                <a:cs typeface="Aptos Serif" panose="020B0502040204020203" pitchFamily="18" charset="0"/>
              </a:rPr>
              <a:t>Programme</a:t>
            </a:r>
            <a:endParaRPr lang="en-GB" sz="525">
              <a:solidFill>
                <a:schemeClr val="bg1"/>
              </a:solidFill>
              <a:latin typeface="Rockwell Light" panose="020F0502020204030204" pitchFamily="18" charset="0"/>
              <a:cs typeface="Aptos Serif" panose="020B0502040204020203" pitchFamily="18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62" r:id="rId3"/>
    <p:sldLayoutId id="2147483663" r:id="rId4"/>
    <p:sldLayoutId id="2147483666" r:id="rId5"/>
    <p:sldLayoutId id="2147483664" r:id="rId6"/>
    <p:sldLayoutId id="2147483665" r:id="rId7"/>
    <p:sldLayoutId id="2147483667" r:id="rId8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3451" kern="1200">
          <a:solidFill>
            <a:schemeClr val="tx1"/>
          </a:solidFill>
          <a:latin typeface="Calibri" panose="020F0502020204030204" pitchFamily="34" charset="0"/>
          <a:ea typeface="+mj-ea"/>
          <a:cs typeface="Calibri" panose="020F0502020204030204" pitchFamily="34" charset="0"/>
        </a:defRPr>
      </a:lvl1pPr>
    </p:titleStyle>
    <p:bodyStyle>
      <a:lvl1pPr marL="370313" indent="-342882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2251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1pPr>
      <a:lvl2pPr marL="678910" indent="-342882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1951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2pPr>
      <a:lvl3pPr marL="819490" indent="-257162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18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3pPr>
      <a:lvl4pPr marL="1038935" indent="-257162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15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4pPr>
      <a:lvl5pPr marL="1237808" indent="-257162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15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5pPr>
      <a:lvl6pPr marL="1275524" indent="-137154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440108" indent="-137154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351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604692" indent="-137154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1748703" indent="-137154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342882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685766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49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32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14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057298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240018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2743062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emf"/><Relationship Id="rId3" Type="http://schemas.openxmlformats.org/officeDocument/2006/relationships/image" Target="../media/image21.emf"/><Relationship Id="rId7" Type="http://schemas.openxmlformats.org/officeDocument/2006/relationships/image" Target="../media/image25.emf"/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4.emf"/><Relationship Id="rId5" Type="http://schemas.openxmlformats.org/officeDocument/2006/relationships/image" Target="../media/image23.emf"/><Relationship Id="rId10" Type="http://schemas.openxmlformats.org/officeDocument/2006/relationships/image" Target="../media/image28.emf"/><Relationship Id="rId4" Type="http://schemas.openxmlformats.org/officeDocument/2006/relationships/image" Target="../media/image22.emf"/><Relationship Id="rId9" Type="http://schemas.openxmlformats.org/officeDocument/2006/relationships/image" Target="../media/image27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7" Type="http://schemas.openxmlformats.org/officeDocument/2006/relationships/image" Target="../media/image34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206C72A8-1443-5B78-BC8F-8E49F7D9AD2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-1" y="0"/>
            <a:ext cx="1399429" cy="68580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C2A9A4CD-D58A-4971-4DCA-8DF0FF72962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18359" y="0"/>
            <a:ext cx="148366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045521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AB521C-F358-3E9E-3F3E-460FAF506D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2855" y="130498"/>
            <a:ext cx="5578653" cy="936000"/>
          </a:xfrm>
        </p:spPr>
        <p:txBody>
          <a:bodyPr/>
          <a:lstStyle/>
          <a:p>
            <a:r>
              <a:rPr lang="en-GB" dirty="0"/>
              <a:t>Tooling &amp; components design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903C5DD-B9D3-B4B3-5EA0-E168D5DAD9C0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CH"/>
              <a:t>Date: Tuesday March 18th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54910F3-DBB2-88B0-9D44-6EC09973B16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Author: JC PEREZ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13043FE-288D-BB79-20B2-1A0FECDC599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3525D18-4BF0-A6DE-7C56-5CFC12231E7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5645" t="25220" r="12091" b="17701"/>
          <a:stretch/>
        </p:blipFill>
        <p:spPr>
          <a:xfrm>
            <a:off x="4219940" y="4247504"/>
            <a:ext cx="3681641" cy="1470750"/>
          </a:xfrm>
          <a:prstGeom prst="rect">
            <a:avLst/>
          </a:prstGeom>
        </p:spPr>
      </p:pic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83658F2F-8AA8-98C6-6037-FF7662F9831E}"/>
              </a:ext>
            </a:extLst>
          </p:cNvPr>
          <p:cNvSpPr txBox="1">
            <a:spLocks/>
          </p:cNvSpPr>
          <p:nvPr/>
        </p:nvSpPr>
        <p:spPr>
          <a:xfrm>
            <a:off x="380978" y="914253"/>
            <a:ext cx="6967047" cy="1046107"/>
          </a:xfrm>
          <a:prstGeom prst="rect">
            <a:avLst/>
          </a:prstGeom>
        </p:spPr>
        <p:txBody>
          <a:bodyPr/>
          <a:lstStyle>
            <a:lvl1pPr marL="370313" indent="-342882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2251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678910" indent="-342882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951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819490" indent="-257162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038935" indent="-257162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5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237808" indent="-257162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15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1275524" indent="-137154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15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40108" indent="-137154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351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04692" indent="-137154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748703" indent="-137154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Font typeface="Arial"/>
              <a:buNone/>
            </a:pPr>
            <a:r>
              <a:rPr lang="en-GB" sz="1600">
                <a:latin typeface="+mn-lt"/>
              </a:rPr>
              <a:t>Coil components and coil fabrication tooling design is well on track.</a:t>
            </a:r>
          </a:p>
          <a:p>
            <a:pPr marL="36576" indent="0">
              <a:buFont typeface="Arial"/>
              <a:buNone/>
            </a:pPr>
            <a:r>
              <a:rPr lang="en-GB" sz="1600">
                <a:latin typeface="+mn-lt"/>
              </a:rPr>
              <a:t>The 3D design will be completed by end of April.</a:t>
            </a:r>
          </a:p>
          <a:p>
            <a:pPr marL="36576" indent="0">
              <a:buFont typeface="Arial"/>
              <a:buNone/>
            </a:pPr>
            <a:r>
              <a:rPr lang="en-GB" sz="1600">
                <a:latin typeface="+mn-lt"/>
              </a:rPr>
              <a:t>First tooling delivered is expected by late summer 2025.</a:t>
            </a:r>
            <a:endParaRPr lang="en-GB" sz="1600" dirty="0">
              <a:latin typeface="+mn-lt"/>
            </a:endParaRP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7024BA4D-1899-5947-F164-6595765ABE66}"/>
              </a:ext>
            </a:extLst>
          </p:cNvPr>
          <p:cNvGrpSpPr/>
          <p:nvPr/>
        </p:nvGrpSpPr>
        <p:grpSpPr>
          <a:xfrm>
            <a:off x="365326" y="1945487"/>
            <a:ext cx="3197869" cy="3818175"/>
            <a:chOff x="149523" y="1557620"/>
            <a:chExt cx="3736826" cy="4461677"/>
          </a:xfrm>
        </p:grpSpPr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3B5449E8-243A-7087-5616-9212BCA13CFA}"/>
                </a:ext>
              </a:extLst>
            </p:cNvPr>
            <p:cNvGrpSpPr/>
            <p:nvPr/>
          </p:nvGrpSpPr>
          <p:grpSpPr>
            <a:xfrm>
              <a:off x="149523" y="1557620"/>
              <a:ext cx="3736826" cy="3279308"/>
              <a:chOff x="125687" y="1520730"/>
              <a:chExt cx="3736826" cy="3279308"/>
            </a:xfrm>
          </p:grpSpPr>
          <p:pic>
            <p:nvPicPr>
              <p:cNvPr id="11" name="Picture 10">
                <a:extLst>
                  <a:ext uri="{FF2B5EF4-FFF2-40B4-BE49-F238E27FC236}">
                    <a16:creationId xmlns:a16="http://schemas.microsoft.com/office/drawing/2014/main" id="{45F75EC0-6383-AE6F-3E08-50D0712A44C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l="11654" t="20536" r="6541" b="28082"/>
              <a:stretch/>
            </p:blipFill>
            <p:spPr>
              <a:xfrm>
                <a:off x="222287" y="1520730"/>
                <a:ext cx="3640226" cy="1156402"/>
              </a:xfrm>
              <a:prstGeom prst="rect">
                <a:avLst/>
              </a:prstGeom>
            </p:spPr>
          </p:pic>
          <p:pic>
            <p:nvPicPr>
              <p:cNvPr id="12" name="Picture 11">
                <a:extLst>
                  <a:ext uri="{FF2B5EF4-FFF2-40B4-BE49-F238E27FC236}">
                    <a16:creationId xmlns:a16="http://schemas.microsoft.com/office/drawing/2014/main" id="{F121A0D0-C52E-4BC6-F266-9E778A1C889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l="2177" t="19426" r="1677" b="17577"/>
              <a:stretch/>
            </p:blipFill>
            <p:spPr>
              <a:xfrm>
                <a:off x="125687" y="3561699"/>
                <a:ext cx="3736826" cy="1238339"/>
              </a:xfrm>
              <a:prstGeom prst="rect">
                <a:avLst/>
              </a:prstGeom>
            </p:spPr>
          </p:pic>
          <p:pic>
            <p:nvPicPr>
              <p:cNvPr id="13" name="Picture 12">
                <a:extLst>
                  <a:ext uri="{FF2B5EF4-FFF2-40B4-BE49-F238E27FC236}">
                    <a16:creationId xmlns:a16="http://schemas.microsoft.com/office/drawing/2014/main" id="{B44707A1-2745-9E15-76FB-CED4280E7C8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l="24872" t="15974" r="12964" b="20289"/>
              <a:stretch/>
            </p:blipFill>
            <p:spPr>
              <a:xfrm>
                <a:off x="2042400" y="2775136"/>
                <a:ext cx="1620344" cy="840239"/>
              </a:xfrm>
              <a:prstGeom prst="rect">
                <a:avLst/>
              </a:prstGeom>
            </p:spPr>
          </p:pic>
        </p:grpSp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56B43C9B-4AC4-5F75-B663-0880A92A0D49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7975" t="15605" r="4421" b="14248"/>
            <a:stretch/>
          </p:blipFill>
          <p:spPr>
            <a:xfrm>
              <a:off x="459971" y="4800038"/>
              <a:ext cx="3010647" cy="1219259"/>
            </a:xfrm>
            <a:prstGeom prst="rect">
              <a:avLst/>
            </a:prstGeom>
          </p:spPr>
        </p:pic>
      </p:grpSp>
      <p:pic>
        <p:nvPicPr>
          <p:cNvPr id="14" name="Picture 13">
            <a:extLst>
              <a:ext uri="{FF2B5EF4-FFF2-40B4-BE49-F238E27FC236}">
                <a16:creationId xmlns:a16="http://schemas.microsoft.com/office/drawing/2014/main" id="{6420F8B1-2127-F24C-9DC0-1D54831E9F10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4374" r="24935"/>
          <a:stretch/>
        </p:blipFill>
        <p:spPr>
          <a:xfrm>
            <a:off x="4864801" y="1775516"/>
            <a:ext cx="2269472" cy="2264324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79E81123-B7CE-7A70-982C-0BBBF92D8606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9261" t="13016" r="23313" b="15974"/>
          <a:stretch/>
        </p:blipFill>
        <p:spPr>
          <a:xfrm>
            <a:off x="8447763" y="492946"/>
            <a:ext cx="3308205" cy="2068975"/>
          </a:xfrm>
          <a:prstGeom prst="rect">
            <a:avLst/>
          </a:prstGeom>
        </p:spPr>
      </p:pic>
      <p:grpSp>
        <p:nvGrpSpPr>
          <p:cNvPr id="16" name="Group 15">
            <a:extLst>
              <a:ext uri="{FF2B5EF4-FFF2-40B4-BE49-F238E27FC236}">
                <a16:creationId xmlns:a16="http://schemas.microsoft.com/office/drawing/2014/main" id="{0715DBEA-3344-B70A-5743-B24BB01397A0}"/>
              </a:ext>
            </a:extLst>
          </p:cNvPr>
          <p:cNvGrpSpPr/>
          <p:nvPr/>
        </p:nvGrpSpPr>
        <p:grpSpPr>
          <a:xfrm>
            <a:off x="7728782" y="2697767"/>
            <a:ext cx="4156932" cy="3021226"/>
            <a:chOff x="7592722" y="2745536"/>
            <a:chExt cx="4373330" cy="3178502"/>
          </a:xfrm>
        </p:grpSpPr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EE78BDF0-DBE1-F050-8CAC-B02376B30139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14086" t="30645" r="10469" b="16467"/>
            <a:stretch/>
          </p:blipFill>
          <p:spPr>
            <a:xfrm>
              <a:off x="7592722" y="2745536"/>
              <a:ext cx="4373330" cy="1550544"/>
            </a:xfrm>
            <a:prstGeom prst="rect">
              <a:avLst/>
            </a:prstGeom>
          </p:spPr>
        </p:pic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48341BB7-75B5-CA95-C361-D19208668973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15021" t="22879" r="16205" b="15728"/>
            <a:stretch/>
          </p:blipFill>
          <p:spPr>
            <a:xfrm>
              <a:off x="8107678" y="4239561"/>
              <a:ext cx="3730880" cy="1684477"/>
            </a:xfrm>
            <a:prstGeom prst="rect">
              <a:avLst/>
            </a:prstGeom>
          </p:spPr>
        </p:pic>
      </p:grpSp>
      <p:sp>
        <p:nvSpPr>
          <p:cNvPr id="19" name="TextBox 18">
            <a:extLst>
              <a:ext uri="{FF2B5EF4-FFF2-40B4-BE49-F238E27FC236}">
                <a16:creationId xmlns:a16="http://schemas.microsoft.com/office/drawing/2014/main" id="{9DDEE25B-7B38-E0AD-3B71-E6271150A0CF}"/>
              </a:ext>
            </a:extLst>
          </p:cNvPr>
          <p:cNvSpPr txBox="1"/>
          <p:nvPr/>
        </p:nvSpPr>
        <p:spPr>
          <a:xfrm>
            <a:off x="4505251" y="4039101"/>
            <a:ext cx="10106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Winding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83622978-8E84-BBCF-1867-00FB2C36D9C8}"/>
              </a:ext>
            </a:extLst>
          </p:cNvPr>
          <p:cNvSpPr txBox="1"/>
          <p:nvPr/>
        </p:nvSpPr>
        <p:spPr>
          <a:xfrm>
            <a:off x="506934" y="4288945"/>
            <a:ext cx="10106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Reaction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7DD8BC0-AD76-DDE7-2AB5-4E07EE8868C5}"/>
              </a:ext>
            </a:extLst>
          </p:cNvPr>
          <p:cNvSpPr txBox="1"/>
          <p:nvPr/>
        </p:nvSpPr>
        <p:spPr>
          <a:xfrm>
            <a:off x="8322419" y="3629910"/>
            <a:ext cx="155674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Impregnation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DEC59E8D-3136-72E2-CC68-B5C89A8B23A4}"/>
              </a:ext>
            </a:extLst>
          </p:cNvPr>
          <p:cNvSpPr txBox="1"/>
          <p:nvPr/>
        </p:nvSpPr>
        <p:spPr>
          <a:xfrm>
            <a:off x="10500038" y="5914196"/>
            <a:ext cx="149615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/>
              <a:t>Courtesy of N. </a:t>
            </a:r>
            <a:r>
              <a:rPr lang="en-GB" sz="1000" dirty="0" err="1"/>
              <a:t>Peray</a:t>
            </a:r>
            <a:endParaRPr lang="en-GB" sz="1000" dirty="0"/>
          </a:p>
        </p:txBody>
      </p:sp>
    </p:spTree>
    <p:extLst>
      <p:ext uri="{BB962C8B-B14F-4D97-AF65-F5344CB8AC3E}">
        <p14:creationId xmlns:p14="http://schemas.microsoft.com/office/powerpoint/2010/main" val="252139250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0269DB-4FD6-7562-3EFB-AC6502F1D0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Mock-up design of sliding reaction tooling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0845867-32F5-8C15-EC46-C016CD872D29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CH"/>
              <a:t>Date: Tuesday March 18th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C45E5E5-3524-5674-BBB3-BBBFC698859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Author: JC PEREZ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97E7E85-BBD5-E0CF-8587-1DD23907EA9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DD844A0-ADF0-C1C7-1A3C-7457214D8B8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036424" y="3296754"/>
            <a:ext cx="2981217" cy="2293453"/>
          </a:xfrm>
          <a:prstGeom prst="rect">
            <a:avLst/>
          </a:prstGeom>
        </p:spPr>
      </p:pic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CA2E3289-A408-95AF-02B0-25FF2E581001}"/>
              </a:ext>
            </a:extLst>
          </p:cNvPr>
          <p:cNvSpPr txBox="1">
            <a:spLocks/>
          </p:cNvSpPr>
          <p:nvPr/>
        </p:nvSpPr>
        <p:spPr>
          <a:xfrm>
            <a:off x="609600" y="987873"/>
            <a:ext cx="10969139" cy="730934"/>
          </a:xfrm>
          <a:prstGeom prst="rect">
            <a:avLst/>
          </a:prstGeom>
        </p:spPr>
        <p:txBody>
          <a:bodyPr/>
          <a:lstStyle>
            <a:lvl1pPr marL="370313" indent="-342882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2251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678910" indent="-342882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951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819490" indent="-257162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038935" indent="-257162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5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237808" indent="-257162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15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1275524" indent="-137154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15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40108" indent="-137154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351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04692" indent="-137154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748703" indent="-137154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 algn="ctr">
              <a:buFont typeface="Arial"/>
              <a:buNone/>
            </a:pPr>
            <a:r>
              <a:rPr lang="en-GB" sz="1600"/>
              <a:t>Thanks to the experience gained during the construction of the Race-tracks, FRESCA2 and MQXF magnets, BOND tooling  designed to compensate for dimensional variations during heat treatments is currently in the design phase. </a:t>
            </a:r>
            <a:endParaRPr lang="en-GB" sz="1600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11A1CB9D-1161-3F58-3395-0AC6E59E3C0B}"/>
              </a:ext>
            </a:extLst>
          </p:cNvPr>
          <p:cNvSpPr txBox="1">
            <a:spLocks/>
          </p:cNvSpPr>
          <p:nvPr/>
        </p:nvSpPr>
        <p:spPr>
          <a:xfrm>
            <a:off x="466989" y="5590207"/>
            <a:ext cx="8856210" cy="708619"/>
          </a:xfrm>
          <a:prstGeom prst="rect">
            <a:avLst/>
          </a:prstGeom>
        </p:spPr>
        <p:txBody>
          <a:bodyPr/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kumimoji="0" sz="3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 algn="ctr">
              <a:buNone/>
            </a:pPr>
            <a:r>
              <a:rPr lang="en-GB" sz="1600" dirty="0"/>
              <a:t>The basic concepts will be validated using simplified mock-ups that replicate conditions close as possible to those that will be used during coil manufacturing.</a:t>
            </a:r>
            <a:endParaRPr lang="en-GB" sz="2800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EA526354-4C56-BE2E-FCAD-4F5965FC0DE9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509978" y="1743881"/>
            <a:ext cx="3638447" cy="1924939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5D308479-9EC3-D445-E86B-C71F926689D8}"/>
              </a:ext>
            </a:extLst>
          </p:cNvPr>
          <p:cNvSpPr txBox="1"/>
          <p:nvPr/>
        </p:nvSpPr>
        <p:spPr>
          <a:xfrm>
            <a:off x="8575384" y="1792578"/>
            <a:ext cx="35529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/>
              <a:t>Racetrack coil mock-up with integrated sliding system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7AFD1DD-C2D2-1B20-1FBD-8FA258D102A1}"/>
              </a:ext>
            </a:extLst>
          </p:cNvPr>
          <p:cNvSpPr txBox="1"/>
          <p:nvPr/>
        </p:nvSpPr>
        <p:spPr>
          <a:xfrm>
            <a:off x="9417677" y="5944516"/>
            <a:ext cx="271068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/>
              <a:t>Courtesy of N. </a:t>
            </a:r>
            <a:r>
              <a:rPr lang="en-GB" sz="1000" dirty="0" err="1"/>
              <a:t>Lusa</a:t>
            </a:r>
            <a:r>
              <a:rPr lang="en-GB" sz="1000" dirty="0"/>
              <a:t>, J. </a:t>
            </a:r>
            <a:r>
              <a:rPr lang="en-GB" sz="1000" dirty="0" err="1"/>
              <a:t>Ferradas</a:t>
            </a:r>
            <a:r>
              <a:rPr lang="en-GB" sz="1000" dirty="0"/>
              <a:t>  &amp; B. Pellet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7981C1A6-2563-CD77-4DF3-7F73F8277B6F}"/>
              </a:ext>
            </a:extLst>
          </p:cNvPr>
          <p:cNvGrpSpPr/>
          <p:nvPr/>
        </p:nvGrpSpPr>
        <p:grpSpPr>
          <a:xfrm>
            <a:off x="3380272" y="1738885"/>
            <a:ext cx="3058014" cy="3748314"/>
            <a:chOff x="3380272" y="1738885"/>
            <a:chExt cx="3058014" cy="3748314"/>
          </a:xfrm>
        </p:grpSpPr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27ABE70F-1218-7D66-D594-A3912951B53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740934" y="1738885"/>
              <a:ext cx="2635624" cy="1381005"/>
            </a:xfrm>
            <a:prstGeom prst="rect">
              <a:avLst/>
            </a:prstGeom>
          </p:spPr>
        </p:pic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0D026309-6C2F-C43F-BDA3-2A62C682AAF4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740934" y="3114775"/>
              <a:ext cx="2697352" cy="2372424"/>
            </a:xfrm>
            <a:prstGeom prst="rect">
              <a:avLst/>
            </a:prstGeom>
          </p:spPr>
        </p:pic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2C260B23-07C8-F17E-7B6C-EB4C8624E441}"/>
                </a:ext>
              </a:extLst>
            </p:cNvPr>
            <p:cNvSpPr txBox="1"/>
            <p:nvPr/>
          </p:nvSpPr>
          <p:spPr>
            <a:xfrm>
              <a:off x="3380272" y="3164574"/>
              <a:ext cx="2117974" cy="3147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/>
                <a:t>Circular ceramic bearing</a:t>
              </a:r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085690F5-7AB9-CC61-E12A-BDA8A502FB91}"/>
              </a:ext>
            </a:extLst>
          </p:cNvPr>
          <p:cNvGrpSpPr/>
          <p:nvPr/>
        </p:nvGrpSpPr>
        <p:grpSpPr>
          <a:xfrm>
            <a:off x="388091" y="1560037"/>
            <a:ext cx="2832303" cy="4045800"/>
            <a:chOff x="388091" y="1560037"/>
            <a:chExt cx="2832303" cy="4045800"/>
          </a:xfrm>
        </p:grpSpPr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200F542F-8E11-CF80-8CFF-B5F701CE3BF9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23042" y="1560037"/>
              <a:ext cx="2697352" cy="1588005"/>
            </a:xfrm>
            <a:prstGeom prst="rect">
              <a:avLst/>
            </a:prstGeom>
          </p:spPr>
        </p:pic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E7E0D865-969A-C397-EDE4-5FF153E9D42A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609600" y="3279263"/>
              <a:ext cx="2362200" cy="2326574"/>
            </a:xfrm>
            <a:prstGeom prst="rect">
              <a:avLst/>
            </a:prstGeom>
          </p:spPr>
        </p:pic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EDCAD36F-BAD7-DD8B-E401-DFF6350D7758}"/>
                </a:ext>
              </a:extLst>
            </p:cNvPr>
            <p:cNvSpPr txBox="1"/>
            <p:nvPr/>
          </p:nvSpPr>
          <p:spPr>
            <a:xfrm>
              <a:off x="388091" y="3201601"/>
              <a:ext cx="2024493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/>
                <a:t>Linear ceramic bearing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188187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5" name="Group 84">
            <a:extLst>
              <a:ext uri="{FF2B5EF4-FFF2-40B4-BE49-F238E27FC236}">
                <a16:creationId xmlns:a16="http://schemas.microsoft.com/office/drawing/2014/main" id="{8CF4ECFF-EFC9-9B96-B47B-FE68EA310CBC}"/>
              </a:ext>
            </a:extLst>
          </p:cNvPr>
          <p:cNvGrpSpPr/>
          <p:nvPr/>
        </p:nvGrpSpPr>
        <p:grpSpPr>
          <a:xfrm>
            <a:off x="702625" y="3688201"/>
            <a:ext cx="2844800" cy="2499605"/>
            <a:chOff x="702625" y="3688201"/>
            <a:chExt cx="2844800" cy="2499605"/>
          </a:xfrm>
        </p:grpSpPr>
        <p:cxnSp>
          <p:nvCxnSpPr>
            <p:cNvPr id="84" name="Straight Arrow Connector 83">
              <a:extLst>
                <a:ext uri="{FF2B5EF4-FFF2-40B4-BE49-F238E27FC236}">
                  <a16:creationId xmlns:a16="http://schemas.microsoft.com/office/drawing/2014/main" id="{91865219-F521-3F65-446D-6ABC61F7CCB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285301" y="3688201"/>
              <a:ext cx="0" cy="2142480"/>
            </a:xfrm>
            <a:prstGeom prst="straightConnector1">
              <a:avLst/>
            </a:prstGeom>
            <a:ln w="34925">
              <a:solidFill>
                <a:srgbClr val="7030A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Arrow Connector 81">
              <a:extLst>
                <a:ext uri="{FF2B5EF4-FFF2-40B4-BE49-F238E27FC236}">
                  <a16:creationId xmlns:a16="http://schemas.microsoft.com/office/drawing/2014/main" id="{359E09C5-4262-A873-83E5-8B6ADF2741A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345450" y="3706772"/>
              <a:ext cx="0" cy="2142480"/>
            </a:xfrm>
            <a:prstGeom prst="straightConnector1">
              <a:avLst/>
            </a:prstGeom>
            <a:ln w="34925">
              <a:solidFill>
                <a:srgbClr val="7030A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0" name="TextBox 79">
              <a:extLst>
                <a:ext uri="{FF2B5EF4-FFF2-40B4-BE49-F238E27FC236}">
                  <a16:creationId xmlns:a16="http://schemas.microsoft.com/office/drawing/2014/main" id="{836F4A70-5529-1F81-9AF4-8B05EE845799}"/>
                </a:ext>
              </a:extLst>
            </p:cNvPr>
            <p:cNvSpPr txBox="1"/>
            <p:nvPr/>
          </p:nvSpPr>
          <p:spPr>
            <a:xfrm>
              <a:off x="702625" y="5849252"/>
              <a:ext cx="2844800" cy="338554"/>
            </a:xfrm>
            <a:prstGeom prst="rect">
              <a:avLst/>
            </a:prstGeom>
            <a:gradFill flip="none" rotWithShape="1">
              <a:gsLst>
                <a:gs pos="0">
                  <a:srgbClr val="7030A0"/>
                </a:gs>
                <a:gs pos="93000">
                  <a:schemeClr val="accent6">
                    <a:lumMod val="45000"/>
                    <a:lumOff val="55000"/>
                  </a:schemeClr>
                </a:gs>
                <a:gs pos="81000">
                  <a:schemeClr val="accent6">
                    <a:lumMod val="45000"/>
                    <a:lumOff val="55000"/>
                  </a:schemeClr>
                </a:gs>
                <a:gs pos="100000">
                  <a:schemeClr val="accent6">
                    <a:lumMod val="30000"/>
                    <a:lumOff val="70000"/>
                  </a:schemeClr>
                </a:gs>
              </a:gsLst>
              <a:lin ang="5400000" scaled="1"/>
              <a:tileRect/>
            </a:gradFill>
            <a:ln cap="flat">
              <a:solidFill>
                <a:srgbClr val="002060"/>
              </a:solidFill>
              <a:round/>
            </a:ln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algn="ctr">
                <a:defRPr sz="1200" b="1"/>
              </a:lvl1pPr>
            </a:lstStyle>
            <a:p>
              <a:r>
                <a:rPr lang="en-GB" sz="1600" dirty="0"/>
                <a:t>Tests using Mock-ups </a:t>
              </a:r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E30C2FE0-B241-1772-A7C2-35E1DC8958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BOND Magnet development plan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260E91B-74A6-BF90-2105-CC0E6B9B98E5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CH"/>
              <a:t>Date: Tuesday March 18th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BCD1857-3B45-485F-33C1-CCB7EE17C87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Author: JC PEREZ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C3AE33F-9755-FD23-9B6F-9354BD73D2D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EC6C9727-D1DD-0DD0-6259-09C6190456B1}"/>
              </a:ext>
            </a:extLst>
          </p:cNvPr>
          <p:cNvGrpSpPr/>
          <p:nvPr/>
        </p:nvGrpSpPr>
        <p:grpSpPr>
          <a:xfrm>
            <a:off x="93411" y="3688201"/>
            <a:ext cx="2383781" cy="1545793"/>
            <a:chOff x="93411" y="3688201"/>
            <a:chExt cx="2383781" cy="1545793"/>
          </a:xfrm>
        </p:grpSpPr>
        <p:cxnSp>
          <p:nvCxnSpPr>
            <p:cNvPr id="7" name="Elbow Connector 6">
              <a:extLst>
                <a:ext uri="{FF2B5EF4-FFF2-40B4-BE49-F238E27FC236}">
                  <a16:creationId xmlns:a16="http://schemas.microsoft.com/office/drawing/2014/main" id="{69F67F0A-8B8A-C6B8-0A8E-E8D420A4F8C7}"/>
                </a:ext>
              </a:extLst>
            </p:cNvPr>
            <p:cNvCxnSpPr>
              <a:cxnSpLocks/>
            </p:cNvCxnSpPr>
            <p:nvPr/>
          </p:nvCxnSpPr>
          <p:spPr>
            <a:xfrm rot="16200000" flipV="1">
              <a:off x="1123281" y="4224587"/>
              <a:ext cx="1186449" cy="113677"/>
            </a:xfrm>
            <a:prstGeom prst="bentConnector3">
              <a:avLst>
                <a:gd name="adj1" fmla="val 50000"/>
              </a:avLst>
            </a:prstGeom>
            <a:ln>
              <a:solidFill>
                <a:schemeClr val="accent3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EAEB677F-E409-B693-FDFE-A24D8A3A8481}"/>
                </a:ext>
              </a:extLst>
            </p:cNvPr>
            <p:cNvSpPr txBox="1"/>
            <p:nvPr/>
          </p:nvSpPr>
          <p:spPr>
            <a:xfrm>
              <a:off x="93411" y="4895440"/>
              <a:ext cx="2383781" cy="338554"/>
            </a:xfrm>
            <a:prstGeom prst="rect">
              <a:avLst/>
            </a:prstGeom>
            <a:gradFill flip="none" rotWithShape="1">
              <a:gsLst>
                <a:gs pos="0">
                  <a:schemeClr val="accent6">
                    <a:lumMod val="5000"/>
                    <a:lumOff val="95000"/>
                  </a:schemeClr>
                </a:gs>
                <a:gs pos="74000">
                  <a:schemeClr val="accent6">
                    <a:lumMod val="45000"/>
                    <a:lumOff val="55000"/>
                  </a:schemeClr>
                </a:gs>
                <a:gs pos="83000">
                  <a:schemeClr val="accent6">
                    <a:lumMod val="45000"/>
                    <a:lumOff val="55000"/>
                  </a:schemeClr>
                </a:gs>
                <a:gs pos="100000">
                  <a:schemeClr val="accent6">
                    <a:lumMod val="30000"/>
                    <a:lumOff val="70000"/>
                  </a:schemeClr>
                </a:gs>
              </a:gsLst>
              <a:lin ang="5400000" scaled="1"/>
              <a:tileRect/>
            </a:gradFill>
            <a:ln cap="flat">
              <a:solidFill>
                <a:srgbClr val="002060"/>
              </a:solidFill>
              <a:round/>
            </a:ln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algn="ctr">
                <a:defRPr sz="1200" b="1"/>
              </a:lvl1pPr>
            </a:lstStyle>
            <a:p>
              <a:r>
                <a:rPr lang="en-GB" sz="1600" dirty="0"/>
                <a:t>Coil 3D CAD Design</a:t>
              </a:r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1F9DA7EB-9C94-6DF8-4F6A-781E7EC2D475}"/>
              </a:ext>
            </a:extLst>
          </p:cNvPr>
          <p:cNvGrpSpPr/>
          <p:nvPr/>
        </p:nvGrpSpPr>
        <p:grpSpPr>
          <a:xfrm>
            <a:off x="212337" y="3697249"/>
            <a:ext cx="4707053" cy="2053089"/>
            <a:chOff x="68556" y="3811023"/>
            <a:chExt cx="4707053" cy="2053089"/>
          </a:xfrm>
        </p:grpSpPr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77600183-A410-0BD0-FE66-43A45923B0C5}"/>
                </a:ext>
              </a:extLst>
            </p:cNvPr>
            <p:cNvSpPr txBox="1"/>
            <p:nvPr/>
          </p:nvSpPr>
          <p:spPr>
            <a:xfrm>
              <a:off x="68556" y="5525558"/>
              <a:ext cx="4707053" cy="338554"/>
            </a:xfrm>
            <a:prstGeom prst="rect">
              <a:avLst/>
            </a:prstGeom>
            <a:gradFill flip="none" rotWithShape="1">
              <a:gsLst>
                <a:gs pos="0">
                  <a:schemeClr val="accent6">
                    <a:lumMod val="5000"/>
                    <a:lumOff val="95000"/>
                  </a:schemeClr>
                </a:gs>
                <a:gs pos="74000">
                  <a:schemeClr val="accent6">
                    <a:lumMod val="45000"/>
                    <a:lumOff val="55000"/>
                  </a:schemeClr>
                </a:gs>
                <a:gs pos="83000">
                  <a:schemeClr val="accent6">
                    <a:lumMod val="45000"/>
                    <a:lumOff val="55000"/>
                  </a:schemeClr>
                </a:gs>
                <a:gs pos="100000">
                  <a:schemeClr val="accent6">
                    <a:lumMod val="30000"/>
                    <a:lumOff val="70000"/>
                  </a:schemeClr>
                </a:gs>
              </a:gsLst>
              <a:lin ang="5400000" scaled="1"/>
              <a:tileRect/>
            </a:gradFill>
            <a:ln cap="flat">
              <a:solidFill>
                <a:srgbClr val="002060"/>
              </a:solidFill>
              <a:round/>
            </a:ln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algn="ctr">
                <a:defRPr sz="1200" b="1"/>
              </a:lvl1pPr>
            </a:lstStyle>
            <a:p>
              <a:r>
                <a:rPr lang="en-GB" sz="1600" dirty="0"/>
                <a:t>3D CAD Winding, reaction &amp; splicing tooling </a:t>
              </a:r>
            </a:p>
          </p:txBody>
        </p:sp>
        <p:cxnSp>
          <p:nvCxnSpPr>
            <p:cNvPr id="11" name="Elbow Connector 10">
              <a:extLst>
                <a:ext uri="{FF2B5EF4-FFF2-40B4-BE49-F238E27FC236}">
                  <a16:creationId xmlns:a16="http://schemas.microsoft.com/office/drawing/2014/main" id="{69EE810F-E858-8BA3-8377-9FDBB6C60DC1}"/>
                </a:ext>
              </a:extLst>
            </p:cNvPr>
            <p:cNvCxnSpPr>
              <a:cxnSpLocks/>
            </p:cNvCxnSpPr>
            <p:nvPr/>
          </p:nvCxnSpPr>
          <p:spPr>
            <a:xfrm rot="16200000" flipV="1">
              <a:off x="1558530" y="4648324"/>
              <a:ext cx="1680114" cy="5512"/>
            </a:xfrm>
            <a:prstGeom prst="bentConnector3">
              <a:avLst>
                <a:gd name="adj1" fmla="val 50000"/>
              </a:avLst>
            </a:prstGeom>
            <a:ln>
              <a:solidFill>
                <a:schemeClr val="accent3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F240C7F1-7EF3-EE4C-7621-7FFB0422A177}"/>
              </a:ext>
            </a:extLst>
          </p:cNvPr>
          <p:cNvGrpSpPr/>
          <p:nvPr/>
        </p:nvGrpSpPr>
        <p:grpSpPr>
          <a:xfrm>
            <a:off x="270934" y="2896448"/>
            <a:ext cx="11650132" cy="1188549"/>
            <a:chOff x="827583" y="2283718"/>
            <a:chExt cx="7919989" cy="553750"/>
          </a:xfrm>
        </p:grpSpPr>
        <p:sp>
          <p:nvSpPr>
            <p:cNvPr id="13" name="Right Arrow 12">
              <a:extLst>
                <a:ext uri="{FF2B5EF4-FFF2-40B4-BE49-F238E27FC236}">
                  <a16:creationId xmlns:a16="http://schemas.microsoft.com/office/drawing/2014/main" id="{F7C6ACA1-945E-2ED3-EFAA-079B1BA4C756}"/>
                </a:ext>
              </a:extLst>
            </p:cNvPr>
            <p:cNvSpPr/>
            <p:nvPr/>
          </p:nvSpPr>
          <p:spPr>
            <a:xfrm>
              <a:off x="827583" y="2427734"/>
              <a:ext cx="7919989" cy="288032"/>
            </a:xfrm>
            <a:prstGeom prst="rightArrow">
              <a:avLst/>
            </a:prstGeom>
            <a:gradFill flip="none" rotWithShape="1">
              <a:gsLst>
                <a:gs pos="0">
                  <a:schemeClr val="accent1">
                    <a:lumMod val="5000"/>
                    <a:lumOff val="95000"/>
                  </a:schemeClr>
                </a:gs>
                <a:gs pos="65000">
                  <a:schemeClr val="accent6">
                    <a:lumMod val="40000"/>
                    <a:lumOff val="60000"/>
                  </a:schemeClr>
                </a:gs>
                <a:gs pos="91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2700000" scaled="1"/>
              <a:tileRect/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517F0106-A73D-61F8-EC93-46EBAC4F4BF0}"/>
                </a:ext>
              </a:extLst>
            </p:cNvPr>
            <p:cNvCxnSpPr/>
            <p:nvPr/>
          </p:nvCxnSpPr>
          <p:spPr>
            <a:xfrm>
              <a:off x="3851912" y="2289440"/>
              <a:ext cx="0" cy="504056"/>
            </a:xfrm>
            <a:prstGeom prst="line">
              <a:avLst/>
            </a:prstGeom>
            <a:ln>
              <a:solidFill>
                <a:srgbClr val="00206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2C1FA860-F27E-C936-913C-5EDED5E30CE0}"/>
                </a:ext>
              </a:extLst>
            </p:cNvPr>
            <p:cNvCxnSpPr/>
            <p:nvPr/>
          </p:nvCxnSpPr>
          <p:spPr>
            <a:xfrm>
              <a:off x="3059824" y="2297250"/>
              <a:ext cx="0" cy="504056"/>
            </a:xfrm>
            <a:prstGeom prst="line">
              <a:avLst/>
            </a:prstGeom>
            <a:ln w="31750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2DEB9A20-01A7-12DB-EEFF-BF9D3FF2DA52}"/>
                </a:ext>
              </a:extLst>
            </p:cNvPr>
            <p:cNvCxnSpPr/>
            <p:nvPr/>
          </p:nvCxnSpPr>
          <p:spPr>
            <a:xfrm>
              <a:off x="4644000" y="2283718"/>
              <a:ext cx="0" cy="504056"/>
            </a:xfrm>
            <a:prstGeom prst="line">
              <a:avLst/>
            </a:prstGeom>
            <a:ln>
              <a:solidFill>
                <a:srgbClr val="00206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48405F20-2DBD-F74C-8139-2EC99CCE9747}"/>
                </a:ext>
              </a:extLst>
            </p:cNvPr>
            <p:cNvCxnSpPr/>
            <p:nvPr/>
          </p:nvCxnSpPr>
          <p:spPr>
            <a:xfrm>
              <a:off x="2267736" y="2289440"/>
              <a:ext cx="0" cy="504056"/>
            </a:xfrm>
            <a:prstGeom prst="line">
              <a:avLst/>
            </a:prstGeom>
            <a:ln>
              <a:solidFill>
                <a:srgbClr val="00206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D2EDDD11-F7A8-07FD-2393-65582E1FE228}"/>
                </a:ext>
              </a:extLst>
            </p:cNvPr>
            <p:cNvCxnSpPr>
              <a:cxnSpLocks/>
            </p:cNvCxnSpPr>
            <p:nvPr/>
          </p:nvCxnSpPr>
          <p:spPr>
            <a:xfrm>
              <a:off x="5436088" y="2297824"/>
              <a:ext cx="0" cy="509204"/>
            </a:xfrm>
            <a:prstGeom prst="line">
              <a:avLst/>
            </a:prstGeom>
            <a:ln>
              <a:solidFill>
                <a:srgbClr val="00206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72D62FA7-E37E-020D-3E1E-0518C4187785}"/>
                </a:ext>
              </a:extLst>
            </p:cNvPr>
            <p:cNvCxnSpPr>
              <a:cxnSpLocks/>
            </p:cNvCxnSpPr>
            <p:nvPr/>
          </p:nvCxnSpPr>
          <p:spPr>
            <a:xfrm>
              <a:off x="6228176" y="2292102"/>
              <a:ext cx="0" cy="504056"/>
            </a:xfrm>
            <a:prstGeom prst="line">
              <a:avLst/>
            </a:prstGeom>
            <a:ln w="31750">
              <a:solidFill>
                <a:srgbClr val="00B05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DA8AFAE0-932A-9871-365C-72009EA6855A}"/>
                </a:ext>
              </a:extLst>
            </p:cNvPr>
            <p:cNvCxnSpPr>
              <a:cxnSpLocks/>
            </p:cNvCxnSpPr>
            <p:nvPr/>
          </p:nvCxnSpPr>
          <p:spPr>
            <a:xfrm>
              <a:off x="1475648" y="2289440"/>
              <a:ext cx="0" cy="504056"/>
            </a:xfrm>
            <a:prstGeom prst="line">
              <a:avLst/>
            </a:prstGeom>
            <a:ln>
              <a:solidFill>
                <a:srgbClr val="00206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3797B206-1210-06B3-BA46-ECE0BB5FFA2B}"/>
                </a:ext>
              </a:extLst>
            </p:cNvPr>
            <p:cNvCxnSpPr>
              <a:cxnSpLocks/>
            </p:cNvCxnSpPr>
            <p:nvPr/>
          </p:nvCxnSpPr>
          <p:spPr>
            <a:xfrm>
              <a:off x="7020264" y="2297824"/>
              <a:ext cx="0" cy="509204"/>
            </a:xfrm>
            <a:prstGeom prst="line">
              <a:avLst/>
            </a:prstGeom>
            <a:ln>
              <a:solidFill>
                <a:srgbClr val="00206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D28537BF-3A60-26B6-0376-EAF31854D797}"/>
                </a:ext>
              </a:extLst>
            </p:cNvPr>
            <p:cNvCxnSpPr>
              <a:cxnSpLocks/>
            </p:cNvCxnSpPr>
            <p:nvPr/>
          </p:nvCxnSpPr>
          <p:spPr>
            <a:xfrm>
              <a:off x="7812352" y="2292102"/>
              <a:ext cx="0" cy="504056"/>
            </a:xfrm>
            <a:prstGeom prst="line">
              <a:avLst/>
            </a:prstGeom>
            <a:ln>
              <a:solidFill>
                <a:srgbClr val="00206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7D247E49-9FD4-A795-168F-39D9DC78A91A}"/>
                </a:ext>
              </a:extLst>
            </p:cNvPr>
            <p:cNvSpPr txBox="1"/>
            <p:nvPr/>
          </p:nvSpPr>
          <p:spPr>
            <a:xfrm>
              <a:off x="1646281" y="2729922"/>
              <a:ext cx="513869" cy="10754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GB" sz="900" b="1" dirty="0">
                  <a:solidFill>
                    <a:srgbClr val="FF0000"/>
                  </a:solidFill>
                </a:rPr>
                <a:t>Q1_2025</a:t>
              </a:r>
            </a:p>
          </p:txBody>
        </p:sp>
      </p:grpSp>
      <p:sp>
        <p:nvSpPr>
          <p:cNvPr id="24" name="TextBox 23">
            <a:extLst>
              <a:ext uri="{FF2B5EF4-FFF2-40B4-BE49-F238E27FC236}">
                <a16:creationId xmlns:a16="http://schemas.microsoft.com/office/drawing/2014/main" id="{06D8F3C4-4E10-4A90-896E-3068C629D77E}"/>
              </a:ext>
            </a:extLst>
          </p:cNvPr>
          <p:cNvSpPr txBox="1"/>
          <p:nvPr/>
        </p:nvSpPr>
        <p:spPr>
          <a:xfrm>
            <a:off x="2565864" y="3866330"/>
            <a:ext cx="755890" cy="2308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b="1" dirty="0">
                <a:solidFill>
                  <a:srgbClr val="FF0000"/>
                </a:solidFill>
              </a:rPr>
              <a:t>Q2_2025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81F94E34-15C4-71BB-D42F-FB370552BC85}"/>
              </a:ext>
            </a:extLst>
          </p:cNvPr>
          <p:cNvSpPr txBox="1"/>
          <p:nvPr/>
        </p:nvSpPr>
        <p:spPr>
          <a:xfrm>
            <a:off x="3805508" y="3838235"/>
            <a:ext cx="755890" cy="2308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b="1" dirty="0">
                <a:solidFill>
                  <a:srgbClr val="FF0000"/>
                </a:solidFill>
              </a:rPr>
              <a:t>Q3_2025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3455B0AD-14AD-D026-28AA-F7FED921DE1E}"/>
              </a:ext>
            </a:extLst>
          </p:cNvPr>
          <p:cNvSpPr txBox="1"/>
          <p:nvPr/>
        </p:nvSpPr>
        <p:spPr>
          <a:xfrm>
            <a:off x="4949770" y="3832565"/>
            <a:ext cx="755890" cy="2308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b="1" dirty="0">
                <a:solidFill>
                  <a:srgbClr val="FF0000"/>
                </a:solidFill>
              </a:rPr>
              <a:t>Q4_2025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8DE8A0A6-E763-5620-8202-CAEBAECF48F2}"/>
              </a:ext>
            </a:extLst>
          </p:cNvPr>
          <p:cNvSpPr txBox="1"/>
          <p:nvPr/>
        </p:nvSpPr>
        <p:spPr>
          <a:xfrm>
            <a:off x="6120299" y="3832565"/>
            <a:ext cx="755890" cy="2308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b="1" dirty="0">
                <a:solidFill>
                  <a:srgbClr val="7030A0"/>
                </a:solidFill>
              </a:rPr>
              <a:t>Q1_2026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C18DB721-F006-28DC-671B-9FB5325A4050}"/>
              </a:ext>
            </a:extLst>
          </p:cNvPr>
          <p:cNvSpPr txBox="1"/>
          <p:nvPr/>
        </p:nvSpPr>
        <p:spPr>
          <a:xfrm>
            <a:off x="7274595" y="3819754"/>
            <a:ext cx="755890" cy="2308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b="1" dirty="0">
                <a:solidFill>
                  <a:srgbClr val="7030A0"/>
                </a:solidFill>
              </a:rPr>
              <a:t>Q2_2026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8982B2BF-DDB1-0262-BF09-A399C539DB2D}"/>
              </a:ext>
            </a:extLst>
          </p:cNvPr>
          <p:cNvSpPr txBox="1"/>
          <p:nvPr/>
        </p:nvSpPr>
        <p:spPr>
          <a:xfrm>
            <a:off x="8466084" y="3830185"/>
            <a:ext cx="755890" cy="2308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b="1" dirty="0">
                <a:solidFill>
                  <a:srgbClr val="7030A0"/>
                </a:solidFill>
              </a:rPr>
              <a:t>Q3_2026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51499066-009E-BD8A-A7DF-6E80D5F9D976}"/>
              </a:ext>
            </a:extLst>
          </p:cNvPr>
          <p:cNvSpPr txBox="1"/>
          <p:nvPr/>
        </p:nvSpPr>
        <p:spPr>
          <a:xfrm>
            <a:off x="9608428" y="3820209"/>
            <a:ext cx="755890" cy="2308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b="1" dirty="0">
                <a:solidFill>
                  <a:srgbClr val="7030A0"/>
                </a:solidFill>
              </a:rPr>
              <a:t>Q4_2026</a:t>
            </a:r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748A37F0-E688-A24E-E9F6-96E973FCF90B}"/>
              </a:ext>
            </a:extLst>
          </p:cNvPr>
          <p:cNvGrpSpPr/>
          <p:nvPr/>
        </p:nvGrpSpPr>
        <p:grpSpPr>
          <a:xfrm>
            <a:off x="2935370" y="1672702"/>
            <a:ext cx="3025747" cy="1583215"/>
            <a:chOff x="6001178" y="2117751"/>
            <a:chExt cx="3025747" cy="1583215"/>
          </a:xfrm>
        </p:grpSpPr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C16437C9-3117-7682-9483-02B4D8B2F398}"/>
                </a:ext>
              </a:extLst>
            </p:cNvPr>
            <p:cNvSpPr txBox="1"/>
            <p:nvPr/>
          </p:nvSpPr>
          <p:spPr>
            <a:xfrm>
              <a:off x="6001178" y="2117751"/>
              <a:ext cx="3025747" cy="338554"/>
            </a:xfrm>
            <a:prstGeom prst="rect">
              <a:avLst/>
            </a:prstGeom>
            <a:gradFill flip="none" rotWithShape="1">
              <a:gsLst>
                <a:gs pos="0">
                  <a:srgbClr val="00B050"/>
                </a:gs>
                <a:gs pos="74000">
                  <a:schemeClr val="accent6">
                    <a:lumMod val="45000"/>
                    <a:lumOff val="55000"/>
                  </a:schemeClr>
                </a:gs>
                <a:gs pos="83000">
                  <a:schemeClr val="accent6">
                    <a:lumMod val="45000"/>
                    <a:lumOff val="55000"/>
                  </a:schemeClr>
                </a:gs>
                <a:gs pos="100000">
                  <a:schemeClr val="accent6">
                    <a:lumMod val="30000"/>
                    <a:lumOff val="70000"/>
                  </a:schemeClr>
                </a:gs>
              </a:gsLst>
              <a:lin ang="5400000" scaled="1"/>
              <a:tileRect/>
            </a:gradFill>
            <a:ln cap="flat">
              <a:solidFill>
                <a:srgbClr val="002060"/>
              </a:solidFill>
              <a:round/>
            </a:ln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algn="ctr">
                <a:defRPr sz="1200" b="1"/>
              </a:lvl1pPr>
            </a:lstStyle>
            <a:p>
              <a:r>
                <a:rPr lang="en-GB" sz="1600" dirty="0"/>
                <a:t>Trial Copper Coil</a:t>
              </a:r>
            </a:p>
          </p:txBody>
        </p:sp>
        <p:cxnSp>
          <p:nvCxnSpPr>
            <p:cNvPr id="33" name="Straight Arrow Connector 32">
              <a:extLst>
                <a:ext uri="{FF2B5EF4-FFF2-40B4-BE49-F238E27FC236}">
                  <a16:creationId xmlns:a16="http://schemas.microsoft.com/office/drawing/2014/main" id="{1C6F844E-2A75-03AD-2D3B-F89E13B5345F}"/>
                </a:ext>
              </a:extLst>
            </p:cNvPr>
            <p:cNvCxnSpPr>
              <a:cxnSpLocks/>
            </p:cNvCxnSpPr>
            <p:nvPr/>
          </p:nvCxnSpPr>
          <p:spPr>
            <a:xfrm>
              <a:off x="7590949" y="2456305"/>
              <a:ext cx="0" cy="1244661"/>
            </a:xfrm>
            <a:prstGeom prst="straightConnector1">
              <a:avLst/>
            </a:prstGeom>
            <a:ln w="19050">
              <a:solidFill>
                <a:schemeClr val="accent3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77C70EC3-AAB7-283C-44F1-6EA70AB80C22}"/>
              </a:ext>
            </a:extLst>
          </p:cNvPr>
          <p:cNvGrpSpPr/>
          <p:nvPr/>
        </p:nvGrpSpPr>
        <p:grpSpPr>
          <a:xfrm>
            <a:off x="3976658" y="2109262"/>
            <a:ext cx="3025747" cy="1202055"/>
            <a:chOff x="6590532" y="2517904"/>
            <a:chExt cx="3025747" cy="1202055"/>
          </a:xfrm>
        </p:grpSpPr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7BD4D1D4-FA47-5E4F-E9D7-F4B44D2B8BA6}"/>
                </a:ext>
              </a:extLst>
            </p:cNvPr>
            <p:cNvSpPr txBox="1"/>
            <p:nvPr/>
          </p:nvSpPr>
          <p:spPr>
            <a:xfrm>
              <a:off x="6590532" y="2517904"/>
              <a:ext cx="3025747" cy="338554"/>
            </a:xfrm>
            <a:prstGeom prst="rect">
              <a:avLst/>
            </a:prstGeom>
            <a:gradFill flip="none" rotWithShape="1">
              <a:gsLst>
                <a:gs pos="0">
                  <a:srgbClr val="00B050"/>
                </a:gs>
                <a:gs pos="74000">
                  <a:schemeClr val="accent6">
                    <a:lumMod val="45000"/>
                    <a:lumOff val="55000"/>
                  </a:schemeClr>
                </a:gs>
                <a:gs pos="83000">
                  <a:schemeClr val="accent6">
                    <a:lumMod val="45000"/>
                    <a:lumOff val="55000"/>
                  </a:schemeClr>
                </a:gs>
                <a:gs pos="100000">
                  <a:schemeClr val="accent6">
                    <a:lumMod val="30000"/>
                    <a:lumOff val="70000"/>
                  </a:schemeClr>
                </a:gs>
              </a:gsLst>
              <a:lin ang="5400000" scaled="1"/>
              <a:tileRect/>
            </a:gradFill>
            <a:ln cap="flat">
              <a:solidFill>
                <a:srgbClr val="002060"/>
              </a:solidFill>
              <a:round/>
            </a:ln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algn="ctr">
                <a:defRPr sz="1200" b="1"/>
              </a:lvl1pPr>
            </a:lstStyle>
            <a:p>
              <a:r>
                <a:rPr lang="en-GB" sz="1600" dirty="0"/>
                <a:t>1</a:t>
              </a:r>
              <a:r>
                <a:rPr lang="en-GB" sz="1600" baseline="30000" dirty="0"/>
                <a:t>st</a:t>
              </a:r>
              <a:r>
                <a:rPr lang="en-GB" sz="1600" dirty="0"/>
                <a:t> Nb</a:t>
              </a:r>
              <a:r>
                <a:rPr lang="en-GB" sz="1600" baseline="-25000" dirty="0"/>
                <a:t>3</a:t>
              </a:r>
              <a:r>
                <a:rPr lang="en-GB" sz="1600" dirty="0"/>
                <a:t>Sn Coil Winding</a:t>
              </a:r>
            </a:p>
          </p:txBody>
        </p:sp>
        <p:cxnSp>
          <p:nvCxnSpPr>
            <p:cNvPr id="36" name="Straight Arrow Connector 35">
              <a:extLst>
                <a:ext uri="{FF2B5EF4-FFF2-40B4-BE49-F238E27FC236}">
                  <a16:creationId xmlns:a16="http://schemas.microsoft.com/office/drawing/2014/main" id="{4EB8095D-B00D-F67F-F18D-A7ED7F657B02}"/>
                </a:ext>
              </a:extLst>
            </p:cNvPr>
            <p:cNvCxnSpPr>
              <a:cxnSpLocks/>
            </p:cNvCxnSpPr>
            <p:nvPr/>
          </p:nvCxnSpPr>
          <p:spPr>
            <a:xfrm>
              <a:off x="7995387" y="2890220"/>
              <a:ext cx="0" cy="829739"/>
            </a:xfrm>
            <a:prstGeom prst="straightConnector1">
              <a:avLst/>
            </a:prstGeom>
            <a:ln w="19050">
              <a:solidFill>
                <a:schemeClr val="accent3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9EA60888-1EEC-9D98-5CE8-90FE9A7827A2}"/>
              </a:ext>
            </a:extLst>
          </p:cNvPr>
          <p:cNvGrpSpPr/>
          <p:nvPr/>
        </p:nvGrpSpPr>
        <p:grpSpPr>
          <a:xfrm>
            <a:off x="646655" y="2211602"/>
            <a:ext cx="1167011" cy="1109465"/>
            <a:chOff x="308160" y="4110749"/>
            <a:chExt cx="1421783" cy="1109465"/>
          </a:xfrm>
        </p:grpSpPr>
        <p:cxnSp>
          <p:nvCxnSpPr>
            <p:cNvPr id="38" name="Straight Arrow Connector 37">
              <a:extLst>
                <a:ext uri="{FF2B5EF4-FFF2-40B4-BE49-F238E27FC236}">
                  <a16:creationId xmlns:a16="http://schemas.microsoft.com/office/drawing/2014/main" id="{B2E5F67D-6260-9403-0D3A-7133C6837D01}"/>
                </a:ext>
              </a:extLst>
            </p:cNvPr>
            <p:cNvCxnSpPr>
              <a:cxnSpLocks/>
            </p:cNvCxnSpPr>
            <p:nvPr/>
          </p:nvCxnSpPr>
          <p:spPr>
            <a:xfrm>
              <a:off x="1717257" y="4300229"/>
              <a:ext cx="12686" cy="919985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A54CC8CB-795E-6C0D-411F-AF5BCC34B7B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241332" y="4300229"/>
              <a:ext cx="488611" cy="0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4ACF009C-137D-4712-5D9E-8B59835A545F}"/>
                </a:ext>
              </a:extLst>
            </p:cNvPr>
            <p:cNvSpPr txBox="1"/>
            <p:nvPr/>
          </p:nvSpPr>
          <p:spPr>
            <a:xfrm>
              <a:off x="308160" y="4110749"/>
              <a:ext cx="925992" cy="276999"/>
            </a:xfrm>
            <a:prstGeom prst="rect">
              <a:avLst/>
            </a:prstGeom>
            <a:noFill/>
            <a:ln w="28575">
              <a:solidFill>
                <a:srgbClr val="FF0000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dirty="0">
                  <a:solidFill>
                    <a:srgbClr val="FF0000"/>
                  </a:solidFill>
                </a:rPr>
                <a:t>Today</a:t>
              </a:r>
            </a:p>
          </p:txBody>
        </p:sp>
      </p:grpSp>
      <p:grpSp>
        <p:nvGrpSpPr>
          <p:cNvPr id="41" name="Group 40">
            <a:extLst>
              <a:ext uri="{FF2B5EF4-FFF2-40B4-BE49-F238E27FC236}">
                <a16:creationId xmlns:a16="http://schemas.microsoft.com/office/drawing/2014/main" id="{450AC30C-67BD-5B27-3FF3-415923A20EEE}"/>
              </a:ext>
            </a:extLst>
          </p:cNvPr>
          <p:cNvGrpSpPr/>
          <p:nvPr/>
        </p:nvGrpSpPr>
        <p:grpSpPr>
          <a:xfrm>
            <a:off x="138817" y="987257"/>
            <a:ext cx="3428697" cy="2312350"/>
            <a:chOff x="83860" y="1025883"/>
            <a:chExt cx="3428697" cy="2312350"/>
          </a:xfrm>
        </p:grpSpPr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27629306-C0F9-BA0A-33CF-5E05948E6365}"/>
                </a:ext>
              </a:extLst>
            </p:cNvPr>
            <p:cNvSpPr txBox="1"/>
            <p:nvPr/>
          </p:nvSpPr>
          <p:spPr>
            <a:xfrm>
              <a:off x="83860" y="1025883"/>
              <a:ext cx="3428697" cy="584775"/>
            </a:xfrm>
            <a:prstGeom prst="rect">
              <a:avLst/>
            </a:prstGeom>
            <a:gradFill flip="none" rotWithShape="1">
              <a:gsLst>
                <a:gs pos="0">
                  <a:schemeClr val="accent5">
                    <a:lumMod val="5000"/>
                    <a:lumOff val="95000"/>
                  </a:schemeClr>
                </a:gs>
                <a:gs pos="74000">
                  <a:schemeClr val="accent5">
                    <a:lumMod val="45000"/>
                    <a:lumOff val="55000"/>
                  </a:schemeClr>
                </a:gs>
                <a:gs pos="83000">
                  <a:schemeClr val="accent5">
                    <a:lumMod val="45000"/>
                    <a:lumOff val="55000"/>
                  </a:schemeClr>
                </a:gs>
                <a:gs pos="100000">
                  <a:schemeClr val="accent5">
                    <a:lumMod val="30000"/>
                    <a:lumOff val="70000"/>
                  </a:schemeClr>
                </a:gs>
              </a:gsLst>
              <a:lin ang="5400000" scaled="1"/>
              <a:tileRect/>
            </a:gradFill>
            <a:ln cap="flat">
              <a:solidFill>
                <a:srgbClr val="002060"/>
              </a:solidFill>
              <a:round/>
            </a:ln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algn="ctr">
                <a:defRPr sz="1200" b="1"/>
              </a:lvl1pPr>
            </a:lstStyle>
            <a:p>
              <a:r>
                <a:rPr lang="en-GB" sz="1600" dirty="0"/>
                <a:t>Analysis</a:t>
              </a:r>
            </a:p>
            <a:p>
              <a:r>
                <a:rPr lang="en-GB" sz="1600" dirty="0"/>
                <a:t>Iterative engineering design</a:t>
              </a:r>
            </a:p>
          </p:txBody>
        </p:sp>
        <p:grpSp>
          <p:nvGrpSpPr>
            <p:cNvPr id="43" name="Group 42">
              <a:extLst>
                <a:ext uri="{FF2B5EF4-FFF2-40B4-BE49-F238E27FC236}">
                  <a16:creationId xmlns:a16="http://schemas.microsoft.com/office/drawing/2014/main" id="{BAB3A24F-0503-5F4A-BB3E-A0C86E9D2A3E}"/>
                </a:ext>
              </a:extLst>
            </p:cNvPr>
            <p:cNvGrpSpPr/>
            <p:nvPr/>
          </p:nvGrpSpPr>
          <p:grpSpPr>
            <a:xfrm>
              <a:off x="2109121" y="1610658"/>
              <a:ext cx="771292" cy="1727575"/>
              <a:chOff x="2109121" y="1610658"/>
              <a:chExt cx="771292" cy="1727575"/>
            </a:xfrm>
          </p:grpSpPr>
          <p:cxnSp>
            <p:nvCxnSpPr>
              <p:cNvPr id="44" name="Straight Arrow Connector 43">
                <a:extLst>
                  <a:ext uri="{FF2B5EF4-FFF2-40B4-BE49-F238E27FC236}">
                    <a16:creationId xmlns:a16="http://schemas.microsoft.com/office/drawing/2014/main" id="{E4CC9F46-4734-6F87-DEAB-0A1B401B4D4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871316" y="2835004"/>
                <a:ext cx="9097" cy="503229"/>
              </a:xfrm>
              <a:prstGeom prst="straightConnector1">
                <a:avLst/>
              </a:prstGeom>
              <a:ln w="19050">
                <a:solidFill>
                  <a:schemeClr val="accent3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Straight Connector 44">
                <a:extLst>
                  <a:ext uri="{FF2B5EF4-FFF2-40B4-BE49-F238E27FC236}">
                    <a16:creationId xmlns:a16="http://schemas.microsoft.com/office/drawing/2014/main" id="{1C2EC722-FA51-D5FE-E5E0-72C1E943EEBA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109121" y="2837665"/>
                <a:ext cx="756000" cy="0"/>
              </a:xfrm>
              <a:prstGeom prst="line">
                <a:avLst/>
              </a:prstGeom>
              <a:ln w="19050">
                <a:solidFill>
                  <a:schemeClr val="accent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Straight Connector 45">
                <a:extLst>
                  <a:ext uri="{FF2B5EF4-FFF2-40B4-BE49-F238E27FC236}">
                    <a16:creationId xmlns:a16="http://schemas.microsoft.com/office/drawing/2014/main" id="{9FA7AB43-F0FE-7CE6-88BD-66AADE5FE912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117200" y="1610658"/>
                <a:ext cx="0" cy="1224346"/>
              </a:xfrm>
              <a:prstGeom prst="line">
                <a:avLst/>
              </a:prstGeom>
              <a:ln w="19050">
                <a:solidFill>
                  <a:schemeClr val="accent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id="{461C42E3-C16D-900C-26E9-4420F5838440}"/>
              </a:ext>
            </a:extLst>
          </p:cNvPr>
          <p:cNvGrpSpPr/>
          <p:nvPr/>
        </p:nvGrpSpPr>
        <p:grpSpPr>
          <a:xfrm>
            <a:off x="3114940" y="3713099"/>
            <a:ext cx="3436123" cy="756334"/>
            <a:chOff x="4194424" y="923440"/>
            <a:chExt cx="3436123" cy="756334"/>
          </a:xfrm>
        </p:grpSpPr>
        <p:cxnSp>
          <p:nvCxnSpPr>
            <p:cNvPr id="48" name="Straight Arrow Connector 47">
              <a:extLst>
                <a:ext uri="{FF2B5EF4-FFF2-40B4-BE49-F238E27FC236}">
                  <a16:creationId xmlns:a16="http://schemas.microsoft.com/office/drawing/2014/main" id="{58BABEE7-83DB-904D-7702-349405265E6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895671" y="923440"/>
              <a:ext cx="0" cy="429997"/>
            </a:xfrm>
            <a:prstGeom prst="straightConnector1">
              <a:avLst/>
            </a:prstGeom>
            <a:ln w="19050">
              <a:solidFill>
                <a:schemeClr val="accent3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EA25E544-6FE6-4003-95FA-5FF340EB816D}"/>
                </a:ext>
              </a:extLst>
            </p:cNvPr>
            <p:cNvSpPr txBox="1"/>
            <p:nvPr/>
          </p:nvSpPr>
          <p:spPr>
            <a:xfrm>
              <a:off x="4194424" y="1341220"/>
              <a:ext cx="3436123" cy="338554"/>
            </a:xfrm>
            <a:prstGeom prst="rect">
              <a:avLst/>
            </a:prstGeom>
            <a:gradFill flip="none" rotWithShape="1">
              <a:gsLst>
                <a:gs pos="0">
                  <a:schemeClr val="accent4">
                    <a:lumMod val="0"/>
                    <a:lumOff val="100000"/>
                  </a:schemeClr>
                </a:gs>
                <a:gs pos="35000">
                  <a:schemeClr val="accent4">
                    <a:lumMod val="0"/>
                    <a:lumOff val="100000"/>
                  </a:schemeClr>
                </a:gs>
                <a:gs pos="100000">
                  <a:schemeClr val="accent4">
                    <a:lumMod val="100000"/>
                  </a:schemeClr>
                </a:gs>
              </a:gsLst>
              <a:path path="circle">
                <a:fillToRect l="50000" t="-80000" r="50000" b="180000"/>
              </a:path>
              <a:tileRect/>
            </a:gradFill>
            <a:ln cap="flat">
              <a:solidFill>
                <a:srgbClr val="002060"/>
              </a:solidFill>
              <a:round/>
            </a:ln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algn="ctr">
                <a:defRPr sz="1200" b="1"/>
              </a:lvl1pPr>
            </a:lstStyle>
            <a:p>
              <a:r>
                <a:rPr lang="en-GB" sz="1600" dirty="0"/>
                <a:t>Insulated Nb</a:t>
              </a:r>
              <a:r>
                <a:rPr lang="en-GB" sz="1600" baseline="-25000" dirty="0"/>
                <a:t>3</a:t>
              </a:r>
              <a:r>
                <a:rPr lang="en-GB" sz="1600" dirty="0"/>
                <a:t>Sn Cable delivery</a:t>
              </a:r>
            </a:p>
          </p:txBody>
        </p:sp>
      </p:grpSp>
      <p:grpSp>
        <p:nvGrpSpPr>
          <p:cNvPr id="50" name="Group 49">
            <a:extLst>
              <a:ext uri="{FF2B5EF4-FFF2-40B4-BE49-F238E27FC236}">
                <a16:creationId xmlns:a16="http://schemas.microsoft.com/office/drawing/2014/main" id="{04B99402-7A9F-D33A-9BB3-43EBA2E13A72}"/>
              </a:ext>
            </a:extLst>
          </p:cNvPr>
          <p:cNvGrpSpPr/>
          <p:nvPr/>
        </p:nvGrpSpPr>
        <p:grpSpPr>
          <a:xfrm>
            <a:off x="2659222" y="3710741"/>
            <a:ext cx="2383781" cy="1397987"/>
            <a:chOff x="3033547" y="3746204"/>
            <a:chExt cx="2383781" cy="1397987"/>
          </a:xfrm>
        </p:grpSpPr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9ADF7AF6-9E71-9014-6BFA-D57589A7687A}"/>
                </a:ext>
              </a:extLst>
            </p:cNvPr>
            <p:cNvSpPr txBox="1"/>
            <p:nvPr/>
          </p:nvSpPr>
          <p:spPr>
            <a:xfrm>
              <a:off x="3033547" y="4559416"/>
              <a:ext cx="2383781" cy="584775"/>
            </a:xfrm>
            <a:prstGeom prst="rect">
              <a:avLst/>
            </a:prstGeom>
            <a:gradFill flip="none" rotWithShape="1">
              <a:gsLst>
                <a:gs pos="0">
                  <a:schemeClr val="accent6">
                    <a:lumMod val="5000"/>
                    <a:lumOff val="95000"/>
                  </a:schemeClr>
                </a:gs>
                <a:gs pos="74000">
                  <a:schemeClr val="accent6">
                    <a:lumMod val="45000"/>
                    <a:lumOff val="55000"/>
                  </a:schemeClr>
                </a:gs>
                <a:gs pos="83000">
                  <a:schemeClr val="accent6">
                    <a:lumMod val="45000"/>
                    <a:lumOff val="55000"/>
                  </a:schemeClr>
                </a:gs>
                <a:gs pos="100000">
                  <a:schemeClr val="accent6">
                    <a:lumMod val="30000"/>
                    <a:lumOff val="70000"/>
                  </a:schemeClr>
                </a:gs>
              </a:gsLst>
              <a:lin ang="5400000" scaled="1"/>
              <a:tileRect/>
            </a:gradFill>
            <a:ln cap="flat">
              <a:solidFill>
                <a:srgbClr val="002060"/>
              </a:solidFill>
              <a:round/>
            </a:ln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algn="ctr">
                <a:defRPr sz="1200" b="1"/>
              </a:lvl1pPr>
            </a:lstStyle>
            <a:p>
              <a:r>
                <a:rPr lang="en-GB" sz="1600" dirty="0"/>
                <a:t>First dummy copper cable at CERN</a:t>
              </a:r>
            </a:p>
          </p:txBody>
        </p:sp>
        <p:cxnSp>
          <p:nvCxnSpPr>
            <p:cNvPr id="52" name="Straight Arrow Connector 51">
              <a:extLst>
                <a:ext uri="{FF2B5EF4-FFF2-40B4-BE49-F238E27FC236}">
                  <a16:creationId xmlns:a16="http://schemas.microsoft.com/office/drawing/2014/main" id="{3DC98273-6618-8D09-7E70-D42CF2CDEE30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3310330" y="3746204"/>
              <a:ext cx="5179" cy="813212"/>
            </a:xfrm>
            <a:prstGeom prst="straightConnector1">
              <a:avLst/>
            </a:prstGeom>
            <a:ln w="19050">
              <a:solidFill>
                <a:schemeClr val="accent3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3" name="Group 52">
            <a:extLst>
              <a:ext uri="{FF2B5EF4-FFF2-40B4-BE49-F238E27FC236}">
                <a16:creationId xmlns:a16="http://schemas.microsoft.com/office/drawing/2014/main" id="{AB1A4B89-A67B-A7D1-879D-1ECF11C06A0A}"/>
              </a:ext>
            </a:extLst>
          </p:cNvPr>
          <p:cNvGrpSpPr/>
          <p:nvPr/>
        </p:nvGrpSpPr>
        <p:grpSpPr>
          <a:xfrm>
            <a:off x="5666558" y="1007784"/>
            <a:ext cx="3278375" cy="2337219"/>
            <a:chOff x="6096329" y="719684"/>
            <a:chExt cx="3278375" cy="2337219"/>
          </a:xfrm>
        </p:grpSpPr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87DEA8BD-E1AB-12FF-9A0E-3C96F9A40FE3}"/>
                </a:ext>
              </a:extLst>
            </p:cNvPr>
            <p:cNvSpPr txBox="1"/>
            <p:nvPr/>
          </p:nvSpPr>
          <p:spPr>
            <a:xfrm>
              <a:off x="6096329" y="719684"/>
              <a:ext cx="3278375" cy="584775"/>
            </a:xfrm>
            <a:prstGeom prst="rect">
              <a:avLst/>
            </a:prstGeom>
            <a:gradFill flip="none" rotWithShape="1">
              <a:gsLst>
                <a:gs pos="35000">
                  <a:srgbClr val="FFC000"/>
                </a:gs>
                <a:gs pos="95000">
                  <a:schemeClr val="accent5">
                    <a:lumMod val="95000"/>
                    <a:lumOff val="5000"/>
                  </a:schemeClr>
                </a:gs>
                <a:gs pos="100000">
                  <a:schemeClr val="accent5">
                    <a:lumMod val="60000"/>
                  </a:schemeClr>
                </a:gs>
              </a:gsLst>
              <a:path path="circle">
                <a:fillToRect l="50000" t="130000" r="50000" b="-30000"/>
              </a:path>
              <a:tileRect/>
            </a:gradFill>
            <a:ln cap="flat">
              <a:solidFill>
                <a:srgbClr val="002060"/>
              </a:solidFill>
              <a:round/>
            </a:ln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algn="ctr">
                <a:defRPr sz="1200" b="1"/>
              </a:lvl1pPr>
            </a:lstStyle>
            <a:p>
              <a:r>
                <a:rPr lang="en-GB" sz="1600" dirty="0"/>
                <a:t>First Single Aperture Magnet #1 assembly</a:t>
              </a:r>
            </a:p>
          </p:txBody>
        </p:sp>
        <p:cxnSp>
          <p:nvCxnSpPr>
            <p:cNvPr id="55" name="Elbow Connector 54">
              <a:extLst>
                <a:ext uri="{FF2B5EF4-FFF2-40B4-BE49-F238E27FC236}">
                  <a16:creationId xmlns:a16="http://schemas.microsoft.com/office/drawing/2014/main" id="{A59BC86B-8C47-3334-D4EF-41D1A999E165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7097643" y="1858268"/>
              <a:ext cx="1693026" cy="704243"/>
            </a:xfrm>
            <a:prstGeom prst="bentConnector3">
              <a:avLst>
                <a:gd name="adj1" fmla="val 50000"/>
              </a:avLst>
            </a:prstGeom>
            <a:ln w="19050">
              <a:solidFill>
                <a:schemeClr val="accent3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B3ED108F-FEE0-CFD1-127C-CFBAE773BEA9}"/>
              </a:ext>
            </a:extLst>
          </p:cNvPr>
          <p:cNvGrpSpPr/>
          <p:nvPr/>
        </p:nvGrpSpPr>
        <p:grpSpPr>
          <a:xfrm>
            <a:off x="5257906" y="3667411"/>
            <a:ext cx="2303104" cy="1797615"/>
            <a:chOff x="5257906" y="3667411"/>
            <a:chExt cx="2303104" cy="1797615"/>
          </a:xfrm>
        </p:grpSpPr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id="{9CDB4479-9680-6CB6-2F5B-6D4EC68B6B93}"/>
                </a:ext>
              </a:extLst>
            </p:cNvPr>
            <p:cNvSpPr txBox="1"/>
            <p:nvPr/>
          </p:nvSpPr>
          <p:spPr>
            <a:xfrm>
              <a:off x="5257906" y="4880251"/>
              <a:ext cx="2303104" cy="584775"/>
            </a:xfrm>
            <a:prstGeom prst="rect">
              <a:avLst/>
            </a:prstGeom>
            <a:gradFill flip="none" rotWithShape="1">
              <a:gsLst>
                <a:gs pos="35000">
                  <a:srgbClr val="FFC000"/>
                </a:gs>
                <a:gs pos="95000">
                  <a:schemeClr val="accent5">
                    <a:lumMod val="95000"/>
                    <a:lumOff val="5000"/>
                  </a:schemeClr>
                </a:gs>
                <a:gs pos="100000">
                  <a:schemeClr val="accent5">
                    <a:lumMod val="60000"/>
                  </a:schemeClr>
                </a:gs>
              </a:gsLst>
              <a:path path="circle">
                <a:fillToRect l="50000" t="130000" r="50000" b="-30000"/>
              </a:path>
              <a:tileRect/>
            </a:gradFill>
            <a:ln cap="flat">
              <a:solidFill>
                <a:srgbClr val="002060"/>
              </a:solidFill>
              <a:round/>
            </a:ln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algn="ctr">
                <a:defRPr sz="1200" b="1"/>
              </a:lvl1pPr>
            </a:lstStyle>
            <a:p>
              <a:r>
                <a:rPr lang="en-GB" sz="1600" dirty="0"/>
                <a:t>Cold Powering </a:t>
              </a:r>
            </a:p>
            <a:p>
              <a:r>
                <a:rPr lang="en-GB" sz="1600" dirty="0"/>
                <a:t>Tests Magnet #1</a:t>
              </a:r>
            </a:p>
          </p:txBody>
        </p:sp>
        <p:cxnSp>
          <p:nvCxnSpPr>
            <p:cNvPr id="58" name="Straight Arrow Connector 57">
              <a:extLst>
                <a:ext uri="{FF2B5EF4-FFF2-40B4-BE49-F238E27FC236}">
                  <a16:creationId xmlns:a16="http://schemas.microsoft.com/office/drawing/2014/main" id="{4A233483-76FA-6B06-AEA5-52DCEDD933D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535571" y="3667411"/>
              <a:ext cx="0" cy="1207239"/>
            </a:xfrm>
            <a:prstGeom prst="straightConnector1">
              <a:avLst/>
            </a:prstGeom>
            <a:ln w="19050">
              <a:solidFill>
                <a:schemeClr val="accent3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9" name="Group 58">
            <a:extLst>
              <a:ext uri="{FF2B5EF4-FFF2-40B4-BE49-F238E27FC236}">
                <a16:creationId xmlns:a16="http://schemas.microsoft.com/office/drawing/2014/main" id="{E1FA3825-D637-4DF8-3953-9CC137104FD5}"/>
              </a:ext>
            </a:extLst>
          </p:cNvPr>
          <p:cNvGrpSpPr/>
          <p:nvPr/>
        </p:nvGrpSpPr>
        <p:grpSpPr>
          <a:xfrm>
            <a:off x="7684623" y="3688201"/>
            <a:ext cx="2847712" cy="1861295"/>
            <a:chOff x="7031437" y="3559616"/>
            <a:chExt cx="2847712" cy="1861295"/>
          </a:xfrm>
        </p:grpSpPr>
        <p:sp>
          <p:nvSpPr>
            <p:cNvPr id="60" name="TextBox 59">
              <a:extLst>
                <a:ext uri="{FF2B5EF4-FFF2-40B4-BE49-F238E27FC236}">
                  <a16:creationId xmlns:a16="http://schemas.microsoft.com/office/drawing/2014/main" id="{8253DB0F-B9AC-76B9-1C34-5BD93E307DB6}"/>
                </a:ext>
              </a:extLst>
            </p:cNvPr>
            <p:cNvSpPr txBox="1"/>
            <p:nvPr/>
          </p:nvSpPr>
          <p:spPr>
            <a:xfrm>
              <a:off x="7031437" y="4589914"/>
              <a:ext cx="2847712" cy="830997"/>
            </a:xfrm>
            <a:prstGeom prst="rect">
              <a:avLst/>
            </a:prstGeom>
            <a:gradFill flip="none" rotWithShape="1">
              <a:gsLst>
                <a:gs pos="35000">
                  <a:srgbClr val="92D050"/>
                </a:gs>
                <a:gs pos="95000">
                  <a:schemeClr val="accent5">
                    <a:lumMod val="95000"/>
                    <a:lumOff val="5000"/>
                  </a:schemeClr>
                </a:gs>
                <a:gs pos="100000">
                  <a:schemeClr val="accent5">
                    <a:lumMod val="60000"/>
                  </a:schemeClr>
                </a:gs>
              </a:gsLst>
              <a:path path="circle">
                <a:fillToRect l="50000" t="130000" r="50000" b="-30000"/>
              </a:path>
              <a:tileRect/>
            </a:gradFill>
            <a:ln cap="flat">
              <a:solidFill>
                <a:srgbClr val="002060"/>
              </a:solidFill>
              <a:round/>
            </a:ln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algn="ctr">
                <a:defRPr sz="1200" b="1"/>
              </a:lvl1pPr>
            </a:lstStyle>
            <a:p>
              <a:r>
                <a:rPr lang="en-GB" sz="1600" dirty="0"/>
                <a:t> Single Aperture Magnet #2 assembly</a:t>
              </a:r>
            </a:p>
            <a:p>
              <a:endParaRPr lang="en-GB" sz="1600" dirty="0"/>
            </a:p>
          </p:txBody>
        </p:sp>
        <p:cxnSp>
          <p:nvCxnSpPr>
            <p:cNvPr id="61" name="Straight Arrow Connector 60">
              <a:extLst>
                <a:ext uri="{FF2B5EF4-FFF2-40B4-BE49-F238E27FC236}">
                  <a16:creationId xmlns:a16="http://schemas.microsoft.com/office/drawing/2014/main" id="{4D4EE86D-AFF6-F222-E4AE-DA9BF9EE5F6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860848" y="3559616"/>
              <a:ext cx="0" cy="1021251"/>
            </a:xfrm>
            <a:prstGeom prst="straightConnector1">
              <a:avLst/>
            </a:prstGeom>
            <a:ln w="19050">
              <a:solidFill>
                <a:schemeClr val="accent3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2" name="Group 61">
            <a:extLst>
              <a:ext uri="{FF2B5EF4-FFF2-40B4-BE49-F238E27FC236}">
                <a16:creationId xmlns:a16="http://schemas.microsoft.com/office/drawing/2014/main" id="{D4EB6AFB-32DB-19E1-C784-11D78906D023}"/>
              </a:ext>
            </a:extLst>
          </p:cNvPr>
          <p:cNvGrpSpPr/>
          <p:nvPr/>
        </p:nvGrpSpPr>
        <p:grpSpPr>
          <a:xfrm>
            <a:off x="8734187" y="1702934"/>
            <a:ext cx="3177677" cy="1648611"/>
            <a:chOff x="5633176" y="647107"/>
            <a:chExt cx="3177677" cy="1648611"/>
          </a:xfrm>
        </p:grpSpPr>
        <p:sp>
          <p:nvSpPr>
            <p:cNvPr id="63" name="TextBox 62">
              <a:extLst>
                <a:ext uri="{FF2B5EF4-FFF2-40B4-BE49-F238E27FC236}">
                  <a16:creationId xmlns:a16="http://schemas.microsoft.com/office/drawing/2014/main" id="{2288E7D3-B04B-6DA4-C70F-7AB5C0CC71E9}"/>
                </a:ext>
              </a:extLst>
            </p:cNvPr>
            <p:cNvSpPr txBox="1"/>
            <p:nvPr/>
          </p:nvSpPr>
          <p:spPr>
            <a:xfrm>
              <a:off x="5785106" y="647107"/>
              <a:ext cx="3025747" cy="338554"/>
            </a:xfrm>
            <a:prstGeom prst="rect">
              <a:avLst/>
            </a:prstGeom>
            <a:gradFill flip="none" rotWithShape="1">
              <a:gsLst>
                <a:gs pos="35000">
                  <a:srgbClr val="92D050"/>
                </a:gs>
                <a:gs pos="95000">
                  <a:schemeClr val="accent5">
                    <a:lumMod val="95000"/>
                    <a:lumOff val="5000"/>
                  </a:schemeClr>
                </a:gs>
                <a:gs pos="100000">
                  <a:schemeClr val="accent5">
                    <a:lumMod val="60000"/>
                  </a:schemeClr>
                </a:gs>
              </a:gsLst>
              <a:path path="circle">
                <a:fillToRect l="50000" t="130000" r="50000" b="-30000"/>
              </a:path>
              <a:tileRect/>
            </a:gradFill>
            <a:ln cap="flat">
              <a:solidFill>
                <a:srgbClr val="002060"/>
              </a:solidFill>
              <a:round/>
            </a:ln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algn="ctr">
                <a:defRPr sz="1200" b="1"/>
              </a:lvl1pPr>
            </a:lstStyle>
            <a:p>
              <a:r>
                <a:rPr lang="en-GB" sz="1600" dirty="0"/>
                <a:t> Powering tests Magnet #2 </a:t>
              </a:r>
            </a:p>
          </p:txBody>
        </p:sp>
        <p:cxnSp>
          <p:nvCxnSpPr>
            <p:cNvPr id="64" name="Elbow Connector 63">
              <a:extLst>
                <a:ext uri="{FF2B5EF4-FFF2-40B4-BE49-F238E27FC236}">
                  <a16:creationId xmlns:a16="http://schemas.microsoft.com/office/drawing/2014/main" id="{3E030ED2-556A-3D2C-2CD4-30CC8D4849D0}"/>
                </a:ext>
              </a:extLst>
            </p:cNvPr>
            <p:cNvCxnSpPr>
              <a:cxnSpLocks/>
              <a:stCxn id="63" idx="1"/>
            </p:cNvCxnSpPr>
            <p:nvPr/>
          </p:nvCxnSpPr>
          <p:spPr>
            <a:xfrm rot="10800000" flipV="1">
              <a:off x="5633176" y="816384"/>
              <a:ext cx="151931" cy="1479334"/>
            </a:xfrm>
            <a:prstGeom prst="bentConnector2">
              <a:avLst/>
            </a:prstGeom>
            <a:ln w="19050">
              <a:solidFill>
                <a:schemeClr val="accent3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5" name="Group 64">
            <a:extLst>
              <a:ext uri="{FF2B5EF4-FFF2-40B4-BE49-F238E27FC236}">
                <a16:creationId xmlns:a16="http://schemas.microsoft.com/office/drawing/2014/main" id="{3DA01BDD-A017-07BA-1DF0-B315E1ADAD9F}"/>
              </a:ext>
            </a:extLst>
          </p:cNvPr>
          <p:cNvGrpSpPr/>
          <p:nvPr/>
        </p:nvGrpSpPr>
        <p:grpSpPr>
          <a:xfrm>
            <a:off x="8829849" y="2156536"/>
            <a:ext cx="3252465" cy="1152625"/>
            <a:chOff x="8829849" y="2156536"/>
            <a:chExt cx="3252465" cy="1152625"/>
          </a:xfrm>
        </p:grpSpPr>
        <p:sp>
          <p:nvSpPr>
            <p:cNvPr id="66" name="TextBox 65">
              <a:extLst>
                <a:ext uri="{FF2B5EF4-FFF2-40B4-BE49-F238E27FC236}">
                  <a16:creationId xmlns:a16="http://schemas.microsoft.com/office/drawing/2014/main" id="{04AC81FA-3AF2-B5BB-F218-08E30B66766D}"/>
                </a:ext>
              </a:extLst>
            </p:cNvPr>
            <p:cNvSpPr txBox="1"/>
            <p:nvPr/>
          </p:nvSpPr>
          <p:spPr>
            <a:xfrm>
              <a:off x="8829849" y="2156536"/>
              <a:ext cx="3252465" cy="830997"/>
            </a:xfrm>
            <a:prstGeom prst="rect">
              <a:avLst/>
            </a:prstGeom>
            <a:gradFill flip="none" rotWithShape="1">
              <a:gsLst>
                <a:gs pos="35000">
                  <a:schemeClr val="tx1">
                    <a:lumMod val="40000"/>
                    <a:lumOff val="60000"/>
                  </a:schemeClr>
                </a:gs>
                <a:gs pos="95000">
                  <a:schemeClr val="accent5">
                    <a:lumMod val="95000"/>
                    <a:lumOff val="5000"/>
                  </a:schemeClr>
                </a:gs>
                <a:gs pos="100000">
                  <a:schemeClr val="accent5">
                    <a:lumMod val="60000"/>
                  </a:schemeClr>
                </a:gs>
              </a:gsLst>
              <a:path path="circle">
                <a:fillToRect l="50000" t="130000" r="50000" b="-30000"/>
              </a:path>
              <a:tileRect/>
            </a:gradFill>
            <a:ln cap="flat">
              <a:solidFill>
                <a:srgbClr val="002060"/>
              </a:solidFill>
              <a:round/>
            </a:ln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algn="ctr">
                <a:defRPr sz="1200" b="1"/>
              </a:lvl1pPr>
            </a:lstStyle>
            <a:p>
              <a:r>
                <a:rPr lang="en-GB" sz="1600" dirty="0"/>
                <a:t> Double Aperture Magnet #1 assembly</a:t>
              </a:r>
            </a:p>
            <a:p>
              <a:endParaRPr lang="en-GB" sz="1600" dirty="0"/>
            </a:p>
          </p:txBody>
        </p:sp>
        <p:cxnSp>
          <p:nvCxnSpPr>
            <p:cNvPr id="67" name="Straight Arrow Connector 66">
              <a:extLst>
                <a:ext uri="{FF2B5EF4-FFF2-40B4-BE49-F238E27FC236}">
                  <a16:creationId xmlns:a16="http://schemas.microsoft.com/office/drawing/2014/main" id="{8E381839-AD56-D74B-E0C8-CD45917170FD}"/>
                </a:ext>
              </a:extLst>
            </p:cNvPr>
            <p:cNvCxnSpPr>
              <a:cxnSpLocks/>
            </p:cNvCxnSpPr>
            <p:nvPr/>
          </p:nvCxnSpPr>
          <p:spPr>
            <a:xfrm>
              <a:off x="9955936" y="3000058"/>
              <a:ext cx="0" cy="309103"/>
            </a:xfrm>
            <a:prstGeom prst="straightConnector1">
              <a:avLst/>
            </a:prstGeom>
            <a:ln w="19050">
              <a:solidFill>
                <a:schemeClr val="accent3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8" name="Group 67">
            <a:extLst>
              <a:ext uri="{FF2B5EF4-FFF2-40B4-BE49-F238E27FC236}">
                <a16:creationId xmlns:a16="http://schemas.microsoft.com/office/drawing/2014/main" id="{9FC928E9-C723-82EA-06D7-7B99F9030BF6}"/>
              </a:ext>
            </a:extLst>
          </p:cNvPr>
          <p:cNvGrpSpPr/>
          <p:nvPr/>
        </p:nvGrpSpPr>
        <p:grpSpPr>
          <a:xfrm>
            <a:off x="8603589" y="3665636"/>
            <a:ext cx="3389150" cy="993446"/>
            <a:chOff x="8669743" y="3664883"/>
            <a:chExt cx="3389150" cy="993446"/>
          </a:xfrm>
        </p:grpSpPr>
        <p:cxnSp>
          <p:nvCxnSpPr>
            <p:cNvPr id="69" name="Straight Arrow Connector 68">
              <a:extLst>
                <a:ext uri="{FF2B5EF4-FFF2-40B4-BE49-F238E27FC236}">
                  <a16:creationId xmlns:a16="http://schemas.microsoft.com/office/drawing/2014/main" id="{DA1B2017-3B23-956E-86CB-986E69E0F70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0364318" y="3664883"/>
              <a:ext cx="0" cy="384951"/>
            </a:xfrm>
            <a:prstGeom prst="straightConnector1">
              <a:avLst/>
            </a:prstGeom>
            <a:ln w="19050">
              <a:solidFill>
                <a:schemeClr val="accent3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0" name="TextBox 69">
              <a:extLst>
                <a:ext uri="{FF2B5EF4-FFF2-40B4-BE49-F238E27FC236}">
                  <a16:creationId xmlns:a16="http://schemas.microsoft.com/office/drawing/2014/main" id="{88110B16-3BA8-775B-DBC6-6B4406B47E87}"/>
                </a:ext>
              </a:extLst>
            </p:cNvPr>
            <p:cNvSpPr txBox="1"/>
            <p:nvPr/>
          </p:nvSpPr>
          <p:spPr>
            <a:xfrm>
              <a:off x="8669743" y="4073554"/>
              <a:ext cx="3389150" cy="584775"/>
            </a:xfrm>
            <a:prstGeom prst="rect">
              <a:avLst/>
            </a:prstGeom>
            <a:gradFill flip="none" rotWithShape="1">
              <a:gsLst>
                <a:gs pos="56000">
                  <a:schemeClr val="tx1">
                    <a:lumMod val="40000"/>
                    <a:lumOff val="60000"/>
                  </a:schemeClr>
                </a:gs>
                <a:gs pos="95000">
                  <a:schemeClr val="accent5">
                    <a:lumMod val="95000"/>
                    <a:lumOff val="5000"/>
                  </a:schemeClr>
                </a:gs>
                <a:gs pos="100000">
                  <a:schemeClr val="accent5">
                    <a:lumMod val="60000"/>
                  </a:schemeClr>
                </a:gs>
              </a:gsLst>
              <a:path path="circle">
                <a:fillToRect l="50000" t="130000" r="50000" b="-30000"/>
              </a:path>
              <a:tileRect/>
            </a:gradFill>
            <a:ln cap="flat">
              <a:solidFill>
                <a:srgbClr val="002060"/>
              </a:solidFill>
              <a:round/>
            </a:ln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algn="ctr">
                <a:defRPr sz="1200" b="1"/>
              </a:lvl1pPr>
            </a:lstStyle>
            <a:p>
              <a:r>
                <a:rPr lang="en-GB" sz="1600" dirty="0"/>
                <a:t>Double Aperture Magnet Magnet #1 powering tests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0080967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666780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33760D6-D6C2-1465-C75C-E350672D0B21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CH"/>
              <a:t>Date: Tuesday March 18th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AB56AE-0AD1-A0D7-FECB-985E8BB61D1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Author: JC PEREZ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4AD4B78-5AEB-F126-2B50-95013548C71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0ACD1834-B046-B932-B025-2ACAC39D7DDE}"/>
              </a:ext>
            </a:extLst>
          </p:cNvPr>
          <p:cNvSpPr txBox="1">
            <a:spLocks/>
          </p:cNvSpPr>
          <p:nvPr/>
        </p:nvSpPr>
        <p:spPr>
          <a:xfrm>
            <a:off x="3013626" y="1686250"/>
            <a:ext cx="6164747" cy="2371459"/>
          </a:xfrm>
          <a:prstGeom prst="rect">
            <a:avLst/>
          </a:prstGeom>
        </p:spPr>
        <p:txBody>
          <a:bodyPr vert="horz" lIns="34291" rIns="34291" anchor="ctr">
            <a:normAutofit fontScale="92500" lnSpcReduction="1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pPr algn="ctr"/>
            <a:r>
              <a:rPr lang="en-GB" sz="3451" dirty="0"/>
              <a:t>Introduction to BOND Design   March 2025</a:t>
            </a:r>
          </a:p>
          <a:p>
            <a:pPr algn="ctr"/>
            <a:endParaRPr lang="en-GB" sz="3451" dirty="0"/>
          </a:p>
          <a:p>
            <a:pPr algn="ctr"/>
            <a:r>
              <a:rPr lang="en-GB" sz="3451" dirty="0"/>
              <a:t>BOND 14 T Dipole design meeting</a:t>
            </a:r>
            <a:br>
              <a:rPr lang="en-GB" sz="3451" dirty="0"/>
            </a:br>
            <a:endParaRPr lang="en-GB" sz="3451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C2A23DD-A797-A786-5E31-AA19D3B7FFBC}"/>
              </a:ext>
            </a:extLst>
          </p:cNvPr>
          <p:cNvSpPr txBox="1"/>
          <p:nvPr/>
        </p:nvSpPr>
        <p:spPr>
          <a:xfrm>
            <a:off x="3651745" y="4338716"/>
            <a:ext cx="4367648" cy="3002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FR" sz="1351" dirty="0"/>
              <a:t>Author</a:t>
            </a:r>
            <a:r>
              <a:rPr lang="en-FR" sz="1351"/>
              <a:t>: </a:t>
            </a:r>
            <a:r>
              <a:rPr lang="fr-CH" sz="1351" dirty="0"/>
              <a:t>Juan Carlos Perez</a:t>
            </a:r>
            <a:endParaRPr lang="en-FR" sz="1351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B963441-C360-6CCC-AFA5-F15573172F17}"/>
              </a:ext>
            </a:extLst>
          </p:cNvPr>
          <p:cNvSpPr txBox="1"/>
          <p:nvPr/>
        </p:nvSpPr>
        <p:spPr>
          <a:xfrm>
            <a:off x="3651745" y="4725865"/>
            <a:ext cx="2262222" cy="300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FR" sz="1351"/>
              <a:t>Date:</a:t>
            </a:r>
            <a:r>
              <a:rPr lang="fr-CH" sz="1351" dirty="0"/>
              <a:t> Tuesday March 18th</a:t>
            </a:r>
            <a:r>
              <a:rPr lang="en-FR" sz="1351"/>
              <a:t> </a:t>
            </a:r>
            <a:endParaRPr lang="en-FR" sz="1351" dirty="0"/>
          </a:p>
        </p:txBody>
      </p:sp>
    </p:spTree>
    <p:extLst>
      <p:ext uri="{BB962C8B-B14F-4D97-AF65-F5344CB8AC3E}">
        <p14:creationId xmlns:p14="http://schemas.microsoft.com/office/powerpoint/2010/main" val="2179798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0FCFE47-E017-DC70-4D8E-D18E8A539602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CH"/>
              <a:t>Date: Tuesday March 18th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7F60FC0-C8F8-CBBE-645D-A8EAC083B43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Author: JC PEREZ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AF21D37-A999-F344-1F63-766A38C90E9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43369F84-AA25-D514-77F9-3CA62036B8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09904" y="1044703"/>
            <a:ext cx="6170141" cy="705332"/>
          </a:xfrm>
        </p:spPr>
        <p:txBody>
          <a:bodyPr/>
          <a:lstStyle/>
          <a:p>
            <a:r>
              <a:rPr lang="en-US" dirty="0"/>
              <a:t>Table of contents </a:t>
            </a:r>
            <a:endParaRPr lang="en-GB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03DCBA80-C3D9-3E0B-E3E6-961012F8A5B2}"/>
              </a:ext>
            </a:extLst>
          </p:cNvPr>
          <p:cNvSpPr txBox="1">
            <a:spLocks/>
          </p:cNvSpPr>
          <p:nvPr/>
        </p:nvSpPr>
        <p:spPr>
          <a:xfrm>
            <a:off x="3009904" y="1849381"/>
            <a:ext cx="6170141" cy="3502647"/>
          </a:xfrm>
          <a:prstGeom prst="rect">
            <a:avLst/>
          </a:prstGeom>
        </p:spPr>
        <p:txBody>
          <a:bodyPr/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251" dirty="0"/>
              <a:t>High Field Magnet Program</a:t>
            </a:r>
          </a:p>
          <a:p>
            <a:r>
              <a:rPr lang="en-GB" sz="2251" dirty="0"/>
              <a:t>BOND design status </a:t>
            </a:r>
          </a:p>
          <a:p>
            <a:r>
              <a:rPr lang="en-GB" sz="2251" dirty="0"/>
              <a:t>Tooling and Mock-ups for BOND fabrication</a:t>
            </a:r>
          </a:p>
        </p:txBody>
      </p:sp>
    </p:spTree>
    <p:extLst>
      <p:ext uri="{BB962C8B-B14F-4D97-AF65-F5344CB8AC3E}">
        <p14:creationId xmlns:p14="http://schemas.microsoft.com/office/powerpoint/2010/main" val="36643108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2733385-27A8-8E32-03B3-207EB5A21456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CH"/>
              <a:t>Date: Tuesday March 18th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32EFC8-0A35-BA1B-875F-E828753D249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Author: JC PEREZ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7ADDAC5-84FF-524A-0142-847D1D1FF7B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CCE16E69-F11C-B24E-89C3-C4699EC29BE3}"/>
              </a:ext>
            </a:extLst>
          </p:cNvPr>
          <p:cNvGrpSpPr/>
          <p:nvPr/>
        </p:nvGrpSpPr>
        <p:grpSpPr>
          <a:xfrm>
            <a:off x="213756" y="232302"/>
            <a:ext cx="11625943" cy="5971034"/>
            <a:chOff x="12330" y="78708"/>
            <a:chExt cx="9097253" cy="6289315"/>
          </a:xfrm>
        </p:grpSpPr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7826EB12-CC59-15B5-1FE9-9A62E87B1E5A}"/>
                </a:ext>
              </a:extLst>
            </p:cNvPr>
            <p:cNvGrpSpPr/>
            <p:nvPr/>
          </p:nvGrpSpPr>
          <p:grpSpPr>
            <a:xfrm>
              <a:off x="12330" y="78708"/>
              <a:ext cx="9097253" cy="6289315"/>
              <a:chOff x="12330" y="78708"/>
              <a:chExt cx="9097253" cy="6289315"/>
            </a:xfrm>
          </p:grpSpPr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C2974F31-DA77-DBD9-DE8A-D5D4273E6AA3}"/>
                  </a:ext>
                </a:extLst>
              </p:cNvPr>
              <p:cNvSpPr txBox="1"/>
              <p:nvPr/>
            </p:nvSpPr>
            <p:spPr>
              <a:xfrm>
                <a:off x="283582" y="5782708"/>
                <a:ext cx="1227081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CH" sz="14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January 2025</a:t>
                </a:r>
                <a:endParaRPr lang="en-GB" sz="14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grpSp>
            <p:nvGrpSpPr>
              <p:cNvPr id="11" name="Group 10">
                <a:extLst>
                  <a:ext uri="{FF2B5EF4-FFF2-40B4-BE49-F238E27FC236}">
                    <a16:creationId xmlns:a16="http://schemas.microsoft.com/office/drawing/2014/main" id="{917DC1FA-4EF4-71F4-3D1F-256B3EAAD096}"/>
                  </a:ext>
                </a:extLst>
              </p:cNvPr>
              <p:cNvGrpSpPr/>
              <p:nvPr/>
            </p:nvGrpSpPr>
            <p:grpSpPr>
              <a:xfrm>
                <a:off x="12330" y="78708"/>
                <a:ext cx="9097253" cy="6289315"/>
                <a:chOff x="12330" y="78708"/>
                <a:chExt cx="9097253" cy="6289315"/>
              </a:xfrm>
            </p:grpSpPr>
            <p:grpSp>
              <p:nvGrpSpPr>
                <p:cNvPr id="12" name="Group 11">
                  <a:extLst>
                    <a:ext uri="{FF2B5EF4-FFF2-40B4-BE49-F238E27FC236}">
                      <a16:creationId xmlns:a16="http://schemas.microsoft.com/office/drawing/2014/main" id="{11A5AD31-FBEA-70D6-9B79-67D728E0F73F}"/>
                    </a:ext>
                  </a:extLst>
                </p:cNvPr>
                <p:cNvGrpSpPr/>
                <p:nvPr/>
              </p:nvGrpSpPr>
              <p:grpSpPr>
                <a:xfrm>
                  <a:off x="12330" y="329845"/>
                  <a:ext cx="9097253" cy="6038178"/>
                  <a:chOff x="0" y="-113999"/>
                  <a:chExt cx="9097253" cy="6038178"/>
                </a:xfrm>
              </p:grpSpPr>
              <p:grpSp>
                <p:nvGrpSpPr>
                  <p:cNvPr id="16" name="Group 15">
                    <a:extLst>
                      <a:ext uri="{FF2B5EF4-FFF2-40B4-BE49-F238E27FC236}">
                        <a16:creationId xmlns:a16="http://schemas.microsoft.com/office/drawing/2014/main" id="{0F98A078-7F3D-8E9E-C3A0-CDE4657779F5}"/>
                      </a:ext>
                    </a:extLst>
                  </p:cNvPr>
                  <p:cNvGrpSpPr/>
                  <p:nvPr/>
                </p:nvGrpSpPr>
                <p:grpSpPr>
                  <a:xfrm>
                    <a:off x="0" y="-113999"/>
                    <a:ext cx="9097253" cy="6038178"/>
                    <a:chOff x="0" y="-279102"/>
                    <a:chExt cx="9097253" cy="6563238"/>
                  </a:xfrm>
                </p:grpSpPr>
                <p:grpSp>
                  <p:nvGrpSpPr>
                    <p:cNvPr id="19" name="Group 18">
                      <a:extLst>
                        <a:ext uri="{FF2B5EF4-FFF2-40B4-BE49-F238E27FC236}">
                          <a16:creationId xmlns:a16="http://schemas.microsoft.com/office/drawing/2014/main" id="{3918C41F-1D7A-27AE-9F33-88A7AFD2C119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0" y="-279102"/>
                      <a:ext cx="9097253" cy="6563238"/>
                      <a:chOff x="0" y="-146750"/>
                      <a:chExt cx="9097253" cy="6563238"/>
                    </a:xfrm>
                  </p:grpSpPr>
                  <p:grpSp>
                    <p:nvGrpSpPr>
                      <p:cNvPr id="21" name="Group 20">
                        <a:extLst>
                          <a:ext uri="{FF2B5EF4-FFF2-40B4-BE49-F238E27FC236}">
                            <a16:creationId xmlns:a16="http://schemas.microsoft.com/office/drawing/2014/main" id="{60220F4B-43C5-CAEA-C369-0BA5DAE6C377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0" y="-146750"/>
                        <a:ext cx="9097253" cy="6563238"/>
                        <a:chOff x="0" y="-146750"/>
                        <a:chExt cx="9097253" cy="6563238"/>
                      </a:xfrm>
                    </p:grpSpPr>
                    <p:grpSp>
                      <p:nvGrpSpPr>
                        <p:cNvPr id="23" name="Group 22">
                          <a:extLst>
                            <a:ext uri="{FF2B5EF4-FFF2-40B4-BE49-F238E27FC236}">
                              <a16:creationId xmlns:a16="http://schemas.microsoft.com/office/drawing/2014/main" id="{E38B53EB-97E0-EB69-BCA7-12ADF6003262}"/>
                            </a:ext>
                          </a:extLst>
                        </p:cNvPr>
                        <p:cNvGrpSpPr/>
                        <p:nvPr/>
                      </p:nvGrpSpPr>
                      <p:grpSpPr>
                        <a:xfrm>
                          <a:off x="0" y="-146750"/>
                          <a:ext cx="9097253" cy="6563238"/>
                          <a:chOff x="0" y="-138867"/>
                          <a:chExt cx="9097253" cy="6563238"/>
                        </a:xfrm>
                      </p:grpSpPr>
                      <p:grpSp>
                        <p:nvGrpSpPr>
                          <p:cNvPr id="25" name="Group 24">
                            <a:extLst>
                              <a:ext uri="{FF2B5EF4-FFF2-40B4-BE49-F238E27FC236}">
                                <a16:creationId xmlns:a16="http://schemas.microsoft.com/office/drawing/2014/main" id="{E8A915F7-18EF-BCDB-BF7B-CF68E319FE02}"/>
                              </a:ext>
                            </a:extLst>
                          </p:cNvPr>
                          <p:cNvGrpSpPr/>
                          <p:nvPr/>
                        </p:nvGrpSpPr>
                        <p:grpSpPr>
                          <a:xfrm>
                            <a:off x="0" y="-138867"/>
                            <a:ext cx="9097253" cy="6563238"/>
                            <a:chOff x="0" y="-166275"/>
                            <a:chExt cx="9097253" cy="6563238"/>
                          </a:xfrm>
                        </p:grpSpPr>
                        <p:sp>
                          <p:nvSpPr>
                            <p:cNvPr id="27" name="ZoneTexte 1">
                              <a:extLst>
                                <a:ext uri="{FF2B5EF4-FFF2-40B4-BE49-F238E27FC236}">
                                  <a16:creationId xmlns:a16="http://schemas.microsoft.com/office/drawing/2014/main" id="{D3D9F4C4-BA2C-5280-9E74-A5F025D838D8}"/>
                                </a:ext>
                              </a:extLst>
                            </p:cNvPr>
                            <p:cNvSpPr txBox="1"/>
                            <p:nvPr/>
                          </p:nvSpPr>
                          <p:spPr>
                            <a:xfrm>
                              <a:off x="2129732" y="-166275"/>
                              <a:ext cx="4587133" cy="654435"/>
                            </a:xfrm>
                            <a:prstGeom prst="rect">
                              <a:avLst/>
                            </a:prstGeom>
                            <a:ln>
                              <a:noFill/>
                            </a:ln>
                            <a:effectLst>
                              <a:glow rad="63500">
                                <a:srgbClr val="0070C0">
                                  <a:alpha val="40000"/>
                                </a:srgbClr>
                              </a:glow>
                            </a:effectLst>
                          </p:spPr>
                          <p:txBody>
                            <a:bodyPr wrap="none" lIns="91440" tIns="45720" rIns="91440" bIns="45720" rtlCol="0" anchor="t"/>
                            <a:lstStyle>
                              <a:lvl1pPr marL="0" indent="0">
                                <a:defRPr sz="1100">
                                  <a:latin typeface="+mn-lt"/>
                                  <a:ea typeface="+mn-ea"/>
                                  <a:cs typeface="+mn-cs"/>
                                </a:defRPr>
                              </a:lvl1pPr>
                              <a:lvl2pPr marL="457200" indent="0">
                                <a:defRPr sz="1100">
                                  <a:latin typeface="+mn-lt"/>
                                  <a:ea typeface="+mn-ea"/>
                                  <a:cs typeface="+mn-cs"/>
                                </a:defRPr>
                              </a:lvl2pPr>
                              <a:lvl3pPr marL="914400" indent="0">
                                <a:defRPr sz="1100">
                                  <a:latin typeface="+mn-lt"/>
                                  <a:ea typeface="+mn-ea"/>
                                  <a:cs typeface="+mn-cs"/>
                                </a:defRPr>
                              </a:lvl3pPr>
                              <a:lvl4pPr marL="1371600" indent="0">
                                <a:defRPr sz="1100">
                                  <a:latin typeface="+mn-lt"/>
                                  <a:ea typeface="+mn-ea"/>
                                  <a:cs typeface="+mn-cs"/>
                                </a:defRPr>
                              </a:lvl4pPr>
                              <a:lvl5pPr marL="1828800" indent="0">
                                <a:defRPr sz="1100">
                                  <a:latin typeface="+mn-lt"/>
                                  <a:ea typeface="+mn-ea"/>
                                  <a:cs typeface="+mn-cs"/>
                                </a:defRPr>
                              </a:lvl5pPr>
                              <a:lvl6pPr marL="2286000" indent="0">
                                <a:defRPr sz="1100">
                                  <a:latin typeface="+mn-lt"/>
                                  <a:ea typeface="+mn-ea"/>
                                  <a:cs typeface="+mn-cs"/>
                                </a:defRPr>
                              </a:lvl6pPr>
                              <a:lvl7pPr marL="2743200" indent="0">
                                <a:defRPr sz="1100">
                                  <a:latin typeface="+mn-lt"/>
                                  <a:ea typeface="+mn-ea"/>
                                  <a:cs typeface="+mn-cs"/>
                                </a:defRPr>
                              </a:lvl7pPr>
                              <a:lvl8pPr marL="3200400" indent="0">
                                <a:defRPr sz="1100">
                                  <a:latin typeface="+mn-lt"/>
                                  <a:ea typeface="+mn-ea"/>
                                  <a:cs typeface="+mn-cs"/>
                                </a:defRPr>
                              </a:lvl8pPr>
                              <a:lvl9pPr marL="3657600" indent="0">
                                <a:defRPr sz="1100">
                                  <a:latin typeface="+mn-lt"/>
                                  <a:ea typeface="+mn-ea"/>
                                  <a:cs typeface="+mn-cs"/>
                                </a:defRPr>
                              </a:lvl9pPr>
                            </a:lstStyle>
                            <a:p>
                              <a:pPr algn="ctr"/>
                              <a:r>
                                <a:rPr lang="en-GB" sz="2000" dirty="0">
                                  <a:solidFill>
                                    <a:schemeClr val="accent6"/>
                                  </a:solidFill>
                                  <a:latin typeface="Times New Roman"/>
                                  <a:cs typeface="Times New Roman"/>
                                </a:rPr>
                                <a:t>High Field Magnet Programme</a:t>
                              </a:r>
                              <a:endParaRPr lang="en-GB" sz="2000" baseline="0" dirty="0">
                                <a:solidFill>
                                  <a:schemeClr val="accent6"/>
                                </a:solidFill>
                                <a:latin typeface="Times New Roman" panose="02020603050405020304" pitchFamily="18" charset="0"/>
                                <a:cs typeface="Times New Roman" panose="02020603050405020304" pitchFamily="18" charset="0"/>
                              </a:endParaRPr>
                            </a:p>
                            <a:p>
                              <a:pPr algn="ctr"/>
                              <a:r>
                                <a:rPr lang="en-GB" sz="1600" baseline="0" dirty="0">
                                  <a:solidFill>
                                    <a:schemeClr val="accent6"/>
                                  </a:solidFill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a:t>E. Todesco (Leader)</a:t>
                              </a:r>
                              <a:r>
                                <a:rPr lang="en-GB" sz="1600" dirty="0">
                                  <a:solidFill>
                                    <a:schemeClr val="accent6"/>
                                  </a:solidFill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a:t>, </a:t>
                              </a:r>
                              <a:r>
                                <a:rPr lang="en-GB" sz="1600" baseline="0" dirty="0">
                                  <a:solidFill>
                                    <a:schemeClr val="accent6"/>
                                  </a:solidFill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a:t>B. </a:t>
                              </a:r>
                              <a:r>
                                <a:rPr lang="en-GB" sz="1600" baseline="0" dirty="0" err="1">
                                  <a:solidFill>
                                    <a:schemeClr val="accent6"/>
                                  </a:solidFill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a:t>Auchmann</a:t>
                              </a:r>
                              <a:r>
                                <a:rPr lang="en-GB" sz="1600" baseline="0" dirty="0">
                                  <a:solidFill>
                                    <a:schemeClr val="accent6"/>
                                  </a:solidFill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a:t> (Co-leader)</a:t>
                              </a:r>
                            </a:p>
                          </p:txBody>
                        </p:sp>
                        <p:sp>
                          <p:nvSpPr>
                            <p:cNvPr id="28" name="ZoneTexte 1">
                              <a:extLst>
                                <a:ext uri="{FF2B5EF4-FFF2-40B4-BE49-F238E27FC236}">
                                  <a16:creationId xmlns:a16="http://schemas.microsoft.com/office/drawing/2014/main" id="{C0EFC1A9-8B8D-FB17-EC83-876B9A25AD1E}"/>
                                </a:ext>
                              </a:extLst>
                            </p:cNvPr>
                            <p:cNvSpPr txBox="1"/>
                            <p:nvPr/>
                          </p:nvSpPr>
                          <p:spPr>
                            <a:xfrm>
                              <a:off x="274268" y="648632"/>
                              <a:ext cx="1390238" cy="512695"/>
                            </a:xfrm>
                            <a:prstGeom prst="rect">
                              <a:avLst/>
                            </a:prstGeom>
                            <a:ln w="0" cmpd="sng">
                              <a:solidFill>
                                <a:schemeClr val="bg1"/>
                              </a:solidFill>
                              <a:prstDash val="solid"/>
                            </a:ln>
                            <a:effectLst>
                              <a:glow rad="63500">
                                <a:srgbClr val="002060">
                                  <a:alpha val="40000"/>
                                </a:srgbClr>
                              </a:glow>
                            </a:effectLst>
                          </p:spPr>
                          <p:txBody>
                            <a:bodyPr wrap="none" lIns="91440" tIns="45720" rIns="91440" bIns="45720" rtlCol="0" anchor="t"/>
                            <a:lstStyle>
                              <a:lvl1pPr marL="0" indent="0">
                                <a:defRPr sz="1100">
                                  <a:latin typeface="+mn-lt"/>
                                  <a:ea typeface="+mn-ea"/>
                                  <a:cs typeface="+mn-cs"/>
                                </a:defRPr>
                              </a:lvl1pPr>
                              <a:lvl2pPr marL="457200" indent="0">
                                <a:defRPr sz="1100">
                                  <a:latin typeface="+mn-lt"/>
                                  <a:ea typeface="+mn-ea"/>
                                  <a:cs typeface="+mn-cs"/>
                                </a:defRPr>
                              </a:lvl2pPr>
                              <a:lvl3pPr marL="914400" indent="0">
                                <a:defRPr sz="1100">
                                  <a:latin typeface="+mn-lt"/>
                                  <a:ea typeface="+mn-ea"/>
                                  <a:cs typeface="+mn-cs"/>
                                </a:defRPr>
                              </a:lvl3pPr>
                              <a:lvl4pPr marL="1371600" indent="0">
                                <a:defRPr sz="1100">
                                  <a:latin typeface="+mn-lt"/>
                                  <a:ea typeface="+mn-ea"/>
                                  <a:cs typeface="+mn-cs"/>
                                </a:defRPr>
                              </a:lvl4pPr>
                              <a:lvl5pPr marL="1828800" indent="0">
                                <a:defRPr sz="1100">
                                  <a:latin typeface="+mn-lt"/>
                                  <a:ea typeface="+mn-ea"/>
                                  <a:cs typeface="+mn-cs"/>
                                </a:defRPr>
                              </a:lvl5pPr>
                              <a:lvl6pPr marL="2286000" indent="0">
                                <a:defRPr sz="1100">
                                  <a:latin typeface="+mn-lt"/>
                                  <a:ea typeface="+mn-ea"/>
                                  <a:cs typeface="+mn-cs"/>
                                </a:defRPr>
                              </a:lvl6pPr>
                              <a:lvl7pPr marL="2743200" indent="0">
                                <a:defRPr sz="1100">
                                  <a:latin typeface="+mn-lt"/>
                                  <a:ea typeface="+mn-ea"/>
                                  <a:cs typeface="+mn-cs"/>
                                </a:defRPr>
                              </a:lvl7pPr>
                              <a:lvl8pPr marL="3200400" indent="0">
                                <a:defRPr sz="1100">
                                  <a:latin typeface="+mn-lt"/>
                                  <a:ea typeface="+mn-ea"/>
                                  <a:cs typeface="+mn-cs"/>
                                </a:defRPr>
                              </a:lvl8pPr>
                              <a:lvl9pPr marL="3657600" indent="0">
                                <a:defRPr sz="1100">
                                  <a:latin typeface="+mn-lt"/>
                                  <a:ea typeface="+mn-ea"/>
                                  <a:cs typeface="+mn-cs"/>
                                </a:defRPr>
                              </a:lvl9pPr>
                            </a:lstStyle>
                            <a:p>
                              <a:pPr algn="ctr"/>
                              <a:r>
                                <a:rPr lang="en-GB" sz="1200" b="1" dirty="0">
                                  <a:solidFill>
                                    <a:schemeClr val="accent6"/>
                                  </a:solidFill>
                                  <a:latin typeface="Times New Roman"/>
                                  <a:cs typeface="Times New Roman"/>
                                </a:rPr>
                                <a:t>Programme office </a:t>
                              </a:r>
                              <a:endParaRPr lang="en-US" dirty="0">
                                <a:solidFill>
                                  <a:schemeClr val="accent6"/>
                                </a:solidFill>
                              </a:endParaRPr>
                            </a:p>
                            <a:p>
                              <a:pPr algn="ctr"/>
                              <a:r>
                                <a:rPr lang="en-GB" sz="1200" baseline="0" dirty="0"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a:t>G. Riddone</a:t>
                              </a:r>
                              <a:endParaRPr lang="en-GB" sz="1200" dirty="0">
                                <a:latin typeface="Times New Roman" panose="02020603050405020304" pitchFamily="18" charset="0"/>
                                <a:cs typeface="Times New Roman" panose="02020603050405020304" pitchFamily="18" charset="0"/>
                              </a:endParaRPr>
                            </a:p>
                          </p:txBody>
                        </p:sp>
                        <p:grpSp>
                          <p:nvGrpSpPr>
                            <p:cNvPr id="29" name="Group 28">
                              <a:extLst>
                                <a:ext uri="{FF2B5EF4-FFF2-40B4-BE49-F238E27FC236}">
                                  <a16:creationId xmlns:a16="http://schemas.microsoft.com/office/drawing/2014/main" id="{49122336-1DA9-136A-D7F7-7AEF6C362156}"/>
                                </a:ext>
                              </a:extLst>
                            </p:cNvPr>
                            <p:cNvGrpSpPr/>
                            <p:nvPr/>
                          </p:nvGrpSpPr>
                          <p:grpSpPr>
                            <a:xfrm>
                              <a:off x="0" y="1528929"/>
                              <a:ext cx="1862143" cy="3882946"/>
                              <a:chOff x="58969" y="2301577"/>
                              <a:chExt cx="1841142" cy="3882946"/>
                            </a:xfrm>
                          </p:grpSpPr>
                          <p:sp>
                            <p:nvSpPr>
                              <p:cNvPr id="61" name="ZoneTexte 1">
                                <a:extLst>
                                  <a:ext uri="{FF2B5EF4-FFF2-40B4-BE49-F238E27FC236}">
                                    <a16:creationId xmlns:a16="http://schemas.microsoft.com/office/drawing/2014/main" id="{DDA8939E-AE71-2768-34AC-5644846A5228}"/>
                                  </a:ext>
                                </a:extLst>
                              </p:cNvPr>
                              <p:cNvSpPr txBox="1"/>
                              <p:nvPr/>
                            </p:nvSpPr>
                            <p:spPr>
                              <a:xfrm>
                                <a:off x="58969" y="2301577"/>
                                <a:ext cx="1841142" cy="3882946"/>
                              </a:xfrm>
                              <a:prstGeom prst="rect">
                                <a:avLst/>
                              </a:prstGeom>
                              <a:ln w="0" cmpd="sng">
                                <a:solidFill>
                                  <a:schemeClr val="bg1"/>
                                </a:solidFill>
                                <a:prstDash val="solid"/>
                              </a:ln>
                              <a:effectLst>
                                <a:glow rad="63500">
                                  <a:srgbClr val="002060">
                                    <a:alpha val="23000"/>
                                  </a:srgbClr>
                                </a:glow>
                              </a:effectLst>
                            </p:spPr>
                            <p:txBody>
                              <a:bodyPr wrap="none" rtlCol="0"/>
                              <a:lstStyle>
                                <a:lvl1pPr marL="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1pPr>
                                <a:lvl2pPr marL="4572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2pPr>
                                <a:lvl3pPr marL="9144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3pPr>
                                <a:lvl4pPr marL="13716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4pPr>
                                <a:lvl5pPr marL="18288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5pPr>
                                <a:lvl6pPr marL="22860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6pPr>
                                <a:lvl7pPr marL="27432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7pPr>
                                <a:lvl8pPr marL="32004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8pPr>
                                <a:lvl9pPr marL="36576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9pPr>
                              </a:lstStyle>
                              <a:p>
                                <a:pPr algn="ctr"/>
                                <a:r>
                                  <a:rPr lang="en-GB" b="1" dirty="0">
                                    <a:solidFill>
                                      <a:schemeClr val="accent6"/>
                                    </a:solidFill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RD1: Nb</a:t>
                                </a:r>
                                <a:r>
                                  <a:rPr lang="en-GB" b="1" baseline="-25000" dirty="0">
                                    <a:solidFill>
                                      <a:schemeClr val="accent6"/>
                                    </a:solidFill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3</a:t>
                                </a:r>
                                <a:r>
                                  <a:rPr lang="en-GB" b="1" dirty="0">
                                    <a:solidFill>
                                      <a:schemeClr val="accent6"/>
                                    </a:solidFill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Sn conductor</a:t>
                                </a:r>
                              </a:p>
                              <a:p>
                                <a:pPr algn="ctr"/>
                                <a:endParaRPr lang="en-GB" b="1" dirty="0">
                                  <a:solidFill>
                                    <a:schemeClr val="accent6"/>
                                  </a:solidFill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endParaRPr>
                              </a:p>
                              <a:p>
                                <a:pPr algn="ctr"/>
                                <a:endParaRPr lang="en-GB" sz="1200" b="1" dirty="0">
                                  <a:solidFill>
                                    <a:schemeClr val="accent6"/>
                                  </a:solidFill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endParaRPr>
                              </a:p>
                              <a:p>
                                <a:pPr algn="ctr"/>
                                <a:endParaRPr lang="en-GB" sz="1200" b="1" dirty="0">
                                  <a:solidFill>
                                    <a:schemeClr val="accent6"/>
                                  </a:solidFill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endParaRPr>
                              </a:p>
                              <a:p>
                                <a:pPr algn="ctr"/>
                                <a:endParaRPr lang="en-GB" sz="1200" b="1" dirty="0">
                                  <a:solidFill>
                                    <a:schemeClr val="accent6"/>
                                  </a:solidFill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endParaRPr>
                              </a:p>
                              <a:p>
                                <a:pPr algn="ctr"/>
                                <a:endParaRPr lang="en-GB" sz="1200" b="1" dirty="0">
                                  <a:solidFill>
                                    <a:schemeClr val="accent6"/>
                                  </a:solidFill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endParaRPr>
                              </a:p>
                              <a:p>
                                <a:pPr algn="ctr"/>
                                <a:endParaRPr lang="en-GB" b="1" baseline="0" dirty="0">
                                  <a:solidFill>
                                    <a:schemeClr val="accent6"/>
                                  </a:solidFill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endParaRPr>
                              </a:p>
                              <a:p>
                                <a:pPr algn="ctr"/>
                                <a:endParaRPr lang="en-GB" b="1" dirty="0">
                                  <a:solidFill>
                                    <a:schemeClr val="accent6"/>
                                  </a:solidFill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endParaRPr>
                              </a:p>
                              <a:p>
                                <a:pPr algn="ctr"/>
                                <a:endParaRPr lang="en-GB" b="1" baseline="0" dirty="0">
                                  <a:solidFill>
                                    <a:schemeClr val="accent6"/>
                                  </a:solidFill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endParaRPr>
                              </a:p>
                              <a:p>
                                <a:pPr algn="ctr"/>
                                <a:endParaRPr lang="en-GB" b="1" dirty="0">
                                  <a:solidFill>
                                    <a:schemeClr val="accent6"/>
                                  </a:solidFill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endParaRPr>
                              </a:p>
                              <a:p>
                                <a:pPr algn="ctr"/>
                                <a:endParaRPr lang="en-GB" b="1" baseline="0" dirty="0">
                                  <a:solidFill>
                                    <a:schemeClr val="accent6"/>
                                  </a:solidFill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endParaRPr>
                              </a:p>
                              <a:p>
                                <a:pPr algn="ctr"/>
                                <a:endParaRPr lang="en-GB" b="1" dirty="0">
                                  <a:solidFill>
                                    <a:schemeClr val="accent6"/>
                                  </a:solidFill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endParaRPr>
                              </a:p>
                              <a:p>
                                <a:pPr algn="ctr"/>
                                <a:endParaRPr lang="en-GB" b="1" baseline="0" dirty="0">
                                  <a:solidFill>
                                    <a:schemeClr val="accent6"/>
                                  </a:solidFill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endParaRPr>
                              </a:p>
                              <a:p>
                                <a:pPr algn="ctr"/>
                                <a:endParaRPr lang="en-GB" b="1" dirty="0">
                                  <a:solidFill>
                                    <a:schemeClr val="accent6"/>
                                  </a:solidFill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endParaRPr>
                              </a:p>
                              <a:p>
                                <a:pPr algn="ctr"/>
                                <a:endParaRPr lang="en-GB" b="1" baseline="0" dirty="0">
                                  <a:solidFill>
                                    <a:schemeClr val="accent6"/>
                                  </a:solidFill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endParaRPr>
                              </a:p>
                              <a:p>
                                <a:pPr algn="ctr"/>
                                <a:endParaRPr lang="en-GB" b="1" dirty="0">
                                  <a:solidFill>
                                    <a:schemeClr val="accent6"/>
                                  </a:solidFill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endParaRPr>
                              </a:p>
                              <a:p>
                                <a:pPr algn="ctr"/>
                                <a:endParaRPr lang="en-GB" b="1" dirty="0">
                                  <a:solidFill>
                                    <a:schemeClr val="accent6"/>
                                  </a:solidFill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endParaRPr>
                              </a:p>
                              <a:p>
                                <a:pPr algn="ctr"/>
                                <a:r>
                                  <a:rPr lang="en-GB" sz="1050" b="1" baseline="0" dirty="0">
                                    <a:solidFill>
                                      <a:schemeClr val="accent6"/>
                                    </a:solidFill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RD1 line coordinators:</a:t>
                                </a:r>
                              </a:p>
                              <a:p>
                                <a:pPr algn="ctr"/>
                                <a:r>
                                  <a:rPr lang="en-GB" sz="1050" b="1" dirty="0">
                                    <a:solidFill>
                                      <a:schemeClr val="accent6"/>
                                    </a:solidFill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T. </a:t>
                                </a:r>
                                <a:r>
                                  <a:rPr lang="en-GB" sz="1050" b="1" dirty="0" err="1">
                                    <a:solidFill>
                                      <a:schemeClr val="accent6"/>
                                    </a:solidFill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Boutboul</a:t>
                                </a:r>
                                <a:r>
                                  <a:rPr lang="en-GB" sz="1050" b="1" dirty="0">
                                    <a:solidFill>
                                      <a:schemeClr val="accent6"/>
                                    </a:solidFill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 (CERN)</a:t>
                                </a:r>
                              </a:p>
                              <a:p>
                                <a:pPr algn="ctr"/>
                                <a:r>
                                  <a:rPr lang="en-GB" sz="1050" b="1" dirty="0">
                                    <a:solidFill>
                                      <a:schemeClr val="accent6"/>
                                    </a:solidFill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C. </a:t>
                                </a:r>
                                <a:r>
                                  <a:rPr lang="en-GB" sz="1050" b="1" dirty="0" err="1">
                                    <a:solidFill>
                                      <a:schemeClr val="accent6"/>
                                    </a:solidFill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Senatore</a:t>
                                </a:r>
                                <a:r>
                                  <a:rPr lang="en-GB" sz="1050" b="1" dirty="0">
                                    <a:solidFill>
                                      <a:schemeClr val="accent6"/>
                                    </a:solidFill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 (</a:t>
                                </a:r>
                                <a:r>
                                  <a:rPr lang="en-GB" sz="1050" b="1" dirty="0" err="1">
                                    <a:solidFill>
                                      <a:schemeClr val="accent6"/>
                                    </a:solidFill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UniGe</a:t>
                                </a:r>
                                <a:r>
                                  <a:rPr lang="en-GB" sz="1050" b="1" dirty="0">
                                    <a:solidFill>
                                      <a:schemeClr val="accent6"/>
                                    </a:solidFill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)</a:t>
                                </a:r>
                                <a:endParaRPr lang="en-GB" sz="1050" b="1" baseline="0" dirty="0">
                                  <a:solidFill>
                                    <a:schemeClr val="accent6"/>
                                  </a:solidFill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endParaRPr>
                              </a:p>
                              <a:p>
                                <a:pPr algn="ctr"/>
                                <a:endParaRPr lang="en-GB" b="0" baseline="0" dirty="0">
                                  <a:solidFill>
                                    <a:schemeClr val="accent6"/>
                                  </a:solidFill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endParaRPr>
                              </a:p>
                            </p:txBody>
                          </p:sp>
                          <p:sp>
                            <p:nvSpPr>
                              <p:cNvPr id="62" name="ZoneTexte 1">
                                <a:extLst>
                                  <a:ext uri="{FF2B5EF4-FFF2-40B4-BE49-F238E27FC236}">
                                    <a16:creationId xmlns:a16="http://schemas.microsoft.com/office/drawing/2014/main" id="{1DBF96E1-422F-BC02-34D3-88ACCF18D73D}"/>
                                  </a:ext>
                                </a:extLst>
                              </p:cNvPr>
                              <p:cNvSpPr txBox="1"/>
                              <p:nvPr/>
                            </p:nvSpPr>
                            <p:spPr>
                              <a:xfrm>
                                <a:off x="144717" y="2577069"/>
                                <a:ext cx="1666424" cy="474725"/>
                              </a:xfrm>
                              <a:prstGeom prst="rect">
                                <a:avLst/>
                              </a:prstGeom>
                              <a:ln w="0" cmpd="sng">
                                <a:solidFill>
                                  <a:srgbClr val="0000FF"/>
                                </a:solidFill>
                                <a:prstDash val="solid"/>
                              </a:ln>
                              <a:effectLst>
                                <a:glow rad="63500">
                                  <a:srgbClr val="002060">
                                    <a:alpha val="40000"/>
                                  </a:srgbClr>
                                </a:glow>
                              </a:effectLst>
                            </p:spPr>
                            <p:txBody>
                              <a:bodyPr wrap="none" rtlCol="0"/>
                              <a:lstStyle>
                                <a:lvl1pPr marL="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1pPr>
                                <a:lvl2pPr marL="4572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2pPr>
                                <a:lvl3pPr marL="9144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3pPr>
                                <a:lvl4pPr marL="13716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4pPr>
                                <a:lvl5pPr marL="18288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5pPr>
                                <a:lvl6pPr marL="22860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6pPr>
                                <a:lvl7pPr marL="27432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7pPr>
                                <a:lvl8pPr marL="32004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8pPr>
                                <a:lvl9pPr marL="36576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9pPr>
                              </a:lstStyle>
                              <a:p>
                                <a:pPr algn="ctr"/>
                                <a:r>
                                  <a:rPr lang="en-GB" sz="1050" dirty="0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1.1</a:t>
                                </a:r>
                                <a:r>
                                  <a:rPr lang="en-GB" sz="1050" b="1" dirty="0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 Nb</a:t>
                                </a:r>
                                <a:r>
                                  <a:rPr lang="en-GB" sz="1050" b="1" baseline="-25000" dirty="0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3</a:t>
                                </a:r>
                                <a:r>
                                  <a:rPr lang="en-GB" sz="1050" b="1" dirty="0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Sn wire and cable</a:t>
                                </a:r>
                                <a:endParaRPr lang="en-GB" sz="1050" b="1" baseline="0" dirty="0"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endParaRPr>
                              </a:p>
                              <a:p>
                                <a:pPr algn="ctr"/>
                                <a:r>
                                  <a:rPr lang="en-GB" sz="1050" baseline="0" dirty="0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T. </a:t>
                                </a:r>
                                <a:r>
                                  <a:rPr lang="en-GB" sz="1050" baseline="0" dirty="0" err="1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Boutboul</a:t>
                                </a:r>
                                <a:r>
                                  <a:rPr lang="en-GB" sz="1050" baseline="0" dirty="0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 (CERN)</a:t>
                                </a:r>
                              </a:p>
                            </p:txBody>
                          </p:sp>
                          <p:sp>
                            <p:nvSpPr>
                              <p:cNvPr id="63" name="ZoneTexte 1">
                                <a:extLst>
                                  <a:ext uri="{FF2B5EF4-FFF2-40B4-BE49-F238E27FC236}">
                                    <a16:creationId xmlns:a16="http://schemas.microsoft.com/office/drawing/2014/main" id="{C0205506-D421-11E9-678B-D79F5428B29A}"/>
                                  </a:ext>
                                </a:extLst>
                              </p:cNvPr>
                              <p:cNvSpPr txBox="1"/>
                              <p:nvPr/>
                            </p:nvSpPr>
                            <p:spPr>
                              <a:xfrm>
                                <a:off x="144717" y="3161274"/>
                                <a:ext cx="1666424" cy="474725"/>
                              </a:xfrm>
                              <a:prstGeom prst="rect">
                                <a:avLst/>
                              </a:prstGeom>
                              <a:ln w="0" cmpd="sng">
                                <a:solidFill>
                                  <a:srgbClr val="008000"/>
                                </a:solidFill>
                                <a:prstDash val="solid"/>
                              </a:ln>
                              <a:effectLst>
                                <a:glow rad="63500">
                                  <a:srgbClr val="002060">
                                    <a:alpha val="40000"/>
                                  </a:srgbClr>
                                </a:glow>
                              </a:effectLst>
                            </p:spPr>
                            <p:txBody>
                              <a:bodyPr wrap="none" rtlCol="0"/>
                              <a:lstStyle>
                                <a:lvl1pPr marL="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1pPr>
                                <a:lvl2pPr marL="4572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2pPr>
                                <a:lvl3pPr marL="9144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3pPr>
                                <a:lvl4pPr marL="13716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4pPr>
                                <a:lvl5pPr marL="18288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5pPr>
                                <a:lvl6pPr marL="22860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6pPr>
                                <a:lvl7pPr marL="27432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7pPr>
                                <a:lvl8pPr marL="32004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8pPr>
                                <a:lvl9pPr marL="36576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9pPr>
                              </a:lstStyle>
                              <a:p>
                                <a:pPr algn="ctr"/>
                                <a:r>
                                  <a:rPr lang="en-GB" sz="1050" dirty="0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1.3</a:t>
                                </a:r>
                                <a:r>
                                  <a:rPr lang="en-GB" sz="1050" b="1" dirty="0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 Internal oxidation wires</a:t>
                                </a:r>
                                <a:endParaRPr lang="en-GB" sz="1050" b="1" baseline="0" dirty="0"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endParaRPr>
                              </a:p>
                              <a:p>
                                <a:pPr algn="ctr"/>
                                <a:r>
                                  <a:rPr lang="en-GB" sz="1050" baseline="0" dirty="0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C. </a:t>
                                </a:r>
                                <a:r>
                                  <a:rPr lang="en-GB" sz="1050" baseline="0" dirty="0" err="1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Senatore</a:t>
                                </a:r>
                                <a:r>
                                  <a:rPr lang="en-GB" sz="1050" baseline="0" dirty="0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 (</a:t>
                                </a:r>
                                <a:r>
                                  <a:rPr lang="en-GB" sz="1050" baseline="0" dirty="0" err="1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UniGe</a:t>
                                </a:r>
                                <a:r>
                                  <a:rPr lang="en-GB" sz="1050" baseline="0" dirty="0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)</a:t>
                                </a:r>
                              </a:p>
                            </p:txBody>
                          </p:sp>
                          <p:sp>
                            <p:nvSpPr>
                              <p:cNvPr id="64" name="ZoneTexte 1">
                                <a:extLst>
                                  <a:ext uri="{FF2B5EF4-FFF2-40B4-BE49-F238E27FC236}">
                                    <a16:creationId xmlns:a16="http://schemas.microsoft.com/office/drawing/2014/main" id="{D30AF1E8-9E4C-BAAF-625E-157B0C9ED60E}"/>
                                  </a:ext>
                                </a:extLst>
                              </p:cNvPr>
                              <p:cNvSpPr txBox="1"/>
                              <p:nvPr/>
                            </p:nvSpPr>
                            <p:spPr>
                              <a:xfrm>
                                <a:off x="144717" y="3744899"/>
                                <a:ext cx="1666425" cy="474725"/>
                              </a:xfrm>
                              <a:prstGeom prst="rect">
                                <a:avLst/>
                              </a:prstGeom>
                              <a:ln w="0" cmpd="sng">
                                <a:solidFill>
                                  <a:srgbClr val="008000"/>
                                </a:solidFill>
                                <a:prstDash val="solid"/>
                              </a:ln>
                              <a:effectLst>
                                <a:glow rad="63500">
                                  <a:srgbClr val="002060">
                                    <a:alpha val="40000"/>
                                  </a:srgbClr>
                                </a:glow>
                              </a:effectLst>
                            </p:spPr>
                            <p:txBody>
                              <a:bodyPr wrap="none" rtlCol="0"/>
                              <a:lstStyle>
                                <a:lvl1pPr marL="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1pPr>
                                <a:lvl2pPr marL="4572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2pPr>
                                <a:lvl3pPr marL="9144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3pPr>
                                <a:lvl4pPr marL="13716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4pPr>
                                <a:lvl5pPr marL="18288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5pPr>
                                <a:lvl6pPr marL="22860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6pPr>
                                <a:lvl7pPr marL="27432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7pPr>
                                <a:lvl8pPr marL="32004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8pPr>
                                <a:lvl9pPr marL="36576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9pPr>
                              </a:lstStyle>
                              <a:p>
                                <a:pPr algn="ctr"/>
                                <a:r>
                                  <a:rPr lang="en-GB" sz="1050" dirty="0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1.15</a:t>
                                </a:r>
                                <a:r>
                                  <a:rPr lang="en-GB" sz="1050" b="1" dirty="0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 Nb</a:t>
                                </a:r>
                                <a:r>
                                  <a:rPr lang="en-GB" sz="1050" b="1" baseline="-25000" dirty="0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3</a:t>
                                </a:r>
                                <a:r>
                                  <a:rPr lang="en-GB" sz="1050" b="1" dirty="0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Sn development</a:t>
                                </a:r>
                                <a:endParaRPr lang="en-GB" sz="1050" b="1" baseline="0" dirty="0"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endParaRPr>
                              </a:p>
                              <a:p>
                                <a:pPr algn="ctr"/>
                                <a:r>
                                  <a:rPr lang="en-GB" sz="1050" dirty="0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M. Sugano</a:t>
                                </a:r>
                                <a:r>
                                  <a:rPr lang="en-GB" sz="1050" baseline="0" dirty="0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 (KEK)</a:t>
                                </a:r>
                              </a:p>
                            </p:txBody>
                          </p:sp>
                          <p:sp>
                            <p:nvSpPr>
                              <p:cNvPr id="65" name="ZoneTexte 1">
                                <a:extLst>
                                  <a:ext uri="{FF2B5EF4-FFF2-40B4-BE49-F238E27FC236}">
                                    <a16:creationId xmlns:a16="http://schemas.microsoft.com/office/drawing/2014/main" id="{9FA8D82E-014D-6B20-0564-CB3BB268C05E}"/>
                                  </a:ext>
                                </a:extLst>
                              </p:cNvPr>
                              <p:cNvSpPr txBox="1"/>
                              <p:nvPr/>
                            </p:nvSpPr>
                            <p:spPr>
                              <a:xfrm>
                                <a:off x="131603" y="4319715"/>
                                <a:ext cx="1679539" cy="474725"/>
                              </a:xfrm>
                              <a:prstGeom prst="rect">
                                <a:avLst/>
                              </a:prstGeom>
                              <a:ln w="0" cmpd="sng">
                                <a:solidFill>
                                  <a:srgbClr val="008000"/>
                                </a:solidFill>
                                <a:prstDash val="solid"/>
                              </a:ln>
                              <a:effectLst>
                                <a:glow rad="63500">
                                  <a:srgbClr val="002060">
                                    <a:alpha val="40000"/>
                                  </a:srgbClr>
                                </a:glow>
                              </a:effectLst>
                            </p:spPr>
                            <p:txBody>
                              <a:bodyPr wrap="none" rtlCol="0"/>
                              <a:lstStyle>
                                <a:lvl1pPr marL="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1pPr>
                                <a:lvl2pPr marL="4572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2pPr>
                                <a:lvl3pPr marL="9144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3pPr>
                                <a:lvl4pPr marL="13716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4pPr>
                                <a:lvl5pPr marL="18288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5pPr>
                                <a:lvl6pPr marL="22860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6pPr>
                                <a:lvl7pPr marL="27432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7pPr>
                                <a:lvl8pPr marL="32004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8pPr>
                                <a:lvl9pPr marL="36576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9pPr>
                              </a:lstStyle>
                              <a:p>
                                <a:pPr algn="ctr"/>
                                <a:r>
                                  <a:rPr lang="en-GB" sz="1050" dirty="0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1.18</a:t>
                                </a:r>
                                <a:r>
                                  <a:rPr lang="en-GB" sz="1050" b="1" dirty="0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 Internal </a:t>
                                </a:r>
                                <a:r>
                                  <a:rPr lang="en-GB" sz="1050" b="1" dirty="0" err="1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oxid</a:t>
                                </a:r>
                                <a:r>
                                  <a:rPr lang="en-GB" sz="1050" b="1" dirty="0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. studies</a:t>
                                </a:r>
                                <a:endParaRPr lang="en-GB" sz="1050" b="1" baseline="0" dirty="0"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endParaRPr>
                              </a:p>
                              <a:p>
                                <a:pPr algn="ctr"/>
                                <a:r>
                                  <a:rPr lang="en-GB" sz="1050" baseline="0" dirty="0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A. </a:t>
                                </a:r>
                                <a:r>
                                  <a:rPr lang="en-GB" sz="1050" baseline="0" dirty="0" err="1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Leineweber</a:t>
                                </a:r>
                                <a:r>
                                  <a:rPr lang="en-GB" sz="1050" baseline="0" dirty="0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 (BAF)</a:t>
                                </a:r>
                              </a:p>
                            </p:txBody>
                          </p:sp>
                          <p:sp>
                            <p:nvSpPr>
                              <p:cNvPr id="66" name="ZoneTexte 1">
                                <a:extLst>
                                  <a:ext uri="{FF2B5EF4-FFF2-40B4-BE49-F238E27FC236}">
                                    <a16:creationId xmlns:a16="http://schemas.microsoft.com/office/drawing/2014/main" id="{17C1A766-2779-91BB-2105-84FF7A118B38}"/>
                                  </a:ext>
                                </a:extLst>
                              </p:cNvPr>
                              <p:cNvSpPr txBox="1"/>
                              <p:nvPr/>
                            </p:nvSpPr>
                            <p:spPr>
                              <a:xfrm>
                                <a:off x="131603" y="4892879"/>
                                <a:ext cx="1679539" cy="474725"/>
                              </a:xfrm>
                              <a:prstGeom prst="rect">
                                <a:avLst/>
                              </a:prstGeom>
                              <a:ln w="0" cmpd="sng">
                                <a:solidFill>
                                  <a:srgbClr val="008000"/>
                                </a:solidFill>
                                <a:prstDash val="solid"/>
                              </a:ln>
                              <a:effectLst>
                                <a:glow rad="63500">
                                  <a:srgbClr val="002060">
                                    <a:alpha val="40000"/>
                                  </a:srgbClr>
                                </a:glow>
                              </a:effectLst>
                            </p:spPr>
                            <p:txBody>
                              <a:bodyPr wrap="none" rtlCol="0"/>
                              <a:lstStyle>
                                <a:lvl1pPr marL="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1pPr>
                                <a:lvl2pPr marL="4572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2pPr>
                                <a:lvl3pPr marL="9144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3pPr>
                                <a:lvl4pPr marL="13716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4pPr>
                                <a:lvl5pPr marL="18288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5pPr>
                                <a:lvl6pPr marL="22860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6pPr>
                                <a:lvl7pPr marL="27432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7pPr>
                                <a:lvl8pPr marL="32004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8pPr>
                                <a:lvl9pPr marL="36576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9pPr>
                              </a:lstStyle>
                              <a:p>
                                <a:pPr algn="ctr"/>
                                <a:r>
                                  <a:rPr lang="en-GB" sz="1050" dirty="0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1.19 </a:t>
                                </a:r>
                                <a:r>
                                  <a:rPr lang="en-GB" sz="1050" b="1" dirty="0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Nb</a:t>
                                </a:r>
                                <a:r>
                                  <a:rPr lang="en-GB" sz="1050" b="1" baseline="-25000" dirty="0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3</a:t>
                                </a:r>
                                <a:r>
                                  <a:rPr lang="en-GB" sz="1050" b="1" dirty="0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Sn characterization</a:t>
                                </a:r>
                              </a:p>
                              <a:p>
                                <a:pPr algn="ctr"/>
                                <a:r>
                                  <a:rPr lang="en-GB" sz="1050" dirty="0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C. Senatore (</a:t>
                                </a:r>
                                <a:r>
                                  <a:rPr lang="en-GB" sz="1050" dirty="0" err="1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UniGe</a:t>
                                </a:r>
                                <a:r>
                                  <a:rPr lang="en-GB" sz="1050" dirty="0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)</a:t>
                                </a:r>
                              </a:p>
                            </p:txBody>
                          </p:sp>
                        </p:grpSp>
                        <p:grpSp>
                          <p:nvGrpSpPr>
                            <p:cNvPr id="30" name="Group 29">
                              <a:extLst>
                                <a:ext uri="{FF2B5EF4-FFF2-40B4-BE49-F238E27FC236}">
                                  <a16:creationId xmlns:a16="http://schemas.microsoft.com/office/drawing/2014/main" id="{9A97F30F-A805-449B-AC1A-B075C54E940C}"/>
                                </a:ext>
                              </a:extLst>
                            </p:cNvPr>
                            <p:cNvGrpSpPr/>
                            <p:nvPr/>
                          </p:nvGrpSpPr>
                          <p:grpSpPr>
                            <a:xfrm>
                              <a:off x="3878140" y="612371"/>
                              <a:ext cx="1933122" cy="5784592"/>
                              <a:chOff x="4263473" y="1210628"/>
                              <a:chExt cx="1866344" cy="5725054"/>
                            </a:xfrm>
                          </p:grpSpPr>
                          <p:sp>
                            <p:nvSpPr>
                              <p:cNvPr id="52" name="ZoneTexte 1">
                                <a:extLst>
                                  <a:ext uri="{FF2B5EF4-FFF2-40B4-BE49-F238E27FC236}">
                                    <a16:creationId xmlns:a16="http://schemas.microsoft.com/office/drawing/2014/main" id="{2F9FD370-C7B8-F5A1-C061-47ED128E08D5}"/>
                                  </a:ext>
                                </a:extLst>
                              </p:cNvPr>
                              <p:cNvSpPr txBox="1"/>
                              <p:nvPr/>
                            </p:nvSpPr>
                            <p:spPr>
                              <a:xfrm>
                                <a:off x="4263473" y="1210628"/>
                                <a:ext cx="1866344" cy="5725054"/>
                              </a:xfrm>
                              <a:prstGeom prst="rect">
                                <a:avLst/>
                              </a:prstGeom>
                              <a:ln w="0" cmpd="sng">
                                <a:solidFill>
                                  <a:schemeClr val="bg1"/>
                                </a:solidFill>
                                <a:prstDash val="solid"/>
                              </a:ln>
                              <a:effectLst>
                                <a:glow rad="63500">
                                  <a:srgbClr val="002060">
                                    <a:alpha val="23000"/>
                                  </a:srgbClr>
                                </a:glow>
                              </a:effectLst>
                            </p:spPr>
                            <p:txBody>
                              <a:bodyPr wrap="none" rtlCol="0"/>
                              <a:lstStyle>
                                <a:lvl1pPr marL="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1pPr>
                                <a:lvl2pPr marL="4572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2pPr>
                                <a:lvl3pPr marL="9144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3pPr>
                                <a:lvl4pPr marL="13716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4pPr>
                                <a:lvl5pPr marL="18288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5pPr>
                                <a:lvl6pPr marL="22860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6pPr>
                                <a:lvl7pPr marL="27432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7pPr>
                                <a:lvl8pPr marL="32004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8pPr>
                                <a:lvl9pPr marL="36576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9pPr>
                              </a:lstStyle>
                              <a:p>
                                <a:pPr algn="ctr"/>
                                <a:r>
                                  <a:rPr lang="en-GB" b="1" dirty="0">
                                    <a:solidFill>
                                      <a:schemeClr val="accent6"/>
                                    </a:solidFill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RD3: Nb</a:t>
                                </a:r>
                                <a:r>
                                  <a:rPr lang="en-GB" b="1" baseline="-25000" dirty="0">
                                    <a:solidFill>
                                      <a:schemeClr val="accent6"/>
                                    </a:solidFill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3</a:t>
                                </a:r>
                                <a:r>
                                  <a:rPr lang="en-GB" b="1" dirty="0">
                                    <a:solidFill>
                                      <a:schemeClr val="accent6"/>
                                    </a:solidFill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Sn magnets</a:t>
                                </a:r>
                              </a:p>
                              <a:p>
                                <a:pPr algn="ctr"/>
                                <a:endParaRPr lang="en-GB" b="1" dirty="0">
                                  <a:solidFill>
                                    <a:schemeClr val="accent6"/>
                                  </a:solidFill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endParaRPr>
                              </a:p>
                              <a:p>
                                <a:pPr algn="ctr"/>
                                <a:endParaRPr lang="en-GB" sz="1050" b="1" dirty="0">
                                  <a:solidFill>
                                    <a:schemeClr val="accent6"/>
                                  </a:solidFill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endParaRPr>
                              </a:p>
                              <a:p>
                                <a:pPr algn="ctr"/>
                                <a:endParaRPr lang="en-GB" sz="1050" b="1" dirty="0">
                                  <a:solidFill>
                                    <a:schemeClr val="accent6"/>
                                  </a:solidFill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endParaRPr>
                              </a:p>
                              <a:p>
                                <a:pPr algn="ctr"/>
                                <a:endParaRPr lang="en-GB" sz="1050" b="1" dirty="0">
                                  <a:solidFill>
                                    <a:schemeClr val="accent6"/>
                                  </a:solidFill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endParaRPr>
                              </a:p>
                              <a:p>
                                <a:pPr algn="ctr"/>
                                <a:endParaRPr lang="en-GB" sz="1050" b="1" dirty="0">
                                  <a:solidFill>
                                    <a:schemeClr val="accent6"/>
                                  </a:solidFill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endParaRPr>
                              </a:p>
                              <a:p>
                                <a:pPr algn="ctr"/>
                                <a:endParaRPr lang="en-GB" sz="1050" b="1" dirty="0">
                                  <a:solidFill>
                                    <a:schemeClr val="accent6"/>
                                  </a:solidFill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endParaRPr>
                              </a:p>
                              <a:p>
                                <a:pPr algn="ctr"/>
                                <a:endParaRPr lang="en-GB" sz="1050" b="1" dirty="0">
                                  <a:solidFill>
                                    <a:schemeClr val="accent6"/>
                                  </a:solidFill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endParaRPr>
                              </a:p>
                              <a:p>
                                <a:pPr algn="ctr"/>
                                <a:endParaRPr lang="en-GB" sz="1050" b="1" baseline="0" dirty="0">
                                  <a:solidFill>
                                    <a:schemeClr val="accent6"/>
                                  </a:solidFill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endParaRPr>
                              </a:p>
                              <a:p>
                                <a:pPr algn="ctr"/>
                                <a:endParaRPr lang="en-GB" sz="1050" b="1" dirty="0">
                                  <a:solidFill>
                                    <a:schemeClr val="accent6"/>
                                  </a:solidFill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endParaRPr>
                              </a:p>
                              <a:p>
                                <a:pPr algn="ctr"/>
                                <a:endParaRPr lang="en-GB" sz="1050" b="1" baseline="0" dirty="0">
                                  <a:solidFill>
                                    <a:schemeClr val="accent6"/>
                                  </a:solidFill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endParaRPr>
                              </a:p>
                              <a:p>
                                <a:pPr algn="ctr"/>
                                <a:endParaRPr lang="en-GB" sz="1050" b="1" dirty="0">
                                  <a:solidFill>
                                    <a:schemeClr val="accent6"/>
                                  </a:solidFill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endParaRPr>
                              </a:p>
                              <a:p>
                                <a:pPr algn="ctr"/>
                                <a:endParaRPr lang="en-GB" sz="1050" b="1" baseline="0" dirty="0">
                                  <a:solidFill>
                                    <a:schemeClr val="accent6"/>
                                  </a:solidFill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endParaRPr>
                              </a:p>
                              <a:p>
                                <a:pPr algn="ctr"/>
                                <a:endParaRPr lang="en-GB" sz="1050" b="1" dirty="0">
                                  <a:solidFill>
                                    <a:schemeClr val="accent6"/>
                                  </a:solidFill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endParaRPr>
                              </a:p>
                              <a:p>
                                <a:pPr algn="ctr"/>
                                <a:endParaRPr lang="en-GB" sz="1050" b="1" baseline="0" dirty="0">
                                  <a:solidFill>
                                    <a:schemeClr val="accent6"/>
                                  </a:solidFill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endParaRPr>
                              </a:p>
                              <a:p>
                                <a:pPr algn="ctr"/>
                                <a:endParaRPr lang="en-GB" sz="1050" b="1" dirty="0">
                                  <a:solidFill>
                                    <a:schemeClr val="accent6"/>
                                  </a:solidFill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endParaRPr>
                              </a:p>
                              <a:p>
                                <a:pPr algn="ctr"/>
                                <a:endParaRPr lang="en-GB" sz="1050" b="1" baseline="0" dirty="0">
                                  <a:solidFill>
                                    <a:schemeClr val="accent6"/>
                                  </a:solidFill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endParaRPr>
                              </a:p>
                              <a:p>
                                <a:pPr algn="ctr"/>
                                <a:endParaRPr lang="en-GB" sz="1050" b="1" dirty="0">
                                  <a:solidFill>
                                    <a:schemeClr val="accent6"/>
                                  </a:solidFill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endParaRPr>
                              </a:p>
                              <a:p>
                                <a:pPr algn="ctr"/>
                                <a:endParaRPr lang="en-GB" sz="1050" b="1" baseline="0" dirty="0">
                                  <a:solidFill>
                                    <a:schemeClr val="accent6"/>
                                  </a:solidFill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endParaRPr>
                              </a:p>
                              <a:p>
                                <a:pPr algn="ctr"/>
                                <a:endParaRPr lang="en-GB" sz="1050" b="1" dirty="0">
                                  <a:solidFill>
                                    <a:schemeClr val="accent6"/>
                                  </a:solidFill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endParaRPr>
                              </a:p>
                              <a:p>
                                <a:pPr algn="ctr"/>
                                <a:endParaRPr lang="en-GB" sz="1000" b="1" baseline="0" dirty="0">
                                  <a:solidFill>
                                    <a:schemeClr val="accent6"/>
                                  </a:solidFill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endParaRPr>
                              </a:p>
                              <a:p>
                                <a:pPr algn="ctr"/>
                                <a:endParaRPr lang="en-GB" sz="1000" b="1" dirty="0">
                                  <a:solidFill>
                                    <a:schemeClr val="accent6"/>
                                  </a:solidFill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endParaRPr>
                              </a:p>
                              <a:p>
                                <a:pPr algn="ctr"/>
                                <a:endParaRPr lang="en-GB" sz="1000" b="1" baseline="0" dirty="0">
                                  <a:solidFill>
                                    <a:schemeClr val="accent6"/>
                                  </a:solidFill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endParaRPr>
                              </a:p>
                              <a:p>
                                <a:pPr algn="ctr"/>
                                <a:endParaRPr lang="en-GB" sz="1000" b="1" dirty="0">
                                  <a:solidFill>
                                    <a:schemeClr val="accent6"/>
                                  </a:solidFill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endParaRPr>
                              </a:p>
                              <a:p>
                                <a:pPr algn="ctr"/>
                                <a:endParaRPr lang="en-GB" sz="1000" b="1" dirty="0">
                                  <a:solidFill>
                                    <a:schemeClr val="accent6"/>
                                  </a:solidFill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endParaRPr>
                              </a:p>
                              <a:p>
                                <a:pPr algn="ctr"/>
                                <a:endParaRPr lang="en-GB" sz="1000" baseline="0" dirty="0">
                                  <a:solidFill>
                                    <a:schemeClr val="accent6"/>
                                  </a:solidFill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endParaRPr>
                              </a:p>
                              <a:p>
                                <a:pPr algn="ctr"/>
                                <a:endParaRPr lang="en-GB" sz="1000" b="1" baseline="0" dirty="0">
                                  <a:solidFill>
                                    <a:schemeClr val="accent6"/>
                                  </a:solidFill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endParaRPr>
                              </a:p>
                              <a:p>
                                <a:pPr algn="ctr"/>
                                <a:r>
                                  <a:rPr lang="en-GB" sz="1050" b="1" baseline="0" dirty="0">
                                    <a:solidFill>
                                      <a:schemeClr val="accent6"/>
                                    </a:solidFill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RD3 line coordinators:</a:t>
                                </a:r>
                              </a:p>
                              <a:p>
                                <a:pPr algn="ctr"/>
                                <a:r>
                                  <a:rPr lang="en-GB" sz="1050" b="1" baseline="0" dirty="0">
                                    <a:solidFill>
                                      <a:schemeClr val="accent6"/>
                                    </a:solidFill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F. Toral (CIEMAT</a:t>
                                </a:r>
                                <a:r>
                                  <a:rPr lang="en-GB" sz="1050" b="1" dirty="0">
                                    <a:solidFill>
                                      <a:schemeClr val="accent6"/>
                                    </a:solidFill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)</a:t>
                                </a:r>
                              </a:p>
                              <a:p>
                                <a:pPr marL="228600" indent="-228600" algn="ctr">
                                  <a:buAutoNum type="alphaUcPeriod"/>
                                </a:pPr>
                                <a:r>
                                  <a:rPr lang="en-GB" sz="1050" b="1" dirty="0" err="1">
                                    <a:solidFill>
                                      <a:schemeClr val="accent6"/>
                                    </a:solidFill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Haziot</a:t>
                                </a:r>
                                <a:r>
                                  <a:rPr lang="en-GB" sz="1050" b="1" dirty="0">
                                    <a:solidFill>
                                      <a:schemeClr val="accent6"/>
                                    </a:solidFill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, A. Foussat (CERN)</a:t>
                                </a:r>
                                <a:endParaRPr lang="en-GB" sz="1050" b="1" dirty="0">
                                  <a:solidFill>
                                    <a:schemeClr val="accent6"/>
                                  </a:solidFill>
                                  <a:highlight>
                                    <a:srgbClr val="FF0000"/>
                                  </a:highlight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endParaRPr>
                              </a:p>
                            </p:txBody>
                          </p:sp>
                          <p:sp>
                            <p:nvSpPr>
                              <p:cNvPr id="53" name="ZoneTexte 1">
                                <a:extLst>
                                  <a:ext uri="{FF2B5EF4-FFF2-40B4-BE49-F238E27FC236}">
                                    <a16:creationId xmlns:a16="http://schemas.microsoft.com/office/drawing/2014/main" id="{FD0A5A7D-B2CC-FBA9-3AA5-A7C3784C4F73}"/>
                                  </a:ext>
                                </a:extLst>
                              </p:cNvPr>
                              <p:cNvSpPr txBox="1"/>
                              <p:nvPr/>
                            </p:nvSpPr>
                            <p:spPr>
                              <a:xfrm>
                                <a:off x="4357041" y="1484434"/>
                                <a:ext cx="1668308" cy="427554"/>
                              </a:xfrm>
                              <a:prstGeom prst="rect">
                                <a:avLst/>
                              </a:prstGeom>
                              <a:ln w="0" cmpd="sng">
                                <a:solidFill>
                                  <a:srgbClr val="0000FF"/>
                                </a:solidFill>
                                <a:prstDash val="solid"/>
                              </a:ln>
                              <a:effectLst>
                                <a:glow rad="63500">
                                  <a:srgbClr val="002060">
                                    <a:alpha val="40000"/>
                                  </a:srgbClr>
                                </a:glow>
                              </a:effectLst>
                            </p:spPr>
                            <p:txBody>
                              <a:bodyPr wrap="none" rtlCol="0"/>
                              <a:lstStyle>
                                <a:lvl1pPr marL="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1pPr>
                                <a:lvl2pPr marL="4572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2pPr>
                                <a:lvl3pPr marL="9144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3pPr>
                                <a:lvl4pPr marL="13716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4pPr>
                                <a:lvl5pPr marL="18288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5pPr>
                                <a:lvl6pPr marL="22860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6pPr>
                                <a:lvl7pPr marL="27432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7pPr>
                                <a:lvl8pPr marL="32004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8pPr>
                                <a:lvl9pPr marL="36576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9pPr>
                              </a:lstStyle>
                              <a:p>
                                <a:pPr algn="ctr"/>
                                <a:r>
                                  <a:rPr lang="en-GB" sz="1050" dirty="0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3.1</a:t>
                                </a:r>
                                <a:r>
                                  <a:rPr lang="en-GB" sz="1050" b="1" dirty="0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 12 T </a:t>
                                </a:r>
                                <a:r>
                                  <a:rPr lang="en-GB" sz="1050" b="1" dirty="0" err="1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cos</a:t>
                                </a:r>
                                <a:r>
                                  <a:rPr lang="en-GB" sz="1050" b="1" dirty="0" err="1">
                                    <a:latin typeface="Symbol" charset="2"/>
                                    <a:cs typeface="Symbol" charset="2"/>
                                  </a:rPr>
                                  <a:t>q</a:t>
                                </a:r>
                                <a:r>
                                  <a:rPr lang="en-GB" sz="1050" b="1" dirty="0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 CERN</a:t>
                                </a:r>
                                <a:endParaRPr lang="en-GB" sz="1050" b="1" baseline="0" dirty="0"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endParaRPr>
                              </a:p>
                              <a:p>
                                <a:pPr algn="ctr"/>
                                <a:r>
                                  <a:rPr lang="en-GB" sz="1050" baseline="0" dirty="0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A. Foussat (CERN)</a:t>
                                </a:r>
                              </a:p>
                            </p:txBody>
                          </p:sp>
                          <p:sp>
                            <p:nvSpPr>
                              <p:cNvPr id="54" name="ZoneTexte 1">
                                <a:extLst>
                                  <a:ext uri="{FF2B5EF4-FFF2-40B4-BE49-F238E27FC236}">
                                    <a16:creationId xmlns:a16="http://schemas.microsoft.com/office/drawing/2014/main" id="{D19BCDAD-E73C-54AA-3256-CE4BB82470BD}"/>
                                  </a:ext>
                                </a:extLst>
                              </p:cNvPr>
                              <p:cNvSpPr txBox="1"/>
                              <p:nvPr/>
                            </p:nvSpPr>
                            <p:spPr>
                              <a:xfrm>
                                <a:off x="4359398" y="2000010"/>
                                <a:ext cx="1668308" cy="427554"/>
                              </a:xfrm>
                              <a:prstGeom prst="rect">
                                <a:avLst/>
                              </a:prstGeom>
                              <a:ln w="0" cmpd="sng">
                                <a:solidFill>
                                  <a:srgbClr val="008000"/>
                                </a:solidFill>
                                <a:prstDash val="solid"/>
                              </a:ln>
                              <a:effectLst>
                                <a:glow rad="63500">
                                  <a:srgbClr val="002060">
                                    <a:alpha val="40000"/>
                                  </a:srgbClr>
                                </a:glow>
                              </a:effectLst>
                            </p:spPr>
                            <p:txBody>
                              <a:bodyPr wrap="none" rtlCol="0"/>
                              <a:lstStyle>
                                <a:lvl1pPr marL="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1pPr>
                                <a:lvl2pPr marL="4572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2pPr>
                                <a:lvl3pPr marL="9144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3pPr>
                                <a:lvl4pPr marL="13716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4pPr>
                                <a:lvl5pPr marL="18288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5pPr>
                                <a:lvl6pPr marL="22860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6pPr>
                                <a:lvl7pPr marL="27432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7pPr>
                                <a:lvl8pPr marL="32004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8pPr>
                                <a:lvl9pPr marL="36576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9pPr>
                              </a:lstStyle>
                              <a:p>
                                <a:pPr algn="ctr"/>
                                <a:r>
                                  <a:rPr lang="en-GB" sz="1050" dirty="0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3.2</a:t>
                                </a:r>
                                <a:r>
                                  <a:rPr lang="en-GB" sz="1050" b="1" dirty="0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 12 T </a:t>
                                </a:r>
                                <a:r>
                                  <a:rPr lang="en-GB" sz="1050" b="1" dirty="0" err="1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cos</a:t>
                                </a:r>
                                <a:r>
                                  <a:rPr lang="en-GB" sz="1050" b="1" dirty="0" err="1">
                                    <a:latin typeface="Symbol" charset="2"/>
                                    <a:cs typeface="Symbol" charset="2"/>
                                  </a:rPr>
                                  <a:t>q</a:t>
                                </a:r>
                                <a:r>
                                  <a:rPr lang="en-GB" sz="1050" b="1" dirty="0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 INFN</a:t>
                                </a:r>
                                <a:endParaRPr lang="en-GB" sz="1050" b="1" baseline="0" dirty="0"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endParaRPr>
                              </a:p>
                              <a:p>
                                <a:pPr algn="ctr"/>
                                <a:r>
                                  <a:rPr lang="en-GB" sz="1050" baseline="0" dirty="0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S. Farinon (INFN)</a:t>
                                </a:r>
                              </a:p>
                            </p:txBody>
                          </p:sp>
                          <p:sp>
                            <p:nvSpPr>
                              <p:cNvPr id="55" name="ZoneTexte 1">
                                <a:extLst>
                                  <a:ext uri="{FF2B5EF4-FFF2-40B4-BE49-F238E27FC236}">
                                    <a16:creationId xmlns:a16="http://schemas.microsoft.com/office/drawing/2014/main" id="{AEF7E793-49EC-5012-6264-7DE3ADA80CD0}"/>
                                  </a:ext>
                                </a:extLst>
                              </p:cNvPr>
                              <p:cNvSpPr txBox="1"/>
                              <p:nvPr/>
                            </p:nvSpPr>
                            <p:spPr>
                              <a:xfrm>
                                <a:off x="4359398" y="5060346"/>
                                <a:ext cx="1668308" cy="427554"/>
                              </a:xfrm>
                              <a:prstGeom prst="rect">
                                <a:avLst/>
                              </a:prstGeom>
                              <a:ln w="0" cmpd="sng">
                                <a:solidFill>
                                  <a:srgbClr val="008000"/>
                                </a:solidFill>
                                <a:prstDash val="solid"/>
                              </a:ln>
                              <a:effectLst>
                                <a:glow rad="63500">
                                  <a:srgbClr val="002060">
                                    <a:alpha val="40000"/>
                                  </a:srgbClr>
                                </a:glow>
                              </a:effectLst>
                            </p:spPr>
                            <p:txBody>
                              <a:bodyPr wrap="none" rtlCol="0"/>
                              <a:lstStyle>
                                <a:lvl1pPr marL="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1pPr>
                                <a:lvl2pPr marL="4572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2pPr>
                                <a:lvl3pPr marL="9144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3pPr>
                                <a:lvl4pPr marL="13716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4pPr>
                                <a:lvl5pPr marL="18288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5pPr>
                                <a:lvl6pPr marL="22860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6pPr>
                                <a:lvl7pPr marL="27432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7pPr>
                                <a:lvl8pPr marL="32004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8pPr>
                                <a:lvl9pPr marL="36576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9pPr>
                              </a:lstStyle>
                              <a:p>
                                <a:pPr algn="ctr"/>
                                <a:r>
                                  <a:rPr lang="en-GB" sz="1050" dirty="0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3.11</a:t>
                                </a:r>
                                <a:r>
                                  <a:rPr lang="en-GB" sz="1050" b="1" dirty="0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 14 T </a:t>
                                </a:r>
                                <a:r>
                                  <a:rPr lang="en-GB" sz="1050" b="1" dirty="0" err="1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Cos</a:t>
                                </a:r>
                                <a:r>
                                  <a:rPr lang="en-GB" sz="1050" b="1" dirty="0" err="1">
                                    <a:latin typeface="Symbol" panose="05050102010706020507" pitchFamily="18" charset="2"/>
                                    <a:cs typeface="Times New Roman" panose="02020603050405020304" pitchFamily="18" charset="0"/>
                                  </a:rPr>
                                  <a:t>q</a:t>
                                </a:r>
                                <a:r>
                                  <a:rPr lang="en-GB" sz="1050" b="1" dirty="0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 </a:t>
                                </a:r>
                              </a:p>
                              <a:p>
                                <a:pPr algn="ctr"/>
                                <a:r>
                                  <a:rPr lang="en-GB" sz="1050" baseline="0" dirty="0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M. </a:t>
                                </a:r>
                                <a:r>
                                  <a:rPr lang="en-GB" sz="1050" baseline="0" dirty="0" err="1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Sorbi</a:t>
                                </a:r>
                                <a:r>
                                  <a:rPr lang="en-GB" sz="1050" dirty="0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 </a:t>
                                </a:r>
                                <a:r>
                                  <a:rPr lang="en-GB" sz="1050" baseline="0" dirty="0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(INFN) </a:t>
                                </a:r>
                              </a:p>
                            </p:txBody>
                          </p:sp>
                          <p:sp>
                            <p:nvSpPr>
                              <p:cNvPr id="56" name="ZoneTexte 1">
                                <a:extLst>
                                  <a:ext uri="{FF2B5EF4-FFF2-40B4-BE49-F238E27FC236}">
                                    <a16:creationId xmlns:a16="http://schemas.microsoft.com/office/drawing/2014/main" id="{3D5284AE-3263-5DA3-E7C4-94956F191202}"/>
                                  </a:ext>
                                </a:extLst>
                              </p:cNvPr>
                              <p:cNvSpPr txBox="1"/>
                              <p:nvPr/>
                            </p:nvSpPr>
                            <p:spPr>
                              <a:xfrm>
                                <a:off x="4359398" y="2513197"/>
                                <a:ext cx="1668308" cy="427554"/>
                              </a:xfrm>
                              <a:prstGeom prst="rect">
                                <a:avLst/>
                              </a:prstGeom>
                              <a:ln w="0" cmpd="sng">
                                <a:solidFill>
                                  <a:srgbClr val="0000FF"/>
                                </a:solidFill>
                                <a:prstDash val="solid"/>
                              </a:ln>
                              <a:effectLst>
                                <a:glow rad="63500">
                                  <a:srgbClr val="002060">
                                    <a:alpha val="40000"/>
                                  </a:srgbClr>
                                </a:glow>
                              </a:effectLst>
                            </p:spPr>
                            <p:txBody>
                              <a:bodyPr wrap="none" rtlCol="0"/>
                              <a:lstStyle>
                                <a:lvl1pPr marL="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1pPr>
                                <a:lvl2pPr marL="4572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2pPr>
                                <a:lvl3pPr marL="9144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3pPr>
                                <a:lvl4pPr marL="13716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4pPr>
                                <a:lvl5pPr marL="18288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5pPr>
                                <a:lvl6pPr marL="22860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6pPr>
                                <a:lvl7pPr marL="27432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7pPr>
                                <a:lvl8pPr marL="32004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8pPr>
                                <a:lvl9pPr marL="36576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9pPr>
                              </a:lstStyle>
                              <a:p>
                                <a:pPr algn="ctr"/>
                                <a:r>
                                  <a:rPr lang="en-GB" sz="1050" dirty="0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3.4</a:t>
                                </a:r>
                                <a:r>
                                  <a:rPr lang="en-GB" sz="1050" b="1" dirty="0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 Technology development</a:t>
                                </a:r>
                                <a:endParaRPr lang="en-GB" sz="1050" b="1" baseline="0" dirty="0"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endParaRPr>
                              </a:p>
                              <a:p>
                                <a:pPr algn="ctr"/>
                                <a:r>
                                  <a:rPr lang="en-GB" sz="1050" baseline="0" dirty="0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A. </a:t>
                                </a:r>
                                <a:r>
                                  <a:rPr lang="en-GB" sz="1050" baseline="0" dirty="0" err="1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Haziot</a:t>
                                </a:r>
                                <a:r>
                                  <a:rPr lang="en-GB" sz="1050" baseline="0" dirty="0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 (CERN)</a:t>
                                </a:r>
                              </a:p>
                            </p:txBody>
                          </p:sp>
                          <p:sp>
                            <p:nvSpPr>
                              <p:cNvPr id="57" name="ZoneTexte 1">
                                <a:extLst>
                                  <a:ext uri="{FF2B5EF4-FFF2-40B4-BE49-F238E27FC236}">
                                    <a16:creationId xmlns:a16="http://schemas.microsoft.com/office/drawing/2014/main" id="{9CD22085-758E-6BDD-03BA-3F84B25B4D7A}"/>
                                  </a:ext>
                                </a:extLst>
                              </p:cNvPr>
                              <p:cNvSpPr txBox="1"/>
                              <p:nvPr/>
                            </p:nvSpPr>
                            <p:spPr>
                              <a:xfrm>
                                <a:off x="4359398" y="3002246"/>
                                <a:ext cx="1668308" cy="427554"/>
                              </a:xfrm>
                              <a:prstGeom prst="rect">
                                <a:avLst/>
                              </a:prstGeom>
                              <a:ln w="0" cmpd="sng">
                                <a:solidFill>
                                  <a:srgbClr val="0000FF"/>
                                </a:solidFill>
                                <a:prstDash val="solid"/>
                              </a:ln>
                              <a:effectLst>
                                <a:glow rad="63500">
                                  <a:srgbClr val="002060">
                                    <a:alpha val="40000"/>
                                  </a:srgbClr>
                                </a:glow>
                              </a:effectLst>
                            </p:spPr>
                            <p:txBody>
                              <a:bodyPr wrap="none" rtlCol="0"/>
                              <a:lstStyle>
                                <a:lvl1pPr marL="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1pPr>
                                <a:lvl2pPr marL="4572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2pPr>
                                <a:lvl3pPr marL="9144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3pPr>
                                <a:lvl4pPr marL="13716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4pPr>
                                <a:lvl5pPr marL="18288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5pPr>
                                <a:lvl6pPr marL="22860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6pPr>
                                <a:lvl7pPr marL="27432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7pPr>
                                <a:lvl8pPr marL="32004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8pPr>
                                <a:lvl9pPr marL="36576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9pPr>
                              </a:lstStyle>
                              <a:p>
                                <a:pPr algn="ctr"/>
                                <a:r>
                                  <a:rPr lang="en-GB" sz="1050" dirty="0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3.5 </a:t>
                                </a:r>
                                <a:r>
                                  <a:rPr lang="en-GB" sz="1050" b="1" dirty="0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14 T Block dipole BOND</a:t>
                                </a:r>
                                <a:endParaRPr lang="en-GB" sz="1050" b="1" baseline="0" dirty="0"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endParaRPr>
                              </a:p>
                              <a:p>
                                <a:pPr algn="ctr"/>
                                <a:r>
                                  <a:rPr lang="en-GB" sz="1050" baseline="0" dirty="0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J. C. Perez (CERN)</a:t>
                                </a:r>
                              </a:p>
                            </p:txBody>
                          </p:sp>
                          <p:sp>
                            <p:nvSpPr>
                              <p:cNvPr id="58" name="ZoneTexte 1">
                                <a:extLst>
                                  <a:ext uri="{FF2B5EF4-FFF2-40B4-BE49-F238E27FC236}">
                                    <a16:creationId xmlns:a16="http://schemas.microsoft.com/office/drawing/2014/main" id="{C54B3B4C-D731-509D-F71D-12CC29376CEF}"/>
                                  </a:ext>
                                </a:extLst>
                              </p:cNvPr>
                              <p:cNvSpPr txBox="1"/>
                              <p:nvPr/>
                            </p:nvSpPr>
                            <p:spPr>
                              <a:xfrm>
                                <a:off x="4359398" y="4025322"/>
                                <a:ext cx="1668308" cy="427554"/>
                              </a:xfrm>
                              <a:prstGeom prst="rect">
                                <a:avLst/>
                              </a:prstGeom>
                              <a:ln w="0" cmpd="sng">
                                <a:solidFill>
                                  <a:srgbClr val="008000"/>
                                </a:solidFill>
                                <a:prstDash val="solid"/>
                              </a:ln>
                              <a:effectLst>
                                <a:glow rad="63500">
                                  <a:srgbClr val="002060">
                                    <a:alpha val="40000"/>
                                  </a:srgbClr>
                                </a:glow>
                              </a:effectLst>
                            </p:spPr>
                            <p:txBody>
                              <a:bodyPr wrap="none" rtlCol="0"/>
                              <a:lstStyle>
                                <a:lvl1pPr marL="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1pPr>
                                <a:lvl2pPr marL="4572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2pPr>
                                <a:lvl3pPr marL="9144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3pPr>
                                <a:lvl4pPr marL="13716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4pPr>
                                <a:lvl5pPr marL="18288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5pPr>
                                <a:lvl6pPr marL="22860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6pPr>
                                <a:lvl7pPr marL="27432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7pPr>
                                <a:lvl8pPr marL="32004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8pPr>
                                <a:lvl9pPr marL="36576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9pPr>
                              </a:lstStyle>
                              <a:p>
                                <a:pPr algn="ctr"/>
                                <a:r>
                                  <a:rPr lang="en-GB" sz="1050" dirty="0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3.6, 3.12 </a:t>
                                </a:r>
                                <a:r>
                                  <a:rPr lang="en-GB" sz="1050" b="1" dirty="0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Block dipole F2D2</a:t>
                                </a:r>
                                <a:endParaRPr lang="en-GB" sz="1050" b="1" baseline="0" dirty="0"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endParaRPr>
                              </a:p>
                              <a:p>
                                <a:pPr algn="ctr"/>
                                <a:r>
                                  <a:rPr lang="en-GB" sz="1050" baseline="0" dirty="0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E. </a:t>
                                </a:r>
                                <a:r>
                                  <a:rPr lang="en-GB" sz="1050" baseline="0" dirty="0" err="1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Rochepault</a:t>
                                </a:r>
                                <a:r>
                                  <a:rPr lang="en-GB" sz="1050" baseline="0" dirty="0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 (CEA)</a:t>
                                </a:r>
                              </a:p>
                            </p:txBody>
                          </p:sp>
                          <p:sp>
                            <p:nvSpPr>
                              <p:cNvPr id="59" name="ZoneTexte 1">
                                <a:extLst>
                                  <a:ext uri="{FF2B5EF4-FFF2-40B4-BE49-F238E27FC236}">
                                    <a16:creationId xmlns:a16="http://schemas.microsoft.com/office/drawing/2014/main" id="{3BB70EBB-1709-33EC-2552-9A41A0722E69}"/>
                                  </a:ext>
                                </a:extLst>
                              </p:cNvPr>
                              <p:cNvSpPr txBox="1"/>
                              <p:nvPr/>
                            </p:nvSpPr>
                            <p:spPr>
                              <a:xfrm>
                                <a:off x="4357041" y="4544395"/>
                                <a:ext cx="1668308" cy="427554"/>
                              </a:xfrm>
                              <a:prstGeom prst="rect">
                                <a:avLst/>
                              </a:prstGeom>
                              <a:ln w="0" cmpd="sng">
                                <a:solidFill>
                                  <a:srgbClr val="008000"/>
                                </a:solidFill>
                                <a:prstDash val="solid"/>
                              </a:ln>
                              <a:effectLst>
                                <a:glow rad="63500">
                                  <a:srgbClr val="002060">
                                    <a:alpha val="40000"/>
                                  </a:srgbClr>
                                </a:glow>
                              </a:effectLst>
                            </p:spPr>
                            <p:txBody>
                              <a:bodyPr wrap="none" rtlCol="0"/>
                              <a:lstStyle>
                                <a:lvl1pPr marL="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1pPr>
                                <a:lvl2pPr marL="4572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2pPr>
                                <a:lvl3pPr marL="9144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3pPr>
                                <a:lvl4pPr marL="13716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4pPr>
                                <a:lvl5pPr marL="18288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5pPr>
                                <a:lvl6pPr marL="22860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6pPr>
                                <a:lvl7pPr marL="27432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7pPr>
                                <a:lvl8pPr marL="32004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8pPr>
                                <a:lvl9pPr marL="36576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9pPr>
                              </a:lstStyle>
                              <a:p>
                                <a:pPr algn="ctr"/>
                                <a:r>
                                  <a:rPr lang="en-GB" sz="1050" dirty="0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3.7</a:t>
                                </a:r>
                                <a:r>
                                  <a:rPr lang="en-GB" sz="1050" b="1" dirty="0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 Common coil DAISY</a:t>
                                </a:r>
                                <a:endParaRPr lang="en-GB" sz="1050" b="1" baseline="0" dirty="0"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endParaRPr>
                              </a:p>
                              <a:p>
                                <a:pPr algn="ctr"/>
                                <a:r>
                                  <a:rPr lang="en-GB" sz="1050" baseline="0" dirty="0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F. Toral (CIEMAT)</a:t>
                                </a:r>
                              </a:p>
                            </p:txBody>
                          </p:sp>
                          <p:sp>
                            <p:nvSpPr>
                              <p:cNvPr id="60" name="ZoneTexte 1">
                                <a:extLst>
                                  <a:ext uri="{FF2B5EF4-FFF2-40B4-BE49-F238E27FC236}">
                                    <a16:creationId xmlns:a16="http://schemas.microsoft.com/office/drawing/2014/main" id="{10DF69F5-0FE3-C4D8-4254-1B0CDAC12042}"/>
                                  </a:ext>
                                </a:extLst>
                              </p:cNvPr>
                              <p:cNvSpPr txBox="1"/>
                              <p:nvPr/>
                            </p:nvSpPr>
                            <p:spPr>
                              <a:xfrm>
                                <a:off x="4357041" y="5563972"/>
                                <a:ext cx="1668308" cy="427554"/>
                              </a:xfrm>
                              <a:prstGeom prst="rect">
                                <a:avLst/>
                              </a:prstGeom>
                              <a:ln w="0" cmpd="sng">
                                <a:solidFill>
                                  <a:srgbClr val="008000"/>
                                </a:solidFill>
                                <a:prstDash val="solid"/>
                              </a:ln>
                              <a:effectLst>
                                <a:glow rad="63500">
                                  <a:srgbClr val="002060">
                                    <a:alpha val="40000"/>
                                  </a:srgbClr>
                                </a:glow>
                              </a:effectLst>
                            </p:spPr>
                            <p:txBody>
                              <a:bodyPr wrap="none" rtlCol="0"/>
                              <a:lstStyle>
                                <a:lvl1pPr marL="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1pPr>
                                <a:lvl2pPr marL="4572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2pPr>
                                <a:lvl3pPr marL="9144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3pPr>
                                <a:lvl4pPr marL="13716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4pPr>
                                <a:lvl5pPr marL="18288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5pPr>
                                <a:lvl6pPr marL="22860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6pPr>
                                <a:lvl7pPr marL="27432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7pPr>
                                <a:lvl8pPr marL="32004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8pPr>
                                <a:lvl9pPr marL="36576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9pPr>
                              </a:lstStyle>
                              <a:p>
                                <a:pPr algn="ctr"/>
                                <a:r>
                                  <a:rPr lang="en-GB" sz="1050" dirty="0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3.14</a:t>
                                </a:r>
                                <a:r>
                                  <a:rPr lang="en-GB" sz="1050" b="1" dirty="0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 CC stress managed </a:t>
                                </a:r>
                              </a:p>
                              <a:p>
                                <a:pPr algn="ctr"/>
                                <a:r>
                                  <a:rPr lang="en-GB" sz="1050" baseline="0" dirty="0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D. M. Araujo (PSI)</a:t>
                                </a:r>
                                <a:endParaRPr lang="en-GB" sz="1050" baseline="0" dirty="0">
                                  <a:highlight>
                                    <a:srgbClr val="FFFF00"/>
                                  </a:highlight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endParaRPr>
                              </a:p>
                            </p:txBody>
                          </p:sp>
                        </p:grpSp>
                        <p:grpSp>
                          <p:nvGrpSpPr>
                            <p:cNvPr id="31" name="Group 30">
                              <a:extLst>
                                <a:ext uri="{FF2B5EF4-FFF2-40B4-BE49-F238E27FC236}">
                                  <a16:creationId xmlns:a16="http://schemas.microsoft.com/office/drawing/2014/main" id="{2C87F54A-D6CC-3E15-7D9E-D521CAB4D2E6}"/>
                                </a:ext>
                              </a:extLst>
                            </p:cNvPr>
                            <p:cNvGrpSpPr/>
                            <p:nvPr/>
                          </p:nvGrpSpPr>
                          <p:grpSpPr>
                            <a:xfrm>
                              <a:off x="1902065" y="603262"/>
                              <a:ext cx="7123263" cy="5793701"/>
                              <a:chOff x="4255947" y="1182294"/>
                              <a:chExt cx="6877196" cy="5734071"/>
                            </a:xfrm>
                          </p:grpSpPr>
                          <p:sp>
                            <p:nvSpPr>
                              <p:cNvPr id="44" name="ZoneTexte 1">
                                <a:extLst>
                                  <a:ext uri="{FF2B5EF4-FFF2-40B4-BE49-F238E27FC236}">
                                    <a16:creationId xmlns:a16="http://schemas.microsoft.com/office/drawing/2014/main" id="{5D598231-5762-5001-3674-5137AE7D8479}"/>
                                  </a:ext>
                                </a:extLst>
                              </p:cNvPr>
                              <p:cNvSpPr txBox="1"/>
                              <p:nvPr/>
                            </p:nvSpPr>
                            <p:spPr>
                              <a:xfrm>
                                <a:off x="4255947" y="1182294"/>
                                <a:ext cx="1866344" cy="5734071"/>
                              </a:xfrm>
                              <a:prstGeom prst="rect">
                                <a:avLst/>
                              </a:prstGeom>
                              <a:ln w="0" cmpd="sng">
                                <a:solidFill>
                                  <a:schemeClr val="bg1"/>
                                </a:solidFill>
                                <a:prstDash val="solid"/>
                              </a:ln>
                              <a:effectLst>
                                <a:glow rad="63500">
                                  <a:srgbClr val="002060">
                                    <a:alpha val="23000"/>
                                  </a:srgbClr>
                                </a:glow>
                              </a:effectLst>
                            </p:spPr>
                            <p:txBody>
                              <a:bodyPr wrap="none" rtlCol="0"/>
                              <a:lstStyle>
                                <a:lvl1pPr marL="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1pPr>
                                <a:lvl2pPr marL="4572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2pPr>
                                <a:lvl3pPr marL="9144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3pPr>
                                <a:lvl4pPr marL="13716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4pPr>
                                <a:lvl5pPr marL="18288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5pPr>
                                <a:lvl6pPr marL="22860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6pPr>
                                <a:lvl7pPr marL="27432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7pPr>
                                <a:lvl8pPr marL="32004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8pPr>
                                <a:lvl9pPr marL="36576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9pPr>
                              </a:lstStyle>
                              <a:p>
                                <a:pPr algn="ctr"/>
                                <a:r>
                                  <a:rPr lang="en-GB" sz="1050" b="1" dirty="0">
                                    <a:solidFill>
                                      <a:schemeClr val="accent6"/>
                                    </a:solidFill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RD2:HTS </a:t>
                                </a:r>
                                <a:r>
                                  <a:rPr lang="en-GB" sz="1050" b="1" dirty="0" err="1">
                                    <a:solidFill>
                                      <a:schemeClr val="accent6"/>
                                    </a:solidFill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conductor+magnets</a:t>
                                </a:r>
                                <a:r>
                                  <a:rPr lang="en-GB" sz="1050" b="1" dirty="0">
                                    <a:solidFill>
                                      <a:schemeClr val="accent6"/>
                                    </a:solidFill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 </a:t>
                                </a:r>
                              </a:p>
                              <a:p>
                                <a:pPr algn="ctr"/>
                                <a:endParaRPr lang="en-GB" sz="1050" b="1" dirty="0">
                                  <a:solidFill>
                                    <a:schemeClr val="accent6"/>
                                  </a:solidFill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endParaRPr>
                              </a:p>
                              <a:p>
                                <a:pPr algn="ctr"/>
                                <a:endParaRPr lang="en-GB" sz="1050" b="1" dirty="0">
                                  <a:solidFill>
                                    <a:schemeClr val="accent6"/>
                                  </a:solidFill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endParaRPr>
                              </a:p>
                              <a:p>
                                <a:pPr algn="ctr"/>
                                <a:endParaRPr lang="en-GB" sz="1050" b="1" dirty="0">
                                  <a:solidFill>
                                    <a:schemeClr val="accent6"/>
                                  </a:solidFill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endParaRPr>
                              </a:p>
                              <a:p>
                                <a:pPr algn="ctr"/>
                                <a:endParaRPr lang="en-GB" sz="1000" b="1" baseline="0" dirty="0">
                                  <a:solidFill>
                                    <a:schemeClr val="accent6"/>
                                  </a:solidFill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endParaRPr>
                              </a:p>
                              <a:p>
                                <a:pPr algn="ctr"/>
                                <a:endParaRPr lang="en-GB" sz="1000" b="1" dirty="0">
                                  <a:solidFill>
                                    <a:schemeClr val="accent6"/>
                                  </a:solidFill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endParaRPr>
                              </a:p>
                              <a:p>
                                <a:pPr algn="ctr"/>
                                <a:endParaRPr lang="en-GB" sz="1000" b="1" baseline="0" dirty="0">
                                  <a:solidFill>
                                    <a:schemeClr val="accent6"/>
                                  </a:solidFill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endParaRPr>
                              </a:p>
                              <a:p>
                                <a:pPr algn="ctr"/>
                                <a:endParaRPr lang="en-GB" sz="1000" b="1" dirty="0">
                                  <a:solidFill>
                                    <a:schemeClr val="accent6"/>
                                  </a:solidFill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endParaRPr>
                              </a:p>
                              <a:p>
                                <a:pPr algn="ctr"/>
                                <a:endParaRPr lang="en-GB" sz="1000" b="1" baseline="0" dirty="0">
                                  <a:solidFill>
                                    <a:schemeClr val="accent6"/>
                                  </a:solidFill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endParaRPr>
                              </a:p>
                              <a:p>
                                <a:pPr algn="ctr"/>
                                <a:endParaRPr lang="en-GB" sz="1000" b="1" dirty="0">
                                  <a:solidFill>
                                    <a:schemeClr val="accent6"/>
                                  </a:solidFill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endParaRPr>
                              </a:p>
                              <a:p>
                                <a:pPr algn="ctr"/>
                                <a:endParaRPr lang="en-GB" sz="1000" b="1" baseline="0" dirty="0">
                                  <a:solidFill>
                                    <a:schemeClr val="accent6"/>
                                  </a:solidFill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endParaRPr>
                              </a:p>
                              <a:p>
                                <a:pPr algn="ctr"/>
                                <a:endParaRPr lang="en-GB" sz="1000" b="1" dirty="0">
                                  <a:solidFill>
                                    <a:schemeClr val="accent6"/>
                                  </a:solidFill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endParaRPr>
                              </a:p>
                              <a:p>
                                <a:pPr algn="ctr"/>
                                <a:endParaRPr lang="en-GB" sz="1000" b="1" baseline="0" dirty="0">
                                  <a:solidFill>
                                    <a:schemeClr val="accent6"/>
                                  </a:solidFill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endParaRPr>
                              </a:p>
                              <a:p>
                                <a:pPr algn="ctr"/>
                                <a:endParaRPr lang="en-GB" sz="1000" b="1" dirty="0">
                                  <a:solidFill>
                                    <a:schemeClr val="accent6"/>
                                  </a:solidFill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endParaRPr>
                              </a:p>
                              <a:p>
                                <a:pPr algn="ctr"/>
                                <a:endParaRPr lang="en-GB" sz="1000" b="1" baseline="0" dirty="0">
                                  <a:solidFill>
                                    <a:schemeClr val="accent6"/>
                                  </a:solidFill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endParaRPr>
                              </a:p>
                              <a:p>
                                <a:pPr algn="ctr"/>
                                <a:endParaRPr lang="en-GB" sz="1000" b="1" dirty="0">
                                  <a:solidFill>
                                    <a:schemeClr val="accent6"/>
                                  </a:solidFill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endParaRPr>
                              </a:p>
                              <a:p>
                                <a:pPr algn="ctr"/>
                                <a:endParaRPr lang="en-GB" sz="1000" b="1" baseline="0" dirty="0">
                                  <a:solidFill>
                                    <a:schemeClr val="accent6"/>
                                  </a:solidFill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endParaRPr>
                              </a:p>
                              <a:p>
                                <a:pPr algn="ctr"/>
                                <a:endParaRPr lang="en-GB" sz="1000" b="1" dirty="0">
                                  <a:solidFill>
                                    <a:schemeClr val="accent6"/>
                                  </a:solidFill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endParaRPr>
                              </a:p>
                              <a:p>
                                <a:pPr algn="ctr"/>
                                <a:endParaRPr lang="en-GB" sz="1000" b="1" baseline="0" dirty="0">
                                  <a:solidFill>
                                    <a:schemeClr val="accent6"/>
                                  </a:solidFill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endParaRPr>
                              </a:p>
                              <a:p>
                                <a:pPr algn="ctr"/>
                                <a:endParaRPr lang="en-GB" sz="1000" b="1" dirty="0">
                                  <a:solidFill>
                                    <a:schemeClr val="accent6"/>
                                  </a:solidFill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endParaRPr>
                              </a:p>
                              <a:p>
                                <a:pPr algn="ctr"/>
                                <a:endParaRPr lang="en-GB" sz="1000" b="1" baseline="0" dirty="0">
                                  <a:solidFill>
                                    <a:schemeClr val="accent6"/>
                                  </a:solidFill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endParaRPr>
                              </a:p>
                              <a:p>
                                <a:pPr algn="ctr"/>
                                <a:endParaRPr lang="en-GB" sz="1000" b="1" dirty="0">
                                  <a:solidFill>
                                    <a:schemeClr val="accent6"/>
                                  </a:solidFill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endParaRPr>
                              </a:p>
                              <a:p>
                                <a:pPr algn="ctr"/>
                                <a:endParaRPr lang="en-GB" sz="1000" b="1" baseline="0" dirty="0">
                                  <a:solidFill>
                                    <a:schemeClr val="accent6"/>
                                  </a:solidFill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endParaRPr>
                              </a:p>
                              <a:p>
                                <a:pPr algn="ctr"/>
                                <a:endParaRPr lang="en-GB" sz="1000" b="1" dirty="0">
                                  <a:solidFill>
                                    <a:schemeClr val="accent6"/>
                                  </a:solidFill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endParaRPr>
                              </a:p>
                              <a:p>
                                <a:pPr algn="ctr"/>
                                <a:endParaRPr lang="en-GB" sz="1000" b="1" baseline="0" dirty="0">
                                  <a:solidFill>
                                    <a:schemeClr val="accent6"/>
                                  </a:solidFill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endParaRPr>
                              </a:p>
                              <a:p>
                                <a:pPr algn="ctr"/>
                                <a:endParaRPr lang="en-GB" sz="1000" b="1" dirty="0">
                                  <a:solidFill>
                                    <a:schemeClr val="accent6"/>
                                  </a:solidFill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endParaRPr>
                              </a:p>
                              <a:p>
                                <a:pPr algn="ctr"/>
                                <a:endParaRPr lang="en-GB" sz="1000" b="1" baseline="0" dirty="0">
                                  <a:solidFill>
                                    <a:schemeClr val="accent6"/>
                                  </a:solidFill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endParaRPr>
                              </a:p>
                              <a:p>
                                <a:pPr algn="ctr"/>
                                <a:endParaRPr lang="en-GB" sz="1000" b="1" dirty="0">
                                  <a:solidFill>
                                    <a:schemeClr val="accent6"/>
                                  </a:solidFill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endParaRPr>
                              </a:p>
                              <a:p>
                                <a:pPr algn="ctr"/>
                                <a:endParaRPr lang="en-GB" sz="1000" b="1" dirty="0">
                                  <a:solidFill>
                                    <a:schemeClr val="accent6"/>
                                  </a:solidFill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endParaRPr>
                              </a:p>
                              <a:p>
                                <a:pPr algn="ctr"/>
                                <a:endParaRPr lang="en-GB" sz="1050" b="1" baseline="0" dirty="0">
                                  <a:solidFill>
                                    <a:schemeClr val="accent6"/>
                                  </a:solidFill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endParaRPr>
                              </a:p>
                              <a:p>
                                <a:pPr algn="ctr"/>
                                <a:endParaRPr lang="en-GB" sz="1050" b="1" dirty="0">
                                  <a:solidFill>
                                    <a:schemeClr val="accent6"/>
                                  </a:solidFill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endParaRPr>
                              </a:p>
                              <a:p>
                                <a:pPr algn="ctr"/>
                                <a:r>
                                  <a:rPr lang="en-GB" sz="1050" b="1" baseline="0" dirty="0">
                                    <a:solidFill>
                                      <a:schemeClr val="accent6"/>
                                    </a:solidFill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RD2</a:t>
                                </a:r>
                                <a:r>
                                  <a:rPr lang="en-GB" sz="1050" b="1" dirty="0">
                                    <a:solidFill>
                                      <a:schemeClr val="accent6"/>
                                    </a:solidFill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 </a:t>
                                </a:r>
                                <a:r>
                                  <a:rPr lang="en-GB" sz="1050" b="1" baseline="0" dirty="0" err="1">
                                    <a:solidFill>
                                      <a:schemeClr val="accent6"/>
                                    </a:solidFill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coord</a:t>
                                </a:r>
                                <a:r>
                                  <a:rPr lang="en-GB" sz="1050" b="1" baseline="0" dirty="0">
                                    <a:solidFill>
                                      <a:schemeClr val="accent6"/>
                                    </a:solidFill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:</a:t>
                                </a:r>
                                <a:r>
                                  <a:rPr lang="en-GB" sz="1050" b="1" dirty="0">
                                    <a:solidFill>
                                      <a:schemeClr val="accent6"/>
                                    </a:solidFill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 A. </a:t>
                                </a:r>
                                <a:r>
                                  <a:rPr lang="en-GB" sz="1050" b="1" dirty="0" err="1">
                                    <a:solidFill>
                                      <a:schemeClr val="accent6"/>
                                    </a:solidFill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Ballarino</a:t>
                                </a:r>
                                <a:r>
                                  <a:rPr lang="en-GB" sz="1050" b="1" dirty="0">
                                    <a:solidFill>
                                      <a:schemeClr val="accent6"/>
                                    </a:solidFill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 (CERN)</a:t>
                                </a:r>
                              </a:p>
                            </p:txBody>
                          </p:sp>
                          <p:sp>
                            <p:nvSpPr>
                              <p:cNvPr id="45" name="ZoneTexte 1">
                                <a:extLst>
                                  <a:ext uri="{FF2B5EF4-FFF2-40B4-BE49-F238E27FC236}">
                                    <a16:creationId xmlns:a16="http://schemas.microsoft.com/office/drawing/2014/main" id="{4AE15794-C550-B1A2-3F62-4C6AC72948D0}"/>
                                  </a:ext>
                                </a:extLst>
                              </p:cNvPr>
                              <p:cNvSpPr txBox="1"/>
                              <p:nvPr/>
                            </p:nvSpPr>
                            <p:spPr>
                              <a:xfrm>
                                <a:off x="4357040" y="1481167"/>
                                <a:ext cx="1633551" cy="426005"/>
                              </a:xfrm>
                              <a:prstGeom prst="rect">
                                <a:avLst/>
                              </a:prstGeom>
                              <a:ln w="0" cmpd="sng">
                                <a:solidFill>
                                  <a:srgbClr val="008000"/>
                                </a:solidFill>
                                <a:prstDash val="solid"/>
                              </a:ln>
                              <a:effectLst>
                                <a:glow rad="63500">
                                  <a:srgbClr val="002060">
                                    <a:alpha val="40000"/>
                                  </a:srgbClr>
                                </a:glow>
                              </a:effectLst>
                            </p:spPr>
                            <p:txBody>
                              <a:bodyPr wrap="none" rtlCol="0"/>
                              <a:lstStyle>
                                <a:lvl1pPr marL="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1pPr>
                                <a:lvl2pPr marL="4572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2pPr>
                                <a:lvl3pPr marL="9144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3pPr>
                                <a:lvl4pPr marL="13716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4pPr>
                                <a:lvl5pPr marL="18288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5pPr>
                                <a:lvl6pPr marL="22860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6pPr>
                                <a:lvl7pPr marL="27432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7pPr>
                                <a:lvl8pPr marL="32004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8pPr>
                                <a:lvl9pPr marL="36576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9pPr>
                              </a:lstStyle>
                              <a:p>
                                <a:pPr algn="ctr"/>
                                <a:r>
                                  <a:rPr lang="en-GB" sz="1050" dirty="0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2.1</a:t>
                                </a:r>
                                <a:r>
                                  <a:rPr lang="en-GB" sz="1050" b="1" dirty="0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 REBCO development</a:t>
                                </a:r>
                                <a:endParaRPr lang="en-GB" sz="1050" b="1" baseline="0" dirty="0"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endParaRPr>
                              </a:p>
                              <a:p>
                                <a:pPr algn="ctr"/>
                                <a:r>
                                  <a:rPr lang="en-GB" sz="1050" baseline="0" dirty="0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B. Holzapfel (KIT)</a:t>
                                </a:r>
                              </a:p>
                            </p:txBody>
                          </p:sp>
                          <p:sp>
                            <p:nvSpPr>
                              <p:cNvPr id="46" name="ZoneTexte 1">
                                <a:extLst>
                                  <a:ext uri="{FF2B5EF4-FFF2-40B4-BE49-F238E27FC236}">
                                    <a16:creationId xmlns:a16="http://schemas.microsoft.com/office/drawing/2014/main" id="{9C5E98CC-F9F0-BB99-31E3-19FF99BA372E}"/>
                                  </a:ext>
                                </a:extLst>
                              </p:cNvPr>
                              <p:cNvSpPr txBox="1"/>
                              <p:nvPr/>
                            </p:nvSpPr>
                            <p:spPr>
                              <a:xfrm>
                                <a:off x="4353589" y="1981188"/>
                                <a:ext cx="1633551" cy="426005"/>
                              </a:xfrm>
                              <a:prstGeom prst="rect">
                                <a:avLst/>
                              </a:prstGeom>
                              <a:ln w="0" cmpd="sng">
                                <a:solidFill>
                                  <a:srgbClr val="0000FF"/>
                                </a:solidFill>
                                <a:prstDash val="solid"/>
                              </a:ln>
                              <a:effectLst>
                                <a:glow rad="63500">
                                  <a:srgbClr val="002060">
                                    <a:alpha val="40000"/>
                                  </a:srgbClr>
                                </a:glow>
                              </a:effectLst>
                            </p:spPr>
                            <p:txBody>
                              <a:bodyPr wrap="none" rtlCol="0"/>
                              <a:lstStyle>
                                <a:lvl1pPr marL="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1pPr>
                                <a:lvl2pPr marL="4572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2pPr>
                                <a:lvl3pPr marL="9144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3pPr>
                                <a:lvl4pPr marL="13716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4pPr>
                                <a:lvl5pPr marL="18288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5pPr>
                                <a:lvl6pPr marL="22860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6pPr>
                                <a:lvl7pPr marL="27432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7pPr>
                                <a:lvl8pPr marL="32004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8pPr>
                                <a:lvl9pPr marL="36576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9pPr>
                              </a:lstStyle>
                              <a:p>
                                <a:pPr algn="ctr"/>
                                <a:r>
                                  <a:rPr lang="en-GB" sz="1050" dirty="0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2.2</a:t>
                                </a:r>
                                <a:r>
                                  <a:rPr lang="en-GB" sz="1050" b="1" dirty="0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 REBCO conductor</a:t>
                                </a:r>
                                <a:endParaRPr lang="en-GB" sz="1050" b="1" baseline="0" dirty="0"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endParaRPr>
                              </a:p>
                              <a:p>
                                <a:pPr algn="ctr"/>
                                <a:r>
                                  <a:rPr lang="en-GB" sz="1050" baseline="0" dirty="0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A. Ballarino (CERN)</a:t>
                                </a:r>
                              </a:p>
                            </p:txBody>
                          </p:sp>
                          <p:sp>
                            <p:nvSpPr>
                              <p:cNvPr id="47" name="ZoneTexte 1">
                                <a:extLst>
                                  <a:ext uri="{FF2B5EF4-FFF2-40B4-BE49-F238E27FC236}">
                                    <a16:creationId xmlns:a16="http://schemas.microsoft.com/office/drawing/2014/main" id="{0C79C798-CB3F-1E61-8C17-8428A6BB9F50}"/>
                                  </a:ext>
                                </a:extLst>
                              </p:cNvPr>
                              <p:cNvSpPr txBox="1"/>
                              <p:nvPr/>
                            </p:nvSpPr>
                            <p:spPr>
                              <a:xfrm>
                                <a:off x="4350575" y="2478530"/>
                                <a:ext cx="1633551" cy="426005"/>
                              </a:xfrm>
                              <a:prstGeom prst="rect">
                                <a:avLst/>
                              </a:prstGeom>
                              <a:ln w="0" cmpd="sng">
                                <a:solidFill>
                                  <a:srgbClr val="0000FF"/>
                                </a:solidFill>
                                <a:prstDash val="solid"/>
                              </a:ln>
                              <a:effectLst>
                                <a:glow rad="63500">
                                  <a:srgbClr val="002060">
                                    <a:alpha val="40000"/>
                                  </a:srgbClr>
                                </a:glow>
                              </a:effectLst>
                            </p:spPr>
                            <p:txBody>
                              <a:bodyPr wrap="none" rtlCol="0"/>
                              <a:lstStyle>
                                <a:lvl1pPr marL="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1pPr>
                                <a:lvl2pPr marL="4572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2pPr>
                                <a:lvl3pPr marL="9144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3pPr>
                                <a:lvl4pPr marL="13716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4pPr>
                                <a:lvl5pPr marL="18288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5pPr>
                                <a:lvl6pPr marL="22860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6pPr>
                                <a:lvl7pPr marL="27432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7pPr>
                                <a:lvl8pPr marL="32004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8pPr>
                                <a:lvl9pPr marL="36576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9pPr>
                              </a:lstStyle>
                              <a:p>
                                <a:pPr algn="ctr"/>
                                <a:r>
                                  <a:rPr lang="en-GB" sz="1050" dirty="0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2.5</a:t>
                                </a:r>
                                <a:r>
                                  <a:rPr lang="en-GB" sz="1050" b="1" dirty="0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 Demonstrator DI coils</a:t>
                                </a:r>
                                <a:endParaRPr lang="en-GB" sz="1050" b="1" baseline="0" dirty="0"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endParaRPr>
                              </a:p>
                              <a:p>
                                <a:pPr algn="ctr"/>
                                <a:r>
                                  <a:rPr lang="en-GB" sz="1050" baseline="0" dirty="0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A. </a:t>
                                </a:r>
                                <a:r>
                                  <a:rPr lang="en-GB" sz="1050" baseline="0" dirty="0" err="1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Baskys</a:t>
                                </a:r>
                                <a:r>
                                  <a:rPr lang="en-GB" sz="1050" baseline="0" dirty="0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 (CERN)</a:t>
                                </a:r>
                              </a:p>
                            </p:txBody>
                          </p:sp>
                          <p:sp>
                            <p:nvSpPr>
                              <p:cNvPr id="48" name="ZoneTexte 1">
                                <a:extLst>
                                  <a:ext uri="{FF2B5EF4-FFF2-40B4-BE49-F238E27FC236}">
                                    <a16:creationId xmlns:a16="http://schemas.microsoft.com/office/drawing/2014/main" id="{A0D6778D-1729-CEC8-2AFB-66DFA6A56962}"/>
                                  </a:ext>
                                </a:extLst>
                              </p:cNvPr>
                              <p:cNvSpPr txBox="1"/>
                              <p:nvPr/>
                            </p:nvSpPr>
                            <p:spPr>
                              <a:xfrm>
                                <a:off x="4359397" y="3483505"/>
                                <a:ext cx="1633551" cy="426005"/>
                              </a:xfrm>
                              <a:prstGeom prst="rect">
                                <a:avLst/>
                              </a:prstGeom>
                              <a:ln w="0" cmpd="sng">
                                <a:solidFill>
                                  <a:srgbClr val="008000"/>
                                </a:solidFill>
                                <a:prstDash val="solid"/>
                              </a:ln>
                              <a:effectLst>
                                <a:glow rad="63500">
                                  <a:srgbClr val="002060">
                                    <a:alpha val="40000"/>
                                  </a:srgbClr>
                                </a:glow>
                              </a:effectLst>
                            </p:spPr>
                            <p:txBody>
                              <a:bodyPr wrap="none" rtlCol="0"/>
                              <a:lstStyle>
                                <a:lvl1pPr marL="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1pPr>
                                <a:lvl2pPr marL="4572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2pPr>
                                <a:lvl3pPr marL="9144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3pPr>
                                <a:lvl4pPr marL="13716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4pPr>
                                <a:lvl5pPr marL="18288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5pPr>
                                <a:lvl6pPr marL="22860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6pPr>
                                <a:lvl7pPr marL="27432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7pPr>
                                <a:lvl8pPr marL="32004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8pPr>
                                <a:lvl9pPr marL="36576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9pPr>
                              </a:lstStyle>
                              <a:p>
                                <a:pPr algn="ctr"/>
                                <a:r>
                                  <a:rPr lang="en-GB" sz="1050" dirty="0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2.11</a:t>
                                </a:r>
                                <a:r>
                                  <a:rPr lang="en-GB" sz="1050" b="1" dirty="0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 Demonstrator MI coil</a:t>
                                </a:r>
                                <a:endParaRPr lang="en-GB" sz="1050" b="1" baseline="0" dirty="0"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endParaRPr>
                              </a:p>
                              <a:p>
                                <a:pPr algn="ctr"/>
                                <a:r>
                                  <a:rPr lang="en-GB" sz="1050" baseline="0" dirty="0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T. </a:t>
                                </a:r>
                                <a:r>
                                  <a:rPr lang="en-GB" sz="1050" baseline="0" dirty="0" err="1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Lecrevisse</a:t>
                                </a:r>
                                <a:r>
                                  <a:rPr lang="en-GB" sz="1050" baseline="0" dirty="0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 (CEA)</a:t>
                                </a:r>
                              </a:p>
                            </p:txBody>
                          </p:sp>
                          <p:sp>
                            <p:nvSpPr>
                              <p:cNvPr id="49" name="ZoneTexte 1">
                                <a:extLst>
                                  <a:ext uri="{FF2B5EF4-FFF2-40B4-BE49-F238E27FC236}">
                                    <a16:creationId xmlns:a16="http://schemas.microsoft.com/office/drawing/2014/main" id="{EA266317-6B32-066A-FB15-EB0EBD80DE16}"/>
                                  </a:ext>
                                </a:extLst>
                              </p:cNvPr>
                              <p:cNvSpPr txBox="1"/>
                              <p:nvPr/>
                            </p:nvSpPr>
                            <p:spPr>
                              <a:xfrm>
                                <a:off x="4357040" y="4515174"/>
                                <a:ext cx="1633551" cy="426005"/>
                              </a:xfrm>
                              <a:prstGeom prst="rect">
                                <a:avLst/>
                              </a:prstGeom>
                              <a:ln w="0" cmpd="sng">
                                <a:solidFill>
                                  <a:srgbClr val="008000"/>
                                </a:solidFill>
                                <a:prstDash val="solid"/>
                              </a:ln>
                              <a:effectLst>
                                <a:glow rad="63500">
                                  <a:srgbClr val="002060">
                                    <a:alpha val="40000"/>
                                  </a:srgbClr>
                                </a:glow>
                              </a:effectLst>
                            </p:spPr>
                            <p:txBody>
                              <a:bodyPr wrap="none" rtlCol="0"/>
                              <a:lstStyle>
                                <a:lvl1pPr marL="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1pPr>
                                <a:lvl2pPr marL="4572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2pPr>
                                <a:lvl3pPr marL="9144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3pPr>
                                <a:lvl4pPr marL="13716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4pPr>
                                <a:lvl5pPr marL="18288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5pPr>
                                <a:lvl6pPr marL="22860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6pPr>
                                <a:lvl7pPr marL="27432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7pPr>
                                <a:lvl8pPr marL="32004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8pPr>
                                <a:lvl9pPr marL="36576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9pPr>
                              </a:lstStyle>
                              <a:p>
                                <a:pPr algn="ctr"/>
                                <a:r>
                                  <a:rPr lang="en-GB" sz="1050" dirty="0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2.17</a:t>
                                </a:r>
                                <a:r>
                                  <a:rPr lang="en-GB" sz="1050" b="1" dirty="0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 REBCO development</a:t>
                                </a:r>
                                <a:endParaRPr lang="en-GB" sz="1050" b="1" baseline="0" dirty="0"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endParaRPr>
                              </a:p>
                              <a:p>
                                <a:pPr algn="ctr"/>
                                <a:r>
                                  <a:rPr lang="en-GB" sz="1050" baseline="0" dirty="0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Y. Yang (SOTON)</a:t>
                                </a:r>
                              </a:p>
                            </p:txBody>
                          </p:sp>
                          <p:sp>
                            <p:nvSpPr>
                              <p:cNvPr id="50" name="ZoneTexte 1">
                                <a:extLst>
                                  <a:ext uri="{FF2B5EF4-FFF2-40B4-BE49-F238E27FC236}">
                                    <a16:creationId xmlns:a16="http://schemas.microsoft.com/office/drawing/2014/main" id="{5D18C97B-D758-8A5D-9056-189F4B03386F}"/>
                                  </a:ext>
                                </a:extLst>
                              </p:cNvPr>
                              <p:cNvSpPr txBox="1"/>
                              <p:nvPr/>
                            </p:nvSpPr>
                            <p:spPr>
                              <a:xfrm>
                                <a:off x="4357040" y="3997994"/>
                                <a:ext cx="1633551" cy="426005"/>
                              </a:xfrm>
                              <a:prstGeom prst="rect">
                                <a:avLst/>
                              </a:prstGeom>
                              <a:ln w="0" cmpd="sng">
                                <a:solidFill>
                                  <a:srgbClr val="008000"/>
                                </a:solidFill>
                                <a:prstDash val="solid"/>
                              </a:ln>
                              <a:effectLst>
                                <a:glow rad="63500">
                                  <a:srgbClr val="002060">
                                    <a:alpha val="40000"/>
                                  </a:srgbClr>
                                </a:glow>
                              </a:effectLst>
                            </p:spPr>
                            <p:txBody>
                              <a:bodyPr wrap="none" rtlCol="0"/>
                              <a:lstStyle>
                                <a:lvl1pPr marL="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1pPr>
                                <a:lvl2pPr marL="4572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2pPr>
                                <a:lvl3pPr marL="9144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3pPr>
                                <a:lvl4pPr marL="13716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4pPr>
                                <a:lvl5pPr marL="18288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5pPr>
                                <a:lvl6pPr marL="22860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6pPr>
                                <a:lvl7pPr marL="27432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7pPr>
                                <a:lvl8pPr marL="32004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8pPr>
                                <a:lvl9pPr marL="36576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9pPr>
                              </a:lstStyle>
                              <a:p>
                                <a:pPr algn="ctr"/>
                                <a:r>
                                  <a:rPr lang="en-GB" sz="1050" dirty="0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2.15</a:t>
                                </a:r>
                                <a:r>
                                  <a:rPr lang="en-GB" sz="1050" b="1" dirty="0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 IBS development</a:t>
                                </a:r>
                                <a:endParaRPr lang="en-GB" sz="1050" b="1" baseline="0" dirty="0"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endParaRPr>
                              </a:p>
                              <a:p>
                                <a:pPr algn="ctr"/>
                                <a:r>
                                  <a:rPr lang="en-GB" sz="1050" baseline="0" dirty="0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A. </a:t>
                                </a:r>
                                <a:r>
                                  <a:rPr lang="en-GB" sz="1050" baseline="0" dirty="0" err="1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Malagoli</a:t>
                                </a:r>
                                <a:r>
                                  <a:rPr lang="en-GB" sz="1050" baseline="0" dirty="0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 (CNR-SPIN)</a:t>
                                </a:r>
                              </a:p>
                            </p:txBody>
                          </p:sp>
                          <p:sp>
                            <p:nvSpPr>
                              <p:cNvPr id="51" name="ZoneTexte 1">
                                <a:extLst>
                                  <a:ext uri="{FF2B5EF4-FFF2-40B4-BE49-F238E27FC236}">
                                    <a16:creationId xmlns:a16="http://schemas.microsoft.com/office/drawing/2014/main" id="{14A877A7-1904-6018-CF68-B588A77F0807}"/>
                                  </a:ext>
                                </a:extLst>
                              </p:cNvPr>
                              <p:cNvSpPr txBox="1"/>
                              <p:nvPr/>
                            </p:nvSpPr>
                            <p:spPr>
                              <a:xfrm>
                                <a:off x="9835632" y="4341130"/>
                                <a:ext cx="1297511" cy="459653"/>
                              </a:xfrm>
                              <a:prstGeom prst="rect">
                                <a:avLst/>
                              </a:prstGeom>
                              <a:ln w="0" cmpd="sng">
                                <a:solidFill>
                                  <a:srgbClr val="0000FF"/>
                                </a:solidFill>
                                <a:prstDash val="solid"/>
                              </a:ln>
                              <a:effectLst>
                                <a:glow rad="63500">
                                  <a:srgbClr val="002060">
                                    <a:alpha val="40000"/>
                                  </a:srgbClr>
                                </a:glow>
                              </a:effectLst>
                            </p:spPr>
                            <p:txBody>
                              <a:bodyPr wrap="none" rtlCol="0"/>
                              <a:lstStyle>
                                <a:lvl1pPr marL="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1pPr>
                                <a:lvl2pPr marL="4572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2pPr>
                                <a:lvl3pPr marL="9144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3pPr>
                                <a:lvl4pPr marL="13716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4pPr>
                                <a:lvl5pPr marL="18288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5pPr>
                                <a:lvl6pPr marL="22860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6pPr>
                                <a:lvl7pPr marL="27432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7pPr>
                                <a:lvl8pPr marL="32004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8pPr>
                                <a:lvl9pPr marL="36576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9pPr>
                              </a:lstStyle>
                              <a:p>
                                <a:pPr algn="ctr"/>
                                <a:r>
                                  <a:rPr lang="en-GB" sz="1050" dirty="0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2.16</a:t>
                                </a:r>
                                <a:r>
                                  <a:rPr lang="en-GB" sz="1050" b="1" dirty="0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 HTS laboratory</a:t>
                                </a:r>
                                <a:endParaRPr lang="en-GB" sz="1050" b="1" baseline="0" dirty="0"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endParaRPr>
                              </a:p>
                              <a:p>
                                <a:pPr algn="ctr"/>
                                <a:r>
                                  <a:rPr lang="en-GB" sz="1050" baseline="0" dirty="0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C. Barth (CERN)</a:t>
                                </a:r>
                              </a:p>
                            </p:txBody>
                          </p:sp>
                        </p:grpSp>
                        <p:grpSp>
                          <p:nvGrpSpPr>
                            <p:cNvPr id="32" name="Group 31">
                              <a:extLst>
                                <a:ext uri="{FF2B5EF4-FFF2-40B4-BE49-F238E27FC236}">
                                  <a16:creationId xmlns:a16="http://schemas.microsoft.com/office/drawing/2014/main" id="{B1B142C7-95A8-081B-2FB0-30C8A3586B85}"/>
                                </a:ext>
                              </a:extLst>
                            </p:cNvPr>
                            <p:cNvGrpSpPr/>
                            <p:nvPr/>
                          </p:nvGrpSpPr>
                          <p:grpSpPr>
                            <a:xfrm>
                              <a:off x="5831877" y="629270"/>
                              <a:ext cx="1723045" cy="2772442"/>
                              <a:chOff x="4263473" y="1209997"/>
                              <a:chExt cx="1663524" cy="2743907"/>
                            </a:xfrm>
                          </p:grpSpPr>
                          <p:sp>
                            <p:nvSpPr>
                              <p:cNvPr id="40" name="ZoneTexte 1">
                                <a:extLst>
                                  <a:ext uri="{FF2B5EF4-FFF2-40B4-BE49-F238E27FC236}">
                                    <a16:creationId xmlns:a16="http://schemas.microsoft.com/office/drawing/2014/main" id="{D2908BF1-70EB-69B0-A312-9F1805C50E83}"/>
                                  </a:ext>
                                </a:extLst>
                              </p:cNvPr>
                              <p:cNvSpPr txBox="1"/>
                              <p:nvPr/>
                            </p:nvSpPr>
                            <p:spPr>
                              <a:xfrm>
                                <a:off x="4263473" y="1209997"/>
                                <a:ext cx="1663524" cy="2743907"/>
                              </a:xfrm>
                              <a:prstGeom prst="rect">
                                <a:avLst/>
                              </a:prstGeom>
                              <a:ln w="0" cmpd="sng">
                                <a:solidFill>
                                  <a:schemeClr val="bg1"/>
                                </a:solidFill>
                                <a:prstDash val="solid"/>
                              </a:ln>
                              <a:effectLst>
                                <a:glow rad="63500">
                                  <a:srgbClr val="002060">
                                    <a:alpha val="23000"/>
                                  </a:srgbClr>
                                </a:glow>
                              </a:effectLst>
                            </p:spPr>
                            <p:txBody>
                              <a:bodyPr wrap="none" rtlCol="0"/>
                              <a:lstStyle>
                                <a:lvl1pPr marL="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1pPr>
                                <a:lvl2pPr marL="4572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2pPr>
                                <a:lvl3pPr marL="9144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3pPr>
                                <a:lvl4pPr marL="13716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4pPr>
                                <a:lvl5pPr marL="18288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5pPr>
                                <a:lvl6pPr marL="22860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6pPr>
                                <a:lvl7pPr marL="27432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7pPr>
                                <a:lvl8pPr marL="32004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8pPr>
                                <a:lvl9pPr marL="36576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9pPr>
                              </a:lstStyle>
                              <a:p>
                                <a:pPr algn="ctr"/>
                                <a:r>
                                  <a:rPr lang="en-GB" b="1" dirty="0">
                                    <a:solidFill>
                                      <a:schemeClr val="accent6"/>
                                    </a:solidFill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RD4: Integration,</a:t>
                                </a:r>
                              </a:p>
                              <a:p>
                                <a:pPr algn="ctr"/>
                                <a:r>
                                  <a:rPr lang="en-GB" b="1" dirty="0">
                                    <a:solidFill>
                                      <a:schemeClr val="accent6"/>
                                    </a:solidFill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sustainability</a:t>
                                </a:r>
                              </a:p>
                              <a:p>
                                <a:pPr algn="ctr"/>
                                <a:endParaRPr lang="en-GB" sz="1000" b="1" dirty="0">
                                  <a:solidFill>
                                    <a:schemeClr val="accent6"/>
                                  </a:solidFill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endParaRPr>
                              </a:p>
                              <a:p>
                                <a:pPr algn="ctr"/>
                                <a:endParaRPr lang="en-GB" sz="1000" b="1" dirty="0">
                                  <a:solidFill>
                                    <a:schemeClr val="accent6"/>
                                  </a:solidFill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endParaRPr>
                              </a:p>
                              <a:p>
                                <a:pPr algn="ctr"/>
                                <a:endParaRPr lang="en-GB" sz="1000" b="1" dirty="0">
                                  <a:solidFill>
                                    <a:schemeClr val="accent6"/>
                                  </a:solidFill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endParaRPr>
                              </a:p>
                              <a:p>
                                <a:pPr algn="ctr"/>
                                <a:endParaRPr lang="en-GB" sz="1000" b="1" dirty="0">
                                  <a:solidFill>
                                    <a:schemeClr val="accent6"/>
                                  </a:solidFill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endParaRPr>
                              </a:p>
                              <a:p>
                                <a:pPr algn="ctr"/>
                                <a:endParaRPr lang="en-GB" sz="1000" b="1" dirty="0">
                                  <a:solidFill>
                                    <a:schemeClr val="accent6"/>
                                  </a:solidFill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endParaRPr>
                              </a:p>
                              <a:p>
                                <a:pPr algn="ctr"/>
                                <a:endParaRPr lang="en-GB" sz="1000" b="1" dirty="0">
                                  <a:solidFill>
                                    <a:schemeClr val="accent6"/>
                                  </a:solidFill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endParaRPr>
                              </a:p>
                              <a:p>
                                <a:pPr algn="ctr"/>
                                <a:endParaRPr lang="en-GB" sz="1000" b="1" baseline="0" dirty="0">
                                  <a:solidFill>
                                    <a:schemeClr val="accent6"/>
                                  </a:solidFill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endParaRPr>
                              </a:p>
                              <a:p>
                                <a:pPr algn="ctr"/>
                                <a:endParaRPr lang="en-GB" sz="1000" b="1" baseline="0" dirty="0">
                                  <a:solidFill>
                                    <a:schemeClr val="accent6"/>
                                  </a:solidFill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endParaRPr>
                              </a:p>
                              <a:p>
                                <a:pPr algn="ctr"/>
                                <a:endParaRPr lang="en-GB" sz="1050" b="1" baseline="0" dirty="0">
                                  <a:solidFill>
                                    <a:schemeClr val="accent6"/>
                                  </a:solidFill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endParaRPr>
                              </a:p>
                              <a:p>
                                <a:pPr algn="ctr"/>
                                <a:endParaRPr lang="en-GB" sz="1050" b="1" baseline="0" dirty="0">
                                  <a:solidFill>
                                    <a:schemeClr val="accent6"/>
                                  </a:solidFill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endParaRPr>
                              </a:p>
                              <a:p>
                                <a:pPr algn="ctr"/>
                                <a:endParaRPr lang="en-GB" sz="1050" b="1" dirty="0">
                                  <a:solidFill>
                                    <a:schemeClr val="accent6"/>
                                  </a:solidFill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endParaRPr>
                              </a:p>
                              <a:p>
                                <a:pPr algn="ctr"/>
                                <a:r>
                                  <a:rPr lang="en-GB" sz="1050" b="1" baseline="0" dirty="0">
                                    <a:solidFill>
                                      <a:schemeClr val="accent6"/>
                                    </a:solidFill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RD</a:t>
                                </a:r>
                                <a:r>
                                  <a:rPr lang="en-GB" sz="1050" b="1" dirty="0">
                                    <a:solidFill>
                                      <a:schemeClr val="accent6"/>
                                    </a:solidFill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4</a:t>
                                </a:r>
                                <a:r>
                                  <a:rPr lang="en-GB" sz="1050" b="1" baseline="0" dirty="0">
                                    <a:solidFill>
                                      <a:schemeClr val="accent6"/>
                                    </a:solidFill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 line coordinator:</a:t>
                                </a:r>
                              </a:p>
                              <a:p>
                                <a:pPr algn="ctr"/>
                                <a:r>
                                  <a:rPr lang="en-GB" sz="1050" b="1" dirty="0">
                                    <a:solidFill>
                                      <a:schemeClr val="accent6"/>
                                    </a:solidFill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P. Borges de Sousa (CERN)</a:t>
                                </a:r>
                              </a:p>
                              <a:p>
                                <a:pPr algn="ctr"/>
                                <a:endParaRPr lang="en-GB" sz="1050" b="1" baseline="0" dirty="0">
                                  <a:solidFill>
                                    <a:schemeClr val="accent6"/>
                                  </a:solidFill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endParaRPr>
                              </a:p>
                              <a:p>
                                <a:pPr algn="ctr"/>
                                <a:endParaRPr lang="en-GB" sz="1050" b="0" baseline="0" dirty="0">
                                  <a:solidFill>
                                    <a:schemeClr val="accent6"/>
                                  </a:solidFill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endParaRPr>
                              </a:p>
                            </p:txBody>
                          </p:sp>
                          <p:sp>
                            <p:nvSpPr>
                              <p:cNvPr id="41" name="ZoneTexte 1">
                                <a:extLst>
                                  <a:ext uri="{FF2B5EF4-FFF2-40B4-BE49-F238E27FC236}">
                                    <a16:creationId xmlns:a16="http://schemas.microsoft.com/office/drawing/2014/main" id="{1D00D57D-A22F-8691-D11C-5010FDB68927}"/>
                                  </a:ext>
                                </a:extLst>
                              </p:cNvPr>
                              <p:cNvSpPr txBox="1"/>
                              <p:nvPr/>
                            </p:nvSpPr>
                            <p:spPr>
                              <a:xfrm>
                                <a:off x="4359398" y="1740163"/>
                                <a:ext cx="1491492" cy="427554"/>
                              </a:xfrm>
                              <a:prstGeom prst="rect">
                                <a:avLst/>
                              </a:prstGeom>
                              <a:ln w="0" cmpd="sng">
                                <a:solidFill>
                                  <a:srgbClr val="0000FF"/>
                                </a:solidFill>
                                <a:prstDash val="solid"/>
                              </a:ln>
                              <a:effectLst>
                                <a:glow rad="63500">
                                  <a:srgbClr val="002060">
                                    <a:alpha val="40000"/>
                                  </a:srgbClr>
                                </a:glow>
                              </a:effectLst>
                            </p:spPr>
                            <p:txBody>
                              <a:bodyPr wrap="none" rtlCol="0"/>
                              <a:lstStyle>
                                <a:lvl1pPr marL="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1pPr>
                                <a:lvl2pPr marL="4572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2pPr>
                                <a:lvl3pPr marL="9144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3pPr>
                                <a:lvl4pPr marL="13716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4pPr>
                                <a:lvl5pPr marL="18288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5pPr>
                                <a:lvl6pPr marL="22860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6pPr>
                                <a:lvl7pPr marL="27432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7pPr>
                                <a:lvl8pPr marL="32004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8pPr>
                                <a:lvl9pPr marL="36576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9pPr>
                              </a:lstStyle>
                              <a:p>
                                <a:pPr algn="ctr"/>
                                <a:r>
                                  <a:rPr lang="en-GB" sz="1050" dirty="0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4.3</a:t>
                                </a:r>
                                <a:r>
                                  <a:rPr lang="en-GB" sz="1050" b="1" dirty="0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 Insulation and HV</a:t>
                                </a:r>
                              </a:p>
                              <a:p>
                                <a:pPr algn="ctr"/>
                                <a:r>
                                  <a:rPr lang="en-GB" sz="1050" baseline="0" dirty="0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R. </a:t>
                                </a:r>
                                <a:r>
                                  <a:rPr lang="en-GB" sz="1050" baseline="0" dirty="0" err="1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Piccin</a:t>
                                </a:r>
                                <a:r>
                                  <a:rPr lang="en-GB" sz="1050" baseline="0" dirty="0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 (CERN)</a:t>
                                </a:r>
                              </a:p>
                            </p:txBody>
                          </p:sp>
                          <p:sp>
                            <p:nvSpPr>
                              <p:cNvPr id="42" name="ZoneTexte 1">
                                <a:extLst>
                                  <a:ext uri="{FF2B5EF4-FFF2-40B4-BE49-F238E27FC236}">
                                    <a16:creationId xmlns:a16="http://schemas.microsoft.com/office/drawing/2014/main" id="{5104DE09-5FAE-FC8A-B593-A64FF8ECBA58}"/>
                                  </a:ext>
                                </a:extLst>
                              </p:cNvPr>
                              <p:cNvSpPr txBox="1"/>
                              <p:nvPr/>
                            </p:nvSpPr>
                            <p:spPr>
                              <a:xfrm>
                                <a:off x="4349967" y="2280586"/>
                                <a:ext cx="1491492" cy="427554"/>
                              </a:xfrm>
                              <a:prstGeom prst="rect">
                                <a:avLst/>
                              </a:prstGeom>
                              <a:ln w="0" cmpd="sng">
                                <a:solidFill>
                                  <a:srgbClr val="0000FF"/>
                                </a:solidFill>
                                <a:prstDash val="solid"/>
                              </a:ln>
                              <a:effectLst>
                                <a:glow rad="63500">
                                  <a:srgbClr val="002060">
                                    <a:alpha val="40000"/>
                                  </a:srgbClr>
                                </a:glow>
                              </a:effectLst>
                            </p:spPr>
                            <p:txBody>
                              <a:bodyPr wrap="none" rtlCol="0"/>
                              <a:lstStyle>
                                <a:lvl1pPr marL="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1pPr>
                                <a:lvl2pPr marL="4572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2pPr>
                                <a:lvl3pPr marL="9144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3pPr>
                                <a:lvl4pPr marL="13716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4pPr>
                                <a:lvl5pPr marL="18288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5pPr>
                                <a:lvl6pPr marL="22860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6pPr>
                                <a:lvl7pPr marL="27432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7pPr>
                                <a:lvl8pPr marL="32004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8pPr>
                                <a:lvl9pPr marL="36576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9pPr>
                              </a:lstStyle>
                              <a:p>
                                <a:pPr algn="ctr"/>
                                <a:r>
                                  <a:rPr lang="en-GB" sz="1050" dirty="0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4.5</a:t>
                                </a:r>
                                <a:r>
                                  <a:rPr lang="en-GB" sz="1050" b="1" dirty="0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  Quench D+P</a:t>
                                </a:r>
                                <a:endParaRPr lang="en-GB" sz="1050" b="1" baseline="0" dirty="0"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endParaRPr>
                              </a:p>
                              <a:p>
                                <a:pPr algn="ctr"/>
                                <a:r>
                                  <a:rPr lang="en-GB" sz="1050" baseline="0" dirty="0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M. Wozniak (CERN)</a:t>
                                </a:r>
                              </a:p>
                            </p:txBody>
                          </p:sp>
                          <p:sp>
                            <p:nvSpPr>
                              <p:cNvPr id="43" name="ZoneTexte 1">
                                <a:extLst>
                                  <a:ext uri="{FF2B5EF4-FFF2-40B4-BE49-F238E27FC236}">
                                    <a16:creationId xmlns:a16="http://schemas.microsoft.com/office/drawing/2014/main" id="{03D2A075-79C2-7EBA-FBE3-20CB0C52C647}"/>
                                  </a:ext>
                                </a:extLst>
                              </p:cNvPr>
                              <p:cNvSpPr txBox="1"/>
                              <p:nvPr/>
                            </p:nvSpPr>
                            <p:spPr>
                              <a:xfrm>
                                <a:off x="4349966" y="2837332"/>
                                <a:ext cx="1491492" cy="427554"/>
                              </a:xfrm>
                              <a:prstGeom prst="rect">
                                <a:avLst/>
                              </a:prstGeom>
                              <a:ln w="0" cmpd="sng">
                                <a:solidFill>
                                  <a:srgbClr val="0000FF"/>
                                </a:solidFill>
                                <a:prstDash val="solid"/>
                              </a:ln>
                              <a:effectLst>
                                <a:glow rad="63500">
                                  <a:srgbClr val="002060">
                                    <a:alpha val="40000"/>
                                  </a:srgbClr>
                                </a:glow>
                              </a:effectLst>
                            </p:spPr>
                            <p:txBody>
                              <a:bodyPr wrap="none" rtlCol="0"/>
                              <a:lstStyle>
                                <a:lvl1pPr marL="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1pPr>
                                <a:lvl2pPr marL="4572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2pPr>
                                <a:lvl3pPr marL="9144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3pPr>
                                <a:lvl4pPr marL="13716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4pPr>
                                <a:lvl5pPr marL="18288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5pPr>
                                <a:lvl6pPr marL="22860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6pPr>
                                <a:lvl7pPr marL="27432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7pPr>
                                <a:lvl8pPr marL="32004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8pPr>
                                <a:lvl9pPr marL="36576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9pPr>
                              </a:lstStyle>
                              <a:p>
                                <a:pPr algn="ctr"/>
                                <a:r>
                                  <a:rPr lang="en-GB" sz="1050" dirty="0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4.6</a:t>
                                </a:r>
                                <a:r>
                                  <a:rPr lang="en-GB" sz="1050" b="1" dirty="0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 Cryogenics, thermal</a:t>
                                </a:r>
                                <a:endParaRPr lang="en-GB" sz="1050" b="1" baseline="0" dirty="0"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endParaRPr>
                              </a:p>
                              <a:p>
                                <a:pPr algn="ctr"/>
                                <a:r>
                                  <a:rPr lang="en-GB" sz="1050" baseline="0" dirty="0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P. Borges de Sousa (CERN)</a:t>
                                </a:r>
                              </a:p>
                            </p:txBody>
                          </p:sp>
                        </p:grpSp>
                        <p:grpSp>
                          <p:nvGrpSpPr>
                            <p:cNvPr id="33" name="Group 32">
                              <a:extLst>
                                <a:ext uri="{FF2B5EF4-FFF2-40B4-BE49-F238E27FC236}">
                                  <a16:creationId xmlns:a16="http://schemas.microsoft.com/office/drawing/2014/main" id="{88D51161-69F2-11BA-0925-F12770E2E2F3}"/>
                                </a:ext>
                              </a:extLst>
                            </p:cNvPr>
                            <p:cNvGrpSpPr/>
                            <p:nvPr/>
                          </p:nvGrpSpPr>
                          <p:grpSpPr>
                            <a:xfrm>
                              <a:off x="7575449" y="621219"/>
                              <a:ext cx="1521804" cy="3731972"/>
                              <a:chOff x="4263388" y="1275937"/>
                              <a:chExt cx="1469235" cy="3693563"/>
                            </a:xfrm>
                          </p:grpSpPr>
                          <p:sp>
                            <p:nvSpPr>
                              <p:cNvPr id="35" name="ZoneTexte 1">
                                <a:extLst>
                                  <a:ext uri="{FF2B5EF4-FFF2-40B4-BE49-F238E27FC236}">
                                    <a16:creationId xmlns:a16="http://schemas.microsoft.com/office/drawing/2014/main" id="{58C9EE99-EA95-4B84-0C39-6319C2C51A6E}"/>
                                  </a:ext>
                                </a:extLst>
                              </p:cNvPr>
                              <p:cNvSpPr txBox="1"/>
                              <p:nvPr/>
                            </p:nvSpPr>
                            <p:spPr>
                              <a:xfrm>
                                <a:off x="4263388" y="1275937"/>
                                <a:ext cx="1469235" cy="3693563"/>
                              </a:xfrm>
                              <a:prstGeom prst="rect">
                                <a:avLst/>
                              </a:prstGeom>
                              <a:ln w="0" cmpd="sng">
                                <a:solidFill>
                                  <a:schemeClr val="bg1"/>
                                </a:solidFill>
                                <a:prstDash val="solid"/>
                              </a:ln>
                              <a:effectLst>
                                <a:glow rad="63500">
                                  <a:srgbClr val="002060">
                                    <a:alpha val="23000"/>
                                  </a:srgbClr>
                                </a:glow>
                              </a:effectLst>
                            </p:spPr>
                            <p:txBody>
                              <a:bodyPr wrap="none" rtlCol="0"/>
                              <a:lstStyle>
                                <a:lvl1pPr marL="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1pPr>
                                <a:lvl2pPr marL="4572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2pPr>
                                <a:lvl3pPr marL="9144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3pPr>
                                <a:lvl4pPr marL="13716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4pPr>
                                <a:lvl5pPr marL="18288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5pPr>
                                <a:lvl6pPr marL="22860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6pPr>
                                <a:lvl7pPr marL="27432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7pPr>
                                <a:lvl8pPr marL="32004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8pPr>
                                <a:lvl9pPr marL="36576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9pPr>
                              </a:lstStyle>
                              <a:p>
                                <a:pPr algn="ctr"/>
                                <a:r>
                                  <a:rPr lang="en-GB" b="1" dirty="0">
                                    <a:solidFill>
                                      <a:schemeClr val="accent6"/>
                                    </a:solidFill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RD5: Infrastructures</a:t>
                                </a:r>
                              </a:p>
                            </p:txBody>
                          </p:sp>
                          <p:sp>
                            <p:nvSpPr>
                              <p:cNvPr id="36" name="ZoneTexte 1">
                                <a:extLst>
                                  <a:ext uri="{FF2B5EF4-FFF2-40B4-BE49-F238E27FC236}">
                                    <a16:creationId xmlns:a16="http://schemas.microsoft.com/office/drawing/2014/main" id="{2878A50D-0D30-DA48-855D-0A69AEB7A94E}"/>
                                  </a:ext>
                                </a:extLst>
                              </p:cNvPr>
                              <p:cNvSpPr txBox="1"/>
                              <p:nvPr/>
                            </p:nvSpPr>
                            <p:spPr>
                              <a:xfrm>
                                <a:off x="4345138" y="1594509"/>
                                <a:ext cx="1320744" cy="427554"/>
                              </a:xfrm>
                              <a:prstGeom prst="rect">
                                <a:avLst/>
                              </a:prstGeom>
                              <a:ln w="0" cmpd="sng">
                                <a:solidFill>
                                  <a:srgbClr val="0000FF"/>
                                </a:solidFill>
                                <a:prstDash val="solid"/>
                              </a:ln>
                              <a:effectLst>
                                <a:glow rad="63500">
                                  <a:srgbClr val="002060">
                                    <a:alpha val="40000"/>
                                  </a:srgbClr>
                                </a:glow>
                              </a:effectLst>
                            </p:spPr>
                            <p:txBody>
                              <a:bodyPr wrap="none" rtlCol="0"/>
                              <a:lstStyle>
                                <a:lvl1pPr marL="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1pPr>
                                <a:lvl2pPr marL="4572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2pPr>
                                <a:lvl3pPr marL="9144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3pPr>
                                <a:lvl4pPr marL="13716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4pPr>
                                <a:lvl5pPr marL="18288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5pPr>
                                <a:lvl6pPr marL="22860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6pPr>
                                <a:lvl7pPr marL="27432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7pPr>
                                <a:lvl8pPr marL="32004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8pPr>
                                <a:lvl9pPr marL="36576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9pPr>
                              </a:lstStyle>
                              <a:p>
                                <a:pPr algn="ctr"/>
                                <a:r>
                                  <a:rPr lang="en-GB" sz="1050" dirty="0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5.1</a:t>
                                </a:r>
                                <a:r>
                                  <a:rPr lang="en-GB" sz="1050" b="1" dirty="0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 Test</a:t>
                                </a:r>
                                <a:endParaRPr lang="en-GB" sz="1050" b="1" baseline="0" dirty="0"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endParaRPr>
                              </a:p>
                              <a:p>
                                <a:pPr algn="ctr"/>
                                <a:r>
                                  <a:rPr lang="en-GB" sz="1050" baseline="0" dirty="0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F. Mangiarotti (CERN)</a:t>
                                </a:r>
                              </a:p>
                            </p:txBody>
                          </p:sp>
                          <p:sp>
                            <p:nvSpPr>
                              <p:cNvPr id="37" name="ZoneTexte 1">
                                <a:extLst>
                                  <a:ext uri="{FF2B5EF4-FFF2-40B4-BE49-F238E27FC236}">
                                    <a16:creationId xmlns:a16="http://schemas.microsoft.com/office/drawing/2014/main" id="{C3BCE026-E3DB-E184-3BF0-D641CDC8C9CF}"/>
                                  </a:ext>
                                </a:extLst>
                              </p:cNvPr>
                              <p:cNvSpPr txBox="1"/>
                              <p:nvPr/>
                            </p:nvSpPr>
                            <p:spPr>
                              <a:xfrm>
                                <a:off x="4347495" y="2174278"/>
                                <a:ext cx="1320744" cy="427554"/>
                              </a:xfrm>
                              <a:prstGeom prst="rect">
                                <a:avLst/>
                              </a:prstGeom>
                              <a:ln w="0" cmpd="sng">
                                <a:solidFill>
                                  <a:srgbClr val="0000FF"/>
                                </a:solidFill>
                                <a:prstDash val="solid"/>
                              </a:ln>
                              <a:effectLst>
                                <a:glow rad="63500">
                                  <a:srgbClr val="002060">
                                    <a:alpha val="40000"/>
                                  </a:srgbClr>
                                </a:glow>
                              </a:effectLst>
                            </p:spPr>
                            <p:txBody>
                              <a:bodyPr wrap="none" rtlCol="0"/>
                              <a:lstStyle>
                                <a:lvl1pPr marL="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1pPr>
                                <a:lvl2pPr marL="4572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2pPr>
                                <a:lvl3pPr marL="9144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3pPr>
                                <a:lvl4pPr marL="13716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4pPr>
                                <a:lvl5pPr marL="18288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5pPr>
                                <a:lvl6pPr marL="22860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6pPr>
                                <a:lvl7pPr marL="27432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7pPr>
                                <a:lvl8pPr marL="32004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8pPr>
                                <a:lvl9pPr marL="36576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9pPr>
                              </a:lstStyle>
                              <a:p>
                                <a:pPr algn="ctr"/>
                                <a:r>
                                  <a:rPr lang="en-GB" sz="1050" dirty="0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5.2</a:t>
                                </a:r>
                                <a:r>
                                  <a:rPr lang="en-GB" sz="1050" b="1" dirty="0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 Conductors, cables</a:t>
                                </a:r>
                                <a:endParaRPr lang="en-GB" sz="1050" b="1" baseline="0" dirty="0"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endParaRPr>
                              </a:p>
                              <a:p>
                                <a:pPr algn="ctr"/>
                                <a:r>
                                  <a:rPr lang="en-GB" sz="1050" baseline="0" dirty="0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J. </a:t>
                                </a:r>
                                <a:r>
                                  <a:rPr lang="en-GB" sz="1050" baseline="0" dirty="0" err="1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Fleiter</a:t>
                                </a:r>
                                <a:r>
                                  <a:rPr lang="en-GB" sz="1050" baseline="0" dirty="0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 (CERN)</a:t>
                                </a:r>
                              </a:p>
                            </p:txBody>
                          </p:sp>
                          <p:sp>
                            <p:nvSpPr>
                              <p:cNvPr id="38" name="ZoneTexte 1">
                                <a:extLst>
                                  <a:ext uri="{FF2B5EF4-FFF2-40B4-BE49-F238E27FC236}">
                                    <a16:creationId xmlns:a16="http://schemas.microsoft.com/office/drawing/2014/main" id="{6358B078-69CF-C4EC-CEB7-974E9D819F5B}"/>
                                  </a:ext>
                                </a:extLst>
                              </p:cNvPr>
                              <p:cNvSpPr txBox="1"/>
                              <p:nvPr/>
                            </p:nvSpPr>
                            <p:spPr>
                              <a:xfrm>
                                <a:off x="4347494" y="2741143"/>
                                <a:ext cx="1320744" cy="427554"/>
                              </a:xfrm>
                              <a:prstGeom prst="rect">
                                <a:avLst/>
                              </a:prstGeom>
                              <a:ln w="0" cmpd="sng">
                                <a:solidFill>
                                  <a:srgbClr val="0000FF"/>
                                </a:solidFill>
                                <a:prstDash val="solid"/>
                              </a:ln>
                              <a:effectLst>
                                <a:glow rad="63500">
                                  <a:srgbClr val="002060">
                                    <a:alpha val="40000"/>
                                  </a:srgbClr>
                                </a:glow>
                              </a:effectLst>
                            </p:spPr>
                            <p:txBody>
                              <a:bodyPr wrap="none" rtlCol="0"/>
                              <a:lstStyle>
                                <a:lvl1pPr marL="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1pPr>
                                <a:lvl2pPr marL="4572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2pPr>
                                <a:lvl3pPr marL="9144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3pPr>
                                <a:lvl4pPr marL="13716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4pPr>
                                <a:lvl5pPr marL="18288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5pPr>
                                <a:lvl6pPr marL="22860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6pPr>
                                <a:lvl7pPr marL="27432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7pPr>
                                <a:lvl8pPr marL="32004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8pPr>
                                <a:lvl9pPr marL="36576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9pPr>
                              </a:lstStyle>
                              <a:p>
                                <a:pPr algn="ctr"/>
                                <a:r>
                                  <a:rPr lang="en-GB" sz="1050" dirty="0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5.4</a:t>
                                </a:r>
                                <a:r>
                                  <a:rPr lang="en-GB" sz="1050" b="1" dirty="0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 Manufacturing</a:t>
                                </a:r>
                                <a:endParaRPr lang="en-GB" sz="1050" b="1" baseline="0" dirty="0"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endParaRPr>
                              </a:p>
                              <a:p>
                                <a:pPr algn="ctr"/>
                                <a:r>
                                  <a:rPr lang="en-GB" sz="1050" baseline="0" dirty="0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J. </a:t>
                                </a:r>
                                <a:r>
                                  <a:rPr lang="en-GB" sz="1050" baseline="0" dirty="0" err="1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Axensalva</a:t>
                                </a:r>
                                <a:r>
                                  <a:rPr lang="en-GB" sz="1050" baseline="0" dirty="0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 (CERN)</a:t>
                                </a:r>
                              </a:p>
                            </p:txBody>
                          </p:sp>
                          <p:sp>
                            <p:nvSpPr>
                              <p:cNvPr id="39" name="ZoneTexte 1">
                                <a:extLst>
                                  <a:ext uri="{FF2B5EF4-FFF2-40B4-BE49-F238E27FC236}">
                                    <a16:creationId xmlns:a16="http://schemas.microsoft.com/office/drawing/2014/main" id="{4D9C9360-9AAD-80EF-23F0-2FF5211CEFD8}"/>
                                  </a:ext>
                                </a:extLst>
                              </p:cNvPr>
                              <p:cNvSpPr txBox="1"/>
                              <p:nvPr/>
                            </p:nvSpPr>
                            <p:spPr>
                              <a:xfrm>
                                <a:off x="4347495" y="3320601"/>
                                <a:ext cx="1320744" cy="427554"/>
                              </a:xfrm>
                              <a:prstGeom prst="rect">
                                <a:avLst/>
                              </a:prstGeom>
                              <a:ln w="0" cmpd="sng">
                                <a:solidFill>
                                  <a:srgbClr val="0000FF"/>
                                </a:solidFill>
                                <a:prstDash val="solid"/>
                              </a:ln>
                              <a:effectLst>
                                <a:glow rad="63500">
                                  <a:srgbClr val="002060">
                                    <a:alpha val="40000"/>
                                  </a:srgbClr>
                                </a:glow>
                              </a:effectLst>
                            </p:spPr>
                            <p:txBody>
                              <a:bodyPr wrap="none" rtlCol="0"/>
                              <a:lstStyle>
                                <a:lvl1pPr marL="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1pPr>
                                <a:lvl2pPr marL="4572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2pPr>
                                <a:lvl3pPr marL="9144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3pPr>
                                <a:lvl4pPr marL="13716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4pPr>
                                <a:lvl5pPr marL="18288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5pPr>
                                <a:lvl6pPr marL="22860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6pPr>
                                <a:lvl7pPr marL="27432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7pPr>
                                <a:lvl8pPr marL="32004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8pPr>
                                <a:lvl9pPr marL="36576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9pPr>
                              </a:lstStyle>
                              <a:p>
                                <a:pPr algn="ctr"/>
                                <a:r>
                                  <a:rPr lang="en-GB" sz="1050" dirty="0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5.5</a:t>
                                </a:r>
                                <a:r>
                                  <a:rPr lang="en-GB" sz="1050" b="1" dirty="0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  MM, modelling</a:t>
                                </a:r>
                                <a:endParaRPr lang="en-GB" sz="1050" b="1" baseline="0" dirty="0"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endParaRPr>
                              </a:p>
                              <a:p>
                                <a:pPr algn="ctr"/>
                                <a:r>
                                  <a:rPr lang="en-GB" sz="1050" baseline="0" dirty="0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L. Fiscarelli (CERN)</a:t>
                                </a:r>
                              </a:p>
                            </p:txBody>
                          </p:sp>
                        </p:grpSp>
                        <p:sp>
                          <p:nvSpPr>
                            <p:cNvPr id="34" name="TextBox 33">
                              <a:extLst>
                                <a:ext uri="{FF2B5EF4-FFF2-40B4-BE49-F238E27FC236}">
                                  <a16:creationId xmlns:a16="http://schemas.microsoft.com/office/drawing/2014/main" id="{E43D0824-B627-97F3-22EC-A3036D026770}"/>
                                </a:ext>
                              </a:extLst>
                            </p:cNvPr>
                            <p:cNvSpPr txBox="1"/>
                            <p:nvPr/>
                          </p:nvSpPr>
                          <p:spPr>
                            <a:xfrm>
                              <a:off x="5944355" y="5662105"/>
                              <a:ext cx="1479892" cy="501810"/>
                            </a:xfrm>
                            <a:prstGeom prst="rect">
                              <a:avLst/>
                            </a:prstGeom>
                            <a:noFill/>
                          </p:spPr>
                          <p:txBody>
                            <a:bodyPr wrap="none" rtlCol="0">
                              <a:spAutoFit/>
                            </a:bodyPr>
                            <a:lstStyle/>
                            <a:p>
                              <a:pPr algn="ctr"/>
                              <a:r>
                                <a:rPr lang="fr-CH" sz="1200" dirty="0"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a:t>Note: completed WP</a:t>
                              </a:r>
                            </a:p>
                            <a:p>
                              <a:pPr algn="ctr"/>
                              <a:r>
                                <a:rPr lang="fr-CH" sz="1200" dirty="0"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a:t> not shown</a:t>
                              </a:r>
                              <a:endParaRPr lang="en-GB" sz="1200" dirty="0">
                                <a:latin typeface="Times New Roman" panose="02020603050405020304" pitchFamily="18" charset="0"/>
                                <a:cs typeface="Times New Roman" panose="02020603050405020304" pitchFamily="18" charset="0"/>
                              </a:endParaRPr>
                            </a:p>
                          </p:txBody>
                        </p:sp>
                      </p:grpSp>
                      <p:sp>
                        <p:nvSpPr>
                          <p:cNvPr id="26" name="ZoneTexte 1">
                            <a:extLst>
                              <a:ext uri="{FF2B5EF4-FFF2-40B4-BE49-F238E27FC236}">
                                <a16:creationId xmlns:a16="http://schemas.microsoft.com/office/drawing/2014/main" id="{2C8C8496-032C-1D17-9158-349B1B22D579}"/>
                              </a:ext>
                            </a:extLst>
                          </p:cNvPr>
                          <p:cNvSpPr txBox="1"/>
                          <p:nvPr/>
                        </p:nvSpPr>
                        <p:spPr>
                          <a:xfrm>
                            <a:off x="2006288" y="2453792"/>
                            <a:ext cx="1692000" cy="430435"/>
                          </a:xfrm>
                          <a:prstGeom prst="rect">
                            <a:avLst/>
                          </a:prstGeom>
                          <a:ln w="0" cmpd="sng">
                            <a:solidFill>
                              <a:srgbClr val="0000FF"/>
                            </a:solidFill>
                            <a:prstDash val="solid"/>
                          </a:ln>
                          <a:effectLst>
                            <a:glow rad="63500">
                              <a:srgbClr val="002060">
                                <a:alpha val="40000"/>
                              </a:srgbClr>
                            </a:glow>
                          </a:effectLst>
                        </p:spPr>
                        <p:txBody>
                          <a:bodyPr wrap="none" rtlCol="0"/>
                          <a:lstStyle>
                            <a:lvl1pPr marL="0" indent="0">
                              <a:defRPr sz="1100">
                                <a:latin typeface="+mn-lt"/>
                                <a:ea typeface="+mn-ea"/>
                                <a:cs typeface="+mn-cs"/>
                              </a:defRPr>
                            </a:lvl1pPr>
                            <a:lvl2pPr marL="457200" indent="0">
                              <a:defRPr sz="1100">
                                <a:latin typeface="+mn-lt"/>
                                <a:ea typeface="+mn-ea"/>
                                <a:cs typeface="+mn-cs"/>
                              </a:defRPr>
                            </a:lvl2pPr>
                            <a:lvl3pPr marL="914400" indent="0">
                              <a:defRPr sz="1100">
                                <a:latin typeface="+mn-lt"/>
                                <a:ea typeface="+mn-ea"/>
                                <a:cs typeface="+mn-cs"/>
                              </a:defRPr>
                            </a:lvl3pPr>
                            <a:lvl4pPr marL="1371600" indent="0">
                              <a:defRPr sz="1100">
                                <a:latin typeface="+mn-lt"/>
                                <a:ea typeface="+mn-ea"/>
                                <a:cs typeface="+mn-cs"/>
                              </a:defRPr>
                            </a:lvl4pPr>
                            <a:lvl5pPr marL="1828800" indent="0">
                              <a:defRPr sz="1100">
                                <a:latin typeface="+mn-lt"/>
                                <a:ea typeface="+mn-ea"/>
                                <a:cs typeface="+mn-cs"/>
                              </a:defRPr>
                            </a:lvl5pPr>
                            <a:lvl6pPr marL="2286000" indent="0">
                              <a:defRPr sz="1100">
                                <a:latin typeface="+mn-lt"/>
                                <a:ea typeface="+mn-ea"/>
                                <a:cs typeface="+mn-cs"/>
                              </a:defRPr>
                            </a:lvl6pPr>
                            <a:lvl7pPr marL="2743200" indent="0">
                              <a:defRPr sz="1100">
                                <a:latin typeface="+mn-lt"/>
                                <a:ea typeface="+mn-ea"/>
                                <a:cs typeface="+mn-cs"/>
                              </a:defRPr>
                            </a:lvl7pPr>
                            <a:lvl8pPr marL="3200400" indent="0">
                              <a:defRPr sz="1100">
                                <a:latin typeface="+mn-lt"/>
                                <a:ea typeface="+mn-ea"/>
                                <a:cs typeface="+mn-cs"/>
                              </a:defRPr>
                            </a:lvl8pPr>
                            <a:lvl9pPr marL="3657600" indent="0">
                              <a:defRPr sz="1100">
                                <a:latin typeface="+mn-lt"/>
                                <a:ea typeface="+mn-ea"/>
                                <a:cs typeface="+mn-cs"/>
                              </a:defRPr>
                            </a:lvl9pPr>
                          </a:lstStyle>
                          <a:p>
                            <a:pPr algn="ctr"/>
                            <a:r>
                              <a:rPr lang="en-GB" sz="1050" dirty="0">
                                <a:latin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a:t>2.6</a:t>
                            </a:r>
                            <a:r>
                              <a:rPr lang="en-GB" sz="1050" b="1" dirty="0">
                                <a:latin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a:t> Solenoids and </a:t>
                            </a:r>
                            <a:r>
                              <a:rPr lang="en-GB" sz="1050" b="1" dirty="0" err="1">
                                <a:latin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a:t>MuC</a:t>
                            </a:r>
                            <a:endParaRPr lang="en-GB" sz="1050" b="1" baseline="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endParaRPr>
                          </a:p>
                          <a:p>
                            <a:pPr algn="ctr"/>
                            <a:r>
                              <a:rPr lang="en-GB" sz="1050" baseline="0" dirty="0">
                                <a:latin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a:t>L. </a:t>
                            </a:r>
                            <a:r>
                              <a:rPr lang="en-GB" sz="1050" baseline="0" dirty="0" err="1">
                                <a:latin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a:t>Bottura</a:t>
                            </a:r>
                            <a:r>
                              <a:rPr lang="en-GB" sz="1050" baseline="0" dirty="0">
                                <a:latin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a:t> (CERN)</a:t>
                            </a:r>
                          </a:p>
                        </p:txBody>
                      </p:sp>
                    </p:grpSp>
                    <p:sp>
                      <p:nvSpPr>
                        <p:cNvPr id="24" name="ZoneTexte 1">
                          <a:extLst>
                            <a:ext uri="{FF2B5EF4-FFF2-40B4-BE49-F238E27FC236}">
                              <a16:creationId xmlns:a16="http://schemas.microsoft.com/office/drawing/2014/main" id="{A9920600-7204-905B-4B02-10315E82A92B}"/>
                            </a:ext>
                          </a:extLst>
                        </p:cNvPr>
                        <p:cNvSpPr txBox="1"/>
                        <p:nvPr/>
                      </p:nvSpPr>
                      <p:spPr>
                        <a:xfrm>
                          <a:off x="2006288" y="5009763"/>
                          <a:ext cx="1692000" cy="430435"/>
                        </a:xfrm>
                        <a:prstGeom prst="rect">
                          <a:avLst/>
                        </a:prstGeom>
                        <a:ln w="0" cmpd="sng">
                          <a:solidFill>
                            <a:srgbClr val="008000"/>
                          </a:solidFill>
                          <a:prstDash val="solid"/>
                        </a:ln>
                        <a:effectLst>
                          <a:glow rad="63500">
                            <a:srgbClr val="002060">
                              <a:alpha val="40000"/>
                            </a:srgbClr>
                          </a:glow>
                        </a:effectLst>
                      </p:spPr>
                      <p:txBody>
                        <a:bodyPr wrap="none" rtlCol="0"/>
                        <a:lstStyle>
                          <a:lvl1pPr marL="0" indent="0">
                            <a:defRPr sz="1100">
                              <a:latin typeface="+mn-lt"/>
                              <a:ea typeface="+mn-ea"/>
                              <a:cs typeface="+mn-cs"/>
                            </a:defRPr>
                          </a:lvl1pPr>
                          <a:lvl2pPr marL="457200" indent="0">
                            <a:defRPr sz="1100">
                              <a:latin typeface="+mn-lt"/>
                              <a:ea typeface="+mn-ea"/>
                              <a:cs typeface="+mn-cs"/>
                            </a:defRPr>
                          </a:lvl2pPr>
                          <a:lvl3pPr marL="914400" indent="0">
                            <a:defRPr sz="1100">
                              <a:latin typeface="+mn-lt"/>
                              <a:ea typeface="+mn-ea"/>
                              <a:cs typeface="+mn-cs"/>
                            </a:defRPr>
                          </a:lvl3pPr>
                          <a:lvl4pPr marL="1371600" indent="0">
                            <a:defRPr sz="1100">
                              <a:latin typeface="+mn-lt"/>
                              <a:ea typeface="+mn-ea"/>
                              <a:cs typeface="+mn-cs"/>
                            </a:defRPr>
                          </a:lvl4pPr>
                          <a:lvl5pPr marL="1828800" indent="0">
                            <a:defRPr sz="1100">
                              <a:latin typeface="+mn-lt"/>
                              <a:ea typeface="+mn-ea"/>
                              <a:cs typeface="+mn-cs"/>
                            </a:defRPr>
                          </a:lvl5pPr>
                          <a:lvl6pPr marL="2286000" indent="0">
                            <a:defRPr sz="1100">
                              <a:latin typeface="+mn-lt"/>
                              <a:ea typeface="+mn-ea"/>
                              <a:cs typeface="+mn-cs"/>
                            </a:defRPr>
                          </a:lvl6pPr>
                          <a:lvl7pPr marL="2743200" indent="0">
                            <a:defRPr sz="1100">
                              <a:latin typeface="+mn-lt"/>
                              <a:ea typeface="+mn-ea"/>
                              <a:cs typeface="+mn-cs"/>
                            </a:defRPr>
                          </a:lvl7pPr>
                          <a:lvl8pPr marL="3200400" indent="0">
                            <a:defRPr sz="1100">
                              <a:latin typeface="+mn-lt"/>
                              <a:ea typeface="+mn-ea"/>
                              <a:cs typeface="+mn-cs"/>
                            </a:defRPr>
                          </a:lvl8pPr>
                          <a:lvl9pPr marL="3657600" indent="0">
                            <a:defRPr sz="1100">
                              <a:latin typeface="+mn-lt"/>
                              <a:ea typeface="+mn-ea"/>
                              <a:cs typeface="+mn-cs"/>
                            </a:defRPr>
                          </a:lvl9pPr>
                        </a:lstStyle>
                        <a:p>
                          <a:pPr algn="ctr"/>
                          <a:r>
                            <a:rPr lang="en-GB" sz="105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2.19</a:t>
                          </a:r>
                          <a:r>
                            <a:rPr lang="en-GB" sz="1050" b="1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 REBCO racetrack</a:t>
                          </a:r>
                          <a:endParaRPr lang="en-GB" sz="1050" b="1" baseline="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  <a:p>
                          <a:pPr algn="ctr"/>
                          <a:r>
                            <a:rPr lang="en-GB" sz="1050" baseline="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D. M. Araujo (PSI)</a:t>
                          </a:r>
                        </a:p>
                      </p:txBody>
                    </p:sp>
                  </p:grpSp>
                  <p:sp>
                    <p:nvSpPr>
                      <p:cNvPr id="22" name="ZoneTexte 1">
                        <a:extLst>
                          <a:ext uri="{FF2B5EF4-FFF2-40B4-BE49-F238E27FC236}">
                            <a16:creationId xmlns:a16="http://schemas.microsoft.com/office/drawing/2014/main" id="{72C5078D-E2BC-0690-4217-59570E58B28F}"/>
                          </a:ext>
                        </a:extLst>
                      </p:cNvPr>
                      <p:cNvSpPr txBox="1"/>
                      <p:nvPr/>
                    </p:nvSpPr>
                    <p:spPr>
                      <a:xfrm>
                        <a:off x="2006776" y="4500366"/>
                        <a:ext cx="1692000" cy="430435"/>
                      </a:xfrm>
                      <a:prstGeom prst="rect">
                        <a:avLst/>
                      </a:prstGeom>
                      <a:ln w="0" cmpd="sng">
                        <a:solidFill>
                          <a:srgbClr val="008000"/>
                        </a:solidFill>
                        <a:prstDash val="solid"/>
                      </a:ln>
                      <a:effectLst>
                        <a:glow rad="63500">
                          <a:srgbClr val="002060">
                            <a:alpha val="40000"/>
                          </a:srgbClr>
                        </a:glow>
                      </a:effectLst>
                    </p:spPr>
                    <p:txBody>
                      <a:bodyPr wrap="none" rtlCol="0"/>
                      <a:lstStyle>
                        <a:lvl1pPr marL="0" indent="0">
                          <a:defRPr sz="1100">
                            <a:latin typeface="+mn-lt"/>
                            <a:ea typeface="+mn-ea"/>
                            <a:cs typeface="+mn-cs"/>
                          </a:defRPr>
                        </a:lvl1pPr>
                        <a:lvl2pPr marL="457200" indent="0">
                          <a:defRPr sz="1100">
                            <a:latin typeface="+mn-lt"/>
                            <a:ea typeface="+mn-ea"/>
                            <a:cs typeface="+mn-cs"/>
                          </a:defRPr>
                        </a:lvl2pPr>
                        <a:lvl3pPr marL="914400" indent="0">
                          <a:defRPr sz="1100">
                            <a:latin typeface="+mn-lt"/>
                            <a:ea typeface="+mn-ea"/>
                            <a:cs typeface="+mn-cs"/>
                          </a:defRPr>
                        </a:lvl3pPr>
                        <a:lvl4pPr marL="1371600" indent="0">
                          <a:defRPr sz="1100">
                            <a:latin typeface="+mn-lt"/>
                            <a:ea typeface="+mn-ea"/>
                            <a:cs typeface="+mn-cs"/>
                          </a:defRPr>
                        </a:lvl4pPr>
                        <a:lvl5pPr marL="1828800" indent="0">
                          <a:defRPr sz="1100">
                            <a:latin typeface="+mn-lt"/>
                            <a:ea typeface="+mn-ea"/>
                            <a:cs typeface="+mn-cs"/>
                          </a:defRPr>
                        </a:lvl5pPr>
                        <a:lvl6pPr marL="2286000" indent="0">
                          <a:defRPr sz="1100">
                            <a:latin typeface="+mn-lt"/>
                            <a:ea typeface="+mn-ea"/>
                            <a:cs typeface="+mn-cs"/>
                          </a:defRPr>
                        </a:lvl6pPr>
                        <a:lvl7pPr marL="2743200" indent="0">
                          <a:defRPr sz="1100">
                            <a:latin typeface="+mn-lt"/>
                            <a:ea typeface="+mn-ea"/>
                            <a:cs typeface="+mn-cs"/>
                          </a:defRPr>
                        </a:lvl7pPr>
                        <a:lvl8pPr marL="3200400" indent="0">
                          <a:defRPr sz="1100">
                            <a:latin typeface="+mn-lt"/>
                            <a:ea typeface="+mn-ea"/>
                            <a:cs typeface="+mn-cs"/>
                          </a:defRPr>
                        </a:lvl8pPr>
                        <a:lvl9pPr marL="3657600" indent="0">
                          <a:defRPr sz="1100">
                            <a:latin typeface="+mn-lt"/>
                            <a:ea typeface="+mn-ea"/>
                            <a:cs typeface="+mn-cs"/>
                          </a:defRPr>
                        </a:lvl9pPr>
                      </a:lstStyle>
                      <a:p>
                        <a:pPr algn="ctr"/>
                        <a:r>
                          <a:rPr lang="en-GB" sz="105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2.18</a:t>
                        </a:r>
                        <a:r>
                          <a:rPr lang="en-GB" sz="105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 HTS 10 T dipole</a:t>
                        </a:r>
                        <a:endParaRPr lang="en-GB" sz="1050" b="1" baseline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algn="ctr"/>
                        <a:r>
                          <a:rPr lang="en-GB" sz="1050" baseline="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M. </a:t>
                        </a:r>
                        <a:r>
                          <a:rPr lang="en-GB" sz="1050" baseline="0" dirty="0" err="1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Statera</a:t>
                        </a:r>
                        <a:r>
                          <a:rPr lang="en-GB" sz="1050" baseline="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 (INFN)</a:t>
                        </a:r>
                      </a:p>
                    </p:txBody>
                  </p:sp>
                </p:grpSp>
                <p:sp>
                  <p:nvSpPr>
                    <p:cNvPr id="20" name="ZoneTexte 1">
                      <a:extLst>
                        <a:ext uri="{FF2B5EF4-FFF2-40B4-BE49-F238E27FC236}">
                          <a16:creationId xmlns:a16="http://schemas.microsoft.com/office/drawing/2014/main" id="{81D3B593-B23D-6345-1956-DA074BA62C34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7673711" y="3126694"/>
                      <a:ext cx="1368000" cy="432000"/>
                    </a:xfrm>
                    <a:prstGeom prst="rect">
                      <a:avLst/>
                    </a:prstGeom>
                    <a:ln w="0" cmpd="sng">
                      <a:solidFill>
                        <a:srgbClr val="008000"/>
                      </a:solidFill>
                      <a:prstDash val="solid"/>
                    </a:ln>
                    <a:effectLst>
                      <a:glow rad="63500">
                        <a:srgbClr val="002060">
                          <a:alpha val="40000"/>
                        </a:srgbClr>
                      </a:glow>
                    </a:effectLst>
                  </p:spPr>
                  <p:txBody>
                    <a:bodyPr wrap="none" rtlCol="0"/>
                    <a:lstStyle>
                      <a:lvl1pPr marL="0" indent="0">
                        <a:defRPr sz="1100">
                          <a:latin typeface="+mn-lt"/>
                          <a:ea typeface="+mn-ea"/>
                          <a:cs typeface="+mn-cs"/>
                        </a:defRPr>
                      </a:lvl1pPr>
                      <a:lvl2pPr marL="457200" indent="0">
                        <a:defRPr sz="1100">
                          <a:latin typeface="+mn-lt"/>
                          <a:ea typeface="+mn-ea"/>
                          <a:cs typeface="+mn-cs"/>
                        </a:defRPr>
                      </a:lvl2pPr>
                      <a:lvl3pPr marL="914400" indent="0">
                        <a:defRPr sz="1100"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indent="0">
                        <a:defRPr sz="1100"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indent="0">
                        <a:defRPr sz="1100"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indent="0">
                        <a:defRPr sz="1100"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indent="0">
                        <a:defRPr sz="1100"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indent="0">
                        <a:defRPr sz="1100"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indent="0">
                        <a:defRPr sz="1100"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r>
                        <a:rPr lang="en-GB" sz="105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5.7</a:t>
                      </a:r>
                      <a:r>
                        <a:rPr lang="en-GB" sz="105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CIEMAT lab</a:t>
                      </a:r>
                      <a:endParaRPr lang="en-GB" sz="1050" b="1" baseline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en-GB" sz="1050" baseline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C. Martins (CIEMAT)</a:t>
                      </a:r>
                    </a:p>
                  </p:txBody>
                </p:sp>
              </p:grpSp>
              <p:sp>
                <p:nvSpPr>
                  <p:cNvPr id="17" name="ZoneTexte 1">
                    <a:extLst>
                      <a:ext uri="{FF2B5EF4-FFF2-40B4-BE49-F238E27FC236}">
                        <a16:creationId xmlns:a16="http://schemas.microsoft.com/office/drawing/2014/main" id="{AC408794-AF0D-7009-CF23-0628C175454B}"/>
                      </a:ext>
                    </a:extLst>
                  </p:cNvPr>
                  <p:cNvSpPr txBox="1"/>
                  <p:nvPr/>
                </p:nvSpPr>
                <p:spPr>
                  <a:xfrm>
                    <a:off x="7579761" y="5022686"/>
                    <a:ext cx="1440000" cy="288000"/>
                  </a:xfrm>
                  <a:prstGeom prst="rect">
                    <a:avLst/>
                  </a:prstGeom>
                  <a:ln w="0" cmpd="sng">
                    <a:solidFill>
                      <a:srgbClr val="008000"/>
                    </a:solidFill>
                    <a:prstDash val="solid"/>
                  </a:ln>
                  <a:effectLst>
                    <a:glow rad="63500">
                      <a:srgbClr val="002060">
                        <a:alpha val="40000"/>
                      </a:srgbClr>
                    </a:glow>
                  </a:effectLst>
                </p:spPr>
                <p:txBody>
                  <a:bodyPr wrap="none" rtlCol="0"/>
                  <a:lstStyle>
                    <a:lvl1pPr marL="0" indent="0">
                      <a:defRPr sz="1100">
                        <a:latin typeface="+mn-lt"/>
                        <a:ea typeface="+mn-ea"/>
                        <a:cs typeface="+mn-cs"/>
                      </a:defRPr>
                    </a:lvl1pPr>
                    <a:lvl2pPr marL="457200" indent="0">
                      <a:defRPr sz="1100">
                        <a:latin typeface="+mn-lt"/>
                        <a:ea typeface="+mn-ea"/>
                        <a:cs typeface="+mn-cs"/>
                      </a:defRPr>
                    </a:lvl2pPr>
                    <a:lvl3pPr marL="914400" indent="0">
                      <a:defRPr sz="1100">
                        <a:latin typeface="+mn-lt"/>
                        <a:ea typeface="+mn-ea"/>
                        <a:cs typeface="+mn-cs"/>
                      </a:defRPr>
                    </a:lvl3pPr>
                    <a:lvl4pPr marL="1371600" indent="0">
                      <a:defRPr sz="1100">
                        <a:latin typeface="+mn-lt"/>
                        <a:ea typeface="+mn-ea"/>
                        <a:cs typeface="+mn-cs"/>
                      </a:defRPr>
                    </a:lvl4pPr>
                    <a:lvl5pPr marL="1828800" indent="0">
                      <a:defRPr sz="1100">
                        <a:latin typeface="+mn-lt"/>
                        <a:ea typeface="+mn-ea"/>
                        <a:cs typeface="+mn-cs"/>
                      </a:defRPr>
                    </a:lvl5pPr>
                    <a:lvl6pPr marL="2286000" indent="0">
                      <a:defRPr sz="1100">
                        <a:latin typeface="+mn-lt"/>
                        <a:ea typeface="+mn-ea"/>
                        <a:cs typeface="+mn-cs"/>
                      </a:defRPr>
                    </a:lvl6pPr>
                    <a:lvl7pPr marL="2743200" indent="0">
                      <a:defRPr sz="1100">
                        <a:latin typeface="+mn-lt"/>
                        <a:ea typeface="+mn-ea"/>
                        <a:cs typeface="+mn-cs"/>
                      </a:defRPr>
                    </a:lvl7pPr>
                    <a:lvl8pPr marL="3200400" indent="0">
                      <a:defRPr sz="1100">
                        <a:latin typeface="+mn-lt"/>
                        <a:ea typeface="+mn-ea"/>
                        <a:cs typeface="+mn-cs"/>
                      </a:defRPr>
                    </a:lvl8pPr>
                    <a:lvl9pPr marL="3657600" indent="0">
                      <a:defRPr sz="1100"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r>
                      <a:rPr lang="en-GB" sz="10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Collaboration WPs</a:t>
                    </a:r>
                    <a:endParaRPr lang="en-GB" sz="1050" baseline="0" dirty="0">
                      <a:highlight>
                        <a:srgbClr val="FFFF00"/>
                      </a:highlight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18" name="ZoneTexte 1">
                    <a:extLst>
                      <a:ext uri="{FF2B5EF4-FFF2-40B4-BE49-F238E27FC236}">
                        <a16:creationId xmlns:a16="http://schemas.microsoft.com/office/drawing/2014/main" id="{71F77527-39B8-5311-38C8-2F7A30C17ABB}"/>
                      </a:ext>
                    </a:extLst>
                  </p:cNvPr>
                  <p:cNvSpPr txBox="1"/>
                  <p:nvPr/>
                </p:nvSpPr>
                <p:spPr>
                  <a:xfrm>
                    <a:off x="7570425" y="5422687"/>
                    <a:ext cx="1440000" cy="288000"/>
                  </a:xfrm>
                  <a:prstGeom prst="rect">
                    <a:avLst/>
                  </a:prstGeom>
                  <a:ln w="0" cmpd="sng">
                    <a:solidFill>
                      <a:srgbClr val="0000FF"/>
                    </a:solidFill>
                    <a:prstDash val="solid"/>
                  </a:ln>
                  <a:effectLst>
                    <a:glow rad="63500">
                      <a:srgbClr val="002060">
                        <a:alpha val="40000"/>
                      </a:srgbClr>
                    </a:glow>
                  </a:effectLst>
                </p:spPr>
                <p:txBody>
                  <a:bodyPr wrap="none" rtlCol="0"/>
                  <a:lstStyle>
                    <a:lvl1pPr marL="0" indent="0">
                      <a:defRPr sz="1100">
                        <a:latin typeface="+mn-lt"/>
                        <a:ea typeface="+mn-ea"/>
                        <a:cs typeface="+mn-cs"/>
                      </a:defRPr>
                    </a:lvl1pPr>
                    <a:lvl2pPr marL="457200" indent="0">
                      <a:defRPr sz="1100">
                        <a:latin typeface="+mn-lt"/>
                        <a:ea typeface="+mn-ea"/>
                        <a:cs typeface="+mn-cs"/>
                      </a:defRPr>
                    </a:lvl2pPr>
                    <a:lvl3pPr marL="914400" indent="0">
                      <a:defRPr sz="1100">
                        <a:latin typeface="+mn-lt"/>
                        <a:ea typeface="+mn-ea"/>
                        <a:cs typeface="+mn-cs"/>
                      </a:defRPr>
                    </a:lvl3pPr>
                    <a:lvl4pPr marL="1371600" indent="0">
                      <a:defRPr sz="1100">
                        <a:latin typeface="+mn-lt"/>
                        <a:ea typeface="+mn-ea"/>
                        <a:cs typeface="+mn-cs"/>
                      </a:defRPr>
                    </a:lvl4pPr>
                    <a:lvl5pPr marL="1828800" indent="0">
                      <a:defRPr sz="1100">
                        <a:latin typeface="+mn-lt"/>
                        <a:ea typeface="+mn-ea"/>
                        <a:cs typeface="+mn-cs"/>
                      </a:defRPr>
                    </a:lvl5pPr>
                    <a:lvl6pPr marL="2286000" indent="0">
                      <a:defRPr sz="1100">
                        <a:latin typeface="+mn-lt"/>
                        <a:ea typeface="+mn-ea"/>
                        <a:cs typeface="+mn-cs"/>
                      </a:defRPr>
                    </a:lvl6pPr>
                    <a:lvl7pPr marL="2743200" indent="0">
                      <a:defRPr sz="1100">
                        <a:latin typeface="+mn-lt"/>
                        <a:ea typeface="+mn-ea"/>
                        <a:cs typeface="+mn-cs"/>
                      </a:defRPr>
                    </a:lvl7pPr>
                    <a:lvl8pPr marL="3200400" indent="0">
                      <a:defRPr sz="1100">
                        <a:latin typeface="+mn-lt"/>
                        <a:ea typeface="+mn-ea"/>
                        <a:cs typeface="+mn-cs"/>
                      </a:defRPr>
                    </a:lvl8pPr>
                    <a:lvl9pPr marL="3657600" indent="0">
                      <a:defRPr sz="1100"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r>
                      <a:rPr lang="en-GB" sz="10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CERN WPs</a:t>
                    </a:r>
                    <a:endParaRPr lang="en-GB" sz="1050" b="1" baseline="0" dirty="0"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</p:grpSp>
            <p:sp>
              <p:nvSpPr>
                <p:cNvPr id="13" name="ZoneTexte 1">
                  <a:extLst>
                    <a:ext uri="{FF2B5EF4-FFF2-40B4-BE49-F238E27FC236}">
                      <a16:creationId xmlns:a16="http://schemas.microsoft.com/office/drawing/2014/main" id="{530A85BB-18BA-808B-3925-FC18040BA499}"/>
                    </a:ext>
                  </a:extLst>
                </p:cNvPr>
                <p:cNvSpPr txBox="1"/>
                <p:nvPr/>
              </p:nvSpPr>
              <p:spPr>
                <a:xfrm>
                  <a:off x="73980" y="78708"/>
                  <a:ext cx="2194681" cy="685689"/>
                </a:xfrm>
                <a:prstGeom prst="rect">
                  <a:avLst/>
                </a:prstGeom>
                <a:ln w="0" cmpd="sng">
                  <a:solidFill>
                    <a:schemeClr val="bg1"/>
                  </a:solidFill>
                  <a:prstDash val="solid"/>
                </a:ln>
                <a:effectLst>
                  <a:glow rad="63500">
                    <a:srgbClr val="002060">
                      <a:alpha val="40000"/>
                    </a:srgbClr>
                  </a:glow>
                </a:effectLst>
              </p:spPr>
              <p:txBody>
                <a:bodyPr wrap="none" lIns="91440" tIns="45720" rIns="91440" bIns="45720" rtlCol="0" anchor="t"/>
                <a:lstStyle>
                  <a:lvl1pPr marL="0" indent="0">
                    <a:defRPr sz="1100">
                      <a:latin typeface="+mn-lt"/>
                      <a:ea typeface="+mn-ea"/>
                      <a:cs typeface="+mn-cs"/>
                    </a:defRPr>
                  </a:lvl1pPr>
                  <a:lvl2pPr marL="457200" indent="0">
                    <a:defRPr sz="1100">
                      <a:latin typeface="+mn-lt"/>
                      <a:ea typeface="+mn-ea"/>
                      <a:cs typeface="+mn-cs"/>
                    </a:defRPr>
                  </a:lvl2pPr>
                  <a:lvl3pPr marL="914400" indent="0">
                    <a:defRPr sz="1100">
                      <a:latin typeface="+mn-lt"/>
                      <a:ea typeface="+mn-ea"/>
                      <a:cs typeface="+mn-cs"/>
                    </a:defRPr>
                  </a:lvl3pPr>
                  <a:lvl4pPr marL="1371600" indent="0">
                    <a:defRPr sz="1100">
                      <a:latin typeface="+mn-lt"/>
                      <a:ea typeface="+mn-ea"/>
                      <a:cs typeface="+mn-cs"/>
                    </a:defRPr>
                  </a:lvl4pPr>
                  <a:lvl5pPr marL="1828800" indent="0">
                    <a:defRPr sz="1100">
                      <a:latin typeface="+mn-lt"/>
                      <a:ea typeface="+mn-ea"/>
                      <a:cs typeface="+mn-cs"/>
                    </a:defRPr>
                  </a:lvl5pPr>
                  <a:lvl6pPr marL="2286000" indent="0">
                    <a:defRPr sz="1100">
                      <a:latin typeface="+mn-lt"/>
                      <a:ea typeface="+mn-ea"/>
                      <a:cs typeface="+mn-cs"/>
                    </a:defRPr>
                  </a:lvl6pPr>
                  <a:lvl7pPr marL="2743200" indent="0">
                    <a:defRPr sz="1100">
                      <a:latin typeface="+mn-lt"/>
                      <a:ea typeface="+mn-ea"/>
                      <a:cs typeface="+mn-cs"/>
                    </a:defRPr>
                  </a:lvl7pPr>
                  <a:lvl8pPr marL="3200400" indent="0">
                    <a:defRPr sz="1100">
                      <a:latin typeface="+mn-lt"/>
                      <a:ea typeface="+mn-ea"/>
                      <a:cs typeface="+mn-cs"/>
                    </a:defRPr>
                  </a:lvl8pPr>
                  <a:lvl9pPr marL="3657600" indent="0">
                    <a:defRPr sz="1100"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r>
                    <a:rPr lang="en-GB" sz="1400" b="1" dirty="0">
                      <a:latin typeface="Times New Roman"/>
                      <a:cs typeface="Times New Roman"/>
                    </a:rPr>
                    <a:t>HFM steering board</a:t>
                  </a:r>
                </a:p>
                <a:p>
                  <a:pPr algn="ctr"/>
                  <a:r>
                    <a:rPr lang="en-GB" sz="1200" baseline="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M. Lamont (chair)</a:t>
                  </a:r>
                </a:p>
                <a:p>
                  <a:pPr algn="ctr"/>
                  <a:r>
                    <a:rPr lang="en-GB" sz="12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P. Vedrine (co-chair)</a:t>
                  </a:r>
                </a:p>
              </p:txBody>
            </p:sp>
            <p:sp>
              <p:nvSpPr>
                <p:cNvPr id="14" name="ZoneTexte 1">
                  <a:extLst>
                    <a:ext uri="{FF2B5EF4-FFF2-40B4-BE49-F238E27FC236}">
                      <a16:creationId xmlns:a16="http://schemas.microsoft.com/office/drawing/2014/main" id="{82438FC5-22A7-3AE4-C837-430F2286E3DC}"/>
                    </a:ext>
                  </a:extLst>
                </p:cNvPr>
                <p:cNvSpPr txBox="1"/>
                <p:nvPr/>
              </p:nvSpPr>
              <p:spPr>
                <a:xfrm>
                  <a:off x="6497742" y="86302"/>
                  <a:ext cx="2584608" cy="715081"/>
                </a:xfrm>
                <a:prstGeom prst="rect">
                  <a:avLst/>
                </a:prstGeom>
                <a:ln w="0" cmpd="sng">
                  <a:solidFill>
                    <a:schemeClr val="bg1"/>
                  </a:solidFill>
                  <a:prstDash val="solid"/>
                </a:ln>
                <a:effectLst>
                  <a:glow rad="63500">
                    <a:srgbClr val="002060">
                      <a:alpha val="40000"/>
                    </a:srgbClr>
                  </a:glow>
                </a:effectLst>
              </p:spPr>
              <p:txBody>
                <a:bodyPr wrap="none" lIns="91440" tIns="45720" rIns="91440" bIns="45720" rtlCol="0" anchor="t"/>
                <a:lstStyle>
                  <a:lvl1pPr marL="0" indent="0">
                    <a:defRPr sz="1100">
                      <a:latin typeface="+mn-lt"/>
                      <a:ea typeface="+mn-ea"/>
                      <a:cs typeface="+mn-cs"/>
                    </a:defRPr>
                  </a:lvl1pPr>
                  <a:lvl2pPr marL="457200" indent="0">
                    <a:defRPr sz="1100">
                      <a:latin typeface="+mn-lt"/>
                      <a:ea typeface="+mn-ea"/>
                      <a:cs typeface="+mn-cs"/>
                    </a:defRPr>
                  </a:lvl2pPr>
                  <a:lvl3pPr marL="914400" indent="0">
                    <a:defRPr sz="1100">
                      <a:latin typeface="+mn-lt"/>
                      <a:ea typeface="+mn-ea"/>
                      <a:cs typeface="+mn-cs"/>
                    </a:defRPr>
                  </a:lvl3pPr>
                  <a:lvl4pPr marL="1371600" indent="0">
                    <a:defRPr sz="1100">
                      <a:latin typeface="+mn-lt"/>
                      <a:ea typeface="+mn-ea"/>
                      <a:cs typeface="+mn-cs"/>
                    </a:defRPr>
                  </a:lvl4pPr>
                  <a:lvl5pPr marL="1828800" indent="0">
                    <a:defRPr sz="1100">
                      <a:latin typeface="+mn-lt"/>
                      <a:ea typeface="+mn-ea"/>
                      <a:cs typeface="+mn-cs"/>
                    </a:defRPr>
                  </a:lvl5pPr>
                  <a:lvl6pPr marL="2286000" indent="0">
                    <a:defRPr sz="1100">
                      <a:latin typeface="+mn-lt"/>
                      <a:ea typeface="+mn-ea"/>
                      <a:cs typeface="+mn-cs"/>
                    </a:defRPr>
                  </a:lvl6pPr>
                  <a:lvl7pPr marL="2743200" indent="0">
                    <a:defRPr sz="1100">
                      <a:latin typeface="+mn-lt"/>
                      <a:ea typeface="+mn-ea"/>
                      <a:cs typeface="+mn-cs"/>
                    </a:defRPr>
                  </a:lvl7pPr>
                  <a:lvl8pPr marL="3200400" indent="0">
                    <a:defRPr sz="1100">
                      <a:latin typeface="+mn-lt"/>
                      <a:ea typeface="+mn-ea"/>
                      <a:cs typeface="+mn-cs"/>
                    </a:defRPr>
                  </a:lvl8pPr>
                  <a:lvl9pPr marL="3657600" indent="0">
                    <a:defRPr sz="1100"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r>
                    <a:rPr lang="en-GB" sz="1400" b="1" dirty="0">
                      <a:latin typeface="Times New Roman"/>
                      <a:cs typeface="Times New Roman"/>
                    </a:rPr>
                    <a:t>HFM collaboration board</a:t>
                  </a:r>
                </a:p>
                <a:p>
                  <a:pPr algn="ctr"/>
                  <a:r>
                    <a:rPr lang="en-GB" sz="1200" dirty="0">
                      <a:latin typeface="Times New Roman"/>
                      <a:cs typeface="Times New Roman"/>
                    </a:rPr>
                    <a:t>C. Senatore (chair)</a:t>
                  </a:r>
                </a:p>
                <a:p>
                  <a:pPr algn="ctr"/>
                  <a:r>
                    <a:rPr lang="en-GB" sz="12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TBD (deputy)</a:t>
                  </a:r>
                </a:p>
              </p:txBody>
            </p:sp>
            <p:sp>
              <p:nvSpPr>
                <p:cNvPr id="15" name="ZoneTexte 1">
                  <a:extLst>
                    <a:ext uri="{FF2B5EF4-FFF2-40B4-BE49-F238E27FC236}">
                      <a16:creationId xmlns:a16="http://schemas.microsoft.com/office/drawing/2014/main" id="{1A178D83-B4D7-F7AF-976F-0731348FA3FB}"/>
                    </a:ext>
                  </a:extLst>
                </p:cNvPr>
                <p:cNvSpPr txBox="1"/>
                <p:nvPr/>
              </p:nvSpPr>
              <p:spPr>
                <a:xfrm>
                  <a:off x="4006600" y="3184584"/>
                  <a:ext cx="1728000" cy="397440"/>
                </a:xfrm>
                <a:prstGeom prst="rect">
                  <a:avLst/>
                </a:prstGeom>
                <a:ln w="0" cmpd="sng">
                  <a:solidFill>
                    <a:srgbClr val="0000FF"/>
                  </a:solidFill>
                  <a:prstDash val="solid"/>
                </a:ln>
                <a:effectLst>
                  <a:glow rad="63500">
                    <a:srgbClr val="002060">
                      <a:alpha val="40000"/>
                    </a:srgbClr>
                  </a:glow>
                </a:effectLst>
              </p:spPr>
              <p:txBody>
                <a:bodyPr wrap="none" rtlCol="0"/>
                <a:lstStyle>
                  <a:lvl1pPr marL="0" indent="0">
                    <a:defRPr sz="1100">
                      <a:latin typeface="+mn-lt"/>
                      <a:ea typeface="+mn-ea"/>
                      <a:cs typeface="+mn-cs"/>
                    </a:defRPr>
                  </a:lvl1pPr>
                  <a:lvl2pPr marL="457200" indent="0">
                    <a:defRPr sz="1100">
                      <a:latin typeface="+mn-lt"/>
                      <a:ea typeface="+mn-ea"/>
                      <a:cs typeface="+mn-cs"/>
                    </a:defRPr>
                  </a:lvl2pPr>
                  <a:lvl3pPr marL="914400" indent="0">
                    <a:defRPr sz="1100">
                      <a:latin typeface="+mn-lt"/>
                      <a:ea typeface="+mn-ea"/>
                      <a:cs typeface="+mn-cs"/>
                    </a:defRPr>
                  </a:lvl3pPr>
                  <a:lvl4pPr marL="1371600" indent="0">
                    <a:defRPr sz="1100">
                      <a:latin typeface="+mn-lt"/>
                      <a:ea typeface="+mn-ea"/>
                      <a:cs typeface="+mn-cs"/>
                    </a:defRPr>
                  </a:lvl4pPr>
                  <a:lvl5pPr marL="1828800" indent="0">
                    <a:defRPr sz="1100">
                      <a:latin typeface="+mn-lt"/>
                      <a:ea typeface="+mn-ea"/>
                      <a:cs typeface="+mn-cs"/>
                    </a:defRPr>
                  </a:lvl5pPr>
                  <a:lvl6pPr marL="2286000" indent="0">
                    <a:defRPr sz="1100">
                      <a:latin typeface="+mn-lt"/>
                      <a:ea typeface="+mn-ea"/>
                      <a:cs typeface="+mn-cs"/>
                    </a:defRPr>
                  </a:lvl6pPr>
                  <a:lvl7pPr marL="2743200" indent="0">
                    <a:defRPr sz="1100">
                      <a:latin typeface="+mn-lt"/>
                      <a:ea typeface="+mn-ea"/>
                      <a:cs typeface="+mn-cs"/>
                    </a:defRPr>
                  </a:lvl7pPr>
                  <a:lvl8pPr marL="3200400" indent="0">
                    <a:defRPr sz="1100">
                      <a:latin typeface="+mn-lt"/>
                      <a:ea typeface="+mn-ea"/>
                      <a:cs typeface="+mn-cs"/>
                    </a:defRPr>
                  </a:lvl8pPr>
                  <a:lvl9pPr marL="3657600" indent="0">
                    <a:defRPr sz="1100"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r>
                    <a:rPr lang="en-GB" sz="105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3.3 </a:t>
                  </a:r>
                  <a:r>
                    <a:rPr lang="en-GB" sz="1050" b="1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5-m-long block </a:t>
                  </a:r>
                  <a:endParaRPr lang="en-GB" sz="1050" b="1" baseline="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  <a:p>
                  <a:pPr algn="ctr"/>
                  <a:r>
                    <a:rPr lang="en-GB" sz="1050" baseline="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J. </a:t>
                  </a:r>
                  <a:r>
                    <a:rPr lang="en-GB" sz="1050" baseline="0" dirty="0" err="1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Ferradas</a:t>
                  </a:r>
                  <a:r>
                    <a:rPr lang="en-GB" sz="1050" baseline="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</a:t>
                  </a:r>
                  <a:r>
                    <a:rPr lang="en-GB" sz="1050" baseline="0" dirty="0" err="1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Troitino</a:t>
                  </a:r>
                  <a:r>
                    <a:rPr lang="en-GB" sz="105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</a:t>
                  </a:r>
                  <a:r>
                    <a:rPr lang="en-GB" sz="1050" baseline="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(CERN)</a:t>
                  </a:r>
                </a:p>
              </p:txBody>
            </p:sp>
          </p:grpSp>
        </p:grpSp>
        <p:sp>
          <p:nvSpPr>
            <p:cNvPr id="8" name="ZoneTexte 1">
              <a:extLst>
                <a:ext uri="{FF2B5EF4-FFF2-40B4-BE49-F238E27FC236}">
                  <a16:creationId xmlns:a16="http://schemas.microsoft.com/office/drawing/2014/main" id="{0B58CFB6-83A0-B053-B175-362377D2B29C}"/>
                </a:ext>
              </a:extLst>
            </p:cNvPr>
            <p:cNvSpPr txBox="1"/>
            <p:nvPr/>
          </p:nvSpPr>
          <p:spPr>
            <a:xfrm>
              <a:off x="6554721" y="4736487"/>
              <a:ext cx="1632186" cy="515661"/>
            </a:xfrm>
            <a:prstGeom prst="rect">
              <a:avLst/>
            </a:prstGeom>
            <a:ln w="0" cmpd="sng">
              <a:solidFill>
                <a:schemeClr val="bg1">
                  <a:lumMod val="95000"/>
                </a:schemeClr>
              </a:solidFill>
              <a:prstDash val="solid"/>
            </a:ln>
            <a:effectLst>
              <a:glow rad="63500">
                <a:srgbClr val="002060">
                  <a:alpha val="40000"/>
                </a:srgbClr>
              </a:glow>
            </a:effectLst>
          </p:spPr>
          <p:txBody>
            <a:bodyPr wrap="none" rtlCol="0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GB" sz="105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6.1</a:t>
              </a:r>
              <a:r>
                <a:rPr lang="en-GB" sz="105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Societal impact</a:t>
              </a:r>
              <a:endParaRPr lang="en-GB" sz="1050" b="1" baseline="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r>
                <a:rPr lang="en-GB" sz="1050" baseline="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E. </a:t>
              </a:r>
              <a:r>
                <a:rPr lang="en-GB" sz="1050" baseline="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Chesta</a:t>
              </a:r>
              <a:r>
                <a:rPr lang="en-GB" sz="1050" baseline="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(CERN)</a:t>
              </a:r>
            </a:p>
          </p:txBody>
        </p:sp>
        <p:sp>
          <p:nvSpPr>
            <p:cNvPr id="9" name="ZoneTexte 1">
              <a:extLst>
                <a:ext uri="{FF2B5EF4-FFF2-40B4-BE49-F238E27FC236}">
                  <a16:creationId xmlns:a16="http://schemas.microsoft.com/office/drawing/2014/main" id="{67FCF2B4-7BC5-3206-8B23-D8D9A4904528}"/>
                </a:ext>
              </a:extLst>
            </p:cNvPr>
            <p:cNvSpPr txBox="1"/>
            <p:nvPr/>
          </p:nvSpPr>
          <p:spPr>
            <a:xfrm>
              <a:off x="2023062" y="5546790"/>
              <a:ext cx="1692000" cy="396000"/>
            </a:xfrm>
            <a:prstGeom prst="rect">
              <a:avLst/>
            </a:prstGeom>
            <a:ln w="0" cmpd="sng">
              <a:solidFill>
                <a:srgbClr val="008000"/>
              </a:solidFill>
              <a:prstDash val="solid"/>
            </a:ln>
            <a:effectLst>
              <a:glow rad="63500">
                <a:srgbClr val="002060">
                  <a:alpha val="40000"/>
                </a:srgbClr>
              </a:glow>
            </a:effectLst>
          </p:spPr>
          <p:txBody>
            <a:bodyPr wrap="none" rtlCol="0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GB" sz="105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2.20</a:t>
              </a:r>
              <a:r>
                <a:rPr lang="en-GB" sz="105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REBCO </a:t>
              </a:r>
              <a:r>
                <a:rPr lang="en-GB" sz="1050" b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characteriz</a:t>
              </a:r>
              <a:r>
                <a:rPr lang="en-GB" sz="1050" b="1">
                  <a:latin typeface="Times New Roman" panose="02020603050405020304" pitchFamily="18" charset="0"/>
                  <a:cs typeface="Times New Roman" panose="02020603050405020304" pitchFamily="18" charset="0"/>
                </a:rPr>
                <a:t>.</a:t>
              </a:r>
              <a:endParaRPr lang="en-GB" sz="1050" b="1" baseline="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r>
                <a:rPr lang="en-GB" sz="1050" baseline="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M. </a:t>
              </a:r>
              <a:r>
                <a:rPr lang="en-GB" sz="1050" baseline="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Eisterer</a:t>
              </a:r>
              <a:r>
                <a:rPr lang="en-GB" sz="1050" baseline="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(</a:t>
              </a:r>
              <a:r>
                <a:rPr lang="en-GB" sz="1050" baseline="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TUWien</a:t>
              </a:r>
              <a:r>
                <a:rPr lang="en-GB" sz="1050" baseline="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)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0426144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532ED8-B18E-BBE5-B241-AFC3D9C79B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Scope of the Work Package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CEE1D0C-7A29-E757-3B42-06DBB0F8291E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CH"/>
              <a:t>Date: Tuesday March 18th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E569ADC-E802-3952-ACC0-FFACA3CE1D9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Author: JC PEREZ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46889C9-7B9C-C2AC-FA05-1E8C77AC755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43F817A-6D3D-1C1E-17C6-B3A0B9731710}"/>
              </a:ext>
            </a:extLst>
          </p:cNvPr>
          <p:cNvSpPr txBox="1"/>
          <p:nvPr/>
        </p:nvSpPr>
        <p:spPr>
          <a:xfrm>
            <a:off x="858867" y="1410050"/>
            <a:ext cx="9952892" cy="34778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6576" indent="0">
              <a:buNone/>
            </a:pPr>
            <a:r>
              <a:rPr lang="en-GB" sz="2800" b="1" u="sng" dirty="0"/>
              <a:t>WP3.5: </a:t>
            </a:r>
            <a:r>
              <a:rPr lang="de-DE" sz="2800" b="1" u="sng" dirty="0"/>
              <a:t>Nb</a:t>
            </a:r>
            <a:r>
              <a:rPr lang="de-DE" sz="2800" b="1" u="sng" baseline="-25000" dirty="0"/>
              <a:t>3</a:t>
            </a:r>
            <a:r>
              <a:rPr lang="de-DE" sz="2800" b="1" u="sng" dirty="0"/>
              <a:t>Sn 14 T Block </a:t>
            </a:r>
            <a:r>
              <a:rPr lang="de-DE" sz="2800" b="1" u="sng" dirty="0" err="1"/>
              <a:t>dipole</a:t>
            </a:r>
            <a:r>
              <a:rPr lang="de-DE" sz="2800" b="1" u="sng" dirty="0"/>
              <a:t> BOND</a:t>
            </a:r>
            <a:endParaRPr lang="en-GB" sz="2800" b="1" u="sng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dirty="0"/>
              <a:t>Demonstrate Nb</a:t>
            </a:r>
            <a:r>
              <a:rPr lang="en-GB" sz="2800" baseline="-25000" dirty="0"/>
              <a:t>3</a:t>
            </a:r>
            <a:r>
              <a:rPr lang="en-GB" sz="2800" dirty="0"/>
              <a:t>Sn performance in a 14 T block-type dipole at 1.9 K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dirty="0"/>
              <a:t>Design and construction of a 14 T accelerator quality dipole model magnet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400" dirty="0"/>
              <a:t>The short model magnet should reach 15-15.5 T field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dirty="0"/>
              <a:t>Explore alternatives and develop design and technology for Nb</a:t>
            </a:r>
            <a:r>
              <a:rPr lang="en-GB" sz="2800" baseline="-25000" dirty="0"/>
              <a:t>3</a:t>
            </a:r>
            <a:r>
              <a:rPr lang="en-GB" sz="2800" dirty="0"/>
              <a:t>Sn accelerator dipoles</a:t>
            </a:r>
          </a:p>
        </p:txBody>
      </p:sp>
    </p:spTree>
    <p:extLst>
      <p:ext uri="{BB962C8B-B14F-4D97-AF65-F5344CB8AC3E}">
        <p14:creationId xmlns:p14="http://schemas.microsoft.com/office/powerpoint/2010/main" val="144398871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AECF70-8EB5-6201-38DA-B40779A70F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2855" y="130498"/>
            <a:ext cx="4582191" cy="936000"/>
          </a:xfrm>
        </p:spPr>
        <p:txBody>
          <a:bodyPr/>
          <a:lstStyle/>
          <a:p>
            <a:r>
              <a:rPr lang="en-GB" dirty="0"/>
              <a:t>14 T Block dipole BOND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2DDBFFC-17B8-2F36-C03E-02548395A764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CH"/>
              <a:t>Date: Tuesday March 18th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208552D-1E4A-777B-4C7A-2FAF1D7892C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Author: JC PEREZ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981D889-2221-DA49-2D33-DB78ABE9FFA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08020D49-0979-FCFD-D8C1-F3AD6A2845F4}"/>
              </a:ext>
            </a:extLst>
          </p:cNvPr>
          <p:cNvGrpSpPr/>
          <p:nvPr/>
        </p:nvGrpSpPr>
        <p:grpSpPr>
          <a:xfrm>
            <a:off x="1936277" y="1730588"/>
            <a:ext cx="8412607" cy="4158058"/>
            <a:chOff x="1723852" y="1371596"/>
            <a:chExt cx="8325103" cy="4114808"/>
          </a:xfrm>
        </p:grpSpPr>
        <p:pic>
          <p:nvPicPr>
            <p:cNvPr id="10" name="Picture 9" descr="A diagram of a blue circle with a rainbow colored pattern&#10;&#10;Description automatically generated with medium confidence">
              <a:extLst>
                <a:ext uri="{FF2B5EF4-FFF2-40B4-BE49-F238E27FC236}">
                  <a16:creationId xmlns:a16="http://schemas.microsoft.com/office/drawing/2014/main" id="{039EC6AD-B07D-7DA6-5B42-B941665F3EC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934147" y="1371596"/>
              <a:ext cx="4114808" cy="4114808"/>
            </a:xfrm>
            <a:prstGeom prst="rect">
              <a:avLst/>
            </a:prstGeom>
          </p:spPr>
        </p:pic>
        <p:pic>
          <p:nvPicPr>
            <p:cNvPr id="11" name="Picture 10" descr="A diagram of a blue circle with a rainbow colored square&#10;&#10;Description automatically generated">
              <a:extLst>
                <a:ext uri="{FF2B5EF4-FFF2-40B4-BE49-F238E27FC236}">
                  <a16:creationId xmlns:a16="http://schemas.microsoft.com/office/drawing/2014/main" id="{A5DE5744-28EB-50B0-1EBD-8A56A3EEC06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723852" y="1371596"/>
              <a:ext cx="4114808" cy="4114808"/>
            </a:xfrm>
            <a:prstGeom prst="rect">
              <a:avLst/>
            </a:prstGeom>
          </p:spPr>
        </p:pic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57E9472E-6974-9E18-59DD-46850A9B75B5}"/>
                </a:ext>
              </a:extLst>
            </p:cNvPr>
            <p:cNvSpPr/>
            <p:nvPr/>
          </p:nvSpPr>
          <p:spPr>
            <a:xfrm>
              <a:off x="7994741" y="1912133"/>
              <a:ext cx="470517" cy="17746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6F845650-83F9-132A-C545-98D341C24A29}"/>
                </a:ext>
              </a:extLst>
            </p:cNvPr>
            <p:cNvSpPr/>
            <p:nvPr/>
          </p:nvSpPr>
          <p:spPr>
            <a:xfrm>
              <a:off x="3879933" y="1897843"/>
              <a:ext cx="470517" cy="17746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CDBCDC8C-D96F-D25C-09F8-46727E4DC0D5}"/>
              </a:ext>
            </a:extLst>
          </p:cNvPr>
          <p:cNvSpPr txBox="1">
            <a:spLocks/>
          </p:cNvSpPr>
          <p:nvPr/>
        </p:nvSpPr>
        <p:spPr>
          <a:xfrm>
            <a:off x="602268" y="5615681"/>
            <a:ext cx="11177116" cy="928668"/>
          </a:xfrm>
          <a:prstGeom prst="rect">
            <a:avLst/>
          </a:prstGeom>
        </p:spPr>
        <p:txBody>
          <a:bodyPr vert="horz" lIns="25718" tIns="0" rIns="25718" bIns="0" anchor="t" anchorCtr="0">
            <a:no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None/>
              <a:defRPr kumimoji="0"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905233" indent="-457189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None/>
              <a:defRPr kumimoji="0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92681" indent="-342891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None/>
              <a:defRPr kumimoji="0"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85281" indent="-342891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650451" indent="-342891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700741" indent="-182875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19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43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66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buClrTx/>
              <a:buSzTx/>
            </a:pPr>
            <a:r>
              <a:rPr lang="en-US" sz="3200" dirty="0"/>
              <a:t>BOND stands for </a:t>
            </a:r>
            <a:r>
              <a:rPr lang="en-US" sz="4000" b="1" dirty="0" err="1">
                <a:solidFill>
                  <a:srgbClr val="FF0000"/>
                </a:solidFill>
              </a:rPr>
              <a:t>B</a:t>
            </a:r>
            <a:r>
              <a:rPr lang="en-US" sz="3200" dirty="0" err="1"/>
              <a:t>l</a:t>
            </a:r>
            <a:r>
              <a:rPr lang="en-US" sz="4000" b="1" dirty="0" err="1">
                <a:solidFill>
                  <a:srgbClr val="FF0000"/>
                </a:solidFill>
              </a:rPr>
              <a:t>O</a:t>
            </a:r>
            <a:r>
              <a:rPr lang="en-US" sz="3200" dirty="0" err="1"/>
              <a:t>ck</a:t>
            </a:r>
            <a:r>
              <a:rPr lang="en-US" sz="3200" dirty="0"/>
              <a:t> coil </a:t>
            </a:r>
            <a:r>
              <a:rPr lang="en-US" sz="4000" b="1" dirty="0">
                <a:solidFill>
                  <a:srgbClr val="FF0000"/>
                </a:solidFill>
              </a:rPr>
              <a:t>N</a:t>
            </a:r>
            <a:r>
              <a:rPr lang="en-US" sz="3200" dirty="0"/>
              <a:t>b</a:t>
            </a:r>
            <a:r>
              <a:rPr lang="en-US" sz="3200" baseline="-25000" dirty="0"/>
              <a:t>3</a:t>
            </a:r>
            <a:r>
              <a:rPr lang="en-US" sz="3200" dirty="0"/>
              <a:t>Sn </a:t>
            </a:r>
            <a:r>
              <a:rPr lang="en-US" sz="4000" b="1" dirty="0">
                <a:solidFill>
                  <a:srgbClr val="FF0000"/>
                </a:solidFill>
              </a:rPr>
              <a:t>D</a:t>
            </a:r>
            <a:r>
              <a:rPr lang="en-US" sz="3200" dirty="0"/>
              <a:t>ipole</a:t>
            </a:r>
          </a:p>
          <a:p>
            <a:pPr algn="ctr" defTabSz="257169">
              <a:buClrTx/>
              <a:buSzTx/>
            </a:pPr>
            <a:endParaRPr lang="en-US" sz="2400" dirty="0">
              <a:solidFill>
                <a:prstClr val="black">
                  <a:lumMod val="95000"/>
                  <a:lumOff val="5000"/>
                </a:prstClr>
              </a:solidFill>
              <a:latin typeface="LM Mono Prop Light 10" panose="00000500000000000000" pitchFamily="50" charset="0"/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E69DC951-BB83-F80F-EF72-173519DD88E8}"/>
              </a:ext>
            </a:extLst>
          </p:cNvPr>
          <p:cNvGrpSpPr/>
          <p:nvPr/>
        </p:nvGrpSpPr>
        <p:grpSpPr>
          <a:xfrm>
            <a:off x="8120678" y="242543"/>
            <a:ext cx="3794558" cy="2134439"/>
            <a:chOff x="8120678" y="242543"/>
            <a:chExt cx="3794558" cy="2134439"/>
          </a:xfrm>
        </p:grpSpPr>
        <p:pic>
          <p:nvPicPr>
            <p:cNvPr id="7" name="Picture 4" descr="Blood Stone 007 - Gunbarrel (Fixed)">
              <a:extLst>
                <a:ext uri="{FF2B5EF4-FFF2-40B4-BE49-F238E27FC236}">
                  <a16:creationId xmlns:a16="http://schemas.microsoft.com/office/drawing/2014/main" id="{6DCEC125-AA84-DD34-787B-214E2459754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120678" y="242543"/>
              <a:ext cx="3794558" cy="213443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7F96E194-6FC5-B2C5-E79A-5C755699725A}"/>
                </a:ext>
              </a:extLst>
            </p:cNvPr>
            <p:cNvSpPr txBox="1"/>
            <p:nvPr/>
          </p:nvSpPr>
          <p:spPr>
            <a:xfrm>
              <a:off x="8271052" y="1447039"/>
              <a:ext cx="126646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400" dirty="0">
                  <a:solidFill>
                    <a:schemeClr val="bg1"/>
                  </a:solidFill>
                </a:rPr>
                <a:t>BOND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3833354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E74ECB-AE72-076C-DD9A-9A61F1A27E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2855" y="130498"/>
            <a:ext cx="5309022" cy="936000"/>
          </a:xfrm>
        </p:spPr>
        <p:txBody>
          <a:bodyPr/>
          <a:lstStyle/>
          <a:p>
            <a:r>
              <a:rPr lang="en-GB" dirty="0"/>
              <a:t>14 T Block dipole BOND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48D8202-DC32-E3F8-9ABC-AB67CC9FDE63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CH"/>
              <a:t>Date: Tuesday March 18th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1CA65DA-6333-751D-EDE4-8ED76D9F51F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Author: JC PEREZ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4A62EB4-1E47-512E-5F83-609788694F6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609BA6B7-772D-FAAA-75FA-97F6FD860E3E}"/>
              </a:ext>
            </a:extLst>
          </p:cNvPr>
          <p:cNvSpPr txBox="1">
            <a:spLocks/>
          </p:cNvSpPr>
          <p:nvPr/>
        </p:nvSpPr>
        <p:spPr>
          <a:xfrm>
            <a:off x="609600" y="1203483"/>
            <a:ext cx="5816972" cy="4765197"/>
          </a:xfrm>
          <a:prstGeom prst="rect">
            <a:avLst/>
          </a:prstGeom>
        </p:spPr>
        <p:txBody>
          <a:bodyPr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kumimoji="0" sz="3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None/>
            </a:pPr>
            <a:r>
              <a:rPr lang="en-GB" sz="1600" b="1" u="sng" dirty="0">
                <a:latin typeface="+mn-lt"/>
              </a:rPr>
              <a:t>Design requirements:</a:t>
            </a:r>
          </a:p>
          <a:p>
            <a:pPr marL="36576" indent="0">
              <a:buNone/>
            </a:pPr>
            <a:endParaRPr lang="en-US" sz="1600" b="1" u="sng" dirty="0">
              <a:solidFill>
                <a:srgbClr val="FF0000"/>
              </a:solidFill>
              <a:latin typeface="+mn-lt"/>
            </a:endParaRPr>
          </a:p>
          <a:p>
            <a:r>
              <a:rPr lang="en-US" sz="1600" dirty="0">
                <a:solidFill>
                  <a:srgbClr val="FF0000"/>
                </a:solidFill>
                <a:latin typeface="+mn-lt"/>
              </a:rPr>
              <a:t>14 T </a:t>
            </a:r>
            <a:r>
              <a:rPr lang="en-US" sz="1600" dirty="0">
                <a:latin typeface="+mn-lt"/>
              </a:rPr>
              <a:t>bore field with ≈ </a:t>
            </a:r>
            <a:r>
              <a:rPr lang="en-US" sz="1600" dirty="0">
                <a:solidFill>
                  <a:srgbClr val="FF0000"/>
                </a:solidFill>
                <a:latin typeface="+mn-lt"/>
              </a:rPr>
              <a:t>20 % </a:t>
            </a:r>
            <a:r>
              <a:rPr lang="en-US" sz="1600" dirty="0">
                <a:latin typeface="+mn-lt"/>
              </a:rPr>
              <a:t>load line </a:t>
            </a:r>
            <a:r>
              <a:rPr lang="en-US" sz="1600" dirty="0">
                <a:solidFill>
                  <a:srgbClr val="FF0000"/>
                </a:solidFill>
                <a:latin typeface="+mn-lt"/>
              </a:rPr>
              <a:t>margin </a:t>
            </a:r>
          </a:p>
          <a:p>
            <a:pPr marL="36576" indent="0">
              <a:buNone/>
            </a:pPr>
            <a:r>
              <a:rPr lang="en-US" sz="1600" dirty="0">
                <a:solidFill>
                  <a:srgbClr val="FF0000"/>
                </a:solidFill>
                <a:latin typeface="+mn-lt"/>
              </a:rPr>
              <a:t>	</a:t>
            </a:r>
            <a:r>
              <a:rPr lang="en-US" sz="1600" dirty="0">
                <a:solidFill>
                  <a:schemeClr val="tx2"/>
                </a:solidFill>
                <a:latin typeface="+mn-lt"/>
              </a:rPr>
              <a:t>(1.9 K </a:t>
            </a:r>
            <a:r>
              <a:rPr lang="en-US" sz="1600" u="sng" dirty="0">
                <a:solidFill>
                  <a:schemeClr val="tx2"/>
                </a:solidFill>
                <a:latin typeface="+mn-lt"/>
              </a:rPr>
              <a:t>using HFM specs</a:t>
            </a:r>
            <a:r>
              <a:rPr lang="en-US" sz="1600" dirty="0">
                <a:solidFill>
                  <a:schemeClr val="tx2"/>
                </a:solidFill>
                <a:latin typeface="+mn-lt"/>
              </a:rPr>
              <a:t>).</a:t>
            </a:r>
          </a:p>
          <a:p>
            <a:r>
              <a:rPr lang="en-US" sz="1600" dirty="0">
                <a:latin typeface="+mn-lt"/>
              </a:rPr>
              <a:t>Protection time margin*</a:t>
            </a:r>
            <a:r>
              <a:rPr lang="en-US" sz="1600" baseline="30000" dirty="0">
                <a:latin typeface="+mn-lt"/>
              </a:rPr>
              <a:t>1</a:t>
            </a:r>
            <a:r>
              <a:rPr lang="en-US" sz="1600" dirty="0">
                <a:latin typeface="+mn-lt"/>
              </a:rPr>
              <a:t> &gt; 40 </a:t>
            </a:r>
            <a:r>
              <a:rPr lang="en-US" sz="1600" dirty="0" err="1">
                <a:latin typeface="+mn-lt"/>
              </a:rPr>
              <a:t>ms.</a:t>
            </a:r>
            <a:endParaRPr lang="en-US" sz="1600" dirty="0">
              <a:latin typeface="+mn-lt"/>
            </a:endParaRPr>
          </a:p>
          <a:p>
            <a:r>
              <a:rPr lang="en-US" sz="1600" dirty="0">
                <a:latin typeface="+mn-lt"/>
              </a:rPr>
              <a:t>Aperture = </a:t>
            </a:r>
            <a:r>
              <a:rPr lang="en-US" sz="1600" dirty="0">
                <a:solidFill>
                  <a:srgbClr val="FF0000"/>
                </a:solidFill>
                <a:latin typeface="+mn-lt"/>
              </a:rPr>
              <a:t>50 mm.</a:t>
            </a:r>
          </a:p>
          <a:p>
            <a:r>
              <a:rPr lang="en-US" sz="1600" dirty="0">
                <a:latin typeface="+mn-lt"/>
              </a:rPr>
              <a:t>Eq. coil width*</a:t>
            </a:r>
            <a:r>
              <a:rPr lang="en-US" sz="1600" baseline="30000" dirty="0">
                <a:latin typeface="+mn-lt"/>
              </a:rPr>
              <a:t>2</a:t>
            </a:r>
            <a:r>
              <a:rPr lang="en-US" sz="1600" dirty="0">
                <a:latin typeface="+mn-lt"/>
              </a:rPr>
              <a:t> &lt; 60 mm → “accelerator coil size”.</a:t>
            </a:r>
          </a:p>
          <a:p>
            <a:r>
              <a:rPr lang="en-US" sz="1600" dirty="0">
                <a:latin typeface="+mn-lt"/>
              </a:rPr>
              <a:t>Field quality within 10 units at all current levels (excluding PC effects).</a:t>
            </a:r>
          </a:p>
          <a:p>
            <a:r>
              <a:rPr lang="en-US" sz="1600" dirty="0">
                <a:latin typeface="+mn-lt"/>
              </a:rPr>
              <a:t>Magnet OD:</a:t>
            </a:r>
          </a:p>
          <a:p>
            <a:pPr lvl="1"/>
            <a:r>
              <a:rPr lang="en-US" sz="1600" dirty="0">
                <a:latin typeface="+mn-lt"/>
              </a:rPr>
              <a:t>Double aperture, inter-beam distance: 250 mm.</a:t>
            </a:r>
          </a:p>
          <a:p>
            <a:pPr lvl="1"/>
            <a:r>
              <a:rPr lang="en-US" sz="1600" dirty="0">
                <a:latin typeface="+mn-lt"/>
              </a:rPr>
              <a:t>Cold mass OD: 800 mm and Magnet OD: 760 mm.</a:t>
            </a:r>
            <a:endParaRPr lang="en-GB" sz="1600" dirty="0">
              <a:latin typeface="+mn-lt"/>
            </a:endParaRPr>
          </a:p>
          <a:p>
            <a:pPr lvl="1"/>
            <a:r>
              <a:rPr lang="en-US" sz="1600" dirty="0">
                <a:latin typeface="+mn-lt"/>
              </a:rPr>
              <a:t>For the 1 in 1, we will scale down.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601E73BF-557D-DEBD-5777-63E1D76FA1D9}"/>
              </a:ext>
            </a:extLst>
          </p:cNvPr>
          <p:cNvGrpSpPr/>
          <p:nvPr/>
        </p:nvGrpSpPr>
        <p:grpSpPr>
          <a:xfrm>
            <a:off x="6482422" y="876064"/>
            <a:ext cx="5355900" cy="3666210"/>
            <a:chOff x="98750" y="1302085"/>
            <a:chExt cx="6214344" cy="4253830"/>
          </a:xfrm>
        </p:grpSpPr>
        <p:pic>
          <p:nvPicPr>
            <p:cNvPr id="8" name="Picture 2">
              <a:extLst>
                <a:ext uri="{FF2B5EF4-FFF2-40B4-BE49-F238E27FC236}">
                  <a16:creationId xmlns:a16="http://schemas.microsoft.com/office/drawing/2014/main" id="{6A6C52EA-7525-93CA-1A5C-8DC752812E4D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944677" y="1302085"/>
              <a:ext cx="4362590" cy="425383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813619DD-8369-2FBD-E376-5C88D3A6B85E}"/>
                </a:ext>
              </a:extLst>
            </p:cNvPr>
            <p:cNvGrpSpPr/>
            <p:nvPr/>
          </p:nvGrpSpPr>
          <p:grpSpPr>
            <a:xfrm>
              <a:off x="98750" y="1620811"/>
              <a:ext cx="6214344" cy="3059390"/>
              <a:chOff x="1466662" y="915961"/>
              <a:chExt cx="8636759" cy="4251972"/>
            </a:xfrm>
          </p:grpSpPr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8F0FECF6-C107-C54C-DFB9-83BFAC516A7A}"/>
                  </a:ext>
                </a:extLst>
              </p:cNvPr>
              <p:cNvSpPr txBox="1"/>
              <p:nvPr/>
            </p:nvSpPr>
            <p:spPr>
              <a:xfrm>
                <a:off x="1814737" y="4740181"/>
                <a:ext cx="993720" cy="42775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/>
                  <a:t>Ti post</a:t>
                </a:r>
              </a:p>
            </p:txBody>
          </p:sp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F6E2F3A9-A122-3DAE-17E1-13AEB285D709}"/>
                  </a:ext>
                </a:extLst>
              </p:cNvPr>
              <p:cNvSpPr txBox="1"/>
              <p:nvPr/>
            </p:nvSpPr>
            <p:spPr>
              <a:xfrm>
                <a:off x="1466662" y="2025791"/>
                <a:ext cx="1060913" cy="42775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/>
                  <a:t>Al shell</a:t>
                </a:r>
              </a:p>
            </p:txBody>
          </p:sp>
          <p:cxnSp>
            <p:nvCxnSpPr>
              <p:cNvPr id="12" name="Straight Arrow Connector 11">
                <a:extLst>
                  <a:ext uri="{FF2B5EF4-FFF2-40B4-BE49-F238E27FC236}">
                    <a16:creationId xmlns:a16="http://schemas.microsoft.com/office/drawing/2014/main" id="{DF4174CA-771E-998E-030F-F292345D13CE}"/>
                  </a:ext>
                </a:extLst>
              </p:cNvPr>
              <p:cNvCxnSpPr>
                <a:cxnSpLocks/>
                <a:stCxn id="11" idx="3"/>
              </p:cNvCxnSpPr>
              <p:nvPr/>
            </p:nvCxnSpPr>
            <p:spPr>
              <a:xfrm>
                <a:off x="2527575" y="2239668"/>
                <a:ext cx="563661" cy="563775"/>
              </a:xfrm>
              <a:prstGeom prst="straightConnector1">
                <a:avLst/>
              </a:prstGeom>
              <a:ln w="12700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3" name="Straight Arrow Connector 12">
                <a:extLst>
                  <a:ext uri="{FF2B5EF4-FFF2-40B4-BE49-F238E27FC236}">
                    <a16:creationId xmlns:a16="http://schemas.microsoft.com/office/drawing/2014/main" id="{5231AF64-A482-FBCA-E569-57683D9DBD61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963128" y="3771959"/>
                <a:ext cx="2622922" cy="1132409"/>
              </a:xfrm>
              <a:prstGeom prst="straightConnector1">
                <a:avLst/>
              </a:prstGeom>
              <a:ln w="12700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AD9050D2-5866-28F9-C96E-A6749677A77F}"/>
                  </a:ext>
                </a:extLst>
              </p:cNvPr>
              <p:cNvSpPr txBox="1"/>
              <p:nvPr/>
            </p:nvSpPr>
            <p:spPr>
              <a:xfrm>
                <a:off x="1809335" y="952365"/>
                <a:ext cx="686630" cy="42775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/>
                  <a:t>Coil</a:t>
                </a:r>
              </a:p>
            </p:txBody>
          </p:sp>
          <p:cxnSp>
            <p:nvCxnSpPr>
              <p:cNvPr id="15" name="Straight Arrow Connector 14">
                <a:extLst>
                  <a:ext uri="{FF2B5EF4-FFF2-40B4-BE49-F238E27FC236}">
                    <a16:creationId xmlns:a16="http://schemas.microsoft.com/office/drawing/2014/main" id="{5AED8D89-5465-0BD0-03F6-6DD7C4B179D5}"/>
                  </a:ext>
                </a:extLst>
              </p:cNvPr>
              <p:cNvCxnSpPr>
                <a:cxnSpLocks/>
                <a:stCxn id="14" idx="3"/>
              </p:cNvCxnSpPr>
              <p:nvPr/>
            </p:nvCxnSpPr>
            <p:spPr>
              <a:xfrm>
                <a:off x="2495965" y="1166241"/>
                <a:ext cx="2275643" cy="1390791"/>
              </a:xfrm>
              <a:prstGeom prst="straightConnector1">
                <a:avLst/>
              </a:prstGeom>
              <a:ln w="12700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DBAE77C7-51BA-4AF2-ACB7-4931627476BF}"/>
                  </a:ext>
                </a:extLst>
              </p:cNvPr>
              <p:cNvSpPr txBox="1"/>
              <p:nvPr/>
            </p:nvSpPr>
            <p:spPr>
              <a:xfrm>
                <a:off x="8159028" y="915961"/>
                <a:ext cx="1557370" cy="42775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/>
                  <a:t>Vertical pad</a:t>
                </a:r>
              </a:p>
            </p:txBody>
          </p:sp>
          <p:cxnSp>
            <p:nvCxnSpPr>
              <p:cNvPr id="17" name="Straight Arrow Connector 16">
                <a:extLst>
                  <a:ext uri="{FF2B5EF4-FFF2-40B4-BE49-F238E27FC236}">
                    <a16:creationId xmlns:a16="http://schemas.microsoft.com/office/drawing/2014/main" id="{8E7E8F9B-2DBA-FBA1-7CC6-FD00F60BBBB4}"/>
                  </a:ext>
                </a:extLst>
              </p:cNvPr>
              <p:cNvCxnSpPr>
                <a:cxnSpLocks/>
                <a:stCxn id="16" idx="1"/>
              </p:cNvCxnSpPr>
              <p:nvPr/>
            </p:nvCxnSpPr>
            <p:spPr>
              <a:xfrm flipH="1">
                <a:off x="5879071" y="1129838"/>
                <a:ext cx="2279957" cy="1424063"/>
              </a:xfrm>
              <a:prstGeom prst="straightConnector1">
                <a:avLst/>
              </a:prstGeom>
              <a:ln w="15875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CDFB3EF4-A208-72CD-01AD-3A805474550F}"/>
                  </a:ext>
                </a:extLst>
              </p:cNvPr>
              <p:cNvSpPr txBox="1"/>
              <p:nvPr/>
            </p:nvSpPr>
            <p:spPr>
              <a:xfrm>
                <a:off x="8242704" y="1818921"/>
                <a:ext cx="1860717" cy="42775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/>
                  <a:t>Horizontal pad</a:t>
                </a:r>
              </a:p>
            </p:txBody>
          </p:sp>
          <p:cxnSp>
            <p:nvCxnSpPr>
              <p:cNvPr id="19" name="Straight Arrow Connector 18">
                <a:extLst>
                  <a:ext uri="{FF2B5EF4-FFF2-40B4-BE49-F238E27FC236}">
                    <a16:creationId xmlns:a16="http://schemas.microsoft.com/office/drawing/2014/main" id="{C809969C-C00F-68EE-3F42-A9763C1109C8}"/>
                  </a:ext>
                </a:extLst>
              </p:cNvPr>
              <p:cNvCxnSpPr>
                <a:cxnSpLocks/>
                <a:stCxn id="18" idx="1"/>
              </p:cNvCxnSpPr>
              <p:nvPr/>
            </p:nvCxnSpPr>
            <p:spPr>
              <a:xfrm flipH="1">
                <a:off x="6619876" y="2032797"/>
                <a:ext cx="1622829" cy="925666"/>
              </a:xfrm>
              <a:prstGeom prst="straightConnector1">
                <a:avLst/>
              </a:prstGeom>
              <a:ln w="12700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BFE2E6A2-9D91-A2CD-B9DF-5B8B19BDE978}"/>
                  </a:ext>
                </a:extLst>
              </p:cNvPr>
              <p:cNvSpPr txBox="1"/>
              <p:nvPr/>
            </p:nvSpPr>
            <p:spPr>
              <a:xfrm>
                <a:off x="8565364" y="3264168"/>
                <a:ext cx="686630" cy="42775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/>
                  <a:t>Key</a:t>
                </a:r>
              </a:p>
            </p:txBody>
          </p:sp>
          <p:cxnSp>
            <p:nvCxnSpPr>
              <p:cNvPr id="21" name="Straight Arrow Connector 20">
                <a:extLst>
                  <a:ext uri="{FF2B5EF4-FFF2-40B4-BE49-F238E27FC236}">
                    <a16:creationId xmlns:a16="http://schemas.microsoft.com/office/drawing/2014/main" id="{431887E0-0444-4329-6D28-CB6A5163BCE5}"/>
                  </a:ext>
                </a:extLst>
              </p:cNvPr>
              <p:cNvCxnSpPr>
                <a:cxnSpLocks/>
                <a:stCxn id="20" idx="1"/>
              </p:cNvCxnSpPr>
              <p:nvPr/>
            </p:nvCxnSpPr>
            <p:spPr>
              <a:xfrm flipH="1">
                <a:off x="6924675" y="3478044"/>
                <a:ext cx="1640689" cy="216291"/>
              </a:xfrm>
              <a:prstGeom prst="straightConnector1">
                <a:avLst/>
              </a:prstGeom>
              <a:ln w="12700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513A1A0D-E925-813C-49E2-8FC26D955F78}"/>
                  </a:ext>
                </a:extLst>
              </p:cNvPr>
              <p:cNvSpPr txBox="1"/>
              <p:nvPr/>
            </p:nvSpPr>
            <p:spPr>
              <a:xfrm>
                <a:off x="8139505" y="4729881"/>
                <a:ext cx="1279244" cy="42775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/>
                  <a:t>Iron yoke</a:t>
                </a:r>
              </a:p>
            </p:txBody>
          </p:sp>
          <p:cxnSp>
            <p:nvCxnSpPr>
              <p:cNvPr id="23" name="Straight Arrow Connector 22">
                <a:extLst>
                  <a:ext uri="{FF2B5EF4-FFF2-40B4-BE49-F238E27FC236}">
                    <a16:creationId xmlns:a16="http://schemas.microsoft.com/office/drawing/2014/main" id="{9D90E481-2226-5B72-75F9-17E8DE24E2EC}"/>
                  </a:ext>
                </a:extLst>
              </p:cNvPr>
              <p:cNvCxnSpPr>
                <a:cxnSpLocks/>
                <a:stCxn id="22" idx="1"/>
              </p:cNvCxnSpPr>
              <p:nvPr/>
            </p:nvCxnSpPr>
            <p:spPr>
              <a:xfrm flipH="1" flipV="1">
                <a:off x="7067550" y="4729881"/>
                <a:ext cx="1071955" cy="213876"/>
              </a:xfrm>
              <a:prstGeom prst="straightConnector1">
                <a:avLst/>
              </a:prstGeom>
              <a:ln w="12700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</p:grpSp>
      <p:pic>
        <p:nvPicPr>
          <p:cNvPr id="24" name="Picture 23">
            <a:extLst>
              <a:ext uri="{FF2B5EF4-FFF2-40B4-BE49-F238E27FC236}">
                <a16:creationId xmlns:a16="http://schemas.microsoft.com/office/drawing/2014/main" id="{6025F92D-B733-6E3A-2485-3BEBC59E32CE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989917" y="4799525"/>
            <a:ext cx="2688160" cy="946598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D2AF4D4E-DE0E-1717-BBFD-B353C8048703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25798" y="4741805"/>
            <a:ext cx="1541864" cy="1004318"/>
          </a:xfrm>
          <a:prstGeom prst="rect">
            <a:avLst/>
          </a:prstGeom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2EEBB0B3-A6C9-EC50-E3CA-A9E062DCCB14}"/>
              </a:ext>
            </a:extLst>
          </p:cNvPr>
          <p:cNvSpPr txBox="1"/>
          <p:nvPr/>
        </p:nvSpPr>
        <p:spPr>
          <a:xfrm>
            <a:off x="7345292" y="5781372"/>
            <a:ext cx="386079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Courtesy of A. Haziot, J. Ferradas &amp; E. Fernandez</a:t>
            </a:r>
          </a:p>
        </p:txBody>
      </p:sp>
    </p:spTree>
    <p:extLst>
      <p:ext uri="{BB962C8B-B14F-4D97-AF65-F5344CB8AC3E}">
        <p14:creationId xmlns:p14="http://schemas.microsoft.com/office/powerpoint/2010/main" val="415515612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72EBE4-12F7-F94B-2DF4-9724E928FB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BOND Design Parameters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ACFBE49-0977-8AF3-5875-5F3A6EFAAEA9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CH"/>
              <a:t>Date: Tuesday March 18th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4678252-18BB-17FD-071F-C0765880EEC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Author: JC PEREZ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4E28AF8-A59E-AA06-DFEC-2B8193C6FAC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EB2F2CCB-14D5-4283-1F78-1777DA015D64}"/>
              </a:ext>
            </a:extLst>
          </p:cNvPr>
          <p:cNvSpPr txBox="1">
            <a:spLocks/>
          </p:cNvSpPr>
          <p:nvPr/>
        </p:nvSpPr>
        <p:spPr>
          <a:xfrm>
            <a:off x="601893" y="1091088"/>
            <a:ext cx="10969139" cy="636597"/>
          </a:xfrm>
          <a:prstGeom prst="rect">
            <a:avLst/>
          </a:prstGeom>
        </p:spPr>
        <p:txBody>
          <a:bodyPr/>
          <a:lstStyle>
            <a:lvl1pPr marL="370313" indent="-342882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2251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678910" indent="-342882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951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819490" indent="-257162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038935" indent="-257162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5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237808" indent="-257162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15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1275524" indent="-137154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15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40108" indent="-137154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351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04692" indent="-137154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748703" indent="-137154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/>
              <a:t>The 2D &amp; 3D electromagnetic design for the single aperture configuration was completed in January 2025.</a:t>
            </a:r>
            <a:endParaRPr lang="en-GB" sz="1800" dirty="0"/>
          </a:p>
        </p:txBody>
      </p:sp>
      <p:graphicFrame>
        <p:nvGraphicFramePr>
          <p:cNvPr id="7" name="Table 9">
            <a:extLst>
              <a:ext uri="{FF2B5EF4-FFF2-40B4-BE49-F238E27FC236}">
                <a16:creationId xmlns:a16="http://schemas.microsoft.com/office/drawing/2014/main" id="{7E34C247-5BC1-AA30-78C8-CF95C878365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68065459"/>
              </p:ext>
            </p:extLst>
          </p:nvPr>
        </p:nvGraphicFramePr>
        <p:xfrm>
          <a:off x="3943978" y="1641055"/>
          <a:ext cx="4495878" cy="3055620"/>
        </p:xfrm>
        <a:graphic>
          <a:graphicData uri="http://schemas.openxmlformats.org/drawingml/2006/table">
            <a:tbl>
              <a:tblPr firstRow="1" bandRow="1"/>
              <a:tblGrid>
                <a:gridCol w="1457178">
                  <a:extLst>
                    <a:ext uri="{9D8B030D-6E8A-4147-A177-3AD203B41FA5}">
                      <a16:colId xmlns:a16="http://schemas.microsoft.com/office/drawing/2014/main" val="3338364431"/>
                    </a:ext>
                  </a:extLst>
                </a:gridCol>
                <a:gridCol w="771978">
                  <a:extLst>
                    <a:ext uri="{9D8B030D-6E8A-4147-A177-3AD203B41FA5}">
                      <a16:colId xmlns:a16="http://schemas.microsoft.com/office/drawing/2014/main" val="3452222639"/>
                    </a:ext>
                  </a:extLst>
                </a:gridCol>
                <a:gridCol w="1133361">
                  <a:extLst>
                    <a:ext uri="{9D8B030D-6E8A-4147-A177-3AD203B41FA5}">
                      <a16:colId xmlns:a16="http://schemas.microsoft.com/office/drawing/2014/main" val="239426025"/>
                    </a:ext>
                  </a:extLst>
                </a:gridCol>
                <a:gridCol w="1133361">
                  <a:extLst>
                    <a:ext uri="{9D8B030D-6E8A-4147-A177-3AD203B41FA5}">
                      <a16:colId xmlns:a16="http://schemas.microsoft.com/office/drawing/2014/main" val="718033377"/>
                    </a:ext>
                  </a:extLst>
                </a:gridCol>
              </a:tblGrid>
              <a:tr h="15234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lang="en-GB" sz="105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Magnet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endParaRPr lang="en-GB" sz="105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lang="en-GB" sz="105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Single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Double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43341970"/>
                  </a:ext>
                </a:extLst>
              </a:tr>
              <a:tr h="172889"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Aperture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GB" sz="1200" kern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[mm]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GB" sz="1200" kern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50 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200" kern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50 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57240499"/>
                  </a:ext>
                </a:extLst>
              </a:tr>
              <a:tr h="172889">
                <a:tc>
                  <a:txBody>
                    <a:bodyPr/>
                    <a:lstStyle/>
                    <a:p>
                      <a:pPr algn="l" fontAlgn="b"/>
                      <a:r>
                        <a:rPr kumimoji="0" lang="en-GB" sz="1200" kern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Intra-beam</a:t>
                      </a:r>
                      <a:r>
                        <a:rPr lang="en-GB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 distance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GB" sz="1200" kern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[mm]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GB" sz="1200" kern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-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200" kern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250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39149386"/>
                  </a:ext>
                </a:extLst>
              </a:tr>
              <a:tr h="17288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l" fontAlgn="b"/>
                      <a:r>
                        <a:rPr lang="en-GB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Yoke diameter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kumimoji="0" lang="en-GB" sz="1200" kern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[mm]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kumimoji="0" lang="en-US" sz="1200" kern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540</a:t>
                      </a:r>
                      <a:endParaRPr kumimoji="0" lang="en-GB" sz="1200" kern="120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GB" sz="1200" kern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680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85344814"/>
                  </a:ext>
                </a:extLst>
              </a:tr>
              <a:tr h="172889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Shell diameter</a:t>
                      </a:r>
                      <a:endParaRPr lang="en-GB" sz="105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US" sz="1200" kern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[mm]</a:t>
                      </a:r>
                      <a:endParaRPr kumimoji="0" lang="en-GB" sz="1200" kern="120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US" sz="1200" kern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640</a:t>
                      </a:r>
                      <a:endParaRPr kumimoji="0" lang="en-GB" sz="1200" kern="120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US" sz="1200" kern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780</a:t>
                      </a:r>
                      <a:endParaRPr kumimoji="0" lang="en-GB" sz="1200" kern="120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87515095"/>
                  </a:ext>
                </a:extLst>
              </a:tr>
              <a:tr h="17288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l" fontAlgn="b"/>
                      <a:r>
                        <a:rPr lang="en-GB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Nominal current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kumimoji="0" lang="en-GB" sz="1200" kern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[kA]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kumimoji="0" lang="en-GB" sz="1200" kern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20.005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kumimoji="0" lang="en-GB" sz="1200" kern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19.340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23984445"/>
                  </a:ext>
                </a:extLst>
              </a:tr>
              <a:tr h="172889"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J overall</a:t>
                      </a:r>
                      <a:endParaRPr lang="en-GB" sz="1050" b="0" i="0" u="none" strike="noStrike" baseline="-25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GB" sz="1200" kern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[A/mm2]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fr-FR" sz="1200" kern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360</a:t>
                      </a:r>
                      <a:endParaRPr kumimoji="0" lang="en-GB" sz="1200" kern="120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US" sz="1200" kern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348</a:t>
                      </a:r>
                      <a:endParaRPr kumimoji="0" lang="en-GB" sz="1200" kern="120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28719192"/>
                  </a:ext>
                </a:extLst>
              </a:tr>
              <a:tr h="172889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J strand (</a:t>
                      </a:r>
                      <a:r>
                        <a:rPr lang="en-US" sz="105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eng.</a:t>
                      </a:r>
                      <a:r>
                        <a:rPr lang="en-US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)</a:t>
                      </a:r>
                      <a:endParaRPr lang="en-GB" sz="105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200" kern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[A/mm2]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US" sz="1200" kern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526</a:t>
                      </a:r>
                      <a:endParaRPr kumimoji="0" lang="en-GB" sz="1200" kern="120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US" sz="1200" kern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509</a:t>
                      </a:r>
                      <a:endParaRPr kumimoji="0" lang="en-GB" sz="1200" kern="120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94562391"/>
                  </a:ext>
                </a:extLst>
              </a:tr>
              <a:tr h="17288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l" fontAlgn="b"/>
                      <a:r>
                        <a:rPr lang="en-GB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Nominal field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kumimoji="0" lang="en-GB" sz="1200" kern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[T] 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kumimoji="0" lang="en-GB" sz="1200" kern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14.00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kumimoji="0" lang="en-GB" sz="1200" kern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14.00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06848370"/>
                  </a:ext>
                </a:extLst>
              </a:tr>
              <a:tr h="17288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l" fontAlgn="b"/>
                      <a:r>
                        <a:rPr lang="en-GB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Peak field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kumimoji="0" lang="en-GB" sz="1200" kern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[T] 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kumimoji="0" lang="en-GB" sz="1200" kern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14.85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kumimoji="0" lang="en-GB" sz="1200" kern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14.81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39957761"/>
                  </a:ext>
                </a:extLst>
              </a:tr>
              <a:tr h="172889"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Ap. to peak field ratio 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GB" sz="1200" kern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[%]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GB" sz="1200" kern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6.0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US" sz="1200" kern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5</a:t>
                      </a:r>
                      <a:r>
                        <a:rPr kumimoji="0" lang="en-GB" sz="1200" kern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.7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81406580"/>
                  </a:ext>
                </a:extLst>
              </a:tr>
              <a:tr h="17288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l" fontAlgn="b"/>
                      <a:r>
                        <a:rPr lang="en-GB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Load line fraction @1.9 K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kumimoji="0" lang="en-GB" sz="1200" kern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[%]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kumimoji="0" lang="en-GB" sz="1200" kern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82.7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kumimoji="0" lang="en-US" sz="1200" kern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81</a:t>
                      </a:r>
                      <a:r>
                        <a:rPr kumimoji="0" lang="en-GB" sz="1200" kern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.7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56094051"/>
                  </a:ext>
                </a:extLst>
              </a:tr>
              <a:tr h="17288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l" fontAlgn="b"/>
                      <a:r>
                        <a:rPr lang="en-GB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Load line fraction @4.2 K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kumimoji="0" lang="en-GB" sz="1200" kern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[%]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kumimoji="0" lang="en-GB" sz="1200" kern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92.6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kumimoji="0" lang="en-US" sz="1200" kern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91.2</a:t>
                      </a:r>
                      <a:endParaRPr kumimoji="0" lang="en-GB" sz="1200" kern="120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84371240"/>
                  </a:ext>
                </a:extLst>
              </a:tr>
              <a:tr h="172889"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Temperature margin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GB" sz="1200" kern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[K]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GB" sz="1200" kern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3.99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GB" sz="1200" kern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4.11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80048339"/>
                  </a:ext>
                </a:extLst>
              </a:tr>
              <a:tr h="17288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l" fontAlgn="b"/>
                      <a:r>
                        <a:rPr lang="en-GB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Inductance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kumimoji="0" lang="en-GB" sz="1200" kern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[</a:t>
                      </a:r>
                      <a:r>
                        <a:rPr kumimoji="0" lang="en-GB" sz="1200" kern="1200" dirty="0" err="1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mH</a:t>
                      </a:r>
                      <a:r>
                        <a:rPr kumimoji="0" lang="en-GB" sz="1200" kern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/m]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kumimoji="0" lang="en-GB" sz="1200" kern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4.72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kumimoji="0" lang="en-GB" sz="1200" kern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10.24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12811955"/>
                  </a:ext>
                </a:extLst>
              </a:tr>
              <a:tr h="172889"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Stored energy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GB" sz="1200" kern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[MJ/m]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GB" sz="1200" kern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1.031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GB" sz="1200" kern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2.064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10889388"/>
                  </a:ext>
                </a:extLst>
              </a:tr>
            </a:tbl>
          </a:graphicData>
        </a:graphic>
      </p:graphicFrame>
      <p:graphicFrame>
        <p:nvGraphicFramePr>
          <p:cNvPr id="8" name="Table 9">
            <a:extLst>
              <a:ext uri="{FF2B5EF4-FFF2-40B4-BE49-F238E27FC236}">
                <a16:creationId xmlns:a16="http://schemas.microsoft.com/office/drawing/2014/main" id="{99AFA9B8-207F-4B8C-C4EF-22C4FD09316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02981539"/>
              </p:ext>
            </p:extLst>
          </p:nvPr>
        </p:nvGraphicFramePr>
        <p:xfrm>
          <a:off x="3630461" y="4808723"/>
          <a:ext cx="5089807" cy="962025"/>
        </p:xfrm>
        <a:graphic>
          <a:graphicData uri="http://schemas.openxmlformats.org/drawingml/2006/table">
            <a:tbl>
              <a:tblPr firstRow="1" bandRow="1"/>
              <a:tblGrid>
                <a:gridCol w="1661393">
                  <a:extLst>
                    <a:ext uri="{9D8B030D-6E8A-4147-A177-3AD203B41FA5}">
                      <a16:colId xmlns:a16="http://schemas.microsoft.com/office/drawing/2014/main" val="3338364431"/>
                    </a:ext>
                  </a:extLst>
                </a:gridCol>
                <a:gridCol w="762277">
                  <a:extLst>
                    <a:ext uri="{9D8B030D-6E8A-4147-A177-3AD203B41FA5}">
                      <a16:colId xmlns:a16="http://schemas.microsoft.com/office/drawing/2014/main" val="3452222639"/>
                    </a:ext>
                  </a:extLst>
                </a:gridCol>
                <a:gridCol w="1409136">
                  <a:extLst>
                    <a:ext uri="{9D8B030D-6E8A-4147-A177-3AD203B41FA5}">
                      <a16:colId xmlns:a16="http://schemas.microsoft.com/office/drawing/2014/main" val="239426025"/>
                    </a:ext>
                  </a:extLst>
                </a:gridCol>
                <a:gridCol w="1257001">
                  <a:extLst>
                    <a:ext uri="{9D8B030D-6E8A-4147-A177-3AD203B41FA5}">
                      <a16:colId xmlns:a16="http://schemas.microsoft.com/office/drawing/2014/main" val="3007640128"/>
                    </a:ext>
                  </a:extLst>
                </a:gridCol>
              </a:tblGrid>
              <a:tr h="13390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Coil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Single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Double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43341970"/>
                  </a:ext>
                </a:extLst>
              </a:tr>
              <a:tr h="77988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No. of turns per pole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52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57240499"/>
                  </a:ext>
                </a:extLst>
              </a:tr>
              <a:tr h="77988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Insulated cable surface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[mm</a:t>
                      </a:r>
                      <a:r>
                        <a:rPr lang="en-GB" sz="1200" b="0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]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11572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36580953"/>
                  </a:ext>
                </a:extLst>
              </a:tr>
              <a:tr h="7798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Equivalent coil width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[mm]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kumimoji="0" lang="en-GB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53.4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00031683"/>
                  </a:ext>
                </a:extLst>
              </a:tr>
              <a:tr h="7798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Coil efficiency *</a:t>
                      </a:r>
                      <a:r>
                        <a:rPr lang="en-GB" sz="1200" b="0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[T.mm/A]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0.00073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0.00075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85344814"/>
                  </a:ext>
                </a:extLst>
              </a:tr>
            </a:tbl>
          </a:graphicData>
        </a:graphic>
      </p:graphicFrame>
      <p:pic>
        <p:nvPicPr>
          <p:cNvPr id="9" name="Picture 8">
            <a:extLst>
              <a:ext uri="{FF2B5EF4-FFF2-40B4-BE49-F238E27FC236}">
                <a16:creationId xmlns:a16="http://schemas.microsoft.com/office/drawing/2014/main" id="{66DF7169-96CC-E9E0-D4EC-5A0ADA354172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0204" y="4260227"/>
            <a:ext cx="2691351" cy="1632684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25D50AE6-4BD8-2E26-33C2-A4236902ECDF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95570" y="4349514"/>
            <a:ext cx="2486371" cy="1454111"/>
          </a:xfrm>
          <a:prstGeom prst="rect">
            <a:avLst/>
          </a:prstGeom>
        </p:spPr>
      </p:pic>
      <p:grpSp>
        <p:nvGrpSpPr>
          <p:cNvPr id="11" name="Group 10">
            <a:extLst>
              <a:ext uri="{FF2B5EF4-FFF2-40B4-BE49-F238E27FC236}">
                <a16:creationId xmlns:a16="http://schemas.microsoft.com/office/drawing/2014/main" id="{ED0B94CD-F7B2-A2C4-F056-C51B55B2E16E}"/>
              </a:ext>
            </a:extLst>
          </p:cNvPr>
          <p:cNvGrpSpPr/>
          <p:nvPr/>
        </p:nvGrpSpPr>
        <p:grpSpPr>
          <a:xfrm>
            <a:off x="212951" y="1488761"/>
            <a:ext cx="3233367" cy="2787435"/>
            <a:chOff x="212951" y="1488761"/>
            <a:chExt cx="3233367" cy="2787435"/>
          </a:xfrm>
        </p:grpSpPr>
        <p:pic>
          <p:nvPicPr>
            <p:cNvPr id="12" name="Picture 11" descr="A diagram of a blue circle with a rainbow colored square&#10;&#10;Description automatically generated">
              <a:extLst>
                <a:ext uri="{FF2B5EF4-FFF2-40B4-BE49-F238E27FC236}">
                  <a16:creationId xmlns:a16="http://schemas.microsoft.com/office/drawing/2014/main" id="{532D08C4-709D-C0FB-45DB-D13CB3A492A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212951" y="1625519"/>
              <a:ext cx="3233367" cy="2650677"/>
            </a:xfrm>
            <a:prstGeom prst="rect">
              <a:avLst/>
            </a:prstGeom>
          </p:spPr>
        </p:pic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D35CC64B-353E-7E15-7383-5505ED407EB3}"/>
                </a:ext>
              </a:extLst>
            </p:cNvPr>
            <p:cNvSpPr/>
            <p:nvPr/>
          </p:nvSpPr>
          <p:spPr>
            <a:xfrm>
              <a:off x="1865146" y="1488761"/>
              <a:ext cx="470517" cy="17746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90AD3107-0111-CC62-7695-18AC6F17A9F4}"/>
              </a:ext>
            </a:extLst>
          </p:cNvPr>
          <p:cNvGrpSpPr/>
          <p:nvPr/>
        </p:nvGrpSpPr>
        <p:grpSpPr>
          <a:xfrm>
            <a:off x="8779773" y="1536787"/>
            <a:ext cx="3180201" cy="2736932"/>
            <a:chOff x="8779773" y="1536787"/>
            <a:chExt cx="3180201" cy="2736932"/>
          </a:xfrm>
        </p:grpSpPr>
        <p:pic>
          <p:nvPicPr>
            <p:cNvPr id="15" name="Picture 14" descr="A diagram of a blue circle with a rainbow colored pattern&#10;&#10;Description automatically generated with medium confidence">
              <a:extLst>
                <a:ext uri="{FF2B5EF4-FFF2-40B4-BE49-F238E27FC236}">
                  <a16:creationId xmlns:a16="http://schemas.microsoft.com/office/drawing/2014/main" id="{6ABEFAED-75E9-356B-81F7-B2EBADEC4029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8779773" y="1625519"/>
              <a:ext cx="3180201" cy="2648200"/>
            </a:xfrm>
            <a:prstGeom prst="rect">
              <a:avLst/>
            </a:prstGeom>
          </p:spPr>
        </p:pic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FEA82B56-2F81-CE9A-CC7F-5C25746C2C02}"/>
                </a:ext>
              </a:extLst>
            </p:cNvPr>
            <p:cNvSpPr/>
            <p:nvPr/>
          </p:nvSpPr>
          <p:spPr>
            <a:xfrm>
              <a:off x="10369873" y="1536787"/>
              <a:ext cx="470517" cy="17746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7" name="TextBox 16">
            <a:extLst>
              <a:ext uri="{FF2B5EF4-FFF2-40B4-BE49-F238E27FC236}">
                <a16:creationId xmlns:a16="http://schemas.microsoft.com/office/drawing/2014/main" id="{B2C33B93-2C41-F783-EEBF-997D7102EEEE}"/>
              </a:ext>
            </a:extLst>
          </p:cNvPr>
          <p:cNvSpPr txBox="1"/>
          <p:nvPr/>
        </p:nvSpPr>
        <p:spPr>
          <a:xfrm>
            <a:off x="9983233" y="5879420"/>
            <a:ext cx="179870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Courtesy of A. </a:t>
            </a:r>
            <a:r>
              <a:rPr lang="en-GB" sz="1200" dirty="0" err="1"/>
              <a:t>Haziot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248387126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C72212-D034-9E75-779F-527A5350BD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2855" y="130498"/>
            <a:ext cx="8157730" cy="936000"/>
          </a:xfrm>
        </p:spPr>
        <p:txBody>
          <a:bodyPr/>
          <a:lstStyle/>
          <a:p>
            <a:r>
              <a:rPr lang="en-GB" dirty="0"/>
              <a:t>BOND Coils Configuration and Field Profile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7F103B5-BE39-73DB-C2E6-D2848ABFA4B3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CH"/>
              <a:t>Date: Tuesday March 18th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971274B-7D6F-8B09-D3E1-E48DEFDE1E7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Author: JC PEREZ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8E493CD-4A84-44AE-4D3F-BE46AFA4099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/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7984C008-E177-EAEF-0385-691B1E911A6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50387888"/>
              </p:ext>
            </p:extLst>
          </p:nvPr>
        </p:nvGraphicFramePr>
        <p:xfrm>
          <a:off x="1246577" y="4450531"/>
          <a:ext cx="4849423" cy="137388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87202">
                  <a:extLst>
                    <a:ext uri="{9D8B030D-6E8A-4147-A177-3AD203B41FA5}">
                      <a16:colId xmlns:a16="http://schemas.microsoft.com/office/drawing/2014/main" val="3932116238"/>
                    </a:ext>
                  </a:extLst>
                </a:gridCol>
                <a:gridCol w="726615">
                  <a:extLst>
                    <a:ext uri="{9D8B030D-6E8A-4147-A177-3AD203B41FA5}">
                      <a16:colId xmlns:a16="http://schemas.microsoft.com/office/drawing/2014/main" val="3689956322"/>
                    </a:ext>
                  </a:extLst>
                </a:gridCol>
                <a:gridCol w="835606">
                  <a:extLst>
                    <a:ext uri="{9D8B030D-6E8A-4147-A177-3AD203B41FA5}">
                      <a16:colId xmlns:a16="http://schemas.microsoft.com/office/drawing/2014/main" val="2496941286"/>
                    </a:ext>
                  </a:extLst>
                </a:gridCol>
              </a:tblGrid>
              <a:tr h="457963">
                <a:tc>
                  <a:txBody>
                    <a:bodyPr/>
                    <a:lstStyle/>
                    <a:p>
                      <a:r>
                        <a:rPr lang="en-US" sz="1200" b="0" dirty="0">
                          <a:solidFill>
                            <a:schemeClr val="tx1"/>
                          </a:solidFill>
                        </a:rPr>
                        <a:t>Flared end curvature radius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>
                          <a:solidFill>
                            <a:schemeClr val="tx1"/>
                          </a:solidFill>
                        </a:rPr>
                        <a:t>mm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b="0" dirty="0">
                          <a:solidFill>
                            <a:schemeClr val="tx1"/>
                          </a:solidFill>
                        </a:rPr>
                        <a:t>750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18768436"/>
                  </a:ext>
                </a:extLst>
              </a:tr>
              <a:tr h="457963">
                <a:tc>
                  <a:txBody>
                    <a:bodyPr/>
                    <a:lstStyle/>
                    <a:p>
                      <a:r>
                        <a:rPr lang="en-US" sz="1200" b="0" dirty="0">
                          <a:solidFill>
                            <a:schemeClr val="tx1"/>
                          </a:solidFill>
                        </a:rPr>
                        <a:t>Flared end angle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º</a:t>
                      </a:r>
                      <a:endParaRPr lang="en-US" sz="12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b="0" dirty="0">
                          <a:solidFill>
                            <a:schemeClr val="tx1"/>
                          </a:solidFill>
                        </a:rPr>
                        <a:t>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08005367"/>
                  </a:ext>
                </a:extLst>
              </a:tr>
              <a:tr h="45796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</a:rPr>
                        <a:t>Flared end straight section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</a:rPr>
                        <a:t>mm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b="0" dirty="0">
                          <a:solidFill>
                            <a:schemeClr val="tx1"/>
                          </a:solidFill>
                        </a:rPr>
                        <a:t>178.4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81237875"/>
                  </a:ext>
                </a:extLst>
              </a:tr>
            </a:tbl>
          </a:graphicData>
        </a:graphic>
      </p:graphicFrame>
      <p:pic>
        <p:nvPicPr>
          <p:cNvPr id="7" name="Picture 6">
            <a:extLst>
              <a:ext uri="{FF2B5EF4-FFF2-40B4-BE49-F238E27FC236}">
                <a16:creationId xmlns:a16="http://schemas.microsoft.com/office/drawing/2014/main" id="{6D668FC8-DA1B-B7B0-955D-B0C1DB2DA8B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9262" y="1033580"/>
            <a:ext cx="5770851" cy="3071789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E6FE80D0-4CF7-BF43-3CF1-70CE4297DA1C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10341" y="849578"/>
            <a:ext cx="3476337" cy="280666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DABC7073-3043-64AB-DB12-3CED1E3C5A46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53141" y="3793401"/>
            <a:ext cx="3860800" cy="24821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72982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HFM(4-3)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24f2763-0e71-4812-94ad-3b15b8174d77" xsi:nil="true"/>
    <lcf76f155ced4ddcb4097134ff3c332f xmlns="a6163950-ed7b-45ff-a88b-85d0d03db3bc">
      <Terms xmlns="http://schemas.microsoft.com/office/infopath/2007/PartnerControls"/>
    </lcf76f155ced4ddcb4097134ff3c332f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40AC2F659110449B50831FBB0A72745" ma:contentTypeVersion="13" ma:contentTypeDescription="Create a new document." ma:contentTypeScope="" ma:versionID="b317867c1978625a6c4e44ac88dffe37">
  <xsd:schema xmlns:xsd="http://www.w3.org/2001/XMLSchema" xmlns:xs="http://www.w3.org/2001/XMLSchema" xmlns:p="http://schemas.microsoft.com/office/2006/metadata/properties" xmlns:ns2="a6163950-ed7b-45ff-a88b-85d0d03db3bc" xmlns:ns3="e24f2763-0e71-4812-94ad-3b15b8174d77" targetNamespace="http://schemas.microsoft.com/office/2006/metadata/properties" ma:root="true" ma:fieldsID="bdb903fd557669ccc9e53064911f00b8" ns2:_="" ns3:_="">
    <xsd:import namespace="a6163950-ed7b-45ff-a88b-85d0d03db3bc"/>
    <xsd:import namespace="e24f2763-0e71-4812-94ad-3b15b8174d7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6163950-ed7b-45ff-a88b-85d0d03db3b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lcf76f155ced4ddcb4097134ff3c332f" ma:index="11" nillable="true" ma:taxonomy="true" ma:internalName="lcf76f155ced4ddcb4097134ff3c332f" ma:taxonomyFieldName="MediaServiceImageTags" ma:displayName="Image Tags" ma:readOnly="false" ma:fieldId="{5cf76f15-5ced-4ddc-b409-7134ff3c332f}" ma:taxonomyMulti="true" ma:sspId="56acfe07-7aa8-4914-8c16-70e22d57bec3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bjectDetectorVersions" ma:index="18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19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24f2763-0e71-4812-94ad-3b15b8174d77" elementFormDefault="qualified">
    <xsd:import namespace="http://schemas.microsoft.com/office/2006/documentManagement/types"/>
    <xsd:import namespace="http://schemas.microsoft.com/office/infopath/2007/PartnerControls"/>
    <xsd:element name="TaxCatchAll" ma:index="12" nillable="true" ma:displayName="Taxonomy Catch All Column" ma:hidden="true" ma:list="{e2783517-eec7-41e1-8554-8c5ca65260d1}" ma:internalName="TaxCatchAll" ma:showField="CatchAllData" ma:web="e24f2763-0e71-4812-94ad-3b15b8174d77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16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B49F46D0-D22B-4A79-B6E1-793E4DA25814}">
  <ds:schemaRefs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purl.org/dc/dcmitype/"/>
    <ds:schemaRef ds:uri="a6163950-ed7b-45ff-a88b-85d0d03db3bc"/>
    <ds:schemaRef ds:uri="http://www.w3.org/XML/1998/namespace"/>
    <ds:schemaRef ds:uri="http://schemas.microsoft.com/office/2006/metadata/properties"/>
    <ds:schemaRef ds:uri="e24f2763-0e71-4812-94ad-3b15b8174d77"/>
    <ds:schemaRef ds:uri="http://purl.org/dc/terms/"/>
    <ds:schemaRef ds:uri="http://purl.org/dc/elements/1.1/"/>
  </ds:schemaRefs>
</ds:datastoreItem>
</file>

<file path=customXml/itemProps2.xml><?xml version="1.0" encoding="utf-8"?>
<ds:datastoreItem xmlns:ds="http://schemas.openxmlformats.org/officeDocument/2006/customXml" ds:itemID="{D5F59DEC-C772-496A-A8AE-DDD5767224B7}">
  <ds:schemaRefs>
    <ds:schemaRef ds:uri="a6163950-ed7b-45ff-a88b-85d0d03db3bc"/>
    <ds:schemaRef ds:uri="e24f2763-0e71-4812-94ad-3b15b8174d77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3.xml><?xml version="1.0" encoding="utf-8"?>
<ds:datastoreItem xmlns:ds="http://schemas.openxmlformats.org/officeDocument/2006/customXml" ds:itemID="{5CB2B8D9-FC84-47D7-9BA9-BBAFDB52F038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CERN(4-3).thmx</Template>
  <TotalTime>16850</TotalTime>
  <Words>1269</Words>
  <Application>Microsoft Macintosh PowerPoint</Application>
  <PresentationFormat>Widescreen</PresentationFormat>
  <Paragraphs>385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20" baseType="lpstr">
      <vt:lpstr>Arial</vt:lpstr>
      <vt:lpstr>Calibri</vt:lpstr>
      <vt:lpstr>LM Mono Prop Light 10</vt:lpstr>
      <vt:lpstr>Rockwell Light</vt:lpstr>
      <vt:lpstr>Symbol</vt:lpstr>
      <vt:lpstr>Times New Roman</vt:lpstr>
      <vt:lpstr>HFM(4-3)</vt:lpstr>
      <vt:lpstr>PowerPoint Presentation</vt:lpstr>
      <vt:lpstr>PowerPoint Presentation</vt:lpstr>
      <vt:lpstr>Table of contents </vt:lpstr>
      <vt:lpstr>PowerPoint Presentation</vt:lpstr>
      <vt:lpstr>Scope of the Work Package</vt:lpstr>
      <vt:lpstr>14 T Block dipole BOND</vt:lpstr>
      <vt:lpstr>14 T Block dipole BOND</vt:lpstr>
      <vt:lpstr>BOND Design Parameters</vt:lpstr>
      <vt:lpstr>BOND Coils Configuration and Field Profile</vt:lpstr>
      <vt:lpstr>Tooling &amp; components design</vt:lpstr>
      <vt:lpstr>Mock-up design of sliding reaction tooling</vt:lpstr>
      <vt:lpstr>BOND Magnet development plan</vt:lpstr>
      <vt:lpstr>PowerPoint Presentation</vt:lpstr>
    </vt:vector>
  </TitlesOfParts>
  <Manager/>
  <Company>CERN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HFM PowerPoint Template</dc:title>
  <dc:subject/>
  <dc:creator>CERN User</dc:creator>
  <cp:keywords/>
  <dc:description/>
  <cp:lastModifiedBy>Juan Carlos Perez</cp:lastModifiedBy>
  <cp:revision>23</cp:revision>
  <cp:lastPrinted>2022-04-29T08:24:36Z</cp:lastPrinted>
  <dcterms:created xsi:type="dcterms:W3CDTF">2012-11-30T11:04:26Z</dcterms:created>
  <dcterms:modified xsi:type="dcterms:W3CDTF">2025-03-18T08:33:34Z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0x010100640AC2F659110449B50831FBB0A72745</vt:lpwstr>
  </property>
  <property fmtid="{D5CDD505-2E9C-101B-9397-08002B2CF9AE}" pid="3" name="Order">
    <vt:r8>15100</vt:r8>
  </property>
  <property fmtid="{D5CDD505-2E9C-101B-9397-08002B2CF9AE}" pid="4" name="MediaServiceImageTags">
    <vt:lpwstr/>
  </property>
</Properties>
</file>