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14630400" cy="8229600"/>
  <p:notesSz cx="8229600" cy="14630400"/>
  <p:embeddedFontLst>
    <p:embeddedFont>
      <p:font typeface="Quattrocento" panose="020B0604020202020204" charset="0"/>
      <p:regular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78" autoAdjust="0"/>
    <p:restoredTop sz="94610"/>
  </p:normalViewPr>
  <p:slideViewPr>
    <p:cSldViewPr snapToGrid="0" snapToObjects="1">
      <p:cViewPr varScale="1">
        <p:scale>
          <a:sx n="73" d="100"/>
          <a:sy n="73" d="100"/>
        </p:scale>
        <p:origin x="21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29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C424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123332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2361605"/>
            <a:ext cx="7468553" cy="21120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Data Analysis </a:t>
            </a:r>
            <a:r>
              <a:rPr lang="en-US" sz="4400" dirty="0" smtClean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for </a:t>
            </a: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Antihydrogen Experiments at CERN</a:t>
            </a:r>
            <a:endParaRPr lang="en-US" sz="4400" dirty="0"/>
          </a:p>
        </p:txBody>
      </p:sp>
      <p:sp>
        <p:nvSpPr>
          <p:cNvPr id="4" name="Text 1"/>
          <p:cNvSpPr/>
          <p:nvPr/>
        </p:nvSpPr>
        <p:spPr>
          <a:xfrm>
            <a:off x="837724" y="4832628"/>
            <a:ext cx="746855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Internship Report – ALPHA2 &amp; ALPHAg Experiments </a:t>
            </a:r>
            <a:endParaRPr lang="en-US" sz="1850" dirty="0"/>
          </a:p>
        </p:txBody>
      </p:sp>
      <p:sp>
        <p:nvSpPr>
          <p:cNvPr id="5" name="Text 2"/>
          <p:cNvSpPr/>
          <p:nvPr/>
        </p:nvSpPr>
        <p:spPr>
          <a:xfrm>
            <a:off x="837724" y="5484852"/>
            <a:ext cx="746855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Presented by Dmytro Skorubskyi</a:t>
            </a:r>
            <a:endParaRPr lang="en-US" sz="18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24124" y="1932861"/>
            <a:ext cx="5632490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5500"/>
              </a:lnSpc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Data Sources</a:t>
            </a:r>
            <a:endParaRPr lang="en-US" sz="4400" dirty="0"/>
          </a:p>
          <a:p>
            <a:pPr marL="0" indent="0" algn="l">
              <a:lnSpc>
                <a:spcPts val="5500"/>
              </a:lnSpc>
              <a:buNone/>
            </a:pPr>
            <a:endParaRPr lang="en-US" sz="4400" dirty="0"/>
          </a:p>
        </p:txBody>
      </p:sp>
      <p:sp>
        <p:nvSpPr>
          <p:cNvPr id="4" name="Shape 1"/>
          <p:cNvSpPr/>
          <p:nvPr/>
        </p:nvSpPr>
        <p:spPr>
          <a:xfrm>
            <a:off x="5815548" y="3222069"/>
            <a:ext cx="538520" cy="538520"/>
          </a:xfrm>
          <a:prstGeom prst="roundRect">
            <a:avLst>
              <a:gd name="adj" fmla="val 6668"/>
            </a:avLst>
          </a:prstGeom>
          <a:solidFill>
            <a:srgbClr val="315251"/>
          </a:solidFill>
          <a:ln/>
        </p:spPr>
      </p:sp>
      <p:sp>
        <p:nvSpPr>
          <p:cNvPr id="5" name="Text 2"/>
          <p:cNvSpPr/>
          <p:nvPr/>
        </p:nvSpPr>
        <p:spPr>
          <a:xfrm>
            <a:off x="5905539" y="3318899"/>
            <a:ext cx="337899" cy="422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1</a:t>
            </a:r>
            <a:endParaRPr lang="en-US" sz="2650" dirty="0"/>
          </a:p>
        </p:txBody>
      </p:sp>
      <p:sp>
        <p:nvSpPr>
          <p:cNvPr id="6" name="Text 3"/>
          <p:cNvSpPr/>
          <p:nvPr/>
        </p:nvSpPr>
        <p:spPr>
          <a:xfrm>
            <a:off x="6482753" y="328240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750"/>
              </a:lnSpc>
            </a:pPr>
            <a:r>
              <a:rPr lang="en-US" sz="22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CERN’s ALPHA Experiment</a:t>
            </a:r>
            <a:endParaRPr lang="en-US" sz="2200" dirty="0"/>
          </a:p>
        </p:txBody>
      </p:sp>
      <p:sp>
        <p:nvSpPr>
          <p:cNvPr id="7" name="Text 4"/>
          <p:cNvSpPr/>
          <p:nvPr/>
        </p:nvSpPr>
        <p:spPr>
          <a:xfrm>
            <a:off x="6683216" y="3745467"/>
            <a:ext cx="2836783" cy="11641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Uses antiprotons from the Antiproton Decelerator (AD) and ELENA.</a:t>
            </a:r>
            <a:endParaRPr lang="en-US" sz="1850" dirty="0"/>
          </a:p>
        </p:txBody>
      </p:sp>
      <p:sp>
        <p:nvSpPr>
          <p:cNvPr id="8" name="Shape 5"/>
          <p:cNvSpPr/>
          <p:nvPr/>
        </p:nvSpPr>
        <p:spPr>
          <a:xfrm>
            <a:off x="10178058" y="3265051"/>
            <a:ext cx="538520" cy="538520"/>
          </a:xfrm>
          <a:prstGeom prst="roundRect">
            <a:avLst>
              <a:gd name="adj" fmla="val 6668"/>
            </a:avLst>
          </a:prstGeom>
          <a:solidFill>
            <a:srgbClr val="315251"/>
          </a:solidFill>
          <a:ln/>
        </p:spPr>
      </p:sp>
      <p:sp>
        <p:nvSpPr>
          <p:cNvPr id="9" name="Text 6"/>
          <p:cNvSpPr/>
          <p:nvPr/>
        </p:nvSpPr>
        <p:spPr>
          <a:xfrm>
            <a:off x="10278308" y="3323034"/>
            <a:ext cx="337899" cy="422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2</a:t>
            </a:r>
            <a:endParaRPr lang="en-US" sz="2650" dirty="0"/>
          </a:p>
        </p:txBody>
      </p:sp>
      <p:sp>
        <p:nvSpPr>
          <p:cNvPr id="10" name="Text 7"/>
          <p:cNvSpPr/>
          <p:nvPr/>
        </p:nvSpPr>
        <p:spPr>
          <a:xfrm>
            <a:off x="10955893" y="3265051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750"/>
              </a:lnSpc>
            </a:pPr>
            <a:r>
              <a:rPr lang="en-US" sz="22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Data Type</a:t>
            </a:r>
            <a:endParaRPr lang="en-US" sz="2200" dirty="0"/>
          </a:p>
        </p:txBody>
      </p:sp>
      <p:sp>
        <p:nvSpPr>
          <p:cNvPr id="11" name="Text 8"/>
          <p:cNvSpPr/>
          <p:nvPr/>
        </p:nvSpPr>
        <p:spPr>
          <a:xfrm>
            <a:off x="10955893" y="3760589"/>
            <a:ext cx="2836783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Annihilation vertex positions and timing events.</a:t>
            </a:r>
            <a:endParaRPr lang="en-US" sz="1850" dirty="0"/>
          </a:p>
        </p:txBody>
      </p:sp>
      <p:sp>
        <p:nvSpPr>
          <p:cNvPr id="13" name="Text 10"/>
          <p:cNvSpPr/>
          <p:nvPr/>
        </p:nvSpPr>
        <p:spPr>
          <a:xfrm>
            <a:off x="6424374" y="5476161"/>
            <a:ext cx="337899" cy="422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endParaRPr lang="en-US" sz="2650" dirty="0"/>
          </a:p>
        </p:txBody>
      </p:sp>
      <p:sp>
        <p:nvSpPr>
          <p:cNvPr id="14" name="Text 11"/>
          <p:cNvSpPr/>
          <p:nvPr/>
        </p:nvSpPr>
        <p:spPr>
          <a:xfrm>
            <a:off x="7101959" y="541817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917792" y="5102798"/>
            <a:ext cx="2854286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Reconstructed particle tracks and time-of-flight measurements.</a:t>
            </a:r>
            <a:endParaRPr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84632" y="5064130"/>
            <a:ext cx="323492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Combines antiprotons with positrons to form antihydrogen.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1428869"/>
            <a:ext cx="6449378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Data Ingestion &amp; Filtering</a:t>
            </a:r>
            <a:endParaRPr lang="en-US" sz="44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724" y="2491859"/>
            <a:ext cx="1196816" cy="143625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2393513" y="273117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File Import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2393513" y="3226713"/>
            <a:ext cx="591276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Use Pandas to read CSV files.</a:t>
            </a:r>
            <a:endParaRPr lang="en-US" sz="18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724" y="3928110"/>
            <a:ext cx="1196816" cy="1436251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2393513" y="4167426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Artifact Filtering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2393513" y="4662964"/>
            <a:ext cx="591276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Remove spurious entries.</a:t>
            </a:r>
            <a:endParaRPr lang="en-US" sz="18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724" y="5364361"/>
            <a:ext cx="1196816" cy="1436251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2393513" y="5603677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Quality Cuts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2393513" y="6099215"/>
            <a:ext cx="5912763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Retain only high-quality data.</a:t>
            </a:r>
            <a:endParaRPr lang="en-US" sz="18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256348"/>
            <a:ext cx="6765369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Defining the Fitting Region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1753195" y="426684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Initial Range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837724" y="4762381"/>
            <a:ext cx="3731657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Establish initial Z-range.</a:t>
            </a:r>
            <a:endParaRPr lang="en-US" sz="185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131" y="2439114"/>
            <a:ext cx="4534138" cy="4534138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5572720" y="4209455"/>
            <a:ext cx="358140" cy="4476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28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1</a:t>
            </a:r>
            <a:endParaRPr lang="en-US" sz="2800" dirty="0"/>
          </a:p>
        </p:txBody>
      </p:sp>
      <p:sp>
        <p:nvSpPr>
          <p:cNvPr id="7" name="Text 4"/>
          <p:cNvSpPr/>
          <p:nvPr/>
        </p:nvSpPr>
        <p:spPr>
          <a:xfrm>
            <a:off x="9941243" y="304359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Peak Detection</a:t>
            </a:r>
            <a:endParaRPr lang="en-US" sz="2200" dirty="0"/>
          </a:p>
        </p:txBody>
      </p:sp>
      <p:sp>
        <p:nvSpPr>
          <p:cNvPr id="8" name="Text 5"/>
          <p:cNvSpPr/>
          <p:nvPr/>
        </p:nvSpPr>
        <p:spPr>
          <a:xfrm>
            <a:off x="9941243" y="3539133"/>
            <a:ext cx="3851434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Identify local maxima.</a:t>
            </a:r>
            <a:endParaRPr lang="en-US" sz="1850" dirty="0"/>
          </a:p>
        </p:txBody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131" y="2439114"/>
            <a:ext cx="4534138" cy="4534138"/>
          </a:xfrm>
          <a:prstGeom prst="rect">
            <a:avLst/>
          </a:prstGeom>
        </p:spPr>
      </p:pic>
      <p:sp>
        <p:nvSpPr>
          <p:cNvPr id="10" name="Text 6"/>
          <p:cNvSpPr/>
          <p:nvPr/>
        </p:nvSpPr>
        <p:spPr>
          <a:xfrm>
            <a:off x="8153995" y="3264813"/>
            <a:ext cx="358140" cy="4476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28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2</a:t>
            </a:r>
            <a:endParaRPr lang="en-US" sz="2800" dirty="0"/>
          </a:p>
        </p:txBody>
      </p:sp>
      <p:sp>
        <p:nvSpPr>
          <p:cNvPr id="11" name="Text 7"/>
          <p:cNvSpPr/>
          <p:nvPr/>
        </p:nvSpPr>
        <p:spPr>
          <a:xfrm>
            <a:off x="9941243" y="5490091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Narrowing the Range</a:t>
            </a:r>
            <a:endParaRPr lang="en-US" sz="2200" dirty="0"/>
          </a:p>
        </p:txBody>
      </p:sp>
      <p:sp>
        <p:nvSpPr>
          <p:cNvPr id="12" name="Text 8"/>
          <p:cNvSpPr/>
          <p:nvPr/>
        </p:nvSpPr>
        <p:spPr>
          <a:xfrm>
            <a:off x="9941243" y="5985629"/>
            <a:ext cx="3851434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Set tighter fit boundaries.</a:t>
            </a:r>
            <a:endParaRPr lang="en-US" sz="1850" dirty="0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131" y="2439114"/>
            <a:ext cx="4534138" cy="4534138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7681436" y="5972532"/>
            <a:ext cx="358140" cy="4476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28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3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1367909"/>
            <a:ext cx="7391043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Model Fitting &amp; Optimization</a:t>
            </a:r>
            <a:endParaRPr lang="en-US" sz="4400" dirty="0"/>
          </a:p>
        </p:txBody>
      </p:sp>
      <p:sp>
        <p:nvSpPr>
          <p:cNvPr id="3" name="Shape 1"/>
          <p:cNvSpPr/>
          <p:nvPr/>
        </p:nvSpPr>
        <p:spPr>
          <a:xfrm>
            <a:off x="837724" y="2550676"/>
            <a:ext cx="2159079" cy="1357193"/>
          </a:xfrm>
          <a:prstGeom prst="roundRect">
            <a:avLst>
              <a:gd name="adj" fmla="val 2646"/>
            </a:avLst>
          </a:prstGeom>
          <a:solidFill>
            <a:srgbClr val="315251"/>
          </a:solidFill>
          <a:ln/>
        </p:spPr>
      </p:sp>
      <p:sp>
        <p:nvSpPr>
          <p:cNvPr id="4" name="Text 2"/>
          <p:cNvSpPr/>
          <p:nvPr/>
        </p:nvSpPr>
        <p:spPr>
          <a:xfrm>
            <a:off x="1748909" y="3018830"/>
            <a:ext cx="336590" cy="420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200"/>
              </a:lnSpc>
              <a:buNone/>
            </a:pPr>
            <a:r>
              <a:rPr lang="en-US" sz="26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1</a:t>
            </a:r>
            <a:endParaRPr lang="en-US" sz="2650" dirty="0"/>
          </a:p>
        </p:txBody>
      </p:sp>
      <p:sp>
        <p:nvSpPr>
          <p:cNvPr id="5" name="Text 3"/>
          <p:cNvSpPr/>
          <p:nvPr/>
        </p:nvSpPr>
        <p:spPr>
          <a:xfrm>
            <a:off x="3236119" y="2789992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Model Description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3236119" y="3285530"/>
            <a:ext cx="5316260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Data modeled as two Gaussians plus background.</a:t>
            </a:r>
            <a:endParaRPr lang="en-US" sz="1850" dirty="0"/>
          </a:p>
        </p:txBody>
      </p:sp>
      <p:sp>
        <p:nvSpPr>
          <p:cNvPr id="7" name="Shape 5"/>
          <p:cNvSpPr/>
          <p:nvPr/>
        </p:nvSpPr>
        <p:spPr>
          <a:xfrm>
            <a:off x="3116461" y="3892629"/>
            <a:ext cx="10556558" cy="15240"/>
          </a:xfrm>
          <a:prstGeom prst="roundRect">
            <a:avLst>
              <a:gd name="adj" fmla="val 235611"/>
            </a:avLst>
          </a:prstGeom>
          <a:solidFill>
            <a:srgbClr val="4A6B6A"/>
          </a:solidFill>
          <a:ln/>
        </p:spPr>
      </p:sp>
      <p:sp>
        <p:nvSpPr>
          <p:cNvPr id="8" name="Shape 6"/>
          <p:cNvSpPr/>
          <p:nvPr/>
        </p:nvSpPr>
        <p:spPr>
          <a:xfrm>
            <a:off x="837724" y="4027527"/>
            <a:ext cx="4318278" cy="1357193"/>
          </a:xfrm>
          <a:prstGeom prst="roundRect">
            <a:avLst>
              <a:gd name="adj" fmla="val 2646"/>
            </a:avLst>
          </a:prstGeom>
          <a:solidFill>
            <a:srgbClr val="315251"/>
          </a:solidFill>
          <a:ln/>
        </p:spPr>
      </p:sp>
      <p:sp>
        <p:nvSpPr>
          <p:cNvPr id="9" name="Text 7"/>
          <p:cNvSpPr/>
          <p:nvPr/>
        </p:nvSpPr>
        <p:spPr>
          <a:xfrm>
            <a:off x="2828568" y="4495681"/>
            <a:ext cx="336590" cy="420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200"/>
              </a:lnSpc>
              <a:buNone/>
            </a:pPr>
            <a:r>
              <a:rPr lang="en-US" sz="26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2</a:t>
            </a:r>
            <a:endParaRPr lang="en-US" sz="2650" dirty="0"/>
          </a:p>
        </p:txBody>
      </p:sp>
      <p:sp>
        <p:nvSpPr>
          <p:cNvPr id="10" name="Text 8"/>
          <p:cNvSpPr/>
          <p:nvPr/>
        </p:nvSpPr>
        <p:spPr>
          <a:xfrm>
            <a:off x="5395317" y="426684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Fitting Procedure</a:t>
            </a:r>
            <a:endParaRPr lang="en-US" sz="2200" dirty="0"/>
          </a:p>
        </p:txBody>
      </p:sp>
      <p:sp>
        <p:nvSpPr>
          <p:cNvPr id="11" name="Text 9"/>
          <p:cNvSpPr/>
          <p:nvPr/>
        </p:nvSpPr>
        <p:spPr>
          <a:xfrm>
            <a:off x="5395317" y="4762381"/>
            <a:ext cx="554712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Minimize the NLL to determine best-fit parameters.</a:t>
            </a:r>
            <a:endParaRPr lang="en-US" sz="1850" dirty="0"/>
          </a:p>
        </p:txBody>
      </p:sp>
      <p:sp>
        <p:nvSpPr>
          <p:cNvPr id="12" name="Shape 10"/>
          <p:cNvSpPr/>
          <p:nvPr/>
        </p:nvSpPr>
        <p:spPr>
          <a:xfrm>
            <a:off x="5275659" y="5369481"/>
            <a:ext cx="8397359" cy="15240"/>
          </a:xfrm>
          <a:prstGeom prst="roundRect">
            <a:avLst>
              <a:gd name="adj" fmla="val 235611"/>
            </a:avLst>
          </a:prstGeom>
          <a:solidFill>
            <a:srgbClr val="4A6B6A"/>
          </a:solidFill>
          <a:ln/>
        </p:spPr>
      </p:sp>
      <p:sp>
        <p:nvSpPr>
          <p:cNvPr id="13" name="Shape 11"/>
          <p:cNvSpPr/>
          <p:nvPr/>
        </p:nvSpPr>
        <p:spPr>
          <a:xfrm>
            <a:off x="837724" y="5504378"/>
            <a:ext cx="6477476" cy="1357193"/>
          </a:xfrm>
          <a:prstGeom prst="roundRect">
            <a:avLst>
              <a:gd name="adj" fmla="val 2646"/>
            </a:avLst>
          </a:prstGeom>
          <a:solidFill>
            <a:srgbClr val="315251"/>
          </a:solidFill>
          <a:ln/>
        </p:spPr>
      </p:sp>
      <p:sp>
        <p:nvSpPr>
          <p:cNvPr id="14" name="Text 12"/>
          <p:cNvSpPr/>
          <p:nvPr/>
        </p:nvSpPr>
        <p:spPr>
          <a:xfrm>
            <a:off x="3908107" y="5972532"/>
            <a:ext cx="336590" cy="42076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200"/>
              </a:lnSpc>
              <a:buNone/>
            </a:pPr>
            <a:r>
              <a:rPr lang="en-US" sz="26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3</a:t>
            </a:r>
            <a:endParaRPr lang="en-US" sz="2650" dirty="0"/>
          </a:p>
        </p:txBody>
      </p:sp>
      <p:sp>
        <p:nvSpPr>
          <p:cNvPr id="15" name="Text 13"/>
          <p:cNvSpPr/>
          <p:nvPr/>
        </p:nvSpPr>
        <p:spPr>
          <a:xfrm>
            <a:off x="7554516" y="5743694"/>
            <a:ext cx="2720102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Extracting Z Position</a:t>
            </a:r>
            <a:endParaRPr lang="en-US" sz="2200" dirty="0"/>
          </a:p>
        </p:txBody>
      </p:sp>
      <p:sp>
        <p:nvSpPr>
          <p:cNvPr id="16" name="Text 14"/>
          <p:cNvSpPr/>
          <p:nvPr/>
        </p:nvSpPr>
        <p:spPr>
          <a:xfrm>
            <a:off x="7554516" y="6239232"/>
            <a:ext cx="2720102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Calculate final Z position.</a:t>
            </a:r>
            <a:endParaRPr lang="en-US" sz="18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22377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0218" y="3443288"/>
            <a:ext cx="8099584" cy="6640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200"/>
              </a:lnSpc>
              <a:buNone/>
            </a:pPr>
            <a:r>
              <a:rPr lang="en-US" sz="415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Visualization &amp; Statistical Analysis</a:t>
            </a:r>
            <a:endParaRPr lang="en-US" sz="41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218" y="4485323"/>
            <a:ext cx="564475" cy="564475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580436" y="4445913"/>
            <a:ext cx="2660333" cy="331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Histogram Generation</a:t>
            </a:r>
            <a:endParaRPr lang="en-US" sz="2050" dirty="0"/>
          </a:p>
        </p:txBody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218" y="5766554"/>
            <a:ext cx="564475" cy="564475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>
          <a:xfrm>
            <a:off x="1580436" y="5727144"/>
            <a:ext cx="2656284" cy="331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Fitting Graphs</a:t>
            </a:r>
            <a:endParaRPr lang="en-US" sz="2050" dirty="0"/>
          </a:p>
        </p:txBody>
      </p:sp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218" y="7047786"/>
            <a:ext cx="564475" cy="564475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>
          <a:xfrm>
            <a:off x="1580436" y="7008376"/>
            <a:ext cx="2656284" cy="33194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00"/>
              </a:lnSpc>
              <a:buNone/>
            </a:pPr>
            <a:r>
              <a:rPr lang="en-US" sz="20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Regression Analysis</a:t>
            </a:r>
            <a:endParaRPr lang="en-US" sz="20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881777" y="330365"/>
            <a:ext cx="8099584" cy="6640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200"/>
              </a:lnSpc>
              <a:buNone/>
            </a:pPr>
            <a:r>
              <a:rPr lang="en-US" sz="4150" dirty="0" smtClean="0">
                <a:solidFill>
                  <a:srgbClr val="FFD9BE"/>
                </a:solidFill>
                <a:latin typeface="Quattrocento" pitchFamily="34" charset="0"/>
              </a:rPr>
              <a:t>Results for the </a:t>
            </a:r>
            <a:r>
              <a:rPr lang="en-US" sz="4150" dirty="0" err="1" smtClean="0">
                <a:solidFill>
                  <a:srgbClr val="FFD9BE"/>
                </a:solidFill>
                <a:latin typeface="Quattrocento" pitchFamily="34" charset="0"/>
              </a:rPr>
              <a:t>ALPHAg</a:t>
            </a:r>
            <a:r>
              <a:rPr lang="en-US" sz="4150" dirty="0" smtClean="0">
                <a:solidFill>
                  <a:srgbClr val="FFD9BE"/>
                </a:solidFill>
                <a:latin typeface="Quattrocento" pitchFamily="34" charset="0"/>
              </a:rPr>
              <a:t> Experiment</a:t>
            </a:r>
            <a:endParaRPr lang="en-US" sz="415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570" y="1060483"/>
            <a:ext cx="5121587" cy="37257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569" y="1012563"/>
            <a:ext cx="5491847" cy="39950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364" y="4852292"/>
            <a:ext cx="4534994" cy="3377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05631" y="4917609"/>
            <a:ext cx="4818968" cy="306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9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881777" y="330365"/>
            <a:ext cx="8099584" cy="6640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200"/>
              </a:lnSpc>
              <a:buNone/>
            </a:pPr>
            <a:r>
              <a:rPr lang="en-US" sz="4150" dirty="0" smtClean="0">
                <a:solidFill>
                  <a:srgbClr val="FFD9BE"/>
                </a:solidFill>
                <a:latin typeface="Quattrocento" pitchFamily="34" charset="0"/>
              </a:rPr>
              <a:t>Results for the ALPHA2 Experiment</a:t>
            </a:r>
            <a:endParaRPr lang="en-US" sz="415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24" y="1112918"/>
            <a:ext cx="5641612" cy="4211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5931" y="4454614"/>
            <a:ext cx="5505879" cy="36201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805" y="863034"/>
            <a:ext cx="6311111" cy="471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7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837724" y="1723430"/>
            <a:ext cx="5644634" cy="7040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00"/>
              </a:lnSpc>
              <a:buNone/>
            </a:pPr>
            <a:r>
              <a:rPr lang="en-US" sz="4400" dirty="0">
                <a:solidFill>
                  <a:srgbClr val="FFD9BE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Results &amp; Conclusions</a:t>
            </a:r>
            <a:endParaRPr lang="en-US" sz="4400" dirty="0"/>
          </a:p>
        </p:txBody>
      </p:sp>
      <p:sp>
        <p:nvSpPr>
          <p:cNvPr id="4" name="Shape 1"/>
          <p:cNvSpPr/>
          <p:nvPr/>
        </p:nvSpPr>
        <p:spPr>
          <a:xfrm>
            <a:off x="837724" y="2786420"/>
            <a:ext cx="3614618" cy="2123242"/>
          </a:xfrm>
          <a:prstGeom prst="roundRect">
            <a:avLst>
              <a:gd name="adj" fmla="val 1691"/>
            </a:avLst>
          </a:prstGeom>
          <a:solidFill>
            <a:srgbClr val="315251"/>
          </a:solidFill>
          <a:ln/>
        </p:spPr>
      </p:sp>
      <p:sp>
        <p:nvSpPr>
          <p:cNvPr id="5" name="Text 2"/>
          <p:cNvSpPr/>
          <p:nvPr/>
        </p:nvSpPr>
        <p:spPr>
          <a:xfrm>
            <a:off x="1077039" y="302573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Parameter Estimation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77039" y="3521273"/>
            <a:ext cx="3135987" cy="7660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Precise measurement of antihydrogen Z position.</a:t>
            </a:r>
            <a:endParaRPr lang="en-US" sz="1850" dirty="0"/>
          </a:p>
        </p:txBody>
      </p:sp>
      <p:sp>
        <p:nvSpPr>
          <p:cNvPr id="7" name="Shape 4"/>
          <p:cNvSpPr/>
          <p:nvPr/>
        </p:nvSpPr>
        <p:spPr>
          <a:xfrm>
            <a:off x="4691658" y="2786420"/>
            <a:ext cx="3614618" cy="2123242"/>
          </a:xfrm>
          <a:prstGeom prst="roundRect">
            <a:avLst>
              <a:gd name="adj" fmla="val 1691"/>
            </a:avLst>
          </a:prstGeom>
          <a:solidFill>
            <a:srgbClr val="315251"/>
          </a:solidFill>
          <a:ln/>
        </p:spPr>
      </p:sp>
      <p:sp>
        <p:nvSpPr>
          <p:cNvPr id="8" name="Text 5"/>
          <p:cNvSpPr/>
          <p:nvPr/>
        </p:nvSpPr>
        <p:spPr>
          <a:xfrm>
            <a:off x="4930973" y="3025735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Regression Findings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930973" y="3521273"/>
            <a:ext cx="3135987" cy="1149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Correlation between calculated and expected values.</a:t>
            </a:r>
            <a:endParaRPr lang="en-US" sz="1850" dirty="0"/>
          </a:p>
        </p:txBody>
      </p:sp>
      <p:sp>
        <p:nvSpPr>
          <p:cNvPr id="10" name="Shape 7"/>
          <p:cNvSpPr/>
          <p:nvPr/>
        </p:nvSpPr>
        <p:spPr>
          <a:xfrm>
            <a:off x="837724" y="5148977"/>
            <a:ext cx="7468553" cy="1357193"/>
          </a:xfrm>
          <a:prstGeom prst="roundRect">
            <a:avLst>
              <a:gd name="adj" fmla="val 2646"/>
            </a:avLst>
          </a:prstGeom>
          <a:solidFill>
            <a:srgbClr val="315251"/>
          </a:solidFill>
          <a:ln/>
        </p:spPr>
      </p:sp>
      <p:sp>
        <p:nvSpPr>
          <p:cNvPr id="11" name="Text 8"/>
          <p:cNvSpPr/>
          <p:nvPr/>
        </p:nvSpPr>
        <p:spPr>
          <a:xfrm>
            <a:off x="1077039" y="5388293"/>
            <a:ext cx="2816185" cy="351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Implications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77039" y="5883831"/>
            <a:ext cx="6989921" cy="3830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000"/>
              </a:lnSpc>
              <a:buNone/>
            </a:pPr>
            <a:r>
              <a:rPr lang="en-US" sz="1850" dirty="0">
                <a:solidFill>
                  <a:srgbClr val="F9EEE7"/>
                </a:solidFill>
                <a:latin typeface="Quattrocento" pitchFamily="34" charset="0"/>
                <a:ea typeface="Quattrocento" pitchFamily="34" charset="-122"/>
                <a:cs typeface="Quattrocento" pitchFamily="34" charset="-120"/>
              </a:rPr>
              <a:t>Confirms reliability for testing fundamental principles.</a:t>
            </a:r>
            <a:endParaRPr lang="en-US" sz="18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205</Words>
  <Application>Microsoft Office PowerPoint</Application>
  <PresentationFormat>Произвольный</PresentationFormat>
  <Paragraphs>59</Paragraphs>
  <Slides>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Quattrocento</vt:lpstr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Dimon Skywallker</cp:lastModifiedBy>
  <cp:revision>9</cp:revision>
  <dcterms:created xsi:type="dcterms:W3CDTF">2025-03-25T22:18:31Z</dcterms:created>
  <dcterms:modified xsi:type="dcterms:W3CDTF">2025-03-26T11:39:02Z</dcterms:modified>
</cp:coreProperties>
</file>