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2" r:id="rId6"/>
    <p:sldId id="261" r:id="rId7"/>
    <p:sldId id="263" r:id="rId8"/>
    <p:sldId id="267" r:id="rId9"/>
    <p:sldId id="265" r:id="rId10"/>
    <p:sldId id="268" r:id="rId11"/>
    <p:sldId id="269" r:id="rId12"/>
    <p:sldId id="270" r:id="rId13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392" autoAdjust="0"/>
    <p:restoredTop sz="94660"/>
  </p:normalViewPr>
  <p:slideViewPr>
    <p:cSldViewPr snapToGrid="0">
      <p:cViewPr>
        <p:scale>
          <a:sx n="80" d="100"/>
          <a:sy n="80" d="100"/>
        </p:scale>
        <p:origin x="307" y="12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D7CFA6-2E32-440C-B908-AC151A481446}" type="datetimeFigureOut">
              <a:rPr lang="uk-UA" smtClean="0"/>
              <a:t>14.04.2025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F79D78-2998-4D1D-AD94-88EE206DCDF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58587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66C892-D59F-453E-9CBB-CD3A5F27FF93}" type="datetime1">
              <a:rPr lang="uk-UA" smtClean="0"/>
              <a:t>14.04.2025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5266C87-531B-4029-ACC7-4347A0C7F37B}" type="slidenum">
              <a:rPr lang="uk-UA" smtClean="0"/>
              <a:t>‹#›</a:t>
            </a:fld>
            <a:endParaRPr lang="uk-UA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908081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D743-955F-4178-A476-47354F1154CB}" type="datetime1">
              <a:rPr lang="uk-UA" smtClean="0"/>
              <a:t>14.04.2025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66C87-531B-4029-ACC7-4347A0C7F37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90289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4DDF8-316A-40AA-8525-F141B8B4E0F0}" type="datetime1">
              <a:rPr lang="uk-UA" smtClean="0"/>
              <a:t>14.04.2025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66C87-531B-4029-ACC7-4347A0C7F37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1192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BA6B5-9476-4BA9-8947-DB70A0263F93}" type="datetime1">
              <a:rPr lang="uk-UA" smtClean="0"/>
              <a:t>14.04.2025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66C87-531B-4029-ACC7-4347A0C7F37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88929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DC31B8B-63F7-4952-8DB8-434628A65EA2}" type="datetime1">
              <a:rPr lang="uk-UA" smtClean="0"/>
              <a:t>14.04.2025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266C87-531B-4029-ACC7-4347A0C7F37B}" type="slidenum">
              <a:rPr lang="uk-UA" smtClean="0"/>
              <a:t>‹#›</a:t>
            </a:fld>
            <a:endParaRPr lang="uk-UA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8111294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4FC11-9EE6-4FAB-AE0F-0A92A9D429A4}" type="datetime1">
              <a:rPr lang="uk-UA" smtClean="0"/>
              <a:t>14.04.2025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66C87-531B-4029-ACC7-4347A0C7F37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55576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89E75-D8BD-495E-8239-7CB23020814C}" type="datetime1">
              <a:rPr lang="uk-UA" smtClean="0"/>
              <a:t>14.04.2025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66C87-531B-4029-ACC7-4347A0C7F37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42054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C0EC-F4BC-453D-AB83-0E51F7776C38}" type="datetime1">
              <a:rPr lang="uk-UA" smtClean="0"/>
              <a:t>14.04.2025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66C87-531B-4029-ACC7-4347A0C7F37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78238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D1F3F-D5CE-43B6-839F-C37A0FBC765E}" type="datetime1">
              <a:rPr lang="uk-UA" smtClean="0"/>
              <a:t>14.04.2025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66C87-531B-4029-ACC7-4347A0C7F37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22152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E03B07-77A5-4AC1-9094-B28B47BF684A}" type="datetime1">
              <a:rPr lang="uk-UA" smtClean="0"/>
              <a:t>14.04.2025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266C87-531B-4029-ACC7-4347A0C7F37B}" type="slidenum">
              <a:rPr lang="uk-UA" smtClean="0"/>
              <a:t>‹#›</a:t>
            </a:fld>
            <a:endParaRPr lang="uk-UA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40497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0FB282F-2F6D-446E-9C31-28A4A216D124}" type="datetime1">
              <a:rPr lang="uk-UA" smtClean="0"/>
              <a:t>14.04.2025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266C87-531B-4029-ACC7-4347A0C7F37B}" type="slidenum">
              <a:rPr lang="uk-UA" smtClean="0"/>
              <a:t>‹#›</a:t>
            </a:fld>
            <a:endParaRPr lang="uk-UA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54864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14A31C69-C5D3-473F-B651-6476C9B28530}" type="datetime1">
              <a:rPr lang="uk-UA" smtClean="0"/>
              <a:t>14.04.2025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A5266C87-531B-4029-ACC7-4347A0C7F37B}" type="slidenum">
              <a:rPr lang="uk-UA" smtClean="0"/>
              <a:t>‹#›</a:t>
            </a:fld>
            <a:endParaRPr lang="uk-UA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24532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15127" y="1643311"/>
            <a:ext cx="8361229" cy="2098226"/>
          </a:xfrm>
        </p:spPr>
        <p:txBody>
          <a:bodyPr/>
          <a:lstStyle/>
          <a:p>
            <a:r>
              <a:rPr lang="en-US" sz="4800" dirty="0"/>
              <a:t>Data Analysis and </a:t>
            </a:r>
            <a:r>
              <a:rPr lang="en-US" sz="4800" dirty="0" smtClean="0"/>
              <a:t>Hardware </a:t>
            </a:r>
            <a:r>
              <a:rPr lang="en-US" sz="4800" dirty="0"/>
              <a:t>Implementation </a:t>
            </a:r>
            <a:r>
              <a:rPr lang="en-US" sz="4800" dirty="0" smtClean="0"/>
              <a:t>for </a:t>
            </a:r>
            <a:r>
              <a:rPr lang="en-US" sz="4800" dirty="0"/>
              <a:t>the ALPHA-g Experiment</a:t>
            </a:r>
            <a:endParaRPr lang="uk-UA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Presented by </a:t>
            </a:r>
            <a:r>
              <a:rPr lang="en-US" dirty="0" err="1" smtClean="0"/>
              <a:t>Dmytro</a:t>
            </a:r>
            <a:r>
              <a:rPr lang="en-US" dirty="0" smtClean="0"/>
              <a:t> </a:t>
            </a:r>
            <a:r>
              <a:rPr lang="en-US" dirty="0" err="1" smtClean="0"/>
              <a:t>Skorubskyi</a:t>
            </a:r>
            <a:endParaRPr lang="en-US" dirty="0" smtClean="0"/>
          </a:p>
          <a:p>
            <a:r>
              <a:rPr lang="en-US" dirty="0" smtClean="0"/>
              <a:t>Mentor</a:t>
            </a:r>
            <a:r>
              <a:rPr lang="uk-UA" dirty="0" smtClean="0"/>
              <a:t>: </a:t>
            </a:r>
            <a:r>
              <a:rPr lang="en-US" dirty="0"/>
              <a:t>D</a:t>
            </a:r>
            <a:r>
              <a:rPr lang="en-US" dirty="0" smtClean="0"/>
              <a:t>r. Ina Carli</a:t>
            </a:r>
          </a:p>
          <a:p>
            <a:r>
              <a:rPr lang="en-US" dirty="0" smtClean="0"/>
              <a:t>CERN | 2025</a:t>
            </a:r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9219" y="183136"/>
            <a:ext cx="1412360" cy="134166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8621" y="183137"/>
            <a:ext cx="1341665" cy="134166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00512" y="183137"/>
            <a:ext cx="1376652" cy="1359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16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792018"/>
          </a:xfrm>
        </p:spPr>
        <p:txBody>
          <a:bodyPr/>
          <a:lstStyle/>
          <a:p>
            <a:r>
              <a:rPr lang="en-US" sz="4000" dirty="0"/>
              <a:t>Noise Rate vs Threshold</a:t>
            </a:r>
            <a:endParaRPr lang="uk-UA" sz="40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9601" y="3317804"/>
            <a:ext cx="3785480" cy="304220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23900" y="1791855"/>
            <a:ext cx="3855720" cy="4075545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/>
              <a:t>Main Points:</a:t>
            </a:r>
            <a:endParaRPr lang="en-US" dirty="0"/>
          </a:p>
          <a:p>
            <a:r>
              <a:rPr lang="en-US" b="1" dirty="0"/>
              <a:t>🎯 Measurement Goal: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We explored how the </a:t>
            </a:r>
            <a:r>
              <a:rPr lang="en-US" b="1" dirty="0"/>
              <a:t>noise rate</a:t>
            </a:r>
            <a:r>
              <a:rPr lang="en-US" dirty="0"/>
              <a:t> changes depending on the </a:t>
            </a:r>
            <a:r>
              <a:rPr lang="en-US" b="1" dirty="0"/>
              <a:t>discriminator threshold</a:t>
            </a:r>
            <a:r>
              <a:rPr lang="en-US" dirty="0"/>
              <a:t> for each </a:t>
            </a:r>
            <a:r>
              <a:rPr lang="en-US" b="1" dirty="0"/>
              <a:t>scintillating panel</a:t>
            </a:r>
            <a:r>
              <a:rPr lang="en-US" dirty="0"/>
              <a:t>—shown here for </a:t>
            </a:r>
            <a:r>
              <a:rPr lang="en-US" b="1" dirty="0"/>
              <a:t>CH3 (L1)</a:t>
            </a:r>
            <a:r>
              <a:rPr lang="en-US" dirty="0"/>
              <a:t>.</a:t>
            </a:r>
          </a:p>
          <a:p>
            <a:r>
              <a:rPr lang="en-US" b="1" dirty="0"/>
              <a:t>🔍 Trend Observed: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As the threshold increases, the </a:t>
            </a:r>
            <a:r>
              <a:rPr lang="en-US" b="1" dirty="0"/>
              <a:t>noise rate</a:t>
            </a:r>
            <a:r>
              <a:rPr lang="en-US" dirty="0"/>
              <a:t> rapidly drops. This behavior is expected since higher thresholds filter out lower-energy (noisy) signals.</a:t>
            </a:r>
          </a:p>
          <a:p>
            <a:r>
              <a:rPr lang="en-US" b="1" dirty="0" smtClean="0">
                <a:latin typeface="Segoe UI Emoji" panose="020B0502040204020203" pitchFamily="34" charset="0"/>
                <a:ea typeface="Segoe UI Emoji" panose="020B0502040204020203" pitchFamily="34" charset="0"/>
              </a:rPr>
              <a:t>⚖</a:t>
            </a:r>
            <a:r>
              <a:rPr lang="en-US" b="1" dirty="0" smtClean="0"/>
              <a:t> </a:t>
            </a:r>
            <a:r>
              <a:rPr lang="en-US" b="1" dirty="0"/>
              <a:t>Optimization Insight: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By combining this data with bias voltage results, we can identify the </a:t>
            </a:r>
            <a:r>
              <a:rPr lang="en-US" b="1" dirty="0"/>
              <a:t>ideal operating point</a:t>
            </a:r>
            <a:r>
              <a:rPr lang="en-US" dirty="0"/>
              <a:t>—maximizing real signal detection while keeping the </a:t>
            </a:r>
            <a:r>
              <a:rPr lang="en-US" b="1" dirty="0"/>
              <a:t>cosmic ray noise</a:t>
            </a:r>
            <a:r>
              <a:rPr lang="en-US" dirty="0"/>
              <a:t> in check. ✅</a:t>
            </a:r>
          </a:p>
          <a:p>
            <a:endParaRPr lang="uk-UA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66C87-531B-4029-ACC7-4347A0C7F37B}" type="slidenum">
              <a:rPr lang="uk-UA" smtClean="0"/>
              <a:t>10</a:t>
            </a:fld>
            <a:endParaRPr lang="uk-UA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3345" y="0"/>
            <a:ext cx="4558996" cy="33178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224655" y="406400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Fig. 9</a:t>
            </a:r>
            <a:endParaRPr lang="uk-UA" dirty="0"/>
          </a:p>
        </p:txBody>
      </p:sp>
      <p:sp>
        <p:nvSpPr>
          <p:cNvPr id="8" name="TextBox 7"/>
          <p:cNvSpPr txBox="1"/>
          <p:nvPr/>
        </p:nvSpPr>
        <p:spPr>
          <a:xfrm>
            <a:off x="7245876" y="4064000"/>
            <a:ext cx="845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Fig. 10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32076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3900" y="165100"/>
            <a:ext cx="3855720" cy="1041400"/>
          </a:xfrm>
        </p:spPr>
        <p:txBody>
          <a:bodyPr/>
          <a:lstStyle/>
          <a:p>
            <a:r>
              <a:rPr lang="en-US" sz="3200" b="1" dirty="0"/>
              <a:t>Panel Efficiency vs Voltage </a:t>
            </a:r>
            <a:r>
              <a:rPr lang="en-US" sz="3200" b="1" dirty="0" smtClean="0"/>
              <a:t>⚡</a:t>
            </a:r>
            <a:r>
              <a:rPr lang="uk-UA" sz="3200" b="1" dirty="0"/>
              <a:t/>
            </a:r>
            <a:br>
              <a:rPr lang="uk-UA" sz="3200" b="1" dirty="0"/>
            </a:br>
            <a:endParaRPr lang="uk-UA" sz="32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6242" y="0"/>
            <a:ext cx="4554255" cy="324196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998221"/>
            <a:ext cx="4617720" cy="5356106"/>
          </a:xfrm>
        </p:spPr>
        <p:txBody>
          <a:bodyPr>
            <a:normAutofit fontScale="25000" lnSpcReduction="20000"/>
          </a:bodyPr>
          <a:lstStyle/>
          <a:p>
            <a:r>
              <a:rPr lang="en-US" sz="4000" b="1" dirty="0" smtClean="0"/>
              <a:t>What </a:t>
            </a:r>
            <a:r>
              <a:rPr lang="en-US" sz="4000" b="1" dirty="0"/>
              <a:t>did we do? </a:t>
            </a:r>
            <a:r>
              <a:rPr lang="uk-UA" sz="4000" b="1" dirty="0" smtClean="0">
                <a:ea typeface="Segoe UI Emoji" panose="020B0502040204020203" pitchFamily="34" charset="0"/>
              </a:rPr>
              <a:t>🧐</a:t>
            </a:r>
            <a:endParaRPr lang="en-US" sz="4000" dirty="0">
              <a:latin typeface="Segoe UI Emoji" panose="020B0502040204020203" pitchFamily="34" charset="0"/>
              <a:ea typeface="Segoe UI Emoji" panose="020B0502040204020203" pitchFamily="34" charset="0"/>
            </a:endParaRPr>
          </a:p>
          <a:p>
            <a:r>
              <a:rPr lang="en-US" sz="4000" dirty="0"/>
              <a:t>To measure the </a:t>
            </a:r>
            <a:r>
              <a:rPr lang="en-US" sz="4000" b="1" dirty="0"/>
              <a:t>detection efficiency</a:t>
            </a:r>
            <a:r>
              <a:rPr lang="en-US" sz="4000" dirty="0"/>
              <a:t> of the two scintillating panels, we used a </a:t>
            </a:r>
            <a:r>
              <a:rPr lang="en-US" sz="4000" b="1" dirty="0"/>
              <a:t>"sandwich" </a:t>
            </a:r>
            <a:r>
              <a:rPr lang="en-US" sz="4000" b="1" dirty="0" smtClean="0"/>
              <a:t>configuration</a:t>
            </a:r>
            <a:r>
              <a:rPr lang="en-US" sz="4000" dirty="0" smtClean="0"/>
              <a:t>:</a:t>
            </a:r>
            <a:endParaRPr lang="uk-UA" sz="4000" dirty="0" smtClean="0"/>
          </a:p>
          <a:p>
            <a:r>
              <a:rPr lang="uk-UA" sz="4000" dirty="0"/>
              <a:t>	</a:t>
            </a:r>
            <a:r>
              <a:rPr lang="en-US" sz="4000" dirty="0" smtClean="0"/>
              <a:t>A </a:t>
            </a:r>
            <a:r>
              <a:rPr lang="en-US" sz="4000" b="1" dirty="0"/>
              <a:t>reference (small) panel</a:t>
            </a:r>
            <a:r>
              <a:rPr lang="en-US" sz="4000" dirty="0"/>
              <a:t> with known performance on top </a:t>
            </a:r>
            <a:r>
              <a:rPr lang="en-US" sz="4000" dirty="0">
                <a:latin typeface="Segoe UI Emoji" panose="020B0502040204020203" pitchFamily="34" charset="0"/>
                <a:ea typeface="Segoe UI Emoji" panose="020B0502040204020203" pitchFamily="34" charset="0"/>
              </a:rPr>
              <a:t>🥪</a:t>
            </a:r>
          </a:p>
          <a:p>
            <a:r>
              <a:rPr lang="uk-UA" sz="4000" dirty="0" smtClean="0"/>
              <a:t>	</a:t>
            </a:r>
            <a:r>
              <a:rPr lang="en-US" sz="4000" dirty="0" smtClean="0"/>
              <a:t>The </a:t>
            </a:r>
            <a:r>
              <a:rPr lang="en-US" sz="4000" b="1" dirty="0"/>
              <a:t>two panels under test</a:t>
            </a:r>
            <a:r>
              <a:rPr lang="en-US" sz="4000" dirty="0"/>
              <a:t> </a:t>
            </a:r>
            <a:r>
              <a:rPr lang="uk-UA" sz="4000" dirty="0" err="1" smtClean="0"/>
              <a:t>are</a:t>
            </a:r>
            <a:r>
              <a:rPr lang="uk-UA" sz="4000" dirty="0" smtClean="0"/>
              <a:t> </a:t>
            </a:r>
            <a:r>
              <a:rPr lang="en-US" sz="4000" dirty="0" smtClean="0"/>
              <a:t>placed </a:t>
            </a:r>
            <a:r>
              <a:rPr lang="en-US" sz="4000" dirty="0"/>
              <a:t>below.</a:t>
            </a:r>
          </a:p>
          <a:p>
            <a:r>
              <a:rPr lang="en-US" sz="4000" b="1" dirty="0"/>
              <a:t>How did it work? </a:t>
            </a:r>
            <a:endParaRPr lang="uk-UA" sz="4000" b="1" dirty="0" smtClean="0"/>
          </a:p>
          <a:p>
            <a:r>
              <a:rPr lang="en-US" sz="4000" b="1" dirty="0" smtClean="0"/>
              <a:t>📊 </a:t>
            </a:r>
            <a:r>
              <a:rPr lang="en-US" sz="4000" b="1" dirty="0"/>
              <a:t>Reference Coincidence: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We collected events where the </a:t>
            </a:r>
            <a:r>
              <a:rPr lang="en-US" sz="4000" b="1" dirty="0"/>
              <a:t>top and bottom panels</a:t>
            </a:r>
            <a:r>
              <a:rPr lang="en-US" sz="4000" dirty="0"/>
              <a:t> fired at the same time — this gives us the total number of muons passing through the system.</a:t>
            </a:r>
          </a:p>
          <a:p>
            <a:r>
              <a:rPr lang="en-US" sz="4000" b="1" dirty="0"/>
              <a:t>📍 Triple Coincidence: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Then, we looked at how often </a:t>
            </a:r>
            <a:r>
              <a:rPr lang="en-US" sz="4000" b="1" dirty="0"/>
              <a:t>all three panels</a:t>
            </a:r>
            <a:r>
              <a:rPr lang="en-US" sz="4000" dirty="0"/>
              <a:t> gave a signal — indicating the tested panel saw the particle too.</a:t>
            </a:r>
          </a:p>
          <a:p>
            <a:r>
              <a:rPr lang="en-US" sz="4000" b="1" dirty="0"/>
              <a:t>➗ Efficiency Calculation: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Efficiency =</a:t>
            </a:r>
            <a:br>
              <a:rPr lang="en-US" sz="4000" dirty="0"/>
            </a:br>
            <a:r>
              <a:rPr lang="en-US" sz="4000" dirty="0"/>
              <a:t>(Triple coincidences)</a:t>
            </a:r>
            <a:br>
              <a:rPr lang="en-US" sz="4000" dirty="0"/>
            </a:br>
            <a:r>
              <a:rPr lang="en-US" sz="4000" dirty="0"/>
              <a:t>÷</a:t>
            </a:r>
            <a:br>
              <a:rPr lang="en-US" sz="4000" dirty="0"/>
            </a:br>
            <a:r>
              <a:rPr lang="en-US" sz="4000" dirty="0"/>
              <a:t>(Reference coincidences)</a:t>
            </a:r>
            <a:br>
              <a:rPr lang="en-US" sz="4000" dirty="0"/>
            </a:br>
            <a:r>
              <a:rPr lang="en-US" sz="4000" dirty="0"/>
              <a:t>for each </a:t>
            </a:r>
            <a:r>
              <a:rPr lang="en-US" sz="4000" b="1" dirty="0"/>
              <a:t>bias voltage level</a:t>
            </a:r>
            <a:r>
              <a:rPr lang="en-US" sz="4000" dirty="0"/>
              <a:t>.</a:t>
            </a:r>
          </a:p>
          <a:p>
            <a:r>
              <a:rPr lang="en-US" sz="4000" b="1" dirty="0"/>
              <a:t>Why does it matter? </a:t>
            </a:r>
            <a:endParaRPr lang="en-US" sz="4000" dirty="0"/>
          </a:p>
          <a:p>
            <a:r>
              <a:rPr lang="en-US" sz="4000" dirty="0"/>
              <a:t>By comparing </a:t>
            </a:r>
            <a:r>
              <a:rPr lang="en-US" sz="4000" b="1" dirty="0"/>
              <a:t>efficiency and noise</a:t>
            </a:r>
            <a:r>
              <a:rPr lang="en-US" sz="4000" dirty="0"/>
              <a:t> for each voltage (see Figs. 11 &amp; 12), we can </a:t>
            </a:r>
            <a:r>
              <a:rPr lang="en-US" sz="4000" b="1" dirty="0"/>
              <a:t>optimize</a:t>
            </a:r>
            <a:r>
              <a:rPr lang="en-US" sz="4000" dirty="0"/>
              <a:t> performance and find the </a:t>
            </a:r>
            <a:r>
              <a:rPr lang="en-US" sz="4000" b="1" dirty="0"/>
              <a:t>sweet spot</a:t>
            </a:r>
            <a:r>
              <a:rPr lang="en-US" sz="4000" dirty="0"/>
              <a:t> between reliable detection and minimal noise 🌟.</a:t>
            </a:r>
          </a:p>
          <a:p>
            <a:endParaRPr lang="uk-UA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66C87-531B-4029-ACC7-4347A0C7F37B}" type="slidenum">
              <a:rPr lang="uk-UA" smtClean="0"/>
              <a:t>11</a:t>
            </a:fld>
            <a:endParaRPr lang="uk-UA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749" y="3140989"/>
            <a:ext cx="4827100" cy="35147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90327" y="501134"/>
            <a:ext cx="848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Fig. 11</a:t>
            </a:r>
            <a:endParaRPr lang="uk-UA" dirty="0"/>
          </a:p>
        </p:txBody>
      </p:sp>
      <p:sp>
        <p:nvSpPr>
          <p:cNvPr id="8" name="TextBox 7"/>
          <p:cNvSpPr txBox="1"/>
          <p:nvPr/>
        </p:nvSpPr>
        <p:spPr>
          <a:xfrm>
            <a:off x="10418849" y="3897745"/>
            <a:ext cx="853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Fig. 12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51459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7828" y="223982"/>
            <a:ext cx="9601200" cy="1096818"/>
          </a:xfrm>
        </p:spPr>
        <p:txBody>
          <a:bodyPr/>
          <a:lstStyle/>
          <a:p>
            <a:pPr algn="ctr"/>
            <a:r>
              <a:rPr lang="en-US" dirty="0" smtClean="0"/>
              <a:t>THANK YOU FOR YOUR ATTENTION!</a:t>
            </a:r>
            <a:endParaRPr lang="uk-UA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66C87-531B-4029-ACC7-4347A0C7F37B}" type="slidenum">
              <a:rPr lang="uk-UA" smtClean="0"/>
              <a:t>12</a:t>
            </a:fld>
            <a:endParaRPr lang="uk-UA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8520" y="1087293"/>
            <a:ext cx="4179816" cy="506571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514856" y="6286361"/>
            <a:ext cx="15071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CERN | 2025</a:t>
            </a:r>
            <a:endParaRPr lang="uk-UA" dirty="0" smtClean="0"/>
          </a:p>
        </p:txBody>
      </p:sp>
    </p:spTree>
    <p:extLst>
      <p:ext uri="{BB962C8B-B14F-4D97-AF65-F5344CB8AC3E}">
        <p14:creationId xmlns:p14="http://schemas.microsoft.com/office/powerpoint/2010/main" val="1397210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902855"/>
          </a:xfrm>
        </p:spPr>
        <p:txBody>
          <a:bodyPr/>
          <a:lstStyle/>
          <a:p>
            <a:pPr algn="ctr"/>
            <a:r>
              <a:rPr lang="en-US" dirty="0"/>
              <a:t>What is </a:t>
            </a:r>
            <a:r>
              <a:rPr lang="en-US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AL</a:t>
            </a:r>
            <a:r>
              <a:rPr lang="en-US" dirty="0" smtClean="0">
                <a:solidFill>
                  <a:schemeClr val="tx1"/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P</a:t>
            </a:r>
            <a:r>
              <a:rPr lang="en-US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HA</a:t>
            </a:r>
            <a:r>
              <a:rPr lang="en-US" dirty="0"/>
              <a:t>?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42654" y="1848166"/>
            <a:ext cx="9601200" cy="434570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📌 </a:t>
            </a:r>
            <a:r>
              <a:rPr lang="en-US" i="1" u="sng" dirty="0"/>
              <a:t>Goal of the experiment</a:t>
            </a:r>
            <a:r>
              <a:rPr lang="en-US" i="1" dirty="0"/>
              <a:t>: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To study antimatter — </a:t>
            </a:r>
            <a:r>
              <a:rPr lang="en-US" dirty="0" smtClean="0"/>
              <a:t>specifically, </a:t>
            </a:r>
            <a:r>
              <a:rPr lang="en-US" dirty="0"/>
              <a:t>antihydrogen — and test fundamental symmetries in physics.</a:t>
            </a:r>
          </a:p>
          <a:p>
            <a:r>
              <a:rPr lang="uk-UA" i="1" dirty="0" smtClean="0">
                <a:ea typeface="Segoe UI Emoji" panose="020B0502040204020203" pitchFamily="34" charset="0"/>
              </a:rPr>
              <a:t>🧪 </a:t>
            </a:r>
            <a:r>
              <a:rPr lang="en-US" i="1" dirty="0" smtClean="0"/>
              <a:t>Why </a:t>
            </a:r>
            <a:r>
              <a:rPr lang="en-US" i="1" dirty="0"/>
              <a:t>it matters:</a:t>
            </a:r>
            <a:endParaRPr lang="en-US" dirty="0"/>
          </a:p>
          <a:p>
            <a:pPr lvl="1"/>
            <a:r>
              <a:rPr lang="en-US" dirty="0"/>
              <a:t>Our Universe is made almost entirely of matter, but the laws of physics suggest it should contain equal amounts of matter and antimatter.</a:t>
            </a:r>
          </a:p>
          <a:p>
            <a:pPr lvl="1"/>
            <a:r>
              <a:rPr lang="en-US" dirty="0"/>
              <a:t>ALPHA investigates whether antimatter behaves the same as matter (CPT symmetry, gravitational interaction, etc.).</a:t>
            </a:r>
          </a:p>
          <a:p>
            <a:r>
              <a:rPr lang="en-US" dirty="0"/>
              <a:t>🎯 </a:t>
            </a:r>
            <a:r>
              <a:rPr lang="en-US" i="1" dirty="0"/>
              <a:t>Key objectives:</a:t>
            </a:r>
            <a:endParaRPr lang="en-US" dirty="0"/>
          </a:p>
          <a:p>
            <a:pPr lvl="1"/>
            <a:r>
              <a:rPr lang="en-US" dirty="0"/>
              <a:t>Trap antihydrogen atoms.</a:t>
            </a:r>
          </a:p>
          <a:p>
            <a:pPr lvl="1"/>
            <a:r>
              <a:rPr lang="en-US" dirty="0"/>
              <a:t>Perform precision </a:t>
            </a:r>
            <a:r>
              <a:rPr lang="en-US" dirty="0" smtClean="0"/>
              <a:t>measurements, such as spectroscopy</a:t>
            </a:r>
            <a:endParaRPr lang="en-US" dirty="0"/>
          </a:p>
          <a:p>
            <a:pPr lvl="1"/>
            <a:r>
              <a:rPr lang="en-US" dirty="0"/>
              <a:t>Test how antihydrogen responds to gravity (ALPHA-g</a:t>
            </a:r>
            <a:r>
              <a:rPr lang="en-US" dirty="0" smtClean="0"/>
              <a:t>).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				CERN </a:t>
            </a:r>
            <a:r>
              <a:rPr lang="en-US" dirty="0"/>
              <a:t>| 2025</a:t>
            </a:r>
            <a:endParaRPr lang="uk-UA" dirty="0"/>
          </a:p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66C87-531B-4029-ACC7-4347A0C7F37B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72528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599" y="485518"/>
            <a:ext cx="9601200" cy="939800"/>
          </a:xfrm>
        </p:spPr>
        <p:txBody>
          <a:bodyPr/>
          <a:lstStyle/>
          <a:p>
            <a:pPr algn="ctr"/>
            <a:r>
              <a:rPr lang="en-US" dirty="0" smtClean="0"/>
              <a:t>THE ALPHA EXPERIMENT</a:t>
            </a:r>
            <a:endParaRPr lang="uk-UA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10855" y="1425318"/>
            <a:ext cx="7552383" cy="4485259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66C87-531B-4029-ACC7-4347A0C7F37B}" type="slidenum">
              <a:rPr lang="uk-UA" smtClean="0"/>
              <a:t>3</a:t>
            </a:fld>
            <a:endParaRPr lang="uk-UA"/>
          </a:p>
        </p:txBody>
      </p:sp>
      <p:sp>
        <p:nvSpPr>
          <p:cNvPr id="6" name="TextBox 5"/>
          <p:cNvSpPr txBox="1"/>
          <p:nvPr/>
        </p:nvSpPr>
        <p:spPr>
          <a:xfrm>
            <a:off x="5458691" y="5981700"/>
            <a:ext cx="18749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CERN | 2025</a:t>
            </a:r>
            <a:endParaRPr lang="uk-UA" dirty="0" smtClean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75804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66C87-531B-4029-ACC7-4347A0C7F37B}" type="slidenum">
              <a:rPr lang="uk-UA" smtClean="0"/>
              <a:t>4</a:t>
            </a:fld>
            <a:endParaRPr lang="uk-UA"/>
          </a:p>
        </p:txBody>
      </p:sp>
      <p:cxnSp>
        <p:nvCxnSpPr>
          <p:cNvPr id="4" name="Соединительная линия уступом 3"/>
          <p:cNvCxnSpPr>
            <a:endCxn id="43" idx="0"/>
          </p:cNvCxnSpPr>
          <p:nvPr/>
        </p:nvCxnSpPr>
        <p:spPr>
          <a:xfrm rot="10800000" flipV="1">
            <a:off x="3580609" y="2022764"/>
            <a:ext cx="1841137" cy="121999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Соединительная линия уступом 9"/>
          <p:cNvCxnSpPr>
            <a:endCxn id="42" idx="0"/>
          </p:cNvCxnSpPr>
          <p:nvPr/>
        </p:nvCxnSpPr>
        <p:spPr>
          <a:xfrm>
            <a:off x="7361382" y="2022764"/>
            <a:ext cx="1861951" cy="128967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Заголовок 1"/>
          <p:cNvSpPr txBox="1">
            <a:spLocks/>
          </p:cNvSpPr>
          <p:nvPr/>
        </p:nvSpPr>
        <p:spPr>
          <a:xfrm>
            <a:off x="1467828" y="63435"/>
            <a:ext cx="9601200" cy="5489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My contribution</a:t>
            </a:r>
            <a:endParaRPr lang="uk-UA" dirty="0"/>
          </a:p>
        </p:txBody>
      </p:sp>
      <p:pic>
        <p:nvPicPr>
          <p:cNvPr id="42" name="Рисунок 4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5564" y="3312443"/>
            <a:ext cx="2715537" cy="1916355"/>
          </a:xfrm>
          <a:prstGeom prst="rect">
            <a:avLst/>
          </a:prstGeom>
        </p:spPr>
      </p:pic>
      <p:pic>
        <p:nvPicPr>
          <p:cNvPr id="43" name="Рисунок 4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505" y="3242756"/>
            <a:ext cx="2372205" cy="1959330"/>
          </a:xfrm>
          <a:prstGeom prst="rect">
            <a:avLst/>
          </a:prstGeom>
        </p:spPr>
      </p:pic>
      <p:sp>
        <p:nvSpPr>
          <p:cNvPr id="44" name="Прямоугольник 43"/>
          <p:cNvSpPr/>
          <p:nvPr/>
        </p:nvSpPr>
        <p:spPr>
          <a:xfrm>
            <a:off x="5514856" y="6084054"/>
            <a:ext cx="15071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CERN | 2025</a:t>
            </a:r>
            <a:endParaRPr lang="uk-UA" dirty="0" smtClean="0"/>
          </a:p>
        </p:txBody>
      </p:sp>
      <p:pic>
        <p:nvPicPr>
          <p:cNvPr id="62" name="Рисунок 6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777" y="812801"/>
            <a:ext cx="2266950" cy="287481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35050" y="5228798"/>
            <a:ext cx="1491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</a:t>
            </a:r>
            <a:r>
              <a:rPr lang="en-US" b="1" dirty="0" smtClean="0"/>
              <a:t>ata </a:t>
            </a:r>
            <a:r>
              <a:rPr lang="en-US" b="1" dirty="0"/>
              <a:t>analysis</a:t>
            </a:r>
            <a:endParaRPr lang="uk-UA" dirty="0"/>
          </a:p>
        </p:txBody>
      </p:sp>
      <p:sp>
        <p:nvSpPr>
          <p:cNvPr id="5" name="TextBox 4"/>
          <p:cNvSpPr txBox="1"/>
          <p:nvPr/>
        </p:nvSpPr>
        <p:spPr>
          <a:xfrm>
            <a:off x="7677150" y="5287094"/>
            <a:ext cx="3768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</a:t>
            </a:r>
            <a:r>
              <a:rPr lang="en-US" b="1" dirty="0" smtClean="0"/>
              <a:t>alibrating </a:t>
            </a:r>
            <a:r>
              <a:rPr lang="en-US" b="1" dirty="0"/>
              <a:t>the scintillating detectors</a:t>
            </a:r>
            <a:r>
              <a:rPr lang="en-US" dirty="0"/>
              <a:t>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38438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3891" y="269335"/>
            <a:ext cx="9601200" cy="773545"/>
          </a:xfrm>
        </p:spPr>
        <p:txBody>
          <a:bodyPr/>
          <a:lstStyle/>
          <a:p>
            <a:pPr algn="ctr"/>
            <a:r>
              <a:rPr lang="en-US" dirty="0" smtClean="0"/>
              <a:t>OUR MODEL</a:t>
            </a:r>
            <a:endParaRPr lang="uk-UA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66C87-531B-4029-ACC7-4347A0C7F37B}" type="slidenum">
              <a:rPr lang="uk-UA" smtClean="0"/>
              <a:t>5</a:t>
            </a:fld>
            <a:endParaRPr lang="uk-UA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1174" y="1149826"/>
            <a:ext cx="3983213" cy="28975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073" y="1214712"/>
            <a:ext cx="3983213" cy="28975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5605" y="1343721"/>
            <a:ext cx="3628525" cy="263957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03054" y="4047418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Fig. 1</a:t>
            </a:r>
            <a:endParaRPr lang="uk-UA" dirty="0"/>
          </a:p>
        </p:txBody>
      </p:sp>
      <p:sp>
        <p:nvSpPr>
          <p:cNvPr id="8" name="TextBox 7"/>
          <p:cNvSpPr txBox="1"/>
          <p:nvPr/>
        </p:nvSpPr>
        <p:spPr>
          <a:xfrm>
            <a:off x="6016997" y="3980272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Fig. 2</a:t>
            </a:r>
            <a:endParaRPr lang="uk-UA" dirty="0"/>
          </a:p>
        </p:txBody>
      </p:sp>
      <p:sp>
        <p:nvSpPr>
          <p:cNvPr id="9" name="TextBox 8"/>
          <p:cNvSpPr txBox="1"/>
          <p:nvPr/>
        </p:nvSpPr>
        <p:spPr>
          <a:xfrm>
            <a:off x="10099586" y="3980272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Fig. 3</a:t>
            </a:r>
            <a:endParaRPr lang="uk-UA" dirty="0"/>
          </a:p>
        </p:txBody>
      </p:sp>
      <p:sp>
        <p:nvSpPr>
          <p:cNvPr id="10" name="TextBox 9"/>
          <p:cNvSpPr txBox="1"/>
          <p:nvPr/>
        </p:nvSpPr>
        <p:spPr>
          <a:xfrm>
            <a:off x="2103521" y="4456550"/>
            <a:ext cx="825269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Model Description: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We model </a:t>
            </a:r>
            <a:r>
              <a:rPr lang="en-US" dirty="0"/>
              <a:t>o</a:t>
            </a:r>
            <a:r>
              <a:rPr lang="en-US" dirty="0" smtClean="0"/>
              <a:t>ur data using a combination of two Gaussian functions, each representing a distinct component.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We add a constant term C to account for any baseline signal.</a:t>
            </a:r>
          </a:p>
          <a:p>
            <a:endParaRPr lang="en-US" dirty="0"/>
          </a:p>
          <a:p>
            <a:endParaRPr lang="en-US" dirty="0" smtClean="0"/>
          </a:p>
          <a:p>
            <a:pPr algn="ctr"/>
            <a:r>
              <a:rPr lang="en-US" dirty="0"/>
              <a:t>CERN | 2025</a:t>
            </a:r>
            <a:endParaRPr lang="uk-UA" dirty="0"/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7222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893618"/>
          </a:xfrm>
        </p:spPr>
        <p:txBody>
          <a:bodyPr/>
          <a:lstStyle/>
          <a:p>
            <a:r>
              <a:rPr lang="en-US" sz="3600" dirty="0" smtClean="0"/>
              <a:t>Negative log-likelihood method</a:t>
            </a:r>
            <a:endParaRPr lang="uk-UA" sz="3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Текст 3"/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723900" y="1579418"/>
                <a:ext cx="3855720" cy="4287982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b="1" dirty="0" smtClean="0"/>
                  <a:t>Main Points:</a:t>
                </a:r>
                <a:endParaRPr lang="en-US" dirty="0"/>
              </a:p>
              <a:p>
                <a:r>
                  <a:rPr lang="en-US" b="1" dirty="0" smtClean="0"/>
                  <a:t>1. Concept </a:t>
                </a:r>
                <a:r>
                  <a:rPr lang="en-US" b="1" dirty="0"/>
                  <a:t>Overview:</a:t>
                </a:r>
                <a:endParaRPr lang="en-US" dirty="0"/>
              </a:p>
              <a:p>
                <a:pPr lvl="1"/>
                <a:r>
                  <a:rPr lang="en-US" dirty="0"/>
                  <a:t>The NLL transforms the product of probabilities into a sum of logarithms, which is more numerically stable.</a:t>
                </a:r>
              </a:p>
              <a:p>
                <a:pPr lvl="1"/>
                <a:r>
                  <a:rPr lang="en-US" dirty="0"/>
                  <a:t>Minimizing the NLL is equivalent to maximizing the likelihood of observing our data under the model.</a:t>
                </a:r>
              </a:p>
              <a:p>
                <a:r>
                  <a:rPr lang="en-US" b="1" dirty="0" smtClean="0"/>
                  <a:t>2. NLL </a:t>
                </a:r>
                <a:r>
                  <a:rPr lang="en-US" b="1" dirty="0"/>
                  <a:t>for Our Model:</a:t>
                </a:r>
                <a:endParaRPr lang="en-US" dirty="0"/>
              </a:p>
              <a:p>
                <a:pPr lvl="1"/>
                <a:r>
                  <a:rPr lang="en-US" dirty="0"/>
                  <a:t>We express our NLL as follows</a:t>
                </a:r>
                <a:r>
                  <a:rPr lang="en-US" dirty="0" smtClean="0"/>
                  <a:t>:</a:t>
                </a:r>
              </a:p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𝑁𝐿𝐿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func>
                                <m:func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ln</m:t>
                                  </m:r>
                                </m:fName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d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func>
                                    <m:func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b="0" i="0" smtClean="0">
                                          <a:latin typeface="Cambria Math" panose="02040503050406030204" pitchFamily="18" charset="0"/>
                                        </a:rPr>
                                        <m:t>ln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𝑛𝑜𝑟𝑚</m:t>
                                          </m:r>
                                        </m:e>
                                      </m:d>
                                    </m:e>
                                  </m:func>
                                </m:e>
                              </m:func>
                            </m:e>
                          </m:nary>
                        </m:e>
                      </m:d>
                    </m:oMath>
                  </m:oMathPara>
                </a14:m>
                <a:endParaRPr lang="en-US" dirty="0"/>
              </a:p>
              <a:p>
                <a:pPr lvl="1"/>
                <a:r>
                  <a:rPr lang="en-US" dirty="0" smtClean="0"/>
                  <a:t>where</a:t>
                </a:r>
                <a:r>
                  <a:rPr lang="en-US" dirty="0"/>
                  <a:t>: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𝑀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/>
                  <a:t> is the value of our combined Gaussian model at each data point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  <a:endParaRPr lang="en-US" dirty="0"/>
              </a:p>
              <a:p>
                <a:pPr lvl="2"/>
                <a:r>
                  <a:rPr lang="en-US" dirty="0"/>
                  <a:t>The </a:t>
                </a:r>
                <a:r>
                  <a:rPr lang="en-US" dirty="0" smtClean="0"/>
                  <a:t>term </a:t>
                </a:r>
                <a:r>
                  <a:rPr lang="en-US" i="1" dirty="0" smtClean="0"/>
                  <a:t>norm</a:t>
                </a:r>
                <a:r>
                  <a:rPr lang="en-US" dirty="0" smtClean="0"/>
                  <a:t> </a:t>
                </a:r>
                <a:r>
                  <a:rPr lang="en-US" dirty="0"/>
                  <a:t>is the normalization factor obtained via numerical integration over the fit range.</a:t>
                </a:r>
              </a:p>
              <a:p>
                <a:endParaRPr lang="uk-UA" dirty="0"/>
              </a:p>
            </p:txBody>
          </p:sp>
        </mc:Choice>
        <mc:Fallback>
          <p:sp>
            <p:nvSpPr>
              <p:cNvPr id="4" name="Текс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723900" y="1579418"/>
                <a:ext cx="3855720" cy="4287982"/>
              </a:xfrm>
              <a:blipFill>
                <a:blip r:embed="rId2"/>
                <a:stretch>
                  <a:fillRect l="-633" t="-568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66C87-531B-4029-ACC7-4347A0C7F37B}" type="slidenum">
              <a:rPr lang="uk-UA" smtClean="0"/>
              <a:t>6</a:t>
            </a:fld>
            <a:endParaRPr lang="uk-UA"/>
          </a:p>
        </p:txBody>
      </p:sp>
      <p:pic>
        <p:nvPicPr>
          <p:cNvPr id="6" name="Объект 7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138638" y="2251018"/>
            <a:ext cx="5645594" cy="147239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857673" y="3796145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Fig. 4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55081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949036"/>
          </a:xfrm>
        </p:spPr>
        <p:txBody>
          <a:bodyPr/>
          <a:lstStyle/>
          <a:p>
            <a:r>
              <a:rPr lang="en-US" dirty="0" smtClean="0"/>
              <a:t>The offset of the trap</a:t>
            </a:r>
            <a:endParaRPr lang="uk-UA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5922" y="157017"/>
            <a:ext cx="4206854" cy="313293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23900" y="1911926"/>
            <a:ext cx="3855720" cy="4692073"/>
          </a:xfrm>
        </p:spPr>
        <p:txBody>
          <a:bodyPr>
            <a:normAutofit fontScale="70000" lnSpcReduction="20000"/>
          </a:bodyPr>
          <a:lstStyle/>
          <a:p>
            <a:r>
              <a:rPr lang="en-US" sz="1800" b="1" dirty="0" smtClean="0"/>
              <a:t>🔍 </a:t>
            </a:r>
            <a:r>
              <a:rPr lang="en-US" sz="1800" b="1" dirty="0"/>
              <a:t>Motivation: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To ensure accurate spatial measurements in future analyses—such as </a:t>
            </a:r>
            <a:r>
              <a:rPr lang="en-US" sz="1800" b="1" dirty="0"/>
              <a:t>vertex reconstruction</a:t>
            </a:r>
            <a:r>
              <a:rPr lang="en-US" sz="1800" dirty="0"/>
              <a:t>—we need to understand and correct any systematic offsets in position data</a:t>
            </a:r>
            <a:r>
              <a:rPr lang="en-US" sz="1800" dirty="0" smtClean="0"/>
              <a:t>.</a:t>
            </a:r>
          </a:p>
          <a:p>
            <a:r>
              <a:rPr lang="en-US" sz="1800" b="1" dirty="0" smtClean="0">
                <a:latin typeface="Segoe UI Emoji" panose="020B0502040204020203" pitchFamily="34" charset="0"/>
                <a:ea typeface="Segoe UI Emoji" panose="020B0502040204020203" pitchFamily="34" charset="0"/>
              </a:rPr>
              <a:t>🧪</a:t>
            </a:r>
            <a:r>
              <a:rPr lang="en-US" sz="1800" b="1" dirty="0" smtClean="0"/>
              <a:t> Methodology: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We compared the </a:t>
            </a:r>
            <a:r>
              <a:rPr lang="en-US" sz="1800" b="1" dirty="0" smtClean="0"/>
              <a:t>calculated z-positions</a:t>
            </a:r>
            <a:r>
              <a:rPr lang="en-US" sz="1800" dirty="0" smtClean="0"/>
              <a:t> with the </a:t>
            </a:r>
            <a:r>
              <a:rPr lang="en-US" sz="1800" b="1" dirty="0" smtClean="0"/>
              <a:t>expected</a:t>
            </a:r>
            <a:r>
              <a:rPr lang="en-US" sz="1800" dirty="0" smtClean="0"/>
              <a:t> values and performed a linear regression analysis. The slope near 1 confirms consistency, while the intercept reveals a measurable </a:t>
            </a:r>
            <a:r>
              <a:rPr lang="en-US" sz="1800" b="1" dirty="0" smtClean="0"/>
              <a:t>offset</a:t>
            </a:r>
            <a:r>
              <a:rPr lang="en-US" sz="1800" dirty="0" smtClean="0"/>
              <a:t>.</a:t>
            </a:r>
          </a:p>
          <a:p>
            <a:r>
              <a:rPr lang="en-US" sz="1800" b="1" dirty="0" smtClean="0"/>
              <a:t>📏 </a:t>
            </a:r>
            <a:r>
              <a:rPr lang="en-US" sz="1800" b="1" dirty="0"/>
              <a:t>Result: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An offset of approximately </a:t>
            </a:r>
            <a:r>
              <a:rPr lang="en-US" sz="1800" b="1" dirty="0"/>
              <a:t>2.66 mm</a:t>
            </a:r>
            <a:r>
              <a:rPr lang="en-US" sz="1800" dirty="0"/>
              <a:t> was identified. This correction factor will be essential in improving the spatial precision of future reconstruction efforts.</a:t>
            </a:r>
          </a:p>
          <a:p>
            <a:r>
              <a:rPr lang="en-US" sz="1800" b="1" dirty="0"/>
              <a:t>📊 Visualization: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The graph shows the relationship between expected and calculated z-values. The 3D image illustrates a </a:t>
            </a:r>
            <a:r>
              <a:rPr lang="en-US" sz="1800" b="1" dirty="0"/>
              <a:t>simulated vertex fit</a:t>
            </a:r>
            <a:r>
              <a:rPr lang="en-US" sz="1800" dirty="0"/>
              <a:t>—a future application of the improved accuracy.</a:t>
            </a:r>
          </a:p>
          <a:p>
            <a:endParaRPr lang="uk-UA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66C87-531B-4029-ACC7-4347A0C7F37B}" type="slidenum">
              <a:rPr lang="uk-UA" smtClean="0"/>
              <a:t>7</a:t>
            </a:fld>
            <a:endParaRPr lang="uk-UA"/>
          </a:p>
        </p:txBody>
      </p:sp>
      <p:sp>
        <p:nvSpPr>
          <p:cNvPr id="7" name="TextBox 6"/>
          <p:cNvSpPr txBox="1"/>
          <p:nvPr/>
        </p:nvSpPr>
        <p:spPr>
          <a:xfrm>
            <a:off x="8044873" y="3666836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Fig. 6</a:t>
            </a:r>
            <a:endParaRPr lang="uk-UA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951" y="3289953"/>
            <a:ext cx="3219090" cy="304323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12776" y="415637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Fig. 5</a:t>
            </a:r>
            <a:endParaRPr lang="uk-UA" dirty="0"/>
          </a:p>
        </p:txBody>
      </p:sp>
      <p:sp>
        <p:nvSpPr>
          <p:cNvPr id="9" name="TextBox 8"/>
          <p:cNvSpPr txBox="1"/>
          <p:nvPr/>
        </p:nvSpPr>
        <p:spPr>
          <a:xfrm>
            <a:off x="7326407" y="3666835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Fig. 6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288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66270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			The </a:t>
            </a:r>
            <a:r>
              <a:rPr lang="en-US" dirty="0"/>
              <a:t>Hardware Part</a:t>
            </a:r>
            <a:endParaRPr lang="uk-UA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1615255"/>
            <a:ext cx="4443984" cy="725609"/>
          </a:xfrm>
        </p:spPr>
        <p:txBody>
          <a:bodyPr/>
          <a:lstStyle/>
          <a:p>
            <a:r>
              <a:rPr lang="en-US" dirty="0"/>
              <a:t>ALPHA-g experimental setup</a:t>
            </a:r>
            <a:endParaRPr lang="uk-UA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28816" y="1601232"/>
            <a:ext cx="4443984" cy="725609"/>
          </a:xfrm>
        </p:spPr>
        <p:txBody>
          <a:bodyPr/>
          <a:lstStyle/>
          <a:p>
            <a:r>
              <a:rPr lang="en-US" dirty="0"/>
              <a:t>Scintillating panels</a:t>
            </a:r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66C87-531B-4029-ACC7-4347A0C7F37B}" type="slidenum">
              <a:rPr lang="uk-UA" smtClean="0"/>
              <a:t>8</a:t>
            </a:fld>
            <a:endParaRPr lang="uk-UA"/>
          </a:p>
        </p:txBody>
      </p:sp>
      <p:pic>
        <p:nvPicPr>
          <p:cNvPr id="8" name="Объект 4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745" y="2579563"/>
            <a:ext cx="4237116" cy="3137745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579564"/>
            <a:ext cx="4443984" cy="313774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5514856" y="6084054"/>
            <a:ext cx="15071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CERN | 2025</a:t>
            </a:r>
            <a:endParaRPr lang="uk-UA" dirty="0" smtClean="0"/>
          </a:p>
        </p:txBody>
      </p:sp>
    </p:spTree>
    <p:extLst>
      <p:ext uri="{BB962C8B-B14F-4D97-AF65-F5344CB8AC3E}">
        <p14:creationId xmlns:p14="http://schemas.microsoft.com/office/powerpoint/2010/main" val="104037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1032164"/>
          </a:xfrm>
        </p:spPr>
        <p:txBody>
          <a:bodyPr/>
          <a:lstStyle/>
          <a:p>
            <a:r>
              <a:rPr lang="en-US" sz="4000" dirty="0"/>
              <a:t>Noise Response to Bias Voltage</a:t>
            </a:r>
            <a:endParaRPr lang="uk-UA" sz="40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3138" y="144674"/>
            <a:ext cx="4829593" cy="294451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23900" y="1958109"/>
            <a:ext cx="3855720" cy="4405746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Main Points:</a:t>
            </a:r>
            <a:endParaRPr lang="en-US" dirty="0"/>
          </a:p>
          <a:p>
            <a:r>
              <a:rPr lang="en-US" b="1" dirty="0"/>
              <a:t>🔬 Measurement Objective: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We investigated how </a:t>
            </a:r>
            <a:r>
              <a:rPr lang="en-US" b="1" dirty="0"/>
              <a:t>cosmic ray noise</a:t>
            </a:r>
            <a:r>
              <a:rPr lang="en-US" dirty="0"/>
              <a:t> changes as we vary the </a:t>
            </a:r>
            <a:r>
              <a:rPr lang="en-US" b="1" dirty="0"/>
              <a:t>bias voltage</a:t>
            </a:r>
            <a:r>
              <a:rPr lang="en-US" dirty="0"/>
              <a:t> applied to each </a:t>
            </a:r>
            <a:r>
              <a:rPr lang="en-US" b="1" dirty="0"/>
              <a:t>scintillating panel</a:t>
            </a:r>
            <a:r>
              <a:rPr lang="en-US" dirty="0"/>
              <a:t>.</a:t>
            </a:r>
          </a:p>
          <a:p>
            <a:r>
              <a:rPr lang="en-US" b="1" dirty="0"/>
              <a:t>📊 Observed Trend: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As shown in the plot, increasing the </a:t>
            </a:r>
            <a:r>
              <a:rPr lang="en-US" b="1" dirty="0"/>
              <a:t>bias voltage</a:t>
            </a:r>
            <a:r>
              <a:rPr lang="en-US" dirty="0"/>
              <a:t> leads to a </a:t>
            </a:r>
            <a:r>
              <a:rPr lang="en-US" b="1" dirty="0"/>
              <a:t>higher noise frequency</a:t>
            </a:r>
            <a:r>
              <a:rPr lang="en-US" dirty="0"/>
              <a:t>. This behavior is expected due to the enhanced sensitivity of the photodetectors at higher voltages.</a:t>
            </a:r>
          </a:p>
          <a:p>
            <a:r>
              <a:rPr lang="en-US" b="1" dirty="0"/>
              <a:t>💡 Implication: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These measurements help define the </a:t>
            </a:r>
            <a:r>
              <a:rPr lang="en-US" b="1" dirty="0"/>
              <a:t>optimal working voltage</a:t>
            </a:r>
            <a:r>
              <a:rPr lang="en-US" dirty="0"/>
              <a:t> range—balancing noise levels and detection efficiency for future operation.</a:t>
            </a:r>
          </a:p>
          <a:p>
            <a:endParaRPr lang="uk-UA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66C87-531B-4029-ACC7-4347A0C7F37B}" type="slidenum">
              <a:rPr lang="uk-UA" smtClean="0"/>
              <a:t>9</a:t>
            </a:fld>
            <a:endParaRPr lang="uk-UA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1938" y="3125534"/>
            <a:ext cx="4850793" cy="353015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139055" y="563418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Fig. 7</a:t>
            </a:r>
            <a:endParaRPr lang="uk-UA" dirty="0"/>
          </a:p>
        </p:txBody>
      </p:sp>
      <p:sp>
        <p:nvSpPr>
          <p:cNvPr id="8" name="TextBox 7"/>
          <p:cNvSpPr txBox="1"/>
          <p:nvPr/>
        </p:nvSpPr>
        <p:spPr>
          <a:xfrm>
            <a:off x="11092873" y="3583709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Fig. 8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27968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Уголки</Template>
  <TotalTime>3135</TotalTime>
  <Words>280</Words>
  <Application>Microsoft Office PowerPoint</Application>
  <PresentationFormat>Широкоэкранный</PresentationFormat>
  <Paragraphs>96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Cambria Math</vt:lpstr>
      <vt:lpstr>Franklin Gothic Book</vt:lpstr>
      <vt:lpstr>Segoe UI Emoji</vt:lpstr>
      <vt:lpstr>Segoe UI Symbol</vt:lpstr>
      <vt:lpstr>Crop</vt:lpstr>
      <vt:lpstr>Data Analysis and Hardware Implementation for the ALPHA-g Experiment</vt:lpstr>
      <vt:lpstr>What is ALPHA?</vt:lpstr>
      <vt:lpstr>THE ALPHA EXPERIMENT</vt:lpstr>
      <vt:lpstr>Презентация PowerPoint</vt:lpstr>
      <vt:lpstr>OUR MODEL</vt:lpstr>
      <vt:lpstr>Negative log-likelihood method</vt:lpstr>
      <vt:lpstr>The offset of the trap</vt:lpstr>
      <vt:lpstr>   The Hardware Part</vt:lpstr>
      <vt:lpstr>Noise Response to Bias Voltage</vt:lpstr>
      <vt:lpstr>Noise Rate vs Threshold</vt:lpstr>
      <vt:lpstr>Panel Efficiency vs Voltage ⚡ </vt:lpstr>
      <vt:lpstr>THANK YOU FOR YOUR ATTENTION!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Dimon Skywallker</dc:creator>
  <cp:lastModifiedBy>Dimon Skywallker</cp:lastModifiedBy>
  <cp:revision>45</cp:revision>
  <dcterms:created xsi:type="dcterms:W3CDTF">2025-04-13T19:07:52Z</dcterms:created>
  <dcterms:modified xsi:type="dcterms:W3CDTF">2025-04-15T23:23:37Z</dcterms:modified>
</cp:coreProperties>
</file>