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335" r:id="rId3"/>
    <p:sldId id="334" r:id="rId4"/>
    <p:sldId id="346" r:id="rId5"/>
    <p:sldId id="343" r:id="rId6"/>
    <p:sldId id="341" r:id="rId7"/>
    <p:sldId id="345" r:id="rId8"/>
    <p:sldId id="338" r:id="rId9"/>
    <p:sldId id="340" r:id="rId10"/>
    <p:sldId id="344" r:id="rId11"/>
    <p:sldId id="337" r:id="rId12"/>
    <p:sldId id="339" r:id="rId13"/>
    <p:sldId id="342" r:id="rId14"/>
    <p:sldId id="333" r:id="rId15"/>
    <p:sldId id="347"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B781547A-BCDF-47BD-97CB-712BFB6F1CA7}">
          <p14:sldIdLst>
            <p14:sldId id="292"/>
          </p14:sldIdLst>
        </p14:section>
        <p14:section name="main" id="{6B234D44-53F9-409E-B616-6D0EEF713A77}">
          <p14:sldIdLst>
            <p14:sldId id="335"/>
            <p14:sldId id="334"/>
            <p14:sldId id="346"/>
            <p14:sldId id="343"/>
            <p14:sldId id="341"/>
            <p14:sldId id="345"/>
            <p14:sldId id="338"/>
            <p14:sldId id="340"/>
            <p14:sldId id="344"/>
            <p14:sldId id="337"/>
            <p14:sldId id="339"/>
            <p14:sldId id="342"/>
          </p14:sldIdLst>
        </p14:section>
        <p14:section name="supl" id="{1716E864-CD1E-4ABC-B804-697E64724212}">
          <p14:sldIdLst>
            <p14:sldId id="333"/>
            <p14:sldId id="347"/>
          </p14:sldIdLst>
        </p14:section>
      </p14:sectionLst>
    </p:ext>
    <p:ext uri="{EFAFB233-063F-42B5-8137-9DF3F51BA10A}">
      <p15:sldGuideLst xmlns:p15="http://schemas.microsoft.com/office/powerpoint/2012/main">
        <p15:guide id="1" pos="3840" userDrawn="1">
          <p15:clr>
            <a:srgbClr val="A4A3A4"/>
          </p15:clr>
        </p15:guide>
        <p15:guide id="2" orient="horz" pos="2160" userDrawn="1">
          <p15:clr>
            <a:srgbClr val="A4A3A4"/>
          </p15:clr>
        </p15:guide>
        <p15:guide id="3" pos="5133" userDrawn="1">
          <p15:clr>
            <a:srgbClr val="A4A3A4"/>
          </p15:clr>
        </p15:guide>
        <p15:guide id="4" pos="7680" userDrawn="1">
          <p15:clr>
            <a:srgbClr val="A4A3A4"/>
          </p15:clr>
        </p15:guide>
        <p15:guide id="6" orient="horz" pos="1616" userDrawn="1">
          <p15:clr>
            <a:srgbClr val="A4A3A4"/>
          </p15:clr>
        </p15:guide>
        <p15:guide id="7" orient="horz" pos="4320" userDrawn="1">
          <p15:clr>
            <a:srgbClr val="A4A3A4"/>
          </p15:clr>
        </p15:guide>
        <p15:guide id="8" orient="horz"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Руслан Якубович" initials="РЯ" lastIdx="1" clrIdx="0">
    <p:extLst>
      <p:ext uri="{19B8F6BF-5375-455C-9EA6-DF929625EA0E}">
        <p15:presenceInfo xmlns:p15="http://schemas.microsoft.com/office/powerpoint/2012/main" userId="28d5f70f36ef8ac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64040"/>
    <a:srgbClr val="09FF20"/>
    <a:srgbClr val="F97F7F"/>
    <a:srgbClr val="F75F5F"/>
    <a:srgbClr val="EE2E2E"/>
    <a:srgbClr val="FAEAEA"/>
    <a:srgbClr val="F58383"/>
    <a:srgbClr val="000000"/>
    <a:srgbClr val="E8ECE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autoAdjust="0"/>
    <p:restoredTop sz="94660"/>
  </p:normalViewPr>
  <p:slideViewPr>
    <p:cSldViewPr snapToGrid="0">
      <p:cViewPr>
        <p:scale>
          <a:sx n="66" d="100"/>
          <a:sy n="66" d="100"/>
        </p:scale>
        <p:origin x="1699" y="365"/>
      </p:cViewPr>
      <p:guideLst>
        <p:guide pos="3840"/>
        <p:guide orient="horz" pos="2160"/>
        <p:guide pos="5133"/>
        <p:guide pos="7680"/>
        <p:guide orient="horz" pos="1616"/>
        <p:guide orient="horz" pos="4320"/>
        <p:guide orient="horz"/>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D120FC-94F0-4145-957F-C242C235A00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117E14D-B897-4A1F-BF26-58FB4C899D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B5129741-7661-4B96-9CE0-9BD04F86ED73}"/>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B366D939-9340-4176-8B29-E3780D8E463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14D62F4-747A-4E4F-BB5E-F3636860FBF1}"/>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300084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55E54A-9C00-45AC-BF28-BDE4A529F8A1}"/>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93051025-716C-4529-B3F3-0FB9E381167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31C63C8-8378-4609-BE26-1261FD505C26}"/>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D546C066-5025-4D24-BD85-10B85626272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863963F-FC1B-443A-8C97-937B452AD69D}"/>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267884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B5C8608-6119-4945-BDC3-2F1DC9DF7D8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65217AC-DED2-4942-B92F-230544463F0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A8AB510-F784-4E29-B5EC-2F0F6334EDDF}"/>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1B44AF18-C305-4227-93A9-A9D89A7A7DC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3328D11-C9B6-48AC-85D3-D23C47B033CA}"/>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1592770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EFAC05-0233-4788-9C19-DE2B5877C0A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7FD9FBF-68C5-4C7C-A130-72901DDDD0B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C2F9FA6-267B-45D6-97F2-DE46254D66D7}"/>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1E0BB5D1-4AB2-4472-8DB9-A7F94A4399D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630366A-9D6B-4DB6-90BC-AD92CDBFB8B3}"/>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3389514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9EFF1C-094F-4EC3-BF71-91008F7E12D4}"/>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2426FBC-118F-4FF2-9A63-5FC009DD3A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FBCF67C-64DD-437F-B80E-5D9763E2D4B4}"/>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B9051854-899A-427A-9921-26A04D440EE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947BD4F-0F2C-4511-ABED-07078FC0E9BC}"/>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626394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84E261-2153-4481-8ABB-35D39704633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2777E15-DB9D-469D-9864-43F06E59073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1D31B93-7DA6-4983-9E9C-C0343A33696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28270D5-F25D-475A-94F1-2A389F32A7CF}"/>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6" name="Нижний колонтитул 5">
            <a:extLst>
              <a:ext uri="{FF2B5EF4-FFF2-40B4-BE49-F238E27FC236}">
                <a16:creationId xmlns:a16="http://schemas.microsoft.com/office/drawing/2014/main" id="{0ED063F7-3EE2-492A-8008-3A1F1505E3E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DFED34A-B41B-4ABC-8D4A-DC9A0C49D5C9}"/>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286640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53412A-CB78-493A-93C2-F838A172F67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A8FE339-1676-45AB-95B4-284FD6036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94BF847-603A-4C47-A5D9-860FA52A8E4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36AB7FE7-7741-4CDB-A142-755711BF8E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437BE21E-0801-4C1B-9FDA-8FF9C596A13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CFB6F25-0F80-44AA-9A0C-F66304678268}"/>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8" name="Нижний колонтитул 7">
            <a:extLst>
              <a:ext uri="{FF2B5EF4-FFF2-40B4-BE49-F238E27FC236}">
                <a16:creationId xmlns:a16="http://schemas.microsoft.com/office/drawing/2014/main" id="{E08F29D0-E24A-431C-93D6-5B8617A4F6E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E5F16BED-9405-40E9-98DA-7E922B29B960}"/>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622515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1BA331E-189A-41AB-8265-1DFFFDDD752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B28F18FA-DA59-4015-B21F-9C1542C785B8}"/>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4" name="Нижний колонтитул 3">
            <a:extLst>
              <a:ext uri="{FF2B5EF4-FFF2-40B4-BE49-F238E27FC236}">
                <a16:creationId xmlns:a16="http://schemas.microsoft.com/office/drawing/2014/main" id="{9FDB4BB0-F11A-4C90-876C-D0776DB906CD}"/>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D6D67AB-29C5-4BF9-B714-BE7348DA9145}"/>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323342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1B5C293-145F-4DD1-82F0-FA797F00D911}"/>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3" name="Нижний колонтитул 2">
            <a:extLst>
              <a:ext uri="{FF2B5EF4-FFF2-40B4-BE49-F238E27FC236}">
                <a16:creationId xmlns:a16="http://schemas.microsoft.com/office/drawing/2014/main" id="{C05F8251-22A5-4A78-BCC4-4E444373DDF7}"/>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DDE332F-2D39-4C1D-BEAC-CEC1DFAB5799}"/>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2056062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9417DF-DB86-4A6D-8BD0-5F2C01D9553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573BF01-E149-408C-A49E-146F8443EA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088F81D-B6D2-4D58-9D74-20AE23E72B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29D2CDD-8BD3-466A-B6C6-BE41A0B867A3}"/>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6" name="Нижний колонтитул 5">
            <a:extLst>
              <a:ext uri="{FF2B5EF4-FFF2-40B4-BE49-F238E27FC236}">
                <a16:creationId xmlns:a16="http://schemas.microsoft.com/office/drawing/2014/main" id="{62CAF204-3C71-4A65-BB1B-873A66FB405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1C89A2A-B1D1-4412-8F19-9DDA87D8F99E}"/>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2781813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524AB8-E2B1-4253-BE4E-8ED86EAA784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48D3E46D-3956-4CD6-8EAF-352C3ED9F3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9824A7B6-7E19-4008-B3D2-F6FB1EA5F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995B539-FDC4-4500-A343-B323DCD57785}"/>
              </a:ext>
            </a:extLst>
          </p:cNvPr>
          <p:cNvSpPr>
            <a:spLocks noGrp="1"/>
          </p:cNvSpPr>
          <p:nvPr>
            <p:ph type="dt" sz="half" idx="10"/>
          </p:nvPr>
        </p:nvSpPr>
        <p:spPr/>
        <p:txBody>
          <a:bodyPr/>
          <a:lstStyle/>
          <a:p>
            <a:fld id="{CA0D1EC7-EC14-4917-BD7F-A0FC275BC6BC}" type="datetimeFigureOut">
              <a:rPr lang="ru-RU" smtClean="0"/>
              <a:t>15.04.2025</a:t>
            </a:fld>
            <a:endParaRPr lang="ru-RU"/>
          </a:p>
        </p:txBody>
      </p:sp>
      <p:sp>
        <p:nvSpPr>
          <p:cNvPr id="6" name="Нижний колонтитул 5">
            <a:extLst>
              <a:ext uri="{FF2B5EF4-FFF2-40B4-BE49-F238E27FC236}">
                <a16:creationId xmlns:a16="http://schemas.microsoft.com/office/drawing/2014/main" id="{4DCDDC8C-A636-43DF-BB70-62800EAE6CB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23EA269-AE93-4249-AA79-75619BD57E34}"/>
              </a:ext>
            </a:extLst>
          </p:cNvPr>
          <p:cNvSpPr>
            <a:spLocks noGrp="1"/>
          </p:cNvSpPr>
          <p:nvPr>
            <p:ph type="sldNum" sz="quarter" idx="12"/>
          </p:nvPr>
        </p:nvSpPr>
        <p:spPr/>
        <p:txBody>
          <a:bodyPr/>
          <a:lstStyle/>
          <a:p>
            <a:fld id="{6D2B39D6-D6C1-452D-A101-703384B4CDE3}" type="slidenum">
              <a:rPr lang="ru-RU" smtClean="0"/>
              <a:t>‹#›</a:t>
            </a:fld>
            <a:endParaRPr lang="ru-RU"/>
          </a:p>
        </p:txBody>
      </p:sp>
    </p:spTree>
    <p:extLst>
      <p:ext uri="{BB962C8B-B14F-4D97-AF65-F5344CB8AC3E}">
        <p14:creationId xmlns:p14="http://schemas.microsoft.com/office/powerpoint/2010/main" val="2497080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BD61BB-52E0-4486-AF40-907F6CAC73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C672186-D6C9-49B6-96A7-2DF261B133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765173F-515E-413E-9D21-792246AE30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0D1EC7-EC14-4917-BD7F-A0FC275BC6BC}" type="datetimeFigureOut">
              <a:rPr lang="ru-RU" smtClean="0"/>
              <a:t>15.04.2025</a:t>
            </a:fld>
            <a:endParaRPr lang="ru-RU"/>
          </a:p>
        </p:txBody>
      </p:sp>
      <p:sp>
        <p:nvSpPr>
          <p:cNvPr id="5" name="Нижний колонтитул 4">
            <a:extLst>
              <a:ext uri="{FF2B5EF4-FFF2-40B4-BE49-F238E27FC236}">
                <a16:creationId xmlns:a16="http://schemas.microsoft.com/office/drawing/2014/main" id="{AC5C4A11-4337-435D-BC1E-93C85788A8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84266D5C-C25F-46CF-8BB3-396D16B135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B39D6-D6C1-452D-A101-703384B4CDE3}" type="slidenum">
              <a:rPr lang="ru-RU" smtClean="0"/>
              <a:t>‹#›</a:t>
            </a:fld>
            <a:endParaRPr lang="ru-RU"/>
          </a:p>
        </p:txBody>
      </p:sp>
    </p:spTree>
    <p:extLst>
      <p:ext uri="{BB962C8B-B14F-4D97-AF65-F5344CB8AC3E}">
        <p14:creationId xmlns:p14="http://schemas.microsoft.com/office/powerpoint/2010/main" val="4060568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9CB159D2-B4E1-46FE-825D-835E715C385E}"/>
              </a:ext>
            </a:extLst>
          </p:cNvPr>
          <p:cNvSpPr txBox="1"/>
          <p:nvPr/>
        </p:nvSpPr>
        <p:spPr>
          <a:xfrm>
            <a:off x="0" y="2806840"/>
            <a:ext cx="9960077" cy="461665"/>
          </a:xfrm>
          <a:prstGeom prst="rect">
            <a:avLst/>
          </a:prstGeom>
          <a:noFill/>
        </p:spPr>
        <p:txBody>
          <a:bodyPr wrap="square">
            <a:spAutoFit/>
          </a:bodyPr>
          <a:lstStyle/>
          <a:p>
            <a:r>
              <a:rPr lang="en-GB" sz="2400" dirty="0">
                <a:latin typeface="Century Gothic" panose="020B0502020202020204" pitchFamily="34" charset="0"/>
              </a:rPr>
              <a:t>small Monitored Drift Tube </a:t>
            </a:r>
            <a:r>
              <a:rPr lang="en-GB" sz="2400" dirty="0">
                <a:solidFill>
                  <a:srgbClr val="292929"/>
                </a:solidFill>
                <a:effectLst/>
                <a:latin typeface="Century Gothic" panose="020B0502020202020204" pitchFamily="34" charset="0"/>
              </a:rPr>
              <a:t>modules commissioning</a:t>
            </a:r>
            <a:endParaRPr lang="ru-RU" sz="2400" dirty="0">
              <a:latin typeface="Century Gothic" panose="020B0502020202020204" pitchFamily="34" charset="0"/>
            </a:endParaRPr>
          </a:p>
        </p:txBody>
      </p:sp>
      <p:sp>
        <p:nvSpPr>
          <p:cNvPr id="9" name="TextBox 8">
            <a:extLst>
              <a:ext uri="{FF2B5EF4-FFF2-40B4-BE49-F238E27FC236}">
                <a16:creationId xmlns:a16="http://schemas.microsoft.com/office/drawing/2014/main" id="{7ABC773E-FB6B-45A4-AF34-B83B1E167E0C}"/>
              </a:ext>
            </a:extLst>
          </p:cNvPr>
          <p:cNvSpPr txBox="1"/>
          <p:nvPr/>
        </p:nvSpPr>
        <p:spPr>
          <a:xfrm>
            <a:off x="-2495" y="3423118"/>
            <a:ext cx="2832903" cy="646331"/>
          </a:xfrm>
          <a:prstGeom prst="rect">
            <a:avLst/>
          </a:prstGeom>
          <a:noFill/>
        </p:spPr>
        <p:txBody>
          <a:bodyPr wrap="square">
            <a:spAutoFit/>
          </a:bodyPr>
          <a:lstStyle/>
          <a:p>
            <a:r>
              <a:rPr lang="en-US" dirty="0">
                <a:latin typeface="Century Gothic" panose="020B0502020202020204" pitchFamily="34" charset="0"/>
              </a:rPr>
              <a:t>Ruslan Yakubovych</a:t>
            </a:r>
          </a:p>
          <a:p>
            <a:r>
              <a:rPr lang="en-US" dirty="0">
                <a:latin typeface="Century Gothic" panose="020B0502020202020204" pitchFamily="34" charset="0"/>
              </a:rPr>
              <a:t>16/04/2025</a:t>
            </a:r>
            <a:endParaRPr lang="ru-RU" dirty="0">
              <a:latin typeface="Century Gothic" panose="020B0502020202020204" pitchFamily="34" charset="0"/>
            </a:endParaRPr>
          </a:p>
        </p:txBody>
      </p:sp>
      <p:pic>
        <p:nvPicPr>
          <p:cNvPr id="6" name="Рисунок 5">
            <a:extLst>
              <a:ext uri="{FF2B5EF4-FFF2-40B4-BE49-F238E27FC236}">
                <a16:creationId xmlns:a16="http://schemas.microsoft.com/office/drawing/2014/main" id="{9078B8DC-F397-4BEC-AA5F-2F2A580BFF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0972" y="4315881"/>
            <a:ext cx="1691028" cy="1764127"/>
          </a:xfrm>
          <a:prstGeom prst="rect">
            <a:avLst/>
          </a:prstGeom>
        </p:spPr>
      </p:pic>
      <p:pic>
        <p:nvPicPr>
          <p:cNvPr id="7" name="Рисунок 6">
            <a:extLst>
              <a:ext uri="{FF2B5EF4-FFF2-40B4-BE49-F238E27FC236}">
                <a16:creationId xmlns:a16="http://schemas.microsoft.com/office/drawing/2014/main" id="{C91BE245-73F1-48DD-9155-78D56D3B1D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8478" y="862488"/>
            <a:ext cx="1692275" cy="1667866"/>
          </a:xfrm>
          <a:prstGeom prst="rect">
            <a:avLst/>
          </a:prstGeom>
        </p:spPr>
      </p:pic>
      <p:pic>
        <p:nvPicPr>
          <p:cNvPr id="8" name="Рисунок 7">
            <a:extLst>
              <a:ext uri="{FF2B5EF4-FFF2-40B4-BE49-F238E27FC236}">
                <a16:creationId xmlns:a16="http://schemas.microsoft.com/office/drawing/2014/main" id="{4FA18CB5-B945-46A5-8843-CB8EFF07A1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9725" y="2530354"/>
            <a:ext cx="1691028" cy="1785527"/>
          </a:xfrm>
          <a:prstGeom prst="rect">
            <a:avLst/>
          </a:prstGeom>
        </p:spPr>
      </p:pic>
      <p:sp>
        <p:nvSpPr>
          <p:cNvPr id="12" name="TextBox 11">
            <a:extLst>
              <a:ext uri="{FF2B5EF4-FFF2-40B4-BE49-F238E27FC236}">
                <a16:creationId xmlns:a16="http://schemas.microsoft.com/office/drawing/2014/main" id="{76547D78-8858-4159-B4B0-EB547C39C577}"/>
              </a:ext>
            </a:extLst>
          </p:cNvPr>
          <p:cNvSpPr txBox="1"/>
          <p:nvPr/>
        </p:nvSpPr>
        <p:spPr>
          <a:xfrm>
            <a:off x="-2495" y="2230993"/>
            <a:ext cx="7295535" cy="369332"/>
          </a:xfrm>
          <a:prstGeom prst="rect">
            <a:avLst/>
          </a:prstGeom>
          <a:noFill/>
        </p:spPr>
        <p:txBody>
          <a:bodyPr wrap="square">
            <a:spAutoFit/>
          </a:bodyPr>
          <a:lstStyle/>
          <a:p>
            <a:r>
              <a:rPr lang="en-US" dirty="0">
                <a:latin typeface="Century Gothic" panose="020B0502020202020204" pitchFamily="34" charset="0"/>
              </a:rPr>
              <a:t>Under the program: Research abroad at CERN</a:t>
            </a:r>
            <a:endParaRPr lang="ru-RU" dirty="0">
              <a:latin typeface="Century Gothic" panose="020B0502020202020204" pitchFamily="34" charset="0"/>
            </a:endParaRPr>
          </a:p>
        </p:txBody>
      </p:sp>
    </p:spTree>
    <p:extLst>
      <p:ext uri="{BB962C8B-B14F-4D97-AF65-F5344CB8AC3E}">
        <p14:creationId xmlns:p14="http://schemas.microsoft.com/office/powerpoint/2010/main" val="1561845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441146" cy="369332"/>
          </a:xfrm>
          <a:prstGeom prst="rect">
            <a:avLst/>
          </a:prstGeom>
          <a:noFill/>
        </p:spPr>
        <p:txBody>
          <a:bodyPr wrap="none" rtlCol="0">
            <a:spAutoFit/>
          </a:bodyPr>
          <a:lstStyle/>
          <a:p>
            <a:r>
              <a:rPr lang="ru-RU" sz="1800" dirty="0">
                <a:latin typeface="Century Gothic" panose="020B0502020202020204" pitchFamily="34" charset="0"/>
              </a:rPr>
              <a:t>10</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About software part</a:t>
            </a:r>
            <a:endParaRPr lang="ru-RU" dirty="0">
              <a:latin typeface="Century Gothic" panose="020B0502020202020204" pitchFamily="34" charset="0"/>
            </a:endParaRPr>
          </a:p>
        </p:txBody>
      </p:sp>
      <p:sp>
        <p:nvSpPr>
          <p:cNvPr id="28" name="TextBox 27">
            <a:extLst>
              <a:ext uri="{FF2B5EF4-FFF2-40B4-BE49-F238E27FC236}">
                <a16:creationId xmlns:a16="http://schemas.microsoft.com/office/drawing/2014/main" id="{B3D4AED7-04D6-4B8D-97B9-7648C0861427}"/>
              </a:ext>
            </a:extLst>
          </p:cNvPr>
          <p:cNvSpPr txBox="1"/>
          <p:nvPr/>
        </p:nvSpPr>
        <p:spPr>
          <a:xfrm>
            <a:off x="400723" y="641420"/>
            <a:ext cx="8655091" cy="1077218"/>
          </a:xfrm>
          <a:prstGeom prst="rect">
            <a:avLst/>
          </a:prstGeom>
          <a:noFill/>
        </p:spPr>
        <p:txBody>
          <a:bodyPr wrap="square">
            <a:spAutoFit/>
          </a:bodyPr>
          <a:lstStyle/>
          <a:p>
            <a:pPr algn="just"/>
            <a:r>
              <a:rPr lang="en-US" sz="1600" dirty="0">
                <a:latin typeface="Century Gothic" panose="020B0502020202020204" pitchFamily="34" charset="0"/>
              </a:rPr>
              <a:t>The second one analyses the spectra of the tubes and finds all abnormal ones.</a:t>
            </a:r>
            <a:endParaRPr lang="ru-RU" sz="1600" dirty="0">
              <a:latin typeface="Century Gothic" panose="020B0502020202020204" pitchFamily="34" charset="0"/>
            </a:endParaRPr>
          </a:p>
          <a:p>
            <a:pPr algn="just"/>
            <a:endParaRPr lang="en-US" sz="1600" dirty="0">
              <a:latin typeface="Century Gothic" panose="020B0502020202020204" pitchFamily="34" charset="0"/>
            </a:endParaRPr>
          </a:p>
          <a:p>
            <a:pPr algn="just"/>
            <a:r>
              <a:rPr lang="en-US" sz="1600" dirty="0">
                <a:latin typeface="Century Gothic" panose="020B0502020202020204" pitchFamily="34" charset="0"/>
              </a:rPr>
              <a:t>In this way problems can be found even if they do not corrupt key parameters, which is very important, because such problems can accidentally pop up when it is too late</a:t>
            </a:r>
            <a:r>
              <a:rPr lang="ru-RU" sz="1600" dirty="0">
                <a:latin typeface="Century Gothic" panose="020B0502020202020204" pitchFamily="34" charset="0"/>
              </a:rPr>
              <a:t>.</a:t>
            </a:r>
            <a:endParaRPr lang="en-US" sz="1600" dirty="0">
              <a:latin typeface="Century Gothic" panose="020B0502020202020204" pitchFamily="34" charset="0"/>
            </a:endParaRPr>
          </a:p>
        </p:txBody>
      </p:sp>
      <p:grpSp>
        <p:nvGrpSpPr>
          <p:cNvPr id="35" name="Группа 34">
            <a:extLst>
              <a:ext uri="{FF2B5EF4-FFF2-40B4-BE49-F238E27FC236}">
                <a16:creationId xmlns:a16="http://schemas.microsoft.com/office/drawing/2014/main" id="{C6F1828F-7B58-491E-B80C-7BE42537693D}"/>
              </a:ext>
            </a:extLst>
          </p:cNvPr>
          <p:cNvGrpSpPr/>
          <p:nvPr/>
        </p:nvGrpSpPr>
        <p:grpSpPr>
          <a:xfrm>
            <a:off x="-11068" y="1923962"/>
            <a:ext cx="12192000" cy="2757291"/>
            <a:chOff x="-11068" y="1923962"/>
            <a:chExt cx="12192000" cy="2757291"/>
          </a:xfrm>
        </p:grpSpPr>
        <p:grpSp>
          <p:nvGrpSpPr>
            <p:cNvPr id="8" name="Группа 7">
              <a:extLst>
                <a:ext uri="{FF2B5EF4-FFF2-40B4-BE49-F238E27FC236}">
                  <a16:creationId xmlns:a16="http://schemas.microsoft.com/office/drawing/2014/main" id="{50BB8FD7-D1AF-4BD3-AF2C-BA390EE99EBF}"/>
                </a:ext>
              </a:extLst>
            </p:cNvPr>
            <p:cNvGrpSpPr/>
            <p:nvPr/>
          </p:nvGrpSpPr>
          <p:grpSpPr>
            <a:xfrm>
              <a:off x="-11068" y="1923963"/>
              <a:ext cx="4023969" cy="2757290"/>
              <a:chOff x="-32924" y="4298202"/>
              <a:chExt cx="2924555" cy="2003953"/>
            </a:xfrm>
          </p:grpSpPr>
          <p:sp>
            <p:nvSpPr>
              <p:cNvPr id="42" name="Прямоугольник 41">
                <a:extLst>
                  <a:ext uri="{FF2B5EF4-FFF2-40B4-BE49-F238E27FC236}">
                    <a16:creationId xmlns:a16="http://schemas.microsoft.com/office/drawing/2014/main" id="{903BCF16-F996-4A56-B971-5236B632FE63}"/>
                  </a:ext>
                </a:extLst>
              </p:cNvPr>
              <p:cNvSpPr/>
              <p:nvPr/>
            </p:nvSpPr>
            <p:spPr>
              <a:xfrm>
                <a:off x="-32924" y="4298202"/>
                <a:ext cx="2924555" cy="2003953"/>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1" name="Рисунок 40">
                <a:extLst>
                  <a:ext uri="{FF2B5EF4-FFF2-40B4-BE49-F238E27FC236}">
                    <a16:creationId xmlns:a16="http://schemas.microsoft.com/office/drawing/2014/main" id="{512E70EE-751E-4170-BC79-7D5E6AC941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5" y="4338884"/>
                <a:ext cx="2852904" cy="1934728"/>
              </a:xfrm>
              <a:prstGeom prst="rect">
                <a:avLst/>
              </a:prstGeom>
            </p:spPr>
          </p:pic>
        </p:grpSp>
        <p:grpSp>
          <p:nvGrpSpPr>
            <p:cNvPr id="10" name="Группа 9">
              <a:extLst>
                <a:ext uri="{FF2B5EF4-FFF2-40B4-BE49-F238E27FC236}">
                  <a16:creationId xmlns:a16="http://schemas.microsoft.com/office/drawing/2014/main" id="{13E02137-CD94-4D80-AE4E-5D0A4ADB17C3}"/>
                </a:ext>
              </a:extLst>
            </p:cNvPr>
            <p:cNvGrpSpPr/>
            <p:nvPr/>
          </p:nvGrpSpPr>
          <p:grpSpPr>
            <a:xfrm>
              <a:off x="4000803" y="1923963"/>
              <a:ext cx="4023969" cy="2757290"/>
              <a:chOff x="4276499" y="2287973"/>
              <a:chExt cx="2924555" cy="2003953"/>
            </a:xfrm>
          </p:grpSpPr>
          <p:sp>
            <p:nvSpPr>
              <p:cNvPr id="44" name="Прямоугольник 43">
                <a:extLst>
                  <a:ext uri="{FF2B5EF4-FFF2-40B4-BE49-F238E27FC236}">
                    <a16:creationId xmlns:a16="http://schemas.microsoft.com/office/drawing/2014/main" id="{D8ECE356-AB97-46DF-8440-2A5A6FAA2FB1}"/>
                  </a:ext>
                </a:extLst>
              </p:cNvPr>
              <p:cNvSpPr/>
              <p:nvPr/>
            </p:nvSpPr>
            <p:spPr>
              <a:xfrm>
                <a:off x="4276499" y="2287973"/>
                <a:ext cx="2924555" cy="2003953"/>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5" name="Рисунок 4">
                <a:extLst>
                  <a:ext uri="{FF2B5EF4-FFF2-40B4-BE49-F238E27FC236}">
                    <a16:creationId xmlns:a16="http://schemas.microsoft.com/office/drawing/2014/main" id="{78B12822-FFC0-4C14-B02A-801DF6AB7F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5300" y="2322441"/>
                <a:ext cx="2852904" cy="1934728"/>
              </a:xfrm>
              <a:prstGeom prst="rect">
                <a:avLst/>
              </a:prstGeom>
            </p:spPr>
          </p:pic>
        </p:grpSp>
        <p:grpSp>
          <p:nvGrpSpPr>
            <p:cNvPr id="11" name="Группа 10">
              <a:extLst>
                <a:ext uri="{FF2B5EF4-FFF2-40B4-BE49-F238E27FC236}">
                  <a16:creationId xmlns:a16="http://schemas.microsoft.com/office/drawing/2014/main" id="{ECFACC96-727B-4821-B79C-71821687105F}"/>
                </a:ext>
              </a:extLst>
            </p:cNvPr>
            <p:cNvGrpSpPr/>
            <p:nvPr/>
          </p:nvGrpSpPr>
          <p:grpSpPr>
            <a:xfrm>
              <a:off x="8024772" y="1923962"/>
              <a:ext cx="4156160" cy="2757271"/>
              <a:chOff x="4095555" y="4323643"/>
              <a:chExt cx="2577029" cy="1898085"/>
            </a:xfrm>
          </p:grpSpPr>
          <p:sp>
            <p:nvSpPr>
              <p:cNvPr id="43" name="Прямоугольник 42">
                <a:extLst>
                  <a:ext uri="{FF2B5EF4-FFF2-40B4-BE49-F238E27FC236}">
                    <a16:creationId xmlns:a16="http://schemas.microsoft.com/office/drawing/2014/main" id="{8CA0BA29-D78D-4E63-98D6-BCD7BACBCEFB}"/>
                  </a:ext>
                </a:extLst>
              </p:cNvPr>
              <p:cNvSpPr/>
              <p:nvPr/>
            </p:nvSpPr>
            <p:spPr>
              <a:xfrm>
                <a:off x="4095555" y="4323643"/>
                <a:ext cx="2577029" cy="1898085"/>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026" name="Picture 2">
                <a:extLst>
                  <a:ext uri="{FF2B5EF4-FFF2-40B4-BE49-F238E27FC236}">
                    <a16:creationId xmlns:a16="http://schemas.microsoft.com/office/drawing/2014/main" id="{A8C33411-2AC4-4EAF-B5E7-3AEBE282A4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6023" y="4338884"/>
                <a:ext cx="2546561" cy="1854502"/>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6" name="Прямая со стрелкой 45">
              <a:extLst>
                <a:ext uri="{FF2B5EF4-FFF2-40B4-BE49-F238E27FC236}">
                  <a16:creationId xmlns:a16="http://schemas.microsoft.com/office/drawing/2014/main" id="{84AD4F53-3C15-42E7-B3D9-F2114D508D3F}"/>
                </a:ext>
              </a:extLst>
            </p:cNvPr>
            <p:cNvCxnSpPr>
              <a:cxnSpLocks/>
            </p:cNvCxnSpPr>
            <p:nvPr/>
          </p:nvCxnSpPr>
          <p:spPr>
            <a:xfrm flipH="1">
              <a:off x="2548414" y="3396387"/>
              <a:ext cx="698248" cy="424843"/>
            </a:xfrm>
            <a:prstGeom prst="straightConnector1">
              <a:avLst/>
            </a:prstGeom>
            <a:ln w="31750">
              <a:solidFill>
                <a:srgbClr val="FF0000"/>
              </a:solidFill>
              <a:tailEnd type="stealth" w="lg" len="lg"/>
            </a:ln>
          </p:spPr>
          <p:style>
            <a:lnRef idx="3">
              <a:schemeClr val="dk1"/>
            </a:lnRef>
            <a:fillRef idx="0">
              <a:schemeClr val="dk1"/>
            </a:fillRef>
            <a:effectRef idx="2">
              <a:schemeClr val="dk1"/>
            </a:effectRef>
            <a:fontRef idx="minor">
              <a:schemeClr val="tx1"/>
            </a:fontRef>
          </p:style>
        </p:cxnSp>
        <p:cxnSp>
          <p:nvCxnSpPr>
            <p:cNvPr id="47" name="Прямая со стрелкой 46">
              <a:extLst>
                <a:ext uri="{FF2B5EF4-FFF2-40B4-BE49-F238E27FC236}">
                  <a16:creationId xmlns:a16="http://schemas.microsoft.com/office/drawing/2014/main" id="{C2E61B2D-BBCE-4AF3-B3A2-AED3B2317F16}"/>
                </a:ext>
              </a:extLst>
            </p:cNvPr>
            <p:cNvCxnSpPr>
              <a:cxnSpLocks/>
            </p:cNvCxnSpPr>
            <p:nvPr/>
          </p:nvCxnSpPr>
          <p:spPr>
            <a:xfrm flipH="1" flipV="1">
              <a:off x="5631453" y="3302409"/>
              <a:ext cx="856966" cy="93978"/>
            </a:xfrm>
            <a:prstGeom prst="straightConnector1">
              <a:avLst/>
            </a:prstGeom>
            <a:ln w="31750">
              <a:solidFill>
                <a:srgbClr val="FF0000"/>
              </a:solidFill>
              <a:tailEnd type="stealth" w="lg" len="lg"/>
            </a:ln>
          </p:spPr>
          <p:style>
            <a:lnRef idx="3">
              <a:schemeClr val="dk1"/>
            </a:lnRef>
            <a:fillRef idx="0">
              <a:schemeClr val="dk1"/>
            </a:fillRef>
            <a:effectRef idx="2">
              <a:schemeClr val="dk1"/>
            </a:effectRef>
            <a:fontRef idx="minor">
              <a:schemeClr val="tx1"/>
            </a:fontRef>
          </p:style>
        </p:cxnSp>
        <p:cxnSp>
          <p:nvCxnSpPr>
            <p:cNvPr id="49" name="Прямая со стрелкой 48">
              <a:extLst>
                <a:ext uri="{FF2B5EF4-FFF2-40B4-BE49-F238E27FC236}">
                  <a16:creationId xmlns:a16="http://schemas.microsoft.com/office/drawing/2014/main" id="{EFBE9C9E-733F-47C5-9D4D-FFBDB4E4B14D}"/>
                </a:ext>
              </a:extLst>
            </p:cNvPr>
            <p:cNvCxnSpPr>
              <a:cxnSpLocks/>
            </p:cNvCxnSpPr>
            <p:nvPr/>
          </p:nvCxnSpPr>
          <p:spPr>
            <a:xfrm flipH="1" flipV="1">
              <a:off x="11255058" y="3720216"/>
              <a:ext cx="632334" cy="213980"/>
            </a:xfrm>
            <a:prstGeom prst="straightConnector1">
              <a:avLst/>
            </a:prstGeom>
            <a:ln w="31750">
              <a:solidFill>
                <a:srgbClr val="FF0000"/>
              </a:solidFill>
              <a:tailEnd type="stealth" w="lg" len="lg"/>
            </a:ln>
          </p:spPr>
          <p:style>
            <a:lnRef idx="3">
              <a:schemeClr val="dk1"/>
            </a:lnRef>
            <a:fillRef idx="0">
              <a:schemeClr val="dk1"/>
            </a:fillRef>
            <a:effectRef idx="2">
              <a:schemeClr val="dk1"/>
            </a:effectRef>
            <a:fontRef idx="minor">
              <a:schemeClr val="tx1"/>
            </a:fontRef>
          </p:style>
        </p:cxnSp>
      </p:grpSp>
      <p:sp>
        <p:nvSpPr>
          <p:cNvPr id="50" name="TextBox 49">
            <a:extLst>
              <a:ext uri="{FF2B5EF4-FFF2-40B4-BE49-F238E27FC236}">
                <a16:creationId xmlns:a16="http://schemas.microsoft.com/office/drawing/2014/main" id="{75F14278-8BDD-4C37-99A5-FC089880C99D}"/>
              </a:ext>
            </a:extLst>
          </p:cNvPr>
          <p:cNvSpPr txBox="1"/>
          <p:nvPr/>
        </p:nvSpPr>
        <p:spPr>
          <a:xfrm>
            <a:off x="1585731" y="5237679"/>
            <a:ext cx="9020537" cy="892552"/>
          </a:xfrm>
          <a:prstGeom prst="rect">
            <a:avLst/>
          </a:prstGeom>
          <a:noFill/>
        </p:spPr>
        <p:txBody>
          <a:bodyPr wrap="square">
            <a:spAutoFit/>
          </a:bodyPr>
          <a:lstStyle/>
          <a:p>
            <a:pPr algn="ctr"/>
            <a:r>
              <a:rPr lang="ru-RU" dirty="0">
                <a:latin typeface="Century Gothic" panose="020B0502020202020204" pitchFamily="34" charset="0"/>
              </a:rPr>
              <a:t>In </a:t>
            </a:r>
            <a:r>
              <a:rPr lang="ru-RU" dirty="0" err="1">
                <a:latin typeface="Century Gothic" panose="020B0502020202020204" pitchFamily="34" charset="0"/>
              </a:rPr>
              <a:t>this</a:t>
            </a:r>
            <a:r>
              <a:rPr lang="ru-RU" dirty="0">
                <a:latin typeface="Century Gothic" panose="020B0502020202020204" pitchFamily="34" charset="0"/>
              </a:rPr>
              <a:t> </a:t>
            </a:r>
            <a:r>
              <a:rPr lang="ru-RU" dirty="0" err="1">
                <a:latin typeface="Century Gothic" panose="020B0502020202020204" pitchFamily="34" charset="0"/>
              </a:rPr>
              <a:t>way</a:t>
            </a:r>
            <a:r>
              <a:rPr lang="ru-RU" dirty="0">
                <a:latin typeface="Century Gothic" panose="020B0502020202020204" pitchFamily="34" charset="0"/>
              </a:rPr>
              <a:t> I </a:t>
            </a:r>
            <a:r>
              <a:rPr lang="ru-RU" dirty="0" err="1">
                <a:latin typeface="Century Gothic" panose="020B0502020202020204" pitchFamily="34" charset="0"/>
              </a:rPr>
              <a:t>was</a:t>
            </a:r>
            <a:r>
              <a:rPr lang="ru-RU" dirty="0">
                <a:latin typeface="Century Gothic" panose="020B0502020202020204" pitchFamily="34" charset="0"/>
              </a:rPr>
              <a:t> </a:t>
            </a:r>
            <a:r>
              <a:rPr lang="ru-RU" dirty="0" err="1">
                <a:latin typeface="Century Gothic" panose="020B0502020202020204" pitchFamily="34" charset="0"/>
              </a:rPr>
              <a:t>able</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a:t>
            </a:r>
            <a:r>
              <a:rPr lang="ru-RU" dirty="0" err="1">
                <a:latin typeface="Century Gothic" panose="020B0502020202020204" pitchFamily="34" charset="0"/>
              </a:rPr>
              <a:t>fully</a:t>
            </a:r>
            <a:r>
              <a:rPr lang="ru-RU" dirty="0">
                <a:latin typeface="Century Gothic" panose="020B0502020202020204" pitchFamily="34" charset="0"/>
              </a:rPr>
              <a:t> </a:t>
            </a:r>
            <a:r>
              <a:rPr lang="ru-RU" dirty="0" err="1">
                <a:latin typeface="Century Gothic" panose="020B0502020202020204" pitchFamily="34" charset="0"/>
              </a:rPr>
              <a:t>automate</a:t>
            </a:r>
            <a:r>
              <a:rPr lang="ru-RU" dirty="0">
                <a:latin typeface="Century Gothic" panose="020B0502020202020204" pitchFamily="34" charset="0"/>
              </a:rPr>
              <a:t> </a:t>
            </a:r>
            <a:r>
              <a:rPr lang="ru-RU" dirty="0" err="1">
                <a:latin typeface="Century Gothic" panose="020B0502020202020204" pitchFamily="34" charset="0"/>
              </a:rPr>
              <a:t>my</a:t>
            </a:r>
            <a:r>
              <a:rPr lang="ru-RU" dirty="0">
                <a:latin typeface="Century Gothic" panose="020B0502020202020204" pitchFamily="34" charset="0"/>
              </a:rPr>
              <a:t> </a:t>
            </a:r>
            <a:r>
              <a:rPr lang="ru-RU" dirty="0" err="1">
                <a:latin typeface="Century Gothic" panose="020B0502020202020204" pitchFamily="34" charset="0"/>
              </a:rPr>
              <a:t>work</a:t>
            </a:r>
            <a:r>
              <a:rPr lang="ru-RU" dirty="0">
                <a:latin typeface="Century Gothic" panose="020B0502020202020204" pitchFamily="34" charset="0"/>
              </a:rPr>
              <a:t>. </a:t>
            </a:r>
          </a:p>
          <a:p>
            <a:pPr algn="ctr"/>
            <a:endParaRPr lang="ru-RU" dirty="0">
              <a:latin typeface="Century Gothic" panose="020B0502020202020204" pitchFamily="34" charset="0"/>
            </a:endParaRPr>
          </a:p>
          <a:p>
            <a:pPr algn="ctr"/>
            <a:r>
              <a:rPr lang="ru-RU" sz="1600" dirty="0">
                <a:latin typeface="Century Gothic" panose="020B0502020202020204" pitchFamily="34" charset="0"/>
              </a:rPr>
              <a:t>And </a:t>
            </a:r>
            <a:r>
              <a:rPr lang="ru-RU" sz="1600" dirty="0" err="1">
                <a:latin typeface="Century Gothic" panose="020B0502020202020204" pitchFamily="34" charset="0"/>
              </a:rPr>
              <a:t>afterwards</a:t>
            </a:r>
            <a:r>
              <a:rPr lang="ru-RU" sz="1600" dirty="0">
                <a:latin typeface="Century Gothic" panose="020B0502020202020204" pitchFamily="34" charset="0"/>
              </a:rPr>
              <a:t> I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actively</a:t>
            </a:r>
            <a:r>
              <a:rPr lang="ru-RU" sz="1600" dirty="0">
                <a:latin typeface="Century Gothic" panose="020B0502020202020204" pitchFamily="34" charset="0"/>
              </a:rPr>
              <a:t> </a:t>
            </a:r>
            <a:r>
              <a:rPr lang="ru-RU" sz="1600" dirty="0" err="1">
                <a:latin typeface="Century Gothic" panose="020B0502020202020204" pitchFamily="34" charset="0"/>
              </a:rPr>
              <a:t>involved</a:t>
            </a:r>
            <a:r>
              <a:rPr lang="ru-RU" sz="1600" dirty="0">
                <a:latin typeface="Century Gothic" panose="020B0502020202020204" pitchFamily="34" charset="0"/>
              </a:rPr>
              <a:t> </a:t>
            </a:r>
            <a:r>
              <a:rPr lang="ru-RU" sz="1600" dirty="0" err="1">
                <a:latin typeface="Century Gothic" panose="020B0502020202020204" pitchFamily="34" charset="0"/>
              </a:rPr>
              <a:t>in</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hardwares</a:t>
            </a:r>
            <a:r>
              <a:rPr lang="ru-RU" sz="1600" dirty="0">
                <a:latin typeface="Century Gothic" panose="020B0502020202020204" pitchFamily="34" charset="0"/>
              </a:rPr>
              <a:t> </a:t>
            </a:r>
            <a:r>
              <a:rPr lang="ru-RU" sz="1600" dirty="0" err="1">
                <a:latin typeface="Century Gothic" panose="020B0502020202020204" pitchFamily="34" charset="0"/>
              </a:rPr>
              <a:t>part</a:t>
            </a:r>
            <a:r>
              <a:rPr lang="ru-RU" sz="1600" dirty="0">
                <a:latin typeface="Century Gothic" panose="020B0502020202020204" pitchFamily="34" charset="0"/>
              </a:rPr>
              <a:t>, as </a:t>
            </a:r>
            <a:r>
              <a:rPr lang="ru-RU" sz="1600" dirty="0" err="1">
                <a:latin typeface="Century Gothic" panose="020B0502020202020204" pitchFamily="34" charset="0"/>
              </a:rPr>
              <a:t>it</a:t>
            </a:r>
            <a:r>
              <a:rPr lang="ru-RU" sz="1600" dirty="0">
                <a:latin typeface="Century Gothic" panose="020B0502020202020204" pitchFamily="34" charset="0"/>
              </a:rPr>
              <a:t> </a:t>
            </a:r>
            <a:r>
              <a:rPr lang="ru-RU" sz="1600" dirty="0" err="1">
                <a:latin typeface="Century Gothic" panose="020B0502020202020204" pitchFamily="34" charset="0"/>
              </a:rPr>
              <a:t>freed</a:t>
            </a:r>
            <a:r>
              <a:rPr lang="ru-RU" sz="1600" dirty="0">
                <a:latin typeface="Century Gothic" panose="020B0502020202020204" pitchFamily="34" charset="0"/>
              </a:rPr>
              <a:t> </a:t>
            </a:r>
            <a:r>
              <a:rPr lang="ru-RU" sz="1600" dirty="0" err="1">
                <a:latin typeface="Century Gothic" panose="020B0502020202020204" pitchFamily="34" charset="0"/>
              </a:rPr>
              <a:t>up</a:t>
            </a:r>
            <a:r>
              <a:rPr lang="ru-RU" sz="1600" dirty="0">
                <a:latin typeface="Century Gothic" panose="020B0502020202020204" pitchFamily="34" charset="0"/>
              </a:rPr>
              <a:t> a </a:t>
            </a:r>
            <a:r>
              <a:rPr lang="ru-RU" sz="1600" dirty="0" err="1">
                <a:latin typeface="Century Gothic" panose="020B0502020202020204" pitchFamily="34" charset="0"/>
              </a:rPr>
              <a:t>lot</a:t>
            </a:r>
            <a:r>
              <a:rPr lang="ru-RU" sz="1600" dirty="0">
                <a:latin typeface="Century Gothic" panose="020B0502020202020204" pitchFamily="34" charset="0"/>
              </a:rPr>
              <a:t> of </a:t>
            </a:r>
            <a:r>
              <a:rPr lang="ru-RU" sz="1600" dirty="0" err="1">
                <a:latin typeface="Century Gothic" panose="020B0502020202020204" pitchFamily="34" charset="0"/>
              </a:rPr>
              <a:t>time</a:t>
            </a:r>
            <a:r>
              <a:rPr lang="ru-RU" sz="1600" dirty="0">
                <a:latin typeface="Century Gothic" panose="020B0502020202020204" pitchFamily="34" charset="0"/>
              </a:rPr>
              <a:t>.</a:t>
            </a:r>
            <a:endParaRPr lang="ru-RU" dirty="0">
              <a:latin typeface="Century Gothic" panose="020B0502020202020204" pitchFamily="34" charset="0"/>
            </a:endParaRPr>
          </a:p>
        </p:txBody>
      </p:sp>
    </p:spTree>
    <p:extLst>
      <p:ext uri="{BB962C8B-B14F-4D97-AF65-F5344CB8AC3E}">
        <p14:creationId xmlns:p14="http://schemas.microsoft.com/office/powerpoint/2010/main" val="1668492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441146" cy="369332"/>
          </a:xfrm>
          <a:prstGeom prst="rect">
            <a:avLst/>
          </a:prstGeom>
          <a:noFill/>
        </p:spPr>
        <p:txBody>
          <a:bodyPr wrap="none" rtlCol="0">
            <a:spAutoFit/>
          </a:bodyPr>
          <a:lstStyle/>
          <a:p>
            <a:r>
              <a:rPr lang="ru-RU" sz="1800" dirty="0">
                <a:latin typeface="Century Gothic" panose="020B0502020202020204" pitchFamily="34" charset="0"/>
              </a:rPr>
              <a:t>11</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Additional resolved issues</a:t>
            </a:r>
            <a:endParaRPr lang="ru-RU" dirty="0">
              <a:latin typeface="Century Gothic" panose="020B0502020202020204" pitchFamily="34" charset="0"/>
            </a:endParaRPr>
          </a:p>
        </p:txBody>
      </p:sp>
      <p:sp>
        <p:nvSpPr>
          <p:cNvPr id="28" name="TextBox 27">
            <a:extLst>
              <a:ext uri="{FF2B5EF4-FFF2-40B4-BE49-F238E27FC236}">
                <a16:creationId xmlns:a16="http://schemas.microsoft.com/office/drawing/2014/main" id="{B3D4AED7-04D6-4B8D-97B9-7648C0861427}"/>
              </a:ext>
            </a:extLst>
          </p:cNvPr>
          <p:cNvSpPr txBox="1"/>
          <p:nvPr/>
        </p:nvSpPr>
        <p:spPr>
          <a:xfrm>
            <a:off x="400723" y="645881"/>
            <a:ext cx="5945825" cy="5755422"/>
          </a:xfrm>
          <a:prstGeom prst="rect">
            <a:avLst/>
          </a:prstGeom>
          <a:noFill/>
        </p:spPr>
        <p:txBody>
          <a:bodyPr wrap="square">
            <a:spAutoFit/>
          </a:bodyPr>
          <a:lstStyle/>
          <a:p>
            <a:pPr algn="just"/>
            <a:r>
              <a:rPr lang="en-US" sz="1600" dirty="0">
                <a:latin typeface="Century Gothic" panose="020B0502020202020204" pitchFamily="34" charset="0"/>
              </a:rPr>
              <a:t>From the analysed data I found some bad tubes and components,</a:t>
            </a:r>
            <a:r>
              <a:rPr lang="ru-RU" sz="1600" dirty="0">
                <a:latin typeface="Century Gothic" panose="020B0502020202020204" pitchFamily="34" charset="0"/>
              </a:rPr>
              <a:t> </a:t>
            </a:r>
            <a:r>
              <a:rPr lang="en-US" sz="1600" dirty="0">
                <a:latin typeface="Century Gothic" panose="020B0502020202020204" pitchFamily="34" charset="0"/>
              </a:rPr>
              <a:t>such as dust in the tube or bad mezzanine, in the chambers which I obviously reported and they will be fixed. </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Also I found one global problem which was visible in almost all chambers. I have found the cause and we were successful in offsetting the effects.</a:t>
            </a:r>
            <a:endParaRPr lang="ru-RU" sz="1600" dirty="0">
              <a:latin typeface="Century Gothic" panose="020B0502020202020204" pitchFamily="34" charset="0"/>
            </a:endParaRPr>
          </a:p>
          <a:p>
            <a:pPr algn="just"/>
            <a:endParaRPr lang="en-US" sz="1600" dirty="0">
              <a:latin typeface="Century Gothic" panose="020B0502020202020204" pitchFamily="34" charset="0"/>
            </a:endParaRPr>
          </a:p>
          <a:p>
            <a:pPr algn="just"/>
            <a:endParaRPr lang="en-US" sz="1600" dirty="0">
              <a:latin typeface="Century Gothic" panose="020B0502020202020204" pitchFamily="34" charset="0"/>
            </a:endParaRPr>
          </a:p>
          <a:p>
            <a:pPr algn="just"/>
            <a:endParaRPr lang="en-US"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The problem was that different multilayers of the chamber had different mean DTmax value, which spoilt resolution of chamber.</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The cause was that gas in the chambers during tests is not constantly refreshed, but refilled from the tank one time and not always multilayers are refilled at the same time.</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We found a way to eliminate the effects of this problem. We split the calibration of tubes by multilayers at the software level.</a:t>
            </a:r>
            <a:endParaRPr lang="ru-RU" sz="1600" dirty="0">
              <a:latin typeface="Century Gothic" panose="020B0502020202020204" pitchFamily="34" charset="0"/>
            </a:endParaRPr>
          </a:p>
        </p:txBody>
      </p:sp>
      <p:grpSp>
        <p:nvGrpSpPr>
          <p:cNvPr id="14" name="Группа 13">
            <a:extLst>
              <a:ext uri="{FF2B5EF4-FFF2-40B4-BE49-F238E27FC236}">
                <a16:creationId xmlns:a16="http://schemas.microsoft.com/office/drawing/2014/main" id="{4F470350-3396-40D3-8E40-AD8525C43D44}"/>
              </a:ext>
            </a:extLst>
          </p:cNvPr>
          <p:cNvGrpSpPr/>
          <p:nvPr/>
        </p:nvGrpSpPr>
        <p:grpSpPr>
          <a:xfrm>
            <a:off x="6857998" y="402861"/>
            <a:ext cx="5334001" cy="1749182"/>
            <a:chOff x="3828484" y="969648"/>
            <a:chExt cx="8067479" cy="2635392"/>
          </a:xfrm>
        </p:grpSpPr>
        <p:sp>
          <p:nvSpPr>
            <p:cNvPr id="30" name="Прямоугольник 29">
              <a:extLst>
                <a:ext uri="{FF2B5EF4-FFF2-40B4-BE49-F238E27FC236}">
                  <a16:creationId xmlns:a16="http://schemas.microsoft.com/office/drawing/2014/main" id="{09B928A7-0E74-46E1-AED5-948FEA5274F8}"/>
                </a:ext>
              </a:extLst>
            </p:cNvPr>
            <p:cNvSpPr/>
            <p:nvPr/>
          </p:nvSpPr>
          <p:spPr>
            <a:xfrm>
              <a:off x="3828484" y="969648"/>
              <a:ext cx="8067478" cy="2635392"/>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 name="Рисунок 7">
              <a:extLst>
                <a:ext uri="{FF2B5EF4-FFF2-40B4-BE49-F238E27FC236}">
                  <a16:creationId xmlns:a16="http://schemas.microsoft.com/office/drawing/2014/main" id="{F683E29C-AD77-4620-877A-54B5583E2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2287" y="998048"/>
              <a:ext cx="4016837" cy="2592808"/>
            </a:xfrm>
            <a:prstGeom prst="rect">
              <a:avLst/>
            </a:prstGeom>
          </p:spPr>
        </p:pic>
        <p:pic>
          <p:nvPicPr>
            <p:cNvPr id="11" name="Рисунок 10">
              <a:extLst>
                <a:ext uri="{FF2B5EF4-FFF2-40B4-BE49-F238E27FC236}">
                  <a16:creationId xmlns:a16="http://schemas.microsoft.com/office/drawing/2014/main" id="{36FAA1DC-90EB-428A-BD3D-D8810A92EB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9124" y="983847"/>
              <a:ext cx="4016839" cy="2592808"/>
            </a:xfrm>
            <a:prstGeom prst="rect">
              <a:avLst/>
            </a:prstGeom>
          </p:spPr>
        </p:pic>
      </p:grpSp>
      <p:sp>
        <p:nvSpPr>
          <p:cNvPr id="35" name="Прямоугольник 34">
            <a:extLst>
              <a:ext uri="{FF2B5EF4-FFF2-40B4-BE49-F238E27FC236}">
                <a16:creationId xmlns:a16="http://schemas.microsoft.com/office/drawing/2014/main" id="{5BC84A96-518E-4B73-9F24-87EAF63BC299}"/>
              </a:ext>
            </a:extLst>
          </p:cNvPr>
          <p:cNvSpPr/>
          <p:nvPr/>
        </p:nvSpPr>
        <p:spPr>
          <a:xfrm>
            <a:off x="7411230" y="2177714"/>
            <a:ext cx="4761069" cy="4704650"/>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2" name="Рисунок 31">
            <a:extLst>
              <a:ext uri="{FF2B5EF4-FFF2-40B4-BE49-F238E27FC236}">
                <a16:creationId xmlns:a16="http://schemas.microsoft.com/office/drawing/2014/main" id="{57A07287-808C-462B-84E0-18BD07ABE2F2}"/>
              </a:ext>
            </a:extLst>
          </p:cNvPr>
          <p:cNvPicPr>
            <a:picLocks noChangeAspect="1"/>
          </p:cNvPicPr>
          <p:nvPr/>
        </p:nvPicPr>
        <p:blipFill>
          <a:blip r:embed="rId5"/>
          <a:stretch>
            <a:fillRect/>
          </a:stretch>
        </p:blipFill>
        <p:spPr>
          <a:xfrm>
            <a:off x="7421082" y="2176710"/>
            <a:ext cx="4761068" cy="2413285"/>
          </a:xfrm>
          <a:prstGeom prst="rect">
            <a:avLst/>
          </a:prstGeom>
        </p:spPr>
      </p:pic>
      <p:pic>
        <p:nvPicPr>
          <p:cNvPr id="34" name="Рисунок 33">
            <a:extLst>
              <a:ext uri="{FF2B5EF4-FFF2-40B4-BE49-F238E27FC236}">
                <a16:creationId xmlns:a16="http://schemas.microsoft.com/office/drawing/2014/main" id="{B35BE18D-7E97-455C-9B5A-353DA6C13159}"/>
              </a:ext>
            </a:extLst>
          </p:cNvPr>
          <p:cNvPicPr>
            <a:picLocks noChangeAspect="1"/>
          </p:cNvPicPr>
          <p:nvPr/>
        </p:nvPicPr>
        <p:blipFill>
          <a:blip r:embed="rId6"/>
          <a:stretch>
            <a:fillRect/>
          </a:stretch>
        </p:blipFill>
        <p:spPr>
          <a:xfrm>
            <a:off x="7430931" y="4550068"/>
            <a:ext cx="4761069" cy="2317214"/>
          </a:xfrm>
          <a:prstGeom prst="rect">
            <a:avLst/>
          </a:prstGeom>
        </p:spPr>
      </p:pic>
    </p:spTree>
    <p:extLst>
      <p:ext uri="{BB962C8B-B14F-4D97-AF65-F5344CB8AC3E}">
        <p14:creationId xmlns:p14="http://schemas.microsoft.com/office/powerpoint/2010/main" val="3779820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441146" cy="369332"/>
          </a:xfrm>
          <a:prstGeom prst="rect">
            <a:avLst/>
          </a:prstGeom>
          <a:noFill/>
        </p:spPr>
        <p:txBody>
          <a:bodyPr wrap="none" rtlCol="0">
            <a:spAutoFit/>
          </a:bodyPr>
          <a:lstStyle/>
          <a:p>
            <a:r>
              <a:rPr lang="ru-RU" sz="1800" dirty="0">
                <a:latin typeface="Century Gothic" panose="020B0502020202020204" pitchFamily="34" charset="0"/>
              </a:rPr>
              <a:t>12</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Results</a:t>
            </a:r>
            <a:endParaRPr lang="ru-RU" dirty="0">
              <a:latin typeface="Century Gothic" panose="020B0502020202020204" pitchFamily="34" charset="0"/>
            </a:endParaRPr>
          </a:p>
        </p:txBody>
      </p:sp>
      <p:sp>
        <p:nvSpPr>
          <p:cNvPr id="28" name="TextBox 27">
            <a:extLst>
              <a:ext uri="{FF2B5EF4-FFF2-40B4-BE49-F238E27FC236}">
                <a16:creationId xmlns:a16="http://schemas.microsoft.com/office/drawing/2014/main" id="{B3D4AED7-04D6-4B8D-97B9-7648C0861427}"/>
              </a:ext>
            </a:extLst>
          </p:cNvPr>
          <p:cNvSpPr txBox="1"/>
          <p:nvPr/>
        </p:nvSpPr>
        <p:spPr>
          <a:xfrm>
            <a:off x="400723" y="1715197"/>
            <a:ext cx="7751971" cy="3416320"/>
          </a:xfrm>
          <a:prstGeom prst="rect">
            <a:avLst/>
          </a:prstGeom>
          <a:noFill/>
        </p:spPr>
        <p:txBody>
          <a:bodyPr wrap="square">
            <a:spAutoFit/>
          </a:bodyPr>
          <a:lstStyle/>
          <a:p>
            <a:pPr algn="just"/>
            <a:r>
              <a:rPr lang="ru-RU" dirty="0" err="1">
                <a:latin typeface="Century Gothic" panose="020B0502020202020204" pitchFamily="34" charset="0"/>
              </a:rPr>
              <a:t>During</a:t>
            </a:r>
            <a:r>
              <a:rPr lang="ru-RU" dirty="0">
                <a:latin typeface="Century Gothic" panose="020B0502020202020204" pitchFamily="34" charset="0"/>
              </a:rPr>
              <a:t> </a:t>
            </a:r>
            <a:r>
              <a:rPr lang="ru-RU" dirty="0" err="1">
                <a:latin typeface="Century Gothic" panose="020B0502020202020204" pitchFamily="34" charset="0"/>
              </a:rPr>
              <a:t>my</a:t>
            </a:r>
            <a:r>
              <a:rPr lang="ru-RU" dirty="0">
                <a:latin typeface="Century Gothic" panose="020B0502020202020204" pitchFamily="34" charset="0"/>
              </a:rPr>
              <a:t> </a:t>
            </a:r>
            <a:r>
              <a:rPr lang="ru-RU" dirty="0" err="1">
                <a:latin typeface="Century Gothic" panose="020B0502020202020204" pitchFamily="34" charset="0"/>
              </a:rPr>
              <a:t>stay</a:t>
            </a:r>
            <a:r>
              <a:rPr lang="ru-RU" dirty="0">
                <a:latin typeface="Century Gothic" panose="020B0502020202020204" pitchFamily="34" charset="0"/>
              </a:rPr>
              <a:t> </a:t>
            </a:r>
            <a:r>
              <a:rPr lang="ru-RU" dirty="0" err="1">
                <a:latin typeface="Century Gothic" panose="020B0502020202020204" pitchFamily="34" charset="0"/>
              </a:rPr>
              <a:t>at</a:t>
            </a:r>
            <a:r>
              <a:rPr lang="ru-RU" dirty="0">
                <a:latin typeface="Century Gothic" panose="020B0502020202020204" pitchFamily="34" charset="0"/>
              </a:rPr>
              <a:t> CERN (</a:t>
            </a:r>
            <a:r>
              <a:rPr lang="ru-RU" dirty="0" err="1">
                <a:latin typeface="Century Gothic" panose="020B0502020202020204" pitchFamily="34" charset="0"/>
              </a:rPr>
              <a:t>up</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time</a:t>
            </a:r>
            <a:r>
              <a:rPr lang="ru-RU" dirty="0">
                <a:latin typeface="Century Gothic" panose="020B0502020202020204" pitchFamily="34" charset="0"/>
              </a:rPr>
              <a:t> of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report</a:t>
            </a:r>
            <a:r>
              <a:rPr lang="ru-RU" dirty="0">
                <a:latin typeface="Century Gothic" panose="020B0502020202020204" pitchFamily="34" charset="0"/>
              </a:rPr>
              <a:t>)</a:t>
            </a:r>
            <a:r>
              <a:rPr lang="en-US" dirty="0">
                <a:latin typeface="Century Gothic" panose="020B0502020202020204" pitchFamily="34" charset="0"/>
              </a:rPr>
              <a:t>:</a:t>
            </a:r>
          </a:p>
          <a:p>
            <a:pPr algn="just"/>
            <a:endParaRPr lang="en-US" dirty="0">
              <a:latin typeface="Century Gothic" panose="020B0502020202020204" pitchFamily="34" charset="0"/>
            </a:endParaRPr>
          </a:p>
          <a:p>
            <a:pPr marL="285750" indent="-285750" algn="just">
              <a:buFont typeface="Wingdings" panose="05000000000000000000" pitchFamily="2" charset="2"/>
              <a:buChar char="ü"/>
            </a:pPr>
            <a:r>
              <a:rPr lang="ru-RU" dirty="0" err="1">
                <a:latin typeface="Century Gothic" panose="020B0502020202020204" pitchFamily="34" charset="0"/>
              </a:rPr>
              <a:t>with</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working</a:t>
            </a:r>
            <a:r>
              <a:rPr lang="ru-RU" dirty="0">
                <a:latin typeface="Century Gothic" panose="020B0502020202020204" pitchFamily="34" charset="0"/>
              </a:rPr>
              <a:t> </a:t>
            </a:r>
            <a:r>
              <a:rPr lang="ru-RU" dirty="0" err="1">
                <a:latin typeface="Century Gothic" panose="020B0502020202020204" pitchFamily="34" charset="0"/>
              </a:rPr>
              <a:t>group</a:t>
            </a:r>
            <a:r>
              <a:rPr lang="ru-RU" dirty="0">
                <a:latin typeface="Century Gothic" panose="020B0502020202020204" pitchFamily="34" charset="0"/>
              </a:rPr>
              <a:t>, </a:t>
            </a:r>
            <a:r>
              <a:rPr lang="ru-RU" dirty="0" err="1">
                <a:latin typeface="Century Gothic" panose="020B0502020202020204" pitchFamily="34" charset="0"/>
              </a:rPr>
              <a:t>we</a:t>
            </a:r>
            <a:r>
              <a:rPr lang="ru-RU" dirty="0">
                <a:latin typeface="Century Gothic" panose="020B0502020202020204" pitchFamily="34" charset="0"/>
              </a:rPr>
              <a:t> </a:t>
            </a:r>
            <a:r>
              <a:rPr lang="ru-RU" dirty="0" err="1">
                <a:latin typeface="Century Gothic" panose="020B0502020202020204" pitchFamily="34" charset="0"/>
              </a:rPr>
              <a:t>had</a:t>
            </a:r>
            <a:r>
              <a:rPr lang="ru-RU" dirty="0">
                <a:latin typeface="Century Gothic" panose="020B0502020202020204" pitchFamily="34" charset="0"/>
              </a:rPr>
              <a:t> </a:t>
            </a:r>
            <a:r>
              <a:rPr lang="ru-RU" dirty="0" err="1">
                <a:latin typeface="Century Gothic" panose="020B0502020202020204" pitchFamily="34" charset="0"/>
              </a:rPr>
              <a:t>time</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a:t>
            </a:r>
            <a:r>
              <a:rPr lang="ru-RU" dirty="0" err="1">
                <a:latin typeface="Century Gothic" panose="020B0502020202020204" pitchFamily="34" charset="0"/>
              </a:rPr>
              <a:t>prepare</a:t>
            </a:r>
            <a:r>
              <a:rPr lang="ru-RU" dirty="0">
                <a:latin typeface="Century Gothic" panose="020B0502020202020204" pitchFamily="34" charset="0"/>
              </a:rPr>
              <a:t> 20 </a:t>
            </a:r>
            <a:r>
              <a:rPr lang="ru-RU" dirty="0" err="1">
                <a:latin typeface="Century Gothic" panose="020B0502020202020204" pitchFamily="34" charset="0"/>
              </a:rPr>
              <a:t>modules</a:t>
            </a:r>
            <a:r>
              <a:rPr lang="ru-RU" dirty="0">
                <a:latin typeface="Century Gothic" panose="020B0502020202020204" pitchFamily="34" charset="0"/>
              </a:rPr>
              <a:t> of </a:t>
            </a:r>
            <a:r>
              <a:rPr lang="ru-RU" dirty="0" err="1">
                <a:latin typeface="Century Gothic" panose="020B0502020202020204" pitchFamily="34" charset="0"/>
              </a:rPr>
              <a:t>the</a:t>
            </a:r>
            <a:r>
              <a:rPr lang="ru-RU" dirty="0">
                <a:latin typeface="Century Gothic" panose="020B0502020202020204" pitchFamily="34" charset="0"/>
              </a:rPr>
              <a:t> sMDT </a:t>
            </a:r>
            <a:r>
              <a:rPr lang="ru-RU" dirty="0" err="1">
                <a:latin typeface="Century Gothic" panose="020B0502020202020204" pitchFamily="34" charset="0"/>
              </a:rPr>
              <a:t>detector</a:t>
            </a:r>
            <a:endParaRPr lang="en-US" dirty="0">
              <a:latin typeface="Century Gothic" panose="020B0502020202020204" pitchFamily="34" charset="0"/>
            </a:endParaRPr>
          </a:p>
          <a:p>
            <a:pPr algn="just"/>
            <a:endParaRPr lang="en-US" dirty="0">
              <a:latin typeface="Century Gothic" panose="020B0502020202020204" pitchFamily="34" charset="0"/>
            </a:endParaRPr>
          </a:p>
          <a:p>
            <a:pPr marL="285750" indent="-285750" algn="just">
              <a:buFont typeface="Wingdings" panose="05000000000000000000" pitchFamily="2" charset="2"/>
              <a:buChar char="ü"/>
            </a:pPr>
            <a:r>
              <a:rPr lang="ru-RU" dirty="0">
                <a:latin typeface="Century Gothic" panose="020B0502020202020204" pitchFamily="34" charset="0"/>
              </a:rPr>
              <a:t>I </a:t>
            </a:r>
            <a:r>
              <a:rPr lang="ru-RU" dirty="0" err="1">
                <a:latin typeface="Century Gothic" panose="020B0502020202020204" pitchFamily="34" charset="0"/>
              </a:rPr>
              <a:t>had</a:t>
            </a:r>
            <a:r>
              <a:rPr lang="ru-RU" dirty="0">
                <a:latin typeface="Century Gothic" panose="020B0502020202020204" pitchFamily="34" charset="0"/>
              </a:rPr>
              <a:t> </a:t>
            </a:r>
            <a:r>
              <a:rPr lang="ru-RU" dirty="0" err="1">
                <a:latin typeface="Century Gothic" panose="020B0502020202020204" pitchFamily="34" charset="0"/>
              </a:rPr>
              <a:t>time</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a:t>
            </a:r>
            <a:r>
              <a:rPr lang="ru-RU" dirty="0" err="1">
                <a:latin typeface="Century Gothic" panose="020B0502020202020204" pitchFamily="34" charset="0"/>
              </a:rPr>
              <a:t>check</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data</a:t>
            </a:r>
            <a:r>
              <a:rPr lang="ru-RU" dirty="0">
                <a:latin typeface="Century Gothic" panose="020B0502020202020204" pitchFamily="34" charset="0"/>
              </a:rPr>
              <a:t> </a:t>
            </a:r>
            <a:r>
              <a:rPr lang="ru-RU" dirty="0" err="1">
                <a:latin typeface="Century Gothic" panose="020B0502020202020204" pitchFamily="34" charset="0"/>
              </a:rPr>
              <a:t>for</a:t>
            </a:r>
            <a:r>
              <a:rPr lang="ru-RU" dirty="0">
                <a:latin typeface="Century Gothic" panose="020B0502020202020204" pitchFamily="34" charset="0"/>
              </a:rPr>
              <a:t> 10</a:t>
            </a:r>
            <a:r>
              <a:rPr lang="en-US" dirty="0">
                <a:latin typeface="Century Gothic" panose="020B0502020202020204" pitchFamily="34" charset="0"/>
              </a:rPr>
              <a:t> </a:t>
            </a:r>
            <a:r>
              <a:rPr lang="ru-RU" dirty="0" err="1">
                <a:latin typeface="Century Gothic" panose="020B0502020202020204" pitchFamily="34" charset="0"/>
              </a:rPr>
              <a:t>modules</a:t>
            </a:r>
            <a:r>
              <a:rPr lang="ru-RU" dirty="0">
                <a:latin typeface="Century Gothic" panose="020B0502020202020204" pitchFamily="34" charset="0"/>
              </a:rPr>
              <a:t>.</a:t>
            </a:r>
            <a:r>
              <a:rPr lang="en-US" dirty="0">
                <a:latin typeface="Century Gothic" panose="020B0502020202020204" pitchFamily="34" charset="0"/>
              </a:rPr>
              <a:t> </a:t>
            </a:r>
            <a:r>
              <a:rPr lang="ru-RU" dirty="0" err="1">
                <a:latin typeface="Century Gothic" panose="020B0502020202020204" pitchFamily="34" charset="0"/>
              </a:rPr>
              <a:t>Checking</a:t>
            </a:r>
            <a:r>
              <a:rPr lang="ru-RU" dirty="0">
                <a:latin typeface="Century Gothic" panose="020B0502020202020204" pitchFamily="34" charset="0"/>
              </a:rPr>
              <a:t> 1 </a:t>
            </a:r>
            <a:r>
              <a:rPr lang="ru-RU" dirty="0" err="1">
                <a:latin typeface="Century Gothic" panose="020B0502020202020204" pitchFamily="34" charset="0"/>
              </a:rPr>
              <a:t>module</a:t>
            </a:r>
            <a:r>
              <a:rPr lang="ru-RU" dirty="0">
                <a:latin typeface="Century Gothic" panose="020B0502020202020204" pitchFamily="34" charset="0"/>
              </a:rPr>
              <a:t> </a:t>
            </a:r>
            <a:r>
              <a:rPr lang="ru-RU" dirty="0" err="1">
                <a:latin typeface="Century Gothic" panose="020B0502020202020204" pitchFamily="34" charset="0"/>
              </a:rPr>
              <a:t>includes</a:t>
            </a:r>
            <a:r>
              <a:rPr lang="ru-RU" dirty="0">
                <a:latin typeface="Century Gothic" panose="020B0502020202020204" pitchFamily="34" charset="0"/>
              </a:rPr>
              <a:t> </a:t>
            </a:r>
            <a:r>
              <a:rPr lang="ru-RU" dirty="0" err="1">
                <a:latin typeface="Century Gothic" panose="020B0502020202020204" pitchFamily="34" charset="0"/>
              </a:rPr>
              <a:t>checking</a:t>
            </a:r>
            <a:r>
              <a:rPr lang="ru-RU" dirty="0">
                <a:latin typeface="Century Gothic" panose="020B0502020202020204" pitchFamily="34" charset="0"/>
              </a:rPr>
              <a:t> 2 </a:t>
            </a:r>
            <a:r>
              <a:rPr lang="ru-RU" dirty="0" err="1">
                <a:latin typeface="Century Gothic" panose="020B0502020202020204" pitchFamily="34" charset="0"/>
              </a:rPr>
              <a:t>datasets</a:t>
            </a:r>
            <a:r>
              <a:rPr lang="ru-RU" dirty="0">
                <a:latin typeface="Century Gothic" panose="020B0502020202020204" pitchFamily="34" charset="0"/>
              </a:rPr>
              <a:t> of </a:t>
            </a:r>
            <a:r>
              <a:rPr lang="ru-RU" dirty="0" err="1">
                <a:latin typeface="Century Gothic" panose="020B0502020202020204" pitchFamily="34" charset="0"/>
              </a:rPr>
              <a:t>information</a:t>
            </a:r>
            <a:r>
              <a:rPr lang="ru-RU" dirty="0">
                <a:latin typeface="Century Gothic" panose="020B0502020202020204" pitchFamily="34" charset="0"/>
              </a:rPr>
              <a:t> </a:t>
            </a:r>
            <a:r>
              <a:rPr lang="ru-RU" dirty="0" err="1">
                <a:latin typeface="Century Gothic" panose="020B0502020202020204" pitchFamily="34" charset="0"/>
              </a:rPr>
              <a:t>corresponding</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2 </a:t>
            </a:r>
            <a:r>
              <a:rPr lang="ru-RU" dirty="0" err="1">
                <a:latin typeface="Century Gothic" panose="020B0502020202020204" pitchFamily="34" charset="0"/>
              </a:rPr>
              <a:t>different</a:t>
            </a:r>
            <a:r>
              <a:rPr lang="ru-RU" dirty="0">
                <a:latin typeface="Century Gothic" panose="020B0502020202020204" pitchFamily="34" charset="0"/>
              </a:rPr>
              <a:t> </a:t>
            </a:r>
            <a:r>
              <a:rPr lang="ru-RU" dirty="0" err="1">
                <a:latin typeface="Century Gothic" panose="020B0502020202020204" pitchFamily="34" charset="0"/>
              </a:rPr>
              <a:t>module</a:t>
            </a:r>
            <a:r>
              <a:rPr lang="ru-RU" dirty="0">
                <a:latin typeface="Century Gothic" panose="020B0502020202020204" pitchFamily="34" charset="0"/>
              </a:rPr>
              <a:t> </a:t>
            </a:r>
            <a:r>
              <a:rPr lang="ru-RU" dirty="0" err="1">
                <a:latin typeface="Century Gothic" panose="020B0502020202020204" pitchFamily="34" charset="0"/>
              </a:rPr>
              <a:t>settings</a:t>
            </a:r>
            <a:r>
              <a:rPr lang="ru-RU" dirty="0">
                <a:latin typeface="Century Gothic" panose="020B0502020202020204" pitchFamily="34" charset="0"/>
              </a:rPr>
              <a:t>.</a:t>
            </a:r>
          </a:p>
          <a:p>
            <a:pPr algn="just"/>
            <a:endParaRPr lang="ru-RU" dirty="0">
              <a:latin typeface="Century Gothic" panose="020B0502020202020204" pitchFamily="34" charset="0"/>
            </a:endParaRPr>
          </a:p>
          <a:p>
            <a:pPr algn="just"/>
            <a:r>
              <a:rPr lang="en-US" sz="1600" dirty="0">
                <a:latin typeface="Century Gothic" panose="020B0502020202020204" pitchFamily="34" charset="0"/>
              </a:rPr>
              <a:t>One student from Tufts University also worked with me, so the data analysis was split equally.</a:t>
            </a:r>
            <a:r>
              <a:rPr lang="ru-RU" sz="1600" dirty="0">
                <a:latin typeface="Century Gothic" panose="020B0502020202020204" pitchFamily="34" charset="0"/>
              </a:rPr>
              <a:t> </a:t>
            </a:r>
          </a:p>
          <a:p>
            <a:pPr algn="just"/>
            <a:endParaRPr lang="ru-RU" dirty="0">
              <a:latin typeface="Century Gothic" panose="020B0502020202020204" pitchFamily="34" charset="0"/>
            </a:endParaRPr>
          </a:p>
        </p:txBody>
      </p:sp>
    </p:spTree>
    <p:extLst>
      <p:ext uri="{BB962C8B-B14F-4D97-AF65-F5344CB8AC3E}">
        <p14:creationId xmlns:p14="http://schemas.microsoft.com/office/powerpoint/2010/main" val="3536300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441146" cy="369332"/>
          </a:xfrm>
          <a:prstGeom prst="rect">
            <a:avLst/>
          </a:prstGeom>
          <a:noFill/>
        </p:spPr>
        <p:txBody>
          <a:bodyPr wrap="none" rtlCol="0">
            <a:spAutoFit/>
          </a:bodyPr>
          <a:lstStyle/>
          <a:p>
            <a:r>
              <a:rPr lang="ru-RU" sz="1800" dirty="0">
                <a:latin typeface="Century Gothic" panose="020B0502020202020204" pitchFamily="34" charset="0"/>
              </a:rPr>
              <a:t>13</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pPr algn="just"/>
            <a:r>
              <a:rPr lang="en-US" sz="1800" dirty="0">
                <a:latin typeface="Century Gothic" panose="020B0502020202020204" pitchFamily="34" charset="0"/>
              </a:rPr>
              <a:t>What's left to do?</a:t>
            </a:r>
          </a:p>
        </p:txBody>
      </p:sp>
      <p:sp>
        <p:nvSpPr>
          <p:cNvPr id="28" name="TextBox 27">
            <a:extLst>
              <a:ext uri="{FF2B5EF4-FFF2-40B4-BE49-F238E27FC236}">
                <a16:creationId xmlns:a16="http://schemas.microsoft.com/office/drawing/2014/main" id="{B3D4AED7-04D6-4B8D-97B9-7648C0861427}"/>
              </a:ext>
            </a:extLst>
          </p:cNvPr>
          <p:cNvSpPr txBox="1"/>
          <p:nvPr/>
        </p:nvSpPr>
        <p:spPr>
          <a:xfrm>
            <a:off x="312906" y="2526496"/>
            <a:ext cx="9132036" cy="1754326"/>
          </a:xfrm>
          <a:prstGeom prst="rect">
            <a:avLst/>
          </a:prstGeom>
          <a:noFill/>
        </p:spPr>
        <p:txBody>
          <a:bodyPr wrap="square">
            <a:spAutoFit/>
          </a:bodyPr>
          <a:lstStyle/>
          <a:p>
            <a:pPr algn="just"/>
            <a:r>
              <a:rPr lang="en-US" dirty="0">
                <a:latin typeface="Century Gothic" panose="020B0502020202020204" pitchFamily="34" charset="0"/>
              </a:rPr>
              <a:t>In terms of the work that is available to be done, I've done everything.</a:t>
            </a:r>
            <a:endParaRPr lang="ru-RU" dirty="0">
              <a:latin typeface="Century Gothic" panose="020B0502020202020204" pitchFamily="34" charset="0"/>
            </a:endParaRPr>
          </a:p>
          <a:p>
            <a:pPr algn="just"/>
            <a:endParaRPr lang="ru-RU" dirty="0">
              <a:latin typeface="Century Gothic" panose="020B0502020202020204" pitchFamily="34" charset="0"/>
            </a:endParaRPr>
          </a:p>
          <a:p>
            <a:pPr algn="just"/>
            <a:r>
              <a:rPr lang="en-US" dirty="0">
                <a:latin typeface="Century Gothic" panose="020B0502020202020204" pitchFamily="34" charset="0"/>
              </a:rPr>
              <a:t>And made an additional contribution to resolving the problems I discovered</a:t>
            </a:r>
            <a:r>
              <a:rPr lang="ru-RU" dirty="0">
                <a:latin typeface="Century Gothic" panose="020B0502020202020204" pitchFamily="34" charset="0"/>
              </a:rPr>
              <a:t>.</a:t>
            </a:r>
          </a:p>
          <a:p>
            <a:pPr algn="just"/>
            <a:endParaRPr lang="en-US" dirty="0">
              <a:latin typeface="Century Gothic" panose="020B0502020202020204" pitchFamily="34" charset="0"/>
            </a:endParaRPr>
          </a:p>
          <a:p>
            <a:pPr algn="just"/>
            <a:r>
              <a:rPr lang="en-US" dirty="0">
                <a:latin typeface="Century Gothic" panose="020B0502020202020204" pitchFamily="34" charset="0"/>
              </a:rPr>
              <a:t>There are 26 more chambers left on the schedule, which my work group plans to complete by ~9 September. </a:t>
            </a:r>
            <a:endParaRPr lang="ru-RU" dirty="0">
              <a:latin typeface="Century Gothic" panose="020B0502020202020204" pitchFamily="34" charset="0"/>
            </a:endParaRPr>
          </a:p>
        </p:txBody>
      </p:sp>
    </p:spTree>
    <p:extLst>
      <p:ext uri="{BB962C8B-B14F-4D97-AF65-F5344CB8AC3E}">
        <p14:creationId xmlns:p14="http://schemas.microsoft.com/office/powerpoint/2010/main" val="3615777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A359DFBA-E84F-4BF3-BA40-21F8C620CC2B}"/>
              </a:ext>
            </a:extLst>
          </p:cNvPr>
          <p:cNvSpPr txBox="1"/>
          <p:nvPr/>
        </p:nvSpPr>
        <p:spPr>
          <a:xfrm>
            <a:off x="3904044" y="3198167"/>
            <a:ext cx="4383911" cy="461665"/>
          </a:xfrm>
          <a:prstGeom prst="rect">
            <a:avLst/>
          </a:prstGeom>
          <a:noFill/>
        </p:spPr>
        <p:txBody>
          <a:bodyPr wrap="square">
            <a:spAutoFit/>
          </a:bodyPr>
          <a:lstStyle/>
          <a:p>
            <a:pPr algn="just"/>
            <a:r>
              <a:rPr lang="ru-RU" sz="2400" dirty="0" err="1">
                <a:latin typeface="Century Gothic" panose="020B0502020202020204" pitchFamily="34" charset="0"/>
              </a:rPr>
              <a:t>Thank</a:t>
            </a:r>
            <a:r>
              <a:rPr lang="ru-RU" sz="2400" dirty="0">
                <a:latin typeface="Century Gothic" panose="020B0502020202020204" pitchFamily="34" charset="0"/>
              </a:rPr>
              <a:t> </a:t>
            </a:r>
            <a:r>
              <a:rPr lang="ru-RU" sz="2400" dirty="0" err="1">
                <a:latin typeface="Century Gothic" panose="020B0502020202020204" pitchFamily="34" charset="0"/>
              </a:rPr>
              <a:t>you</a:t>
            </a:r>
            <a:r>
              <a:rPr lang="ru-RU" sz="2400" dirty="0">
                <a:latin typeface="Century Gothic" panose="020B0502020202020204" pitchFamily="34" charset="0"/>
              </a:rPr>
              <a:t> </a:t>
            </a:r>
            <a:r>
              <a:rPr lang="ru-RU" sz="2400" dirty="0" err="1">
                <a:latin typeface="Century Gothic" panose="020B0502020202020204" pitchFamily="34" charset="0"/>
              </a:rPr>
              <a:t>for</a:t>
            </a:r>
            <a:r>
              <a:rPr lang="ru-RU" sz="2400" dirty="0">
                <a:latin typeface="Century Gothic" panose="020B0502020202020204" pitchFamily="34" charset="0"/>
              </a:rPr>
              <a:t> </a:t>
            </a:r>
            <a:r>
              <a:rPr lang="ru-RU" sz="2400" dirty="0" err="1">
                <a:latin typeface="Century Gothic" panose="020B0502020202020204" pitchFamily="34" charset="0"/>
              </a:rPr>
              <a:t>your</a:t>
            </a:r>
            <a:r>
              <a:rPr lang="ru-RU" sz="2400" dirty="0">
                <a:latin typeface="Century Gothic" panose="020B0502020202020204" pitchFamily="34" charset="0"/>
              </a:rPr>
              <a:t> </a:t>
            </a:r>
            <a:r>
              <a:rPr lang="ru-RU" sz="2400" dirty="0" err="1">
                <a:latin typeface="Century Gothic" panose="020B0502020202020204" pitchFamily="34" charset="0"/>
              </a:rPr>
              <a:t>attention</a:t>
            </a:r>
            <a:endParaRPr lang="ru-RU" sz="2400" dirty="0">
              <a:latin typeface="Century Gothic" panose="020B0502020202020204" pitchFamily="34" charset="0"/>
            </a:endParaRPr>
          </a:p>
        </p:txBody>
      </p:sp>
    </p:spTree>
    <p:extLst>
      <p:ext uri="{BB962C8B-B14F-4D97-AF65-F5344CB8AC3E}">
        <p14:creationId xmlns:p14="http://schemas.microsoft.com/office/powerpoint/2010/main" val="536326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1842197" y="6488006"/>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8" name="Прямая соединительная линия 7">
            <a:extLst>
              <a:ext uri="{FF2B5EF4-FFF2-40B4-BE49-F238E27FC236}">
                <a16:creationId xmlns:a16="http://schemas.microsoft.com/office/drawing/2014/main" id="{12D60B7E-8289-4694-ADE8-11DC3CDF1E74}"/>
              </a:ext>
            </a:extLst>
          </p:cNvPr>
          <p:cNvCxnSpPr>
            <a:cxnSpLocks/>
          </p:cNvCxnSpPr>
          <p:nvPr/>
        </p:nvCxnSpPr>
        <p:spPr>
          <a:xfrm flipH="1" flipV="1">
            <a:off x="-64973" y="6480187"/>
            <a:ext cx="1906387" cy="7819"/>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6488668"/>
            <a:ext cx="1863011" cy="369332"/>
          </a:xfrm>
          <a:prstGeom prst="rect">
            <a:avLst/>
          </a:prstGeom>
          <a:noFill/>
        </p:spPr>
        <p:txBody>
          <a:bodyPr wrap="none" rtlCol="0">
            <a:spAutoFit/>
          </a:bodyPr>
          <a:lstStyle/>
          <a:p>
            <a:r>
              <a:rPr lang="en-GB" sz="1800" dirty="0">
                <a:latin typeface="Century Gothic" panose="020B0502020202020204" pitchFamily="34" charset="0"/>
              </a:rPr>
              <a:t>supplementary</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56780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en-GB" sz="1800" dirty="0">
                <a:latin typeface="Century Gothic" panose="020B0502020202020204" pitchFamily="34" charset="0"/>
              </a:rPr>
              <a:t>2</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a:t>
            </a:r>
            <a:r>
              <a:rPr lang="ru-RU" dirty="0">
                <a:latin typeface="Century Gothic" panose="020B0502020202020204" pitchFamily="34" charset="0"/>
              </a:rPr>
              <a:t> </a:t>
            </a:r>
            <a:r>
              <a:rPr lang="ru-RU" dirty="0" err="1">
                <a:latin typeface="Century Gothic" panose="020B0502020202020204" pitchFamily="34" charset="0"/>
              </a:rPr>
              <a:t>few</a:t>
            </a:r>
            <a:r>
              <a:rPr lang="ru-RU" dirty="0">
                <a:latin typeface="Century Gothic" panose="020B0502020202020204" pitchFamily="34" charset="0"/>
              </a:rPr>
              <a:t> </a:t>
            </a:r>
            <a:r>
              <a:rPr lang="ru-RU" dirty="0" err="1">
                <a:latin typeface="Century Gothic" panose="020B0502020202020204" pitchFamily="34" charset="0"/>
              </a:rPr>
              <a:t>words</a:t>
            </a:r>
            <a:r>
              <a:rPr lang="ru-RU" dirty="0">
                <a:latin typeface="Century Gothic" panose="020B0502020202020204" pitchFamily="34" charset="0"/>
              </a:rPr>
              <a:t> </a:t>
            </a:r>
            <a:r>
              <a:rPr lang="ru-RU" dirty="0" err="1">
                <a:latin typeface="Century Gothic" panose="020B0502020202020204" pitchFamily="34" charset="0"/>
              </a:rPr>
              <a:t>about</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program</a:t>
            </a:r>
            <a:endParaRPr lang="ru-RU" dirty="0">
              <a:latin typeface="Century Gothic" panose="020B0502020202020204" pitchFamily="34" charset="0"/>
            </a:endParaRPr>
          </a:p>
        </p:txBody>
      </p:sp>
      <p:sp>
        <p:nvSpPr>
          <p:cNvPr id="31" name="TextBox 30">
            <a:extLst>
              <a:ext uri="{FF2B5EF4-FFF2-40B4-BE49-F238E27FC236}">
                <a16:creationId xmlns:a16="http://schemas.microsoft.com/office/drawing/2014/main" id="{C3E3284E-1585-4433-AD2A-5B47797496EB}"/>
              </a:ext>
            </a:extLst>
          </p:cNvPr>
          <p:cNvSpPr txBox="1"/>
          <p:nvPr/>
        </p:nvSpPr>
        <p:spPr>
          <a:xfrm>
            <a:off x="-11068" y="1566646"/>
            <a:ext cx="6107068" cy="3416320"/>
          </a:xfrm>
          <a:prstGeom prst="rect">
            <a:avLst/>
          </a:prstGeom>
          <a:noFill/>
        </p:spPr>
        <p:txBody>
          <a:bodyPr wrap="square">
            <a:spAutoFit/>
          </a:bodyPr>
          <a:lstStyle/>
          <a:p>
            <a:pPr algn="just"/>
            <a:r>
              <a:rPr lang="ru-RU" dirty="0">
                <a:latin typeface="Century Gothic" panose="020B0502020202020204" pitchFamily="34" charset="0"/>
              </a:rPr>
              <a:t>The </a:t>
            </a:r>
            <a:r>
              <a:rPr lang="ru-RU" dirty="0" err="1">
                <a:latin typeface="Century Gothic" panose="020B0502020202020204" pitchFamily="34" charset="0"/>
              </a:rPr>
              <a:t>program</a:t>
            </a:r>
            <a:r>
              <a:rPr lang="ru-RU" dirty="0">
                <a:latin typeface="Century Gothic" panose="020B0502020202020204" pitchFamily="34" charset="0"/>
              </a:rPr>
              <a:t> </a:t>
            </a:r>
            <a:r>
              <a:rPr lang="ru-RU" dirty="0" err="1">
                <a:latin typeface="Century Gothic" panose="020B0502020202020204" pitchFamily="34" charset="0"/>
              </a:rPr>
              <a:t>is</a:t>
            </a:r>
            <a:r>
              <a:rPr lang="ru-RU" dirty="0">
                <a:latin typeface="Century Gothic" panose="020B0502020202020204" pitchFamily="34" charset="0"/>
              </a:rPr>
              <a:t> </a:t>
            </a:r>
            <a:r>
              <a:rPr lang="ru-RU" dirty="0" err="1">
                <a:latin typeface="Century Gothic" panose="020B0502020202020204" pitchFamily="34" charset="0"/>
              </a:rPr>
              <a:t>provided</a:t>
            </a:r>
            <a:r>
              <a:rPr lang="ru-RU" dirty="0">
                <a:latin typeface="Century Gothic" panose="020B0502020202020204" pitchFamily="34" charset="0"/>
              </a:rPr>
              <a:t> </a:t>
            </a:r>
            <a:r>
              <a:rPr lang="ru-RU" dirty="0" err="1">
                <a:latin typeface="Century Gothic" panose="020B0502020202020204" pitchFamily="34" charset="0"/>
              </a:rPr>
              <a:t>by</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University of </a:t>
            </a:r>
            <a:r>
              <a:rPr lang="ru-RU" dirty="0" err="1">
                <a:latin typeface="Century Gothic" panose="020B0502020202020204" pitchFamily="34" charset="0"/>
              </a:rPr>
              <a:t>Michigan</a:t>
            </a:r>
            <a:r>
              <a:rPr lang="ru-RU" dirty="0">
                <a:latin typeface="Century Gothic" panose="020B0502020202020204" pitchFamily="34" charset="0"/>
              </a:rPr>
              <a:t> </a:t>
            </a:r>
            <a:r>
              <a:rPr lang="ru-RU" dirty="0" err="1">
                <a:latin typeface="Century Gothic" panose="020B0502020202020204" pitchFamily="34" charset="0"/>
              </a:rPr>
              <a:t>and</a:t>
            </a:r>
            <a:r>
              <a:rPr lang="ru-RU" dirty="0">
                <a:latin typeface="Century Gothic" panose="020B0502020202020204" pitchFamily="34" charset="0"/>
              </a:rPr>
              <a:t> </a:t>
            </a:r>
            <a:r>
              <a:rPr lang="ru-RU" dirty="0" err="1">
                <a:latin typeface="Century Gothic" panose="020B0502020202020204" pitchFamily="34" charset="0"/>
              </a:rPr>
              <a:t>sponsored</a:t>
            </a:r>
            <a:r>
              <a:rPr lang="ru-RU" dirty="0">
                <a:latin typeface="Century Gothic" panose="020B0502020202020204" pitchFamily="34" charset="0"/>
              </a:rPr>
              <a:t> </a:t>
            </a:r>
            <a:r>
              <a:rPr lang="ru-RU" dirty="0" err="1">
                <a:latin typeface="Century Gothic" panose="020B0502020202020204" pitchFamily="34" charset="0"/>
              </a:rPr>
              <a:t>by</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U.S. State Department.</a:t>
            </a:r>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r>
              <a:rPr lang="en-US" dirty="0">
                <a:latin typeface="Century Gothic" panose="020B0502020202020204" pitchFamily="34" charset="0"/>
              </a:rPr>
              <a:t>P</a:t>
            </a:r>
            <a:r>
              <a:rPr lang="ru-RU" dirty="0" err="1">
                <a:latin typeface="Century Gothic" panose="020B0502020202020204" pitchFamily="34" charset="0"/>
              </a:rPr>
              <a:t>rogram</a:t>
            </a:r>
            <a:r>
              <a:rPr lang="ru-RU" dirty="0">
                <a:latin typeface="Century Gothic" panose="020B0502020202020204" pitchFamily="34" charset="0"/>
              </a:rPr>
              <a:t> </a:t>
            </a:r>
            <a:r>
              <a:rPr lang="ru-RU" dirty="0" err="1">
                <a:latin typeface="Century Gothic" panose="020B0502020202020204" pitchFamily="34" charset="0"/>
              </a:rPr>
              <a:t>is</a:t>
            </a:r>
            <a:r>
              <a:rPr lang="ru-RU" dirty="0">
                <a:latin typeface="Century Gothic" panose="020B0502020202020204" pitchFamily="34" charset="0"/>
              </a:rPr>
              <a:t> </a:t>
            </a:r>
            <a:r>
              <a:rPr lang="ru-RU" dirty="0" err="1">
                <a:latin typeface="Century Gothic" panose="020B0502020202020204" pitchFamily="34" charset="0"/>
              </a:rPr>
              <a:t>based</a:t>
            </a:r>
            <a:r>
              <a:rPr lang="ru-RU" dirty="0">
                <a:latin typeface="Century Gothic" panose="020B0502020202020204" pitchFamily="34" charset="0"/>
              </a:rPr>
              <a:t> </a:t>
            </a:r>
            <a:r>
              <a:rPr lang="ru-RU" dirty="0" err="1">
                <a:latin typeface="Century Gothic" panose="020B0502020202020204" pitchFamily="34" charset="0"/>
              </a:rPr>
              <a:t>at</a:t>
            </a:r>
            <a:r>
              <a:rPr lang="ru-RU" dirty="0">
                <a:latin typeface="Century Gothic" panose="020B0502020202020204" pitchFamily="34" charset="0"/>
              </a:rPr>
              <a:t> CERN </a:t>
            </a:r>
            <a:r>
              <a:rPr lang="ru-RU" dirty="0" err="1">
                <a:latin typeface="Century Gothic" panose="020B0502020202020204" pitchFamily="34" charset="0"/>
              </a:rPr>
              <a:t>and</a:t>
            </a:r>
            <a:r>
              <a:rPr lang="ru-RU" dirty="0">
                <a:latin typeface="Century Gothic" panose="020B0502020202020204" pitchFamily="34" charset="0"/>
              </a:rPr>
              <a:t> </a:t>
            </a:r>
            <a:r>
              <a:rPr lang="ru-RU" dirty="0" err="1">
                <a:latin typeface="Century Gothic" panose="020B0502020202020204" pitchFamily="34" charset="0"/>
              </a:rPr>
              <a:t>for</a:t>
            </a:r>
            <a:r>
              <a:rPr lang="ru-RU" dirty="0">
                <a:latin typeface="Century Gothic" panose="020B0502020202020204" pitchFamily="34" charset="0"/>
              </a:rPr>
              <a:t> 3 </a:t>
            </a:r>
            <a:r>
              <a:rPr lang="ru-RU" dirty="0" err="1">
                <a:latin typeface="Century Gothic" panose="020B0502020202020204" pitchFamily="34" charset="0"/>
              </a:rPr>
              <a:t>months</a:t>
            </a:r>
            <a:r>
              <a:rPr lang="ru-RU" dirty="0">
                <a:latin typeface="Century Gothic" panose="020B0502020202020204" pitchFamily="34" charset="0"/>
              </a:rPr>
              <a:t> </a:t>
            </a:r>
            <a:r>
              <a:rPr lang="ru-RU" dirty="0" err="1">
                <a:latin typeface="Century Gothic" panose="020B0502020202020204" pitchFamily="34" charset="0"/>
              </a:rPr>
              <a:t>the</a:t>
            </a:r>
            <a:r>
              <a:rPr lang="ru-RU" dirty="0">
                <a:latin typeface="Century Gothic" panose="020B0502020202020204" pitchFamily="34" charset="0"/>
              </a:rPr>
              <a:t> </a:t>
            </a:r>
            <a:r>
              <a:rPr lang="ru-RU" dirty="0" err="1">
                <a:latin typeface="Century Gothic" panose="020B0502020202020204" pitchFamily="34" charset="0"/>
              </a:rPr>
              <a:t>student</a:t>
            </a:r>
            <a:r>
              <a:rPr lang="ru-RU" dirty="0">
                <a:latin typeface="Century Gothic" panose="020B0502020202020204" pitchFamily="34" charset="0"/>
              </a:rPr>
              <a:t> </a:t>
            </a:r>
            <a:r>
              <a:rPr lang="ru-RU" dirty="0" err="1">
                <a:latin typeface="Century Gothic" panose="020B0502020202020204" pitchFamily="34" charset="0"/>
              </a:rPr>
              <a:t>works</a:t>
            </a:r>
            <a:r>
              <a:rPr lang="ru-RU" dirty="0">
                <a:latin typeface="Century Gothic" panose="020B0502020202020204" pitchFamily="34" charset="0"/>
              </a:rPr>
              <a:t> </a:t>
            </a:r>
            <a:r>
              <a:rPr lang="ru-RU" dirty="0" err="1">
                <a:latin typeface="Century Gothic" panose="020B0502020202020204" pitchFamily="34" charset="0"/>
              </a:rPr>
              <a:t>on</a:t>
            </a:r>
            <a:r>
              <a:rPr lang="ru-RU" dirty="0">
                <a:latin typeface="Century Gothic" panose="020B0502020202020204" pitchFamily="34" charset="0"/>
              </a:rPr>
              <a:t> </a:t>
            </a:r>
            <a:r>
              <a:rPr lang="ru-RU" dirty="0" err="1">
                <a:latin typeface="Century Gothic" panose="020B0502020202020204" pitchFamily="34" charset="0"/>
              </a:rPr>
              <a:t>one</a:t>
            </a:r>
            <a:r>
              <a:rPr lang="ru-RU" dirty="0">
                <a:latin typeface="Century Gothic" panose="020B0502020202020204" pitchFamily="34" charset="0"/>
              </a:rPr>
              <a:t> CERN </a:t>
            </a:r>
            <a:r>
              <a:rPr lang="ru-RU" dirty="0" err="1">
                <a:latin typeface="Century Gothic" panose="020B0502020202020204" pitchFamily="34" charset="0"/>
              </a:rPr>
              <a:t>project</a:t>
            </a:r>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endParaRPr lang="en-US" dirty="0">
              <a:latin typeface="Century Gothic" panose="020B0502020202020204" pitchFamily="34" charset="0"/>
            </a:endParaRPr>
          </a:p>
          <a:p>
            <a:pPr algn="just"/>
            <a:r>
              <a:rPr lang="en-US" dirty="0">
                <a:latin typeface="Century Gothic" panose="020B0502020202020204" pitchFamily="34" charset="0"/>
              </a:rPr>
              <a:t>S</a:t>
            </a:r>
            <a:r>
              <a:rPr lang="ru-RU" dirty="0" err="1">
                <a:latin typeface="Century Gothic" panose="020B0502020202020204" pitchFamily="34" charset="0"/>
              </a:rPr>
              <a:t>tudents</a:t>
            </a:r>
            <a:r>
              <a:rPr lang="ru-RU" dirty="0">
                <a:latin typeface="Century Gothic" panose="020B0502020202020204" pitchFamily="34" charset="0"/>
              </a:rPr>
              <a:t> </a:t>
            </a:r>
            <a:r>
              <a:rPr lang="ru-RU" dirty="0" err="1">
                <a:latin typeface="Century Gothic" panose="020B0502020202020204" pitchFamily="34" charset="0"/>
              </a:rPr>
              <a:t>are</a:t>
            </a:r>
            <a:r>
              <a:rPr lang="ru-RU" dirty="0">
                <a:latin typeface="Century Gothic" panose="020B0502020202020204" pitchFamily="34" charset="0"/>
              </a:rPr>
              <a:t> </a:t>
            </a:r>
            <a:r>
              <a:rPr lang="ru-RU" dirty="0" err="1">
                <a:latin typeface="Century Gothic" panose="020B0502020202020204" pitchFamily="34" charset="0"/>
              </a:rPr>
              <a:t>distributed</a:t>
            </a:r>
            <a:r>
              <a:rPr lang="ru-RU" dirty="0">
                <a:latin typeface="Century Gothic" panose="020B0502020202020204" pitchFamily="34" charset="0"/>
              </a:rPr>
              <a:t> </a:t>
            </a:r>
            <a:r>
              <a:rPr lang="ru-RU" dirty="0" err="1">
                <a:latin typeface="Century Gothic" panose="020B0502020202020204" pitchFamily="34" charset="0"/>
              </a:rPr>
              <a:t>to</a:t>
            </a:r>
            <a:r>
              <a:rPr lang="ru-RU" dirty="0">
                <a:latin typeface="Century Gothic" panose="020B0502020202020204" pitchFamily="34" charset="0"/>
              </a:rPr>
              <a:t> </a:t>
            </a:r>
            <a:r>
              <a:rPr lang="ru-RU" dirty="0" err="1">
                <a:latin typeface="Century Gothic" panose="020B0502020202020204" pitchFamily="34" charset="0"/>
              </a:rPr>
              <a:t>top</a:t>
            </a:r>
            <a:r>
              <a:rPr lang="ru-RU" dirty="0">
                <a:latin typeface="Century Gothic" panose="020B0502020202020204" pitchFamily="34" charset="0"/>
              </a:rPr>
              <a:t> CERN </a:t>
            </a:r>
            <a:r>
              <a:rPr lang="ru-RU" dirty="0" err="1">
                <a:latin typeface="Century Gothic" panose="020B0502020202020204" pitchFamily="34" charset="0"/>
              </a:rPr>
              <a:t>projects</a:t>
            </a:r>
            <a:r>
              <a:rPr lang="ru-RU" dirty="0">
                <a:latin typeface="Century Gothic" panose="020B0502020202020204" pitchFamily="34" charset="0"/>
              </a:rPr>
              <a:t> </a:t>
            </a:r>
            <a:r>
              <a:rPr lang="ru-RU" dirty="0" err="1">
                <a:latin typeface="Century Gothic" panose="020B0502020202020204" pitchFamily="34" charset="0"/>
              </a:rPr>
              <a:t>such</a:t>
            </a:r>
            <a:r>
              <a:rPr lang="ru-RU" dirty="0">
                <a:latin typeface="Century Gothic" panose="020B0502020202020204" pitchFamily="34" charset="0"/>
              </a:rPr>
              <a:t> as ATLAS, ALIS, ALPHA.</a:t>
            </a:r>
          </a:p>
        </p:txBody>
      </p:sp>
      <p:sp>
        <p:nvSpPr>
          <p:cNvPr id="2" name="Прямоугольник 1">
            <a:extLst>
              <a:ext uri="{FF2B5EF4-FFF2-40B4-BE49-F238E27FC236}">
                <a16:creationId xmlns:a16="http://schemas.microsoft.com/office/drawing/2014/main" id="{7D87AE07-3EF9-4397-98C1-F126A8D49983}"/>
              </a:ext>
            </a:extLst>
          </p:cNvPr>
          <p:cNvSpPr/>
          <p:nvPr/>
        </p:nvSpPr>
        <p:spPr>
          <a:xfrm>
            <a:off x="7500378" y="3676118"/>
            <a:ext cx="4691622" cy="3181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Рисунок 27">
            <a:extLst>
              <a:ext uri="{FF2B5EF4-FFF2-40B4-BE49-F238E27FC236}">
                <a16:creationId xmlns:a16="http://schemas.microsoft.com/office/drawing/2014/main" id="{79CDBA8D-23FB-4A88-A5C8-E1EA9C6CE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9230" y="1368622"/>
            <a:ext cx="6162770" cy="3778007"/>
          </a:xfrm>
          <a:prstGeom prst="rect">
            <a:avLst/>
          </a:prstGeom>
        </p:spPr>
      </p:pic>
    </p:spTree>
    <p:extLst>
      <p:ext uri="{BB962C8B-B14F-4D97-AF65-F5344CB8AC3E}">
        <p14:creationId xmlns:p14="http://schemas.microsoft.com/office/powerpoint/2010/main" val="2300193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3</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5952040" cy="369332"/>
          </a:xfrm>
          <a:prstGeom prst="rect">
            <a:avLst/>
          </a:prstGeom>
          <a:noFill/>
        </p:spPr>
        <p:txBody>
          <a:bodyPr wrap="square">
            <a:spAutoFit/>
          </a:bodyPr>
          <a:lstStyle/>
          <a:p>
            <a:r>
              <a:rPr lang="en-US" dirty="0">
                <a:latin typeface="Century Gothic" panose="020B0502020202020204" pitchFamily="34" charset="0"/>
              </a:rPr>
              <a:t>Where I work and general information</a:t>
            </a:r>
            <a:endParaRPr lang="ru-RU" dirty="0">
              <a:latin typeface="Century Gothic" panose="020B0502020202020204" pitchFamily="34" charset="0"/>
            </a:endParaRPr>
          </a:p>
        </p:txBody>
      </p:sp>
      <p:pic>
        <p:nvPicPr>
          <p:cNvPr id="30" name="Рисунок 29">
            <a:extLst>
              <a:ext uri="{FF2B5EF4-FFF2-40B4-BE49-F238E27FC236}">
                <a16:creationId xmlns:a16="http://schemas.microsoft.com/office/drawing/2014/main" id="{95E1E510-BD3C-4E9E-B0CC-1BC707B09279}"/>
              </a:ext>
            </a:extLst>
          </p:cNvPr>
          <p:cNvPicPr>
            <a:picLocks noChangeAspect="1"/>
          </p:cNvPicPr>
          <p:nvPr/>
        </p:nvPicPr>
        <p:blipFill>
          <a:blip r:embed="rId3"/>
          <a:stretch>
            <a:fillRect/>
          </a:stretch>
        </p:blipFill>
        <p:spPr>
          <a:xfrm>
            <a:off x="7406641" y="2465772"/>
            <a:ext cx="4785360" cy="4392228"/>
          </a:xfrm>
          <a:prstGeom prst="rect">
            <a:avLst/>
          </a:prstGeom>
        </p:spPr>
      </p:pic>
      <p:pic>
        <p:nvPicPr>
          <p:cNvPr id="29" name="Рисунок 28">
            <a:extLst>
              <a:ext uri="{FF2B5EF4-FFF2-40B4-BE49-F238E27FC236}">
                <a16:creationId xmlns:a16="http://schemas.microsoft.com/office/drawing/2014/main" id="{FB6661F8-7948-49CF-BAE8-DB67B07C556E}"/>
              </a:ext>
            </a:extLst>
          </p:cNvPr>
          <p:cNvPicPr>
            <a:picLocks noChangeAspect="1"/>
          </p:cNvPicPr>
          <p:nvPr/>
        </p:nvPicPr>
        <p:blipFill rotWithShape="1">
          <a:blip r:embed="rId4">
            <a:extLst>
              <a:ext uri="{28A0092B-C50C-407E-A947-70E740481C1C}">
                <a14:useLocalDpi xmlns:a14="http://schemas.microsoft.com/office/drawing/2010/main" val="0"/>
              </a:ext>
            </a:extLst>
          </a:blip>
          <a:srcRect r="36717"/>
          <a:stretch/>
        </p:blipFill>
        <p:spPr>
          <a:xfrm>
            <a:off x="2102784" y="3873616"/>
            <a:ext cx="4859655" cy="2981340"/>
          </a:xfrm>
          <a:prstGeom prst="rect">
            <a:avLst/>
          </a:prstGeom>
        </p:spPr>
      </p:pic>
      <p:sp>
        <p:nvSpPr>
          <p:cNvPr id="28" name="TextBox 27">
            <a:extLst>
              <a:ext uri="{FF2B5EF4-FFF2-40B4-BE49-F238E27FC236}">
                <a16:creationId xmlns:a16="http://schemas.microsoft.com/office/drawing/2014/main" id="{B3D4AED7-04D6-4B8D-97B9-7648C0861427}"/>
              </a:ext>
            </a:extLst>
          </p:cNvPr>
          <p:cNvSpPr txBox="1"/>
          <p:nvPr/>
        </p:nvSpPr>
        <p:spPr>
          <a:xfrm>
            <a:off x="350571" y="537542"/>
            <a:ext cx="7025152" cy="3539430"/>
          </a:xfrm>
          <a:prstGeom prst="rect">
            <a:avLst/>
          </a:prstGeom>
          <a:noFill/>
        </p:spPr>
        <p:txBody>
          <a:bodyPr wrap="square">
            <a:spAutoFit/>
          </a:bodyPr>
          <a:lstStyle/>
          <a:p>
            <a:pPr algn="just"/>
            <a:r>
              <a:rPr lang="ru-RU" sz="1600" dirty="0">
                <a:latin typeface="Century Gothic" panose="020B0502020202020204" pitchFamily="34" charset="0"/>
              </a:rPr>
              <a:t>I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assigned</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ATLAS </a:t>
            </a:r>
            <a:r>
              <a:rPr lang="ru-RU" sz="1600" dirty="0" err="1">
                <a:latin typeface="Century Gothic" panose="020B0502020202020204" pitchFamily="34" charset="0"/>
              </a:rPr>
              <a:t>experiment</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biggest</a:t>
            </a:r>
            <a:r>
              <a:rPr lang="ru-RU" sz="1600" dirty="0">
                <a:latin typeface="Century Gothic" panose="020B0502020202020204" pitchFamily="34" charset="0"/>
              </a:rPr>
              <a:t> </a:t>
            </a:r>
            <a:r>
              <a:rPr lang="ru-RU" sz="1600" dirty="0" err="1">
                <a:latin typeface="Century Gothic" panose="020B0502020202020204" pitchFamily="34" charset="0"/>
              </a:rPr>
              <a:t>detector</a:t>
            </a:r>
            <a:r>
              <a:rPr lang="ru-RU" sz="1600" dirty="0">
                <a:latin typeface="Century Gothic" panose="020B0502020202020204" pitchFamily="34" charset="0"/>
              </a:rPr>
              <a:t> of </a:t>
            </a:r>
            <a:r>
              <a:rPr lang="ru-RU" sz="1600" dirty="0" err="1">
                <a:latin typeface="Century Gothic" panose="020B0502020202020204" pitchFamily="34" charset="0"/>
              </a:rPr>
              <a:t>all</a:t>
            </a:r>
            <a:r>
              <a:rPr lang="ru-RU" sz="1600" dirty="0">
                <a:latin typeface="Century Gothic" panose="020B0502020202020204" pitchFamily="34" charset="0"/>
              </a:rPr>
              <a:t>.</a:t>
            </a:r>
            <a:r>
              <a:rPr lang="en-US" sz="1600" dirty="0">
                <a:latin typeface="Century Gothic" panose="020B0502020202020204" pitchFamily="34" charset="0"/>
              </a:rPr>
              <a:t> </a:t>
            </a:r>
          </a:p>
          <a:p>
            <a:pPr algn="just"/>
            <a:r>
              <a:rPr lang="en-US" sz="1600" dirty="0">
                <a:latin typeface="Century Gothic" panose="020B0502020202020204" pitchFamily="34" charset="0"/>
              </a:rPr>
              <a:t>And</a:t>
            </a:r>
            <a:r>
              <a:rPr lang="ru-RU" sz="1600" dirty="0">
                <a:latin typeface="Century Gothic" panose="020B0502020202020204" pitchFamily="34" charset="0"/>
              </a:rPr>
              <a:t> </a:t>
            </a:r>
            <a:r>
              <a:rPr lang="en-US" sz="1600" dirty="0">
                <a:latin typeface="Century Gothic" panose="020B0502020202020204" pitchFamily="34" charset="0"/>
              </a:rPr>
              <a:t>I</a:t>
            </a:r>
            <a:r>
              <a:rPr lang="ru-RU" sz="1600" dirty="0">
                <a:latin typeface="Century Gothic" panose="020B0502020202020204" pitchFamily="34" charset="0"/>
              </a:rPr>
              <a:t>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integrated</a:t>
            </a:r>
            <a:r>
              <a:rPr lang="ru-RU" sz="1600" dirty="0">
                <a:latin typeface="Century Gothic" panose="020B0502020202020204" pitchFamily="34" charset="0"/>
              </a:rPr>
              <a:t> </a:t>
            </a:r>
            <a:r>
              <a:rPr lang="ru-RU" sz="1600" dirty="0" err="1">
                <a:latin typeface="Century Gothic" panose="020B0502020202020204" pitchFamily="34" charset="0"/>
              </a:rPr>
              <a:t>into</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muon</a:t>
            </a:r>
            <a:r>
              <a:rPr lang="ru-RU" sz="1600" dirty="0">
                <a:latin typeface="Century Gothic" panose="020B0502020202020204" pitchFamily="34" charset="0"/>
              </a:rPr>
              <a:t> </a:t>
            </a:r>
            <a:r>
              <a:rPr lang="ru-RU" sz="1600" dirty="0" err="1">
                <a:latin typeface="Century Gothic" panose="020B0502020202020204" pitchFamily="34" charset="0"/>
              </a:rPr>
              <a:t>group</a:t>
            </a:r>
            <a:r>
              <a:rPr lang="ru-RU" sz="1600" dirty="0">
                <a:latin typeface="Century Gothic" panose="020B0502020202020204" pitchFamily="34" charset="0"/>
              </a:rPr>
              <a:t> </a:t>
            </a:r>
            <a:r>
              <a:rPr lang="ru-RU" sz="1600" dirty="0" err="1">
                <a:latin typeface="Century Gothic" panose="020B0502020202020204" pitchFamily="34" charset="0"/>
              </a:rPr>
              <a:t>working</a:t>
            </a:r>
            <a:r>
              <a:rPr lang="ru-RU" sz="1600" dirty="0">
                <a:latin typeface="Century Gothic" panose="020B0502020202020204" pitchFamily="34" charset="0"/>
              </a:rPr>
              <a:t> </a:t>
            </a:r>
            <a:r>
              <a:rPr lang="ru-RU" sz="1600" dirty="0" err="1">
                <a:latin typeface="Century Gothic" panose="020B0502020202020204" pitchFamily="34" charset="0"/>
              </a:rPr>
              <a:t>on</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new</a:t>
            </a:r>
            <a:r>
              <a:rPr lang="ru-RU" sz="1600" dirty="0">
                <a:latin typeface="Century Gothic" panose="020B0502020202020204" pitchFamily="34" charset="0"/>
              </a:rPr>
              <a:t> sMDT </a:t>
            </a:r>
            <a:r>
              <a:rPr lang="ru-RU" sz="1600" dirty="0" err="1">
                <a:latin typeface="Century Gothic" panose="020B0502020202020204" pitchFamily="34" charset="0"/>
              </a:rPr>
              <a:t>chambers</a:t>
            </a:r>
            <a:r>
              <a:rPr lang="ru-RU" sz="1600" dirty="0">
                <a:latin typeface="Century Gothic" panose="020B0502020202020204" pitchFamily="34" charset="0"/>
              </a:rPr>
              <a:t>. </a:t>
            </a:r>
          </a:p>
          <a:p>
            <a:pPr algn="just"/>
            <a:endParaRPr lang="ru-RU" sz="1600" dirty="0">
              <a:latin typeface="Century Gothic" panose="020B0502020202020204" pitchFamily="34" charset="0"/>
            </a:endParaRPr>
          </a:p>
          <a:p>
            <a:pPr algn="just"/>
            <a:r>
              <a:rPr lang="ru-RU" sz="1600" dirty="0">
                <a:latin typeface="Century Gothic" panose="020B0502020202020204" pitchFamily="34" charset="0"/>
              </a:rPr>
              <a:t>My </a:t>
            </a:r>
            <a:r>
              <a:rPr lang="ru-RU" sz="1600" dirty="0" err="1">
                <a:latin typeface="Century Gothic" panose="020B0502020202020204" pitchFamily="34" charset="0"/>
              </a:rPr>
              <a:t>advisors</a:t>
            </a:r>
            <a:r>
              <a:rPr lang="ru-RU" sz="1600" dirty="0">
                <a:latin typeface="Century Gothic" panose="020B0502020202020204" pitchFamily="34" charset="0"/>
              </a:rPr>
              <a:t> </a:t>
            </a:r>
            <a:r>
              <a:rPr lang="ru-RU" sz="1600" dirty="0" err="1">
                <a:latin typeface="Century Gothic" panose="020B0502020202020204" pitchFamily="34" charset="0"/>
              </a:rPr>
              <a:t>were</a:t>
            </a:r>
            <a:r>
              <a:rPr lang="ru-RU" sz="1600" dirty="0">
                <a:latin typeface="Century Gothic" panose="020B0502020202020204" pitchFamily="34" charset="0"/>
              </a:rPr>
              <a:t> </a:t>
            </a:r>
            <a:r>
              <a:rPr lang="ru-RU" sz="1600" dirty="0" err="1">
                <a:latin typeface="Century Gothic" panose="020B0502020202020204" pitchFamily="34" charset="0"/>
              </a:rPr>
              <a:t>Chihao</a:t>
            </a:r>
            <a:r>
              <a:rPr lang="ru-RU" sz="1600" dirty="0">
                <a:latin typeface="Century Gothic" panose="020B0502020202020204" pitchFamily="34" charset="0"/>
              </a:rPr>
              <a:t> Li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Jiajin</a:t>
            </a:r>
            <a:r>
              <a:rPr lang="ru-RU" sz="1600" dirty="0">
                <a:latin typeface="Century Gothic" panose="020B0502020202020204" pitchFamily="34" charset="0"/>
              </a:rPr>
              <a:t> </a:t>
            </a:r>
            <a:r>
              <a:rPr lang="ru-RU" sz="1600" dirty="0" err="1">
                <a:latin typeface="Century Gothic" panose="020B0502020202020204" pitchFamily="34" charset="0"/>
              </a:rPr>
              <a:t>Ge</a:t>
            </a:r>
            <a:r>
              <a:rPr lang="ru-RU" sz="1600" dirty="0">
                <a:latin typeface="Century Gothic" panose="020B0502020202020204" pitchFamily="34" charset="0"/>
              </a:rPr>
              <a:t>,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head</a:t>
            </a:r>
            <a:r>
              <a:rPr lang="ru-RU" sz="1600" dirty="0">
                <a:latin typeface="Century Gothic" panose="020B0502020202020204" pitchFamily="34" charset="0"/>
              </a:rPr>
              <a:t> of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group</a:t>
            </a:r>
            <a:r>
              <a:rPr lang="ru-RU" sz="1600" dirty="0">
                <a:latin typeface="Century Gothic" panose="020B0502020202020204" pitchFamily="34" charset="0"/>
              </a:rPr>
              <a:t>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Bing</a:t>
            </a:r>
            <a:r>
              <a:rPr lang="ru-RU" sz="1600" dirty="0">
                <a:latin typeface="Century Gothic" panose="020B0502020202020204" pitchFamily="34" charset="0"/>
              </a:rPr>
              <a:t> </a:t>
            </a:r>
            <a:r>
              <a:rPr lang="ru-RU" sz="1600" dirty="0" err="1">
                <a:latin typeface="Century Gothic" panose="020B0502020202020204" pitchFamily="34" charset="0"/>
              </a:rPr>
              <a:t>Zhou</a:t>
            </a:r>
            <a:r>
              <a:rPr lang="ru-RU" sz="1600" dirty="0">
                <a:latin typeface="Century Gothic" panose="020B0502020202020204" pitchFamily="34" charset="0"/>
              </a:rPr>
              <a:t>.</a:t>
            </a:r>
          </a:p>
          <a:p>
            <a:pPr algn="just"/>
            <a:endParaRPr lang="ru-RU" sz="1600" dirty="0">
              <a:latin typeface="Century Gothic" panose="020B0502020202020204" pitchFamily="34" charset="0"/>
            </a:endParaRPr>
          </a:p>
          <a:p>
            <a:pPr algn="just"/>
            <a:r>
              <a:rPr lang="ru-RU" sz="1600" dirty="0">
                <a:latin typeface="Century Gothic" panose="020B0502020202020204" pitchFamily="34" charset="0"/>
              </a:rPr>
              <a:t>The </a:t>
            </a:r>
            <a:r>
              <a:rPr lang="ru-RU" sz="1600" dirty="0" err="1">
                <a:latin typeface="Century Gothic" panose="020B0502020202020204" pitchFamily="34" charset="0"/>
              </a:rPr>
              <a:t>task</a:t>
            </a:r>
            <a:r>
              <a:rPr lang="ru-RU" sz="1600" dirty="0">
                <a:latin typeface="Century Gothic" panose="020B0502020202020204" pitchFamily="34" charset="0"/>
              </a:rPr>
              <a:t> of </a:t>
            </a:r>
            <a:r>
              <a:rPr lang="ru-RU" sz="1600" dirty="0" err="1">
                <a:latin typeface="Century Gothic" panose="020B0502020202020204" pitchFamily="34" charset="0"/>
              </a:rPr>
              <a:t>our</a:t>
            </a:r>
            <a:r>
              <a:rPr lang="ru-RU" sz="1600" dirty="0">
                <a:latin typeface="Century Gothic" panose="020B0502020202020204" pitchFamily="34" charset="0"/>
              </a:rPr>
              <a:t> </a:t>
            </a:r>
            <a:r>
              <a:rPr lang="ru-RU" sz="1600" dirty="0" err="1">
                <a:latin typeface="Century Gothic" panose="020B0502020202020204" pitchFamily="34" charset="0"/>
              </a:rPr>
              <a:t>group</a:t>
            </a:r>
            <a:r>
              <a:rPr lang="ru-RU" sz="1600" dirty="0">
                <a:latin typeface="Century Gothic" panose="020B0502020202020204" pitchFamily="34" charset="0"/>
              </a:rPr>
              <a:t>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prepare</a:t>
            </a:r>
            <a:r>
              <a:rPr lang="ru-RU" sz="1600" dirty="0">
                <a:latin typeface="Century Gothic" panose="020B0502020202020204" pitchFamily="34" charset="0"/>
              </a:rPr>
              <a:t>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test</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sMDT </a:t>
            </a:r>
            <a:r>
              <a:rPr lang="ru-RU" sz="1600" dirty="0" err="1">
                <a:latin typeface="Century Gothic" panose="020B0502020202020204" pitchFamily="34" charset="0"/>
              </a:rPr>
              <a:t>chambers</a:t>
            </a:r>
            <a:r>
              <a:rPr lang="ru-RU" sz="1600" dirty="0">
                <a:latin typeface="Century Gothic" panose="020B0502020202020204" pitchFamily="34" charset="0"/>
              </a:rPr>
              <a:t> </a:t>
            </a:r>
            <a:r>
              <a:rPr lang="ru-RU" sz="1600" dirty="0" err="1">
                <a:latin typeface="Century Gothic" panose="020B0502020202020204" pitchFamily="34" charset="0"/>
              </a:rPr>
              <a:t>before</a:t>
            </a:r>
            <a:r>
              <a:rPr lang="ru-RU" sz="1600" dirty="0">
                <a:latin typeface="Century Gothic" panose="020B0502020202020204" pitchFamily="34" charset="0"/>
              </a:rPr>
              <a:t> </a:t>
            </a:r>
            <a:r>
              <a:rPr lang="ru-RU" sz="1600" dirty="0" err="1">
                <a:latin typeface="Century Gothic" panose="020B0502020202020204" pitchFamily="34" charset="0"/>
              </a:rPr>
              <a:t>installing</a:t>
            </a:r>
            <a:r>
              <a:rPr lang="ru-RU" sz="1600" dirty="0">
                <a:latin typeface="Century Gothic" panose="020B0502020202020204" pitchFamily="34" charset="0"/>
              </a:rPr>
              <a:t> </a:t>
            </a:r>
            <a:r>
              <a:rPr lang="ru-RU" sz="1600" dirty="0" err="1">
                <a:latin typeface="Century Gothic" panose="020B0502020202020204" pitchFamily="34" charset="0"/>
              </a:rPr>
              <a:t>them</a:t>
            </a:r>
            <a:r>
              <a:rPr lang="ru-RU" sz="1600" dirty="0">
                <a:latin typeface="Century Gothic" panose="020B0502020202020204" pitchFamily="34" charset="0"/>
              </a:rPr>
              <a:t> </a:t>
            </a:r>
            <a:r>
              <a:rPr lang="ru-RU" sz="1600" dirty="0" err="1">
                <a:latin typeface="Century Gothic" panose="020B0502020202020204" pitchFamily="34" charset="0"/>
              </a:rPr>
              <a:t>in</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detector</a:t>
            </a:r>
            <a:r>
              <a:rPr lang="ru-RU" sz="1600" dirty="0">
                <a:latin typeface="Century Gothic" panose="020B0502020202020204" pitchFamily="34" charset="0"/>
              </a:rPr>
              <a:t>.</a:t>
            </a:r>
          </a:p>
          <a:p>
            <a:pPr algn="just"/>
            <a:endParaRPr lang="ru-RU" sz="1600" dirty="0">
              <a:latin typeface="Century Gothic" panose="020B0502020202020204" pitchFamily="34" charset="0"/>
            </a:endParaRPr>
          </a:p>
          <a:p>
            <a:pPr algn="just"/>
            <a:r>
              <a:rPr lang="ru-RU" sz="1600" dirty="0">
                <a:latin typeface="Century Gothic" panose="020B0502020202020204" pitchFamily="34" charset="0"/>
              </a:rPr>
              <a:t>I </a:t>
            </a:r>
            <a:r>
              <a:rPr lang="ru-RU" sz="1600" dirty="0" err="1">
                <a:latin typeface="Century Gothic" panose="020B0502020202020204" pitchFamily="34" charset="0"/>
              </a:rPr>
              <a:t>did</a:t>
            </a:r>
            <a:r>
              <a:rPr lang="ru-RU" sz="1600" dirty="0">
                <a:latin typeface="Century Gothic" panose="020B0502020202020204" pitchFamily="34" charset="0"/>
              </a:rPr>
              <a:t> </a:t>
            </a:r>
            <a:r>
              <a:rPr lang="ru-RU" sz="1600" dirty="0" err="1">
                <a:latin typeface="Century Gothic" panose="020B0502020202020204" pitchFamily="34" charset="0"/>
              </a:rPr>
              <a:t>both</a:t>
            </a:r>
            <a:r>
              <a:rPr lang="ru-RU" sz="1600" dirty="0">
                <a:latin typeface="Century Gothic" panose="020B0502020202020204" pitchFamily="34" charset="0"/>
              </a:rPr>
              <a:t> </a:t>
            </a:r>
            <a:r>
              <a:rPr lang="ru-RU" sz="1600" dirty="0" err="1">
                <a:latin typeface="Century Gothic" panose="020B0502020202020204" pitchFamily="34" charset="0"/>
              </a:rPr>
              <a:t>software</a:t>
            </a:r>
            <a:r>
              <a:rPr lang="ru-RU" sz="1600" dirty="0">
                <a:latin typeface="Century Gothic" panose="020B0502020202020204" pitchFamily="34" charset="0"/>
              </a:rPr>
              <a:t>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hardware</a:t>
            </a:r>
            <a:r>
              <a:rPr lang="ru-RU" sz="1600" dirty="0">
                <a:latin typeface="Century Gothic" panose="020B0502020202020204" pitchFamily="34" charset="0"/>
              </a:rPr>
              <a:t> </a:t>
            </a:r>
            <a:r>
              <a:rPr lang="ru-RU" sz="1600" dirty="0" err="1">
                <a:latin typeface="Century Gothic" panose="020B0502020202020204" pitchFamily="34" charset="0"/>
              </a:rPr>
              <a:t>work</a:t>
            </a:r>
            <a:r>
              <a:rPr lang="ru-RU" sz="1600" dirty="0">
                <a:latin typeface="Century Gothic" panose="020B0502020202020204" pitchFamily="34" charset="0"/>
              </a:rPr>
              <a:t> </a:t>
            </a:r>
            <a:r>
              <a:rPr lang="ru-RU" sz="1600" dirty="0" err="1">
                <a:latin typeface="Century Gothic" panose="020B0502020202020204" pitchFamily="34" charset="0"/>
              </a:rPr>
              <a:t>at</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same</a:t>
            </a:r>
            <a:r>
              <a:rPr lang="ru-RU" sz="1600" dirty="0">
                <a:latin typeface="Century Gothic" panose="020B0502020202020204" pitchFamily="34" charset="0"/>
              </a:rPr>
              <a:t> </a:t>
            </a:r>
            <a:r>
              <a:rPr lang="ru-RU" sz="1600" dirty="0" err="1">
                <a:latin typeface="Century Gothic" panose="020B0502020202020204" pitchFamily="34" charset="0"/>
              </a:rPr>
              <a:t>time</a:t>
            </a:r>
            <a:r>
              <a:rPr lang="ru-RU" sz="1600" dirty="0">
                <a:latin typeface="Century Gothic" panose="020B0502020202020204" pitchFamily="34" charset="0"/>
              </a:rPr>
              <a:t>.</a:t>
            </a:r>
          </a:p>
          <a:p>
            <a:pPr algn="just"/>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endParaRPr lang="ru-RU" sz="1600" dirty="0">
              <a:latin typeface="Century Gothic" panose="020B0502020202020204" pitchFamily="34" charset="0"/>
            </a:endParaRPr>
          </a:p>
        </p:txBody>
      </p:sp>
      <p:cxnSp>
        <p:nvCxnSpPr>
          <p:cNvPr id="31" name="Прямая со стрелкой 30">
            <a:extLst>
              <a:ext uri="{FF2B5EF4-FFF2-40B4-BE49-F238E27FC236}">
                <a16:creationId xmlns:a16="http://schemas.microsoft.com/office/drawing/2014/main" id="{02573E8C-C054-461E-BED4-AB249BD0B84E}"/>
              </a:ext>
            </a:extLst>
          </p:cNvPr>
          <p:cNvCxnSpPr>
            <a:cxnSpLocks/>
          </p:cNvCxnSpPr>
          <p:nvPr/>
        </p:nvCxnSpPr>
        <p:spPr>
          <a:xfrm>
            <a:off x="6167120" y="2565400"/>
            <a:ext cx="2304201" cy="180340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32" name="Прямая со стрелкой 31">
            <a:extLst>
              <a:ext uri="{FF2B5EF4-FFF2-40B4-BE49-F238E27FC236}">
                <a16:creationId xmlns:a16="http://schemas.microsoft.com/office/drawing/2014/main" id="{DE21C34E-AEB8-4703-A1AF-2CB016BEA438}"/>
              </a:ext>
            </a:extLst>
          </p:cNvPr>
          <p:cNvCxnSpPr>
            <a:cxnSpLocks/>
          </p:cNvCxnSpPr>
          <p:nvPr/>
        </p:nvCxnSpPr>
        <p:spPr>
          <a:xfrm flipH="1">
            <a:off x="5842000" y="2565400"/>
            <a:ext cx="325120" cy="2763306"/>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sp>
        <p:nvSpPr>
          <p:cNvPr id="39" name="Овал 38">
            <a:extLst>
              <a:ext uri="{FF2B5EF4-FFF2-40B4-BE49-F238E27FC236}">
                <a16:creationId xmlns:a16="http://schemas.microsoft.com/office/drawing/2014/main" id="{D40A2457-061C-469A-883A-B2AC9E972C5C}"/>
              </a:ext>
            </a:extLst>
          </p:cNvPr>
          <p:cNvSpPr/>
          <p:nvPr/>
        </p:nvSpPr>
        <p:spPr>
          <a:xfrm>
            <a:off x="5287256" y="5328706"/>
            <a:ext cx="1560583" cy="3304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Овал 40">
            <a:extLst>
              <a:ext uri="{FF2B5EF4-FFF2-40B4-BE49-F238E27FC236}">
                <a16:creationId xmlns:a16="http://schemas.microsoft.com/office/drawing/2014/main" id="{FD4196CA-9620-4BB8-962D-428883197FB7}"/>
              </a:ext>
            </a:extLst>
          </p:cNvPr>
          <p:cNvSpPr/>
          <p:nvPr/>
        </p:nvSpPr>
        <p:spPr>
          <a:xfrm rot="18904329">
            <a:off x="8240113" y="4073162"/>
            <a:ext cx="1217881" cy="3304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43" name="Прямая соединительная линия 42">
            <a:extLst>
              <a:ext uri="{FF2B5EF4-FFF2-40B4-BE49-F238E27FC236}">
                <a16:creationId xmlns:a16="http://schemas.microsoft.com/office/drawing/2014/main" id="{67B59DFC-D066-4F74-B376-52260685794C}"/>
              </a:ext>
            </a:extLst>
          </p:cNvPr>
          <p:cNvCxnSpPr>
            <a:cxnSpLocks/>
          </p:cNvCxnSpPr>
          <p:nvPr/>
        </p:nvCxnSpPr>
        <p:spPr>
          <a:xfrm>
            <a:off x="5677498" y="2555240"/>
            <a:ext cx="1641722" cy="10160"/>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49436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4</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7" y="3044"/>
            <a:ext cx="7155807" cy="369332"/>
          </a:xfrm>
          <a:prstGeom prst="rect">
            <a:avLst/>
          </a:prstGeom>
          <a:noFill/>
        </p:spPr>
        <p:txBody>
          <a:bodyPr wrap="square">
            <a:spAutoFit/>
          </a:bodyPr>
          <a:lstStyle/>
          <a:p>
            <a:r>
              <a:rPr lang="en-US" dirty="0">
                <a:latin typeface="Century Gothic" panose="020B0502020202020204" pitchFamily="34" charset="0"/>
              </a:rPr>
              <a:t>What is MDT and why is it being changed to sMDT</a:t>
            </a:r>
            <a:endParaRPr lang="ru-RU" dirty="0">
              <a:latin typeface="Century Gothic" panose="020B0502020202020204" pitchFamily="34" charset="0"/>
            </a:endParaRPr>
          </a:p>
        </p:txBody>
      </p:sp>
      <p:cxnSp>
        <p:nvCxnSpPr>
          <p:cNvPr id="31" name="Прямая со стрелкой 30">
            <a:extLst>
              <a:ext uri="{FF2B5EF4-FFF2-40B4-BE49-F238E27FC236}">
                <a16:creationId xmlns:a16="http://schemas.microsoft.com/office/drawing/2014/main" id="{02573E8C-C054-461E-BED4-AB249BD0B84E}"/>
              </a:ext>
            </a:extLst>
          </p:cNvPr>
          <p:cNvCxnSpPr>
            <a:cxnSpLocks/>
          </p:cNvCxnSpPr>
          <p:nvPr/>
        </p:nvCxnSpPr>
        <p:spPr>
          <a:xfrm>
            <a:off x="-3329345" y="2278770"/>
            <a:ext cx="2304201" cy="180340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32" name="Прямая со стрелкой 31">
            <a:extLst>
              <a:ext uri="{FF2B5EF4-FFF2-40B4-BE49-F238E27FC236}">
                <a16:creationId xmlns:a16="http://schemas.microsoft.com/office/drawing/2014/main" id="{DE21C34E-AEB8-4703-A1AF-2CB016BEA438}"/>
              </a:ext>
            </a:extLst>
          </p:cNvPr>
          <p:cNvCxnSpPr>
            <a:cxnSpLocks/>
          </p:cNvCxnSpPr>
          <p:nvPr/>
        </p:nvCxnSpPr>
        <p:spPr>
          <a:xfrm flipH="1">
            <a:off x="-3654465" y="2278770"/>
            <a:ext cx="325120" cy="2763306"/>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sp>
        <p:nvSpPr>
          <p:cNvPr id="39" name="Овал 38">
            <a:extLst>
              <a:ext uri="{FF2B5EF4-FFF2-40B4-BE49-F238E27FC236}">
                <a16:creationId xmlns:a16="http://schemas.microsoft.com/office/drawing/2014/main" id="{D40A2457-061C-469A-883A-B2AC9E972C5C}"/>
              </a:ext>
            </a:extLst>
          </p:cNvPr>
          <p:cNvSpPr/>
          <p:nvPr/>
        </p:nvSpPr>
        <p:spPr>
          <a:xfrm>
            <a:off x="-4209209" y="5042076"/>
            <a:ext cx="1560583" cy="3304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Овал 40">
            <a:extLst>
              <a:ext uri="{FF2B5EF4-FFF2-40B4-BE49-F238E27FC236}">
                <a16:creationId xmlns:a16="http://schemas.microsoft.com/office/drawing/2014/main" id="{FD4196CA-9620-4BB8-962D-428883197FB7}"/>
              </a:ext>
            </a:extLst>
          </p:cNvPr>
          <p:cNvSpPr/>
          <p:nvPr/>
        </p:nvSpPr>
        <p:spPr>
          <a:xfrm rot="18904329">
            <a:off x="-1256352" y="3786532"/>
            <a:ext cx="1217881" cy="3304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43" name="Прямая соединительная линия 42">
            <a:extLst>
              <a:ext uri="{FF2B5EF4-FFF2-40B4-BE49-F238E27FC236}">
                <a16:creationId xmlns:a16="http://schemas.microsoft.com/office/drawing/2014/main" id="{67B59DFC-D066-4F74-B376-52260685794C}"/>
              </a:ext>
            </a:extLst>
          </p:cNvPr>
          <p:cNvCxnSpPr>
            <a:cxnSpLocks/>
          </p:cNvCxnSpPr>
          <p:nvPr/>
        </p:nvCxnSpPr>
        <p:spPr>
          <a:xfrm>
            <a:off x="-3818967" y="2268610"/>
            <a:ext cx="1641722" cy="10160"/>
          </a:xfrm>
          <a:prstGeom prst="line">
            <a:avLst/>
          </a:prstGeom>
          <a:ln w="19050"/>
        </p:spPr>
        <p:style>
          <a:lnRef idx="2">
            <a:schemeClr val="dk1"/>
          </a:lnRef>
          <a:fillRef idx="0">
            <a:schemeClr val="dk1"/>
          </a:fillRef>
          <a:effectRef idx="1">
            <a:schemeClr val="dk1"/>
          </a:effectRef>
          <a:fontRef idx="minor">
            <a:schemeClr val="tx1"/>
          </a:fontRef>
        </p:style>
      </p:cxnSp>
      <p:sp>
        <p:nvSpPr>
          <p:cNvPr id="35" name="TextBox 34">
            <a:extLst>
              <a:ext uri="{FF2B5EF4-FFF2-40B4-BE49-F238E27FC236}">
                <a16:creationId xmlns:a16="http://schemas.microsoft.com/office/drawing/2014/main" id="{89A11AE6-F4CA-4012-B7F0-72EA9C6204C0}"/>
              </a:ext>
            </a:extLst>
          </p:cNvPr>
          <p:cNvSpPr txBox="1"/>
          <p:nvPr/>
        </p:nvSpPr>
        <p:spPr>
          <a:xfrm>
            <a:off x="312906" y="502982"/>
            <a:ext cx="7920385" cy="2831544"/>
          </a:xfrm>
          <a:prstGeom prst="rect">
            <a:avLst/>
          </a:prstGeom>
          <a:noFill/>
        </p:spPr>
        <p:txBody>
          <a:bodyPr wrap="square">
            <a:spAutoFit/>
          </a:bodyPr>
          <a:lstStyle/>
          <a:p>
            <a:pPr algn="just"/>
            <a:r>
              <a:rPr lang="en-US" sz="1600" dirty="0">
                <a:latin typeface="Century Gothic" panose="020B0502020202020204" pitchFamily="34" charset="0"/>
              </a:rPr>
              <a:t>MDT chambers are the main muon tracking technology in the muon system of the ATLAS detector at the LHC. They allow very precise determination of the trajectory of muons travelling through the detector. </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Now</a:t>
            </a:r>
            <a:r>
              <a:rPr lang="ru-RU" sz="1600" dirty="0">
                <a:latin typeface="Century Gothic" panose="020B0502020202020204" pitchFamily="34" charset="0"/>
              </a:rPr>
              <a:t> MDT </a:t>
            </a:r>
            <a:r>
              <a:rPr lang="ru-RU" sz="1600" dirty="0" err="1">
                <a:latin typeface="Century Gothic" panose="020B0502020202020204" pitchFamily="34" charset="0"/>
              </a:rPr>
              <a:t>chambers</a:t>
            </a:r>
            <a:r>
              <a:rPr lang="ru-RU" sz="1600" dirty="0">
                <a:latin typeface="Century Gothic" panose="020B0502020202020204" pitchFamily="34" charset="0"/>
              </a:rPr>
              <a:t> </a:t>
            </a:r>
            <a:r>
              <a:rPr lang="ru-RU" sz="1600" dirty="0" err="1">
                <a:latin typeface="Century Gothic" panose="020B0502020202020204" pitchFamily="34" charset="0"/>
              </a:rPr>
              <a:t>will</a:t>
            </a:r>
            <a:r>
              <a:rPr lang="ru-RU" sz="1600" dirty="0">
                <a:latin typeface="Century Gothic" panose="020B0502020202020204" pitchFamily="34" charset="0"/>
              </a:rPr>
              <a:t> </a:t>
            </a:r>
            <a:r>
              <a:rPr lang="ru-RU" sz="1600" dirty="0" err="1">
                <a:latin typeface="Century Gothic" panose="020B0502020202020204" pitchFamily="34" charset="0"/>
              </a:rPr>
              <a:t>be</a:t>
            </a:r>
            <a:r>
              <a:rPr lang="ru-RU" sz="1600" dirty="0">
                <a:latin typeface="Century Gothic" panose="020B0502020202020204" pitchFamily="34" charset="0"/>
              </a:rPr>
              <a:t> </a:t>
            </a:r>
            <a:r>
              <a:rPr lang="ru-RU" sz="1600" dirty="0" err="1">
                <a:latin typeface="Century Gothic" panose="020B0502020202020204" pitchFamily="34" charset="0"/>
              </a:rPr>
              <a:t>replaced</a:t>
            </a:r>
            <a:r>
              <a:rPr lang="ru-RU" sz="1600" dirty="0">
                <a:latin typeface="Century Gothic" panose="020B0502020202020204" pitchFamily="34" charset="0"/>
              </a:rPr>
              <a:t> </a:t>
            </a:r>
            <a:r>
              <a:rPr lang="ru-RU" sz="1600" dirty="0" err="1">
                <a:latin typeface="Century Gothic" panose="020B0502020202020204" pitchFamily="34" charset="0"/>
              </a:rPr>
              <a:t>by</a:t>
            </a:r>
            <a:r>
              <a:rPr lang="ru-RU" sz="1600" dirty="0">
                <a:latin typeface="Century Gothic" panose="020B0502020202020204" pitchFamily="34" charset="0"/>
              </a:rPr>
              <a:t> </a:t>
            </a:r>
            <a:r>
              <a:rPr lang="ru-RU" sz="1600" dirty="0" err="1">
                <a:latin typeface="Century Gothic" panose="020B0502020202020204" pitchFamily="34" charset="0"/>
              </a:rPr>
              <a:t>new</a:t>
            </a:r>
            <a:r>
              <a:rPr lang="ru-RU" sz="1600" dirty="0">
                <a:latin typeface="Century Gothic" panose="020B0502020202020204" pitchFamily="34" charset="0"/>
              </a:rPr>
              <a:t> sMDT </a:t>
            </a:r>
            <a:r>
              <a:rPr lang="ru-RU" sz="1600" dirty="0" err="1">
                <a:latin typeface="Century Gothic" panose="020B0502020202020204" pitchFamily="34" charset="0"/>
              </a:rPr>
              <a:t>chambers</a:t>
            </a:r>
            <a:r>
              <a:rPr lang="en-US" sz="1600" dirty="0">
                <a:latin typeface="Century Gothic" panose="020B0502020202020204" pitchFamily="34" charset="0"/>
              </a:rPr>
              <a:t>, </a:t>
            </a:r>
            <a:r>
              <a:rPr lang="ru-RU" sz="1600" dirty="0" err="1">
                <a:latin typeface="Century Gothic" panose="020B0502020202020204" pitchFamily="34" charset="0"/>
              </a:rPr>
              <a:t>with</a:t>
            </a:r>
            <a:r>
              <a:rPr lang="ru-RU" sz="1600" dirty="0">
                <a:latin typeface="Century Gothic" panose="020B0502020202020204" pitchFamily="34" charset="0"/>
              </a:rPr>
              <a:t> </a:t>
            </a:r>
            <a:r>
              <a:rPr lang="ru-RU" sz="1600" dirty="0" err="1">
                <a:latin typeface="Century Gothic" panose="020B0502020202020204" pitchFamily="34" charset="0"/>
              </a:rPr>
              <a:t>smaller</a:t>
            </a:r>
            <a:r>
              <a:rPr lang="ru-RU" sz="1600" dirty="0">
                <a:latin typeface="Century Gothic" panose="020B0502020202020204" pitchFamily="34" charset="0"/>
              </a:rPr>
              <a:t> </a:t>
            </a:r>
            <a:r>
              <a:rPr lang="ru-RU" sz="1600" dirty="0" err="1">
                <a:latin typeface="Century Gothic" panose="020B0502020202020204" pitchFamily="34" charset="0"/>
              </a:rPr>
              <a:t>tube</a:t>
            </a:r>
            <a:r>
              <a:rPr lang="ru-RU" sz="1600" dirty="0">
                <a:latin typeface="Century Gothic" panose="020B0502020202020204" pitchFamily="34" charset="0"/>
              </a:rPr>
              <a:t> </a:t>
            </a:r>
            <a:r>
              <a:rPr lang="ru-RU" sz="1600" dirty="0" err="1">
                <a:latin typeface="Century Gothic" panose="020B0502020202020204" pitchFamily="34" charset="0"/>
              </a:rPr>
              <a:t>diameter</a:t>
            </a:r>
            <a:r>
              <a:rPr lang="en-US" sz="1600" dirty="0">
                <a:latin typeface="Century Gothic" panose="020B0502020202020204" pitchFamily="34" charset="0"/>
              </a:rPr>
              <a:t>,</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make</a:t>
            </a:r>
            <a:r>
              <a:rPr lang="ru-RU" sz="1600" dirty="0">
                <a:latin typeface="Century Gothic" panose="020B0502020202020204" pitchFamily="34" charset="0"/>
              </a:rPr>
              <a:t> </a:t>
            </a:r>
            <a:r>
              <a:rPr lang="ru-RU" sz="1600" dirty="0" err="1">
                <a:latin typeface="Century Gothic" panose="020B0502020202020204" pitchFamily="34" charset="0"/>
              </a:rPr>
              <a:t>space</a:t>
            </a:r>
            <a:r>
              <a:rPr lang="ru-RU" sz="1600" dirty="0">
                <a:latin typeface="Century Gothic" panose="020B0502020202020204" pitchFamily="34" charset="0"/>
              </a:rPr>
              <a:t> </a:t>
            </a:r>
            <a:r>
              <a:rPr lang="ru-RU" sz="1600" dirty="0" err="1">
                <a:latin typeface="Century Gothic" panose="020B0502020202020204" pitchFamily="34" charset="0"/>
              </a:rPr>
              <a:t>for</a:t>
            </a:r>
            <a:r>
              <a:rPr lang="ru-RU" sz="1600" dirty="0">
                <a:latin typeface="Century Gothic" panose="020B0502020202020204" pitchFamily="34" charset="0"/>
              </a:rPr>
              <a:t> RPC </a:t>
            </a:r>
            <a:r>
              <a:rPr lang="ru-RU" sz="1600" dirty="0" err="1">
                <a:latin typeface="Century Gothic" panose="020B0502020202020204" pitchFamily="34" charset="0"/>
              </a:rPr>
              <a:t>chambers</a:t>
            </a:r>
            <a:r>
              <a:rPr lang="ru-RU" sz="1600" dirty="0">
                <a:latin typeface="Century Gothic" panose="020B0502020202020204" pitchFamily="34" charset="0"/>
              </a:rPr>
              <a:t> </a:t>
            </a:r>
            <a:r>
              <a:rPr lang="ru-RU" sz="1600" dirty="0" err="1">
                <a:latin typeface="Century Gothic" panose="020B0502020202020204" pitchFamily="34" charset="0"/>
              </a:rPr>
              <a:t>while</a:t>
            </a:r>
            <a:r>
              <a:rPr lang="ru-RU" sz="1600" dirty="0">
                <a:latin typeface="Century Gothic" panose="020B0502020202020204" pitchFamily="34" charset="0"/>
              </a:rPr>
              <a:t> </a:t>
            </a:r>
            <a:r>
              <a:rPr lang="ru-RU" sz="1600" dirty="0" err="1">
                <a:latin typeface="Century Gothic" panose="020B0502020202020204" pitchFamily="34" charset="0"/>
              </a:rPr>
              <a:t>maintaining</a:t>
            </a:r>
            <a:r>
              <a:rPr lang="ru-RU" sz="1600" dirty="0">
                <a:latin typeface="Century Gothic" panose="020B0502020202020204" pitchFamily="34" charset="0"/>
              </a:rPr>
              <a:t> </a:t>
            </a:r>
            <a:r>
              <a:rPr lang="ru-RU" sz="1600" dirty="0" err="1">
                <a:latin typeface="Century Gothic" panose="020B0502020202020204" pitchFamily="34" charset="0"/>
              </a:rPr>
              <a:t>high</a:t>
            </a:r>
            <a:r>
              <a:rPr lang="ru-RU" sz="1600" dirty="0">
                <a:latin typeface="Century Gothic" panose="020B0502020202020204" pitchFamily="34" charset="0"/>
              </a:rPr>
              <a:t> </a:t>
            </a:r>
            <a:r>
              <a:rPr lang="ru-RU" sz="1600" dirty="0" err="1">
                <a:latin typeface="Century Gothic" panose="020B0502020202020204" pitchFamily="34" charset="0"/>
              </a:rPr>
              <a:t>muon</a:t>
            </a:r>
            <a:r>
              <a:rPr lang="ru-RU" sz="1600" dirty="0">
                <a:latin typeface="Century Gothic" panose="020B0502020202020204" pitchFamily="34" charset="0"/>
              </a:rPr>
              <a:t> </a:t>
            </a:r>
            <a:r>
              <a:rPr lang="ru-RU" sz="1600" dirty="0" err="1">
                <a:latin typeface="Century Gothic" panose="020B0502020202020204" pitchFamily="34" charset="0"/>
              </a:rPr>
              <a:t>tracking</a:t>
            </a:r>
            <a:r>
              <a:rPr lang="ru-RU" sz="1600" dirty="0">
                <a:latin typeface="Century Gothic" panose="020B0502020202020204" pitchFamily="34" charset="0"/>
              </a:rPr>
              <a:t> </a:t>
            </a:r>
            <a:r>
              <a:rPr lang="ru-RU" sz="1600" dirty="0" err="1">
                <a:latin typeface="Century Gothic" panose="020B0502020202020204" pitchFamily="34" charset="0"/>
              </a:rPr>
              <a:t>resolution</a:t>
            </a:r>
            <a:r>
              <a:rPr lang="ru-RU" sz="1600" dirty="0">
                <a:latin typeface="Century Gothic" panose="020B0502020202020204" pitchFamily="34" charset="0"/>
              </a:rPr>
              <a:t> </a:t>
            </a:r>
            <a:r>
              <a:rPr lang="ru-RU" sz="1600" dirty="0" err="1">
                <a:latin typeface="Century Gothic" panose="020B0502020202020204" pitchFamily="34" charset="0"/>
              </a:rPr>
              <a:t>in</a:t>
            </a:r>
            <a:r>
              <a:rPr lang="ru-RU" sz="1600" dirty="0">
                <a:latin typeface="Century Gothic" panose="020B0502020202020204" pitchFamily="34" charset="0"/>
              </a:rPr>
              <a:t> HL-LHC </a:t>
            </a:r>
            <a:r>
              <a:rPr lang="ru-RU" sz="1600" dirty="0" err="1">
                <a:latin typeface="Century Gothic" panose="020B0502020202020204" pitchFamily="34" charset="0"/>
              </a:rPr>
              <a:t>period</a:t>
            </a:r>
            <a:r>
              <a:rPr lang="ru-RU" sz="1600" dirty="0">
                <a:latin typeface="Century Gothic" panose="020B0502020202020204" pitchFamily="34" charset="0"/>
              </a:rPr>
              <a:t>.</a:t>
            </a:r>
          </a:p>
          <a:p>
            <a:pPr algn="just"/>
            <a:endParaRPr lang="en-US" sz="1600" dirty="0">
              <a:latin typeface="Century Gothic" panose="020B0502020202020204" pitchFamily="34" charset="0"/>
            </a:endParaRPr>
          </a:p>
          <a:p>
            <a:pPr algn="just"/>
            <a:r>
              <a:rPr lang="ru-RU" sz="1600" dirty="0">
                <a:latin typeface="Century Gothic" panose="020B0502020202020204" pitchFamily="34" charset="0"/>
              </a:rPr>
              <a:t>The </a:t>
            </a:r>
            <a:r>
              <a:rPr lang="ru-RU" sz="1600" dirty="0" err="1">
                <a:latin typeface="Century Gothic" panose="020B0502020202020204" pitchFamily="34" charset="0"/>
              </a:rPr>
              <a:t>new</a:t>
            </a:r>
            <a:r>
              <a:rPr lang="ru-RU" sz="1600" dirty="0">
                <a:latin typeface="Century Gothic" panose="020B0502020202020204" pitchFamily="34" charset="0"/>
              </a:rPr>
              <a:t> </a:t>
            </a:r>
            <a:r>
              <a:rPr lang="ru-RU" sz="1600" dirty="0" err="1">
                <a:latin typeface="Century Gothic" panose="020B0502020202020204" pitchFamily="34" charset="0"/>
              </a:rPr>
              <a:t>chambers</a:t>
            </a:r>
            <a:r>
              <a:rPr lang="ru-RU" sz="1600" dirty="0">
                <a:latin typeface="Century Gothic" panose="020B0502020202020204" pitchFamily="34" charset="0"/>
              </a:rPr>
              <a:t> </a:t>
            </a:r>
            <a:r>
              <a:rPr lang="ru-RU" sz="1600" dirty="0" err="1">
                <a:latin typeface="Century Gothic" panose="020B0502020202020204" pitchFamily="34" charset="0"/>
              </a:rPr>
              <a:t>are</a:t>
            </a:r>
            <a:r>
              <a:rPr lang="ru-RU" sz="1600" dirty="0">
                <a:latin typeface="Century Gothic" panose="020B0502020202020204" pitchFamily="34" charset="0"/>
              </a:rPr>
              <a:t> </a:t>
            </a:r>
            <a:r>
              <a:rPr lang="ru-RU" sz="1600" dirty="0" err="1">
                <a:latin typeface="Century Gothic" panose="020B0502020202020204" pitchFamily="34" charset="0"/>
              </a:rPr>
              <a:t>supposed</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have</a:t>
            </a:r>
            <a:r>
              <a:rPr lang="ru-RU" sz="1600" dirty="0">
                <a:latin typeface="Century Gothic" panose="020B0502020202020204" pitchFamily="34" charset="0"/>
              </a:rPr>
              <a:t> </a:t>
            </a:r>
            <a:r>
              <a:rPr lang="ru-RU" sz="1600" dirty="0" err="1">
                <a:latin typeface="Century Gothic" panose="020B0502020202020204" pitchFamily="34" charset="0"/>
              </a:rPr>
              <a:t>significantly</a:t>
            </a:r>
            <a:r>
              <a:rPr lang="ru-RU" sz="1600" dirty="0">
                <a:latin typeface="Century Gothic" panose="020B0502020202020204" pitchFamily="34" charset="0"/>
              </a:rPr>
              <a:t> </a:t>
            </a:r>
            <a:r>
              <a:rPr lang="ru-RU" sz="1600" dirty="0" err="1">
                <a:latin typeface="Century Gothic" panose="020B0502020202020204" pitchFamily="34" charset="0"/>
              </a:rPr>
              <a:t>lower</a:t>
            </a:r>
            <a:r>
              <a:rPr lang="ru-RU" sz="1600" dirty="0">
                <a:latin typeface="Century Gothic" panose="020B0502020202020204" pitchFamily="34" charset="0"/>
              </a:rPr>
              <a:t> </a:t>
            </a:r>
            <a:r>
              <a:rPr lang="ru-RU" sz="1600" dirty="0" err="1">
                <a:latin typeface="Century Gothic" panose="020B0502020202020204" pitchFamily="34" charset="0"/>
              </a:rPr>
              <a:t>rate</a:t>
            </a:r>
            <a:r>
              <a:rPr lang="ru-RU" sz="1600" dirty="0">
                <a:latin typeface="Century Gothic" panose="020B0502020202020204" pitchFamily="34" charset="0"/>
              </a:rPr>
              <a:t> </a:t>
            </a:r>
            <a:r>
              <a:rPr lang="ru-RU" sz="1600" dirty="0" err="1">
                <a:latin typeface="Century Gothic" panose="020B0502020202020204" pitchFamily="34" charset="0"/>
              </a:rPr>
              <a:t>fake</a:t>
            </a:r>
            <a:r>
              <a:rPr lang="ru-RU" sz="1600" dirty="0">
                <a:latin typeface="Century Gothic" panose="020B0502020202020204" pitchFamily="34" charset="0"/>
              </a:rPr>
              <a:t> </a:t>
            </a:r>
            <a:r>
              <a:rPr lang="ru-RU" sz="1600" dirty="0" err="1">
                <a:latin typeface="Century Gothic" panose="020B0502020202020204" pitchFamily="34" charset="0"/>
              </a:rPr>
              <a:t>muon</a:t>
            </a:r>
            <a:r>
              <a:rPr lang="ru-RU" sz="1600" dirty="0">
                <a:latin typeface="Century Gothic" panose="020B0502020202020204" pitchFamily="34" charset="0"/>
              </a:rPr>
              <a:t> </a:t>
            </a:r>
            <a:r>
              <a:rPr lang="ru-RU" sz="1600" dirty="0" err="1">
                <a:latin typeface="Century Gothic" panose="020B0502020202020204" pitchFamily="34" charset="0"/>
              </a:rPr>
              <a:t>triggers</a:t>
            </a:r>
            <a:r>
              <a:rPr lang="ru-RU" sz="1600" dirty="0">
                <a:latin typeface="Century Gothic" panose="020B0502020202020204" pitchFamily="34" charset="0"/>
              </a:rPr>
              <a:t>, </a:t>
            </a:r>
            <a:r>
              <a:rPr lang="ru-RU" sz="1600" dirty="0" err="1">
                <a:latin typeface="Century Gothic" panose="020B0502020202020204" pitchFamily="34" charset="0"/>
              </a:rPr>
              <a:t>higher</a:t>
            </a:r>
            <a:r>
              <a:rPr lang="ru-RU" sz="1600" dirty="0">
                <a:latin typeface="Century Gothic" panose="020B0502020202020204" pitchFamily="34" charset="0"/>
              </a:rPr>
              <a:t> </a:t>
            </a:r>
            <a:r>
              <a:rPr lang="ru-RU" sz="1600" dirty="0" err="1">
                <a:latin typeface="Century Gothic" panose="020B0502020202020204" pitchFamily="34" charset="0"/>
              </a:rPr>
              <a:t>frequency</a:t>
            </a:r>
            <a:r>
              <a:rPr lang="ru-RU" sz="1600" dirty="0">
                <a:latin typeface="Century Gothic" panose="020B0502020202020204" pitchFamily="34" charset="0"/>
              </a:rPr>
              <a:t> of </a:t>
            </a:r>
            <a:r>
              <a:rPr lang="ru-RU" sz="1600" dirty="0" err="1">
                <a:latin typeface="Century Gothic" panose="020B0502020202020204" pitchFamily="34" charset="0"/>
              </a:rPr>
              <a:t>operation</a:t>
            </a:r>
            <a:r>
              <a:rPr lang="ru-RU" sz="1600" dirty="0">
                <a:latin typeface="Century Gothic" panose="020B0502020202020204" pitchFamily="34" charset="0"/>
              </a:rPr>
              <a:t>, </a:t>
            </a:r>
            <a:r>
              <a:rPr lang="ru-RU" sz="1600" dirty="0" err="1">
                <a:latin typeface="Century Gothic" panose="020B0502020202020204" pitchFamily="34" charset="0"/>
              </a:rPr>
              <a:t>smaller</a:t>
            </a:r>
            <a:r>
              <a:rPr lang="ru-RU" sz="1600" dirty="0">
                <a:latin typeface="Century Gothic" panose="020B0502020202020204" pitchFamily="34" charset="0"/>
              </a:rPr>
              <a:t> </a:t>
            </a:r>
            <a:r>
              <a:rPr lang="ru-RU" sz="1600" dirty="0" err="1">
                <a:latin typeface="Century Gothic" panose="020B0502020202020204" pitchFamily="34" charset="0"/>
              </a:rPr>
              <a:t>size</a:t>
            </a:r>
            <a:r>
              <a:rPr lang="ru-RU" sz="1600" dirty="0">
                <a:latin typeface="Century Gothic" panose="020B0502020202020204" pitchFamily="34" charset="0"/>
              </a:rPr>
              <a:t> </a:t>
            </a:r>
            <a:r>
              <a:rPr lang="ru-RU" sz="1600" dirty="0" err="1">
                <a:latin typeface="Century Gothic" panose="020B0502020202020204" pitchFamily="34" charset="0"/>
              </a:rPr>
              <a:t>compared</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MDTs</a:t>
            </a:r>
            <a:r>
              <a:rPr lang="ru-RU" sz="1600" dirty="0">
                <a:latin typeface="Century Gothic" panose="020B0502020202020204" pitchFamily="34" charset="0"/>
              </a:rPr>
              <a:t>.</a:t>
            </a:r>
          </a:p>
          <a:p>
            <a:pPr algn="just"/>
            <a:endParaRPr lang="ru-RU" dirty="0">
              <a:latin typeface="Century Gothic" panose="020B0502020202020204" pitchFamily="34" charset="0"/>
            </a:endParaRPr>
          </a:p>
        </p:txBody>
      </p:sp>
      <p:sp>
        <p:nvSpPr>
          <p:cNvPr id="37" name="Прямоугольник 36">
            <a:extLst>
              <a:ext uri="{FF2B5EF4-FFF2-40B4-BE49-F238E27FC236}">
                <a16:creationId xmlns:a16="http://schemas.microsoft.com/office/drawing/2014/main" id="{9CEEC93A-5A06-432C-8538-BFD5307474F1}"/>
              </a:ext>
            </a:extLst>
          </p:cNvPr>
          <p:cNvSpPr/>
          <p:nvPr/>
        </p:nvSpPr>
        <p:spPr>
          <a:xfrm>
            <a:off x="8812530" y="402859"/>
            <a:ext cx="3379470" cy="3047029"/>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3" name="Рисунок 32">
            <a:extLst>
              <a:ext uri="{FF2B5EF4-FFF2-40B4-BE49-F238E27FC236}">
                <a16:creationId xmlns:a16="http://schemas.microsoft.com/office/drawing/2014/main" id="{C536C383-1DA9-4B3C-A1F5-12CC1CC12DAB}"/>
              </a:ext>
            </a:extLst>
          </p:cNvPr>
          <p:cNvPicPr>
            <a:picLocks noChangeAspect="1"/>
          </p:cNvPicPr>
          <p:nvPr/>
        </p:nvPicPr>
        <p:blipFill>
          <a:blip r:embed="rId3"/>
          <a:stretch>
            <a:fillRect/>
          </a:stretch>
        </p:blipFill>
        <p:spPr>
          <a:xfrm>
            <a:off x="8832625" y="402859"/>
            <a:ext cx="3339280" cy="3020494"/>
          </a:xfrm>
          <a:prstGeom prst="rect">
            <a:avLst/>
          </a:prstGeom>
        </p:spPr>
      </p:pic>
      <p:pic>
        <p:nvPicPr>
          <p:cNvPr id="34" name="Рисунок 33">
            <a:extLst>
              <a:ext uri="{FF2B5EF4-FFF2-40B4-BE49-F238E27FC236}">
                <a16:creationId xmlns:a16="http://schemas.microsoft.com/office/drawing/2014/main" id="{26CF2C68-7817-45E1-8A41-454315AD06EB}"/>
              </a:ext>
            </a:extLst>
          </p:cNvPr>
          <p:cNvPicPr>
            <a:picLocks noChangeAspect="1"/>
          </p:cNvPicPr>
          <p:nvPr/>
        </p:nvPicPr>
        <p:blipFill>
          <a:blip r:embed="rId4"/>
          <a:stretch>
            <a:fillRect/>
          </a:stretch>
        </p:blipFill>
        <p:spPr>
          <a:xfrm>
            <a:off x="6969821" y="3898432"/>
            <a:ext cx="5222179" cy="2936243"/>
          </a:xfrm>
          <a:prstGeom prst="rect">
            <a:avLst/>
          </a:prstGeom>
        </p:spPr>
      </p:pic>
      <p:sp>
        <p:nvSpPr>
          <p:cNvPr id="38" name="Прямоугольник 37">
            <a:extLst>
              <a:ext uri="{FF2B5EF4-FFF2-40B4-BE49-F238E27FC236}">
                <a16:creationId xmlns:a16="http://schemas.microsoft.com/office/drawing/2014/main" id="{8922B1C7-72B9-49C0-860B-CBC59E609DD5}"/>
              </a:ext>
            </a:extLst>
          </p:cNvPr>
          <p:cNvSpPr/>
          <p:nvPr/>
        </p:nvSpPr>
        <p:spPr>
          <a:xfrm>
            <a:off x="-2955" y="3660230"/>
            <a:ext cx="6826098" cy="3194726"/>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TextBox 35">
            <a:extLst>
              <a:ext uri="{FF2B5EF4-FFF2-40B4-BE49-F238E27FC236}">
                <a16:creationId xmlns:a16="http://schemas.microsoft.com/office/drawing/2014/main" id="{7E9B0C94-A741-42E5-BEDB-4311413C6249}"/>
              </a:ext>
            </a:extLst>
          </p:cNvPr>
          <p:cNvSpPr txBox="1"/>
          <p:nvPr/>
        </p:nvSpPr>
        <p:spPr>
          <a:xfrm>
            <a:off x="190146" y="3852031"/>
            <a:ext cx="6372879" cy="2800767"/>
          </a:xfrm>
          <a:prstGeom prst="rect">
            <a:avLst/>
          </a:prstGeom>
          <a:noFill/>
        </p:spPr>
        <p:txBody>
          <a:bodyPr wrap="square">
            <a:spAutoFit/>
          </a:bodyPr>
          <a:lstStyle/>
          <a:p>
            <a:pPr marL="285750" indent="-285750" algn="just">
              <a:buFont typeface="Arial" panose="020B0604020202020204" pitchFamily="34" charset="0"/>
              <a:buChar char="•"/>
            </a:pPr>
            <a:r>
              <a:rPr lang="ru-RU" sz="1600" dirty="0">
                <a:latin typeface="Century Gothic" panose="020B0502020202020204" pitchFamily="34" charset="0"/>
              </a:rPr>
              <a:t>The </a:t>
            </a:r>
            <a:r>
              <a:rPr lang="ru-RU" sz="1600" dirty="0" err="1">
                <a:latin typeface="Century Gothic" panose="020B0502020202020204" pitchFamily="34" charset="0"/>
              </a:rPr>
              <a:t>muon</a:t>
            </a:r>
            <a:r>
              <a:rPr lang="ru-RU" sz="1600" dirty="0">
                <a:latin typeface="Century Gothic" panose="020B0502020202020204" pitchFamily="34" charset="0"/>
              </a:rPr>
              <a:t> </a:t>
            </a:r>
            <a:r>
              <a:rPr lang="ru-RU" sz="1600" dirty="0" err="1">
                <a:latin typeface="Century Gothic" panose="020B0502020202020204" pitchFamily="34" charset="0"/>
              </a:rPr>
              <a:t>flies</a:t>
            </a:r>
            <a:r>
              <a:rPr lang="ru-RU" sz="1600" dirty="0">
                <a:latin typeface="Century Gothic" panose="020B0502020202020204" pitchFamily="34" charset="0"/>
              </a:rPr>
              <a:t> </a:t>
            </a:r>
            <a:r>
              <a:rPr lang="ru-RU" sz="1600" dirty="0" err="1">
                <a:latin typeface="Century Gothic" panose="020B0502020202020204" pitchFamily="34" charset="0"/>
              </a:rPr>
              <a:t>through</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tube</a:t>
            </a:r>
            <a:r>
              <a:rPr lang="ru-RU" sz="1600" dirty="0">
                <a:latin typeface="Century Gothic" panose="020B0502020202020204" pitchFamily="34" charset="0"/>
              </a:rPr>
              <a:t>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ionises</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gas</a:t>
            </a:r>
            <a:r>
              <a:rPr lang="ru-RU" sz="1600" dirty="0">
                <a:latin typeface="Century Gothic" panose="020B0502020202020204" pitchFamily="34" charset="0"/>
              </a:rPr>
              <a:t>.</a:t>
            </a:r>
          </a:p>
          <a:p>
            <a:pPr marL="285750" indent="-285750" algn="just">
              <a:buFont typeface="Arial" panose="020B0604020202020204" pitchFamily="34" charset="0"/>
              <a:buChar char="•"/>
            </a:pPr>
            <a:endParaRPr lang="ru-RU" sz="1600" dirty="0">
              <a:latin typeface="Century Gothic" panose="020B0502020202020204" pitchFamily="34" charset="0"/>
            </a:endParaRPr>
          </a:p>
          <a:p>
            <a:pPr marL="285750" indent="-285750" algn="just">
              <a:buFont typeface="Arial" panose="020B0604020202020204" pitchFamily="34" charset="0"/>
              <a:buChar char="•"/>
            </a:pPr>
            <a:r>
              <a:rPr lang="ru-RU" sz="1600" dirty="0">
                <a:latin typeface="Century Gothic" panose="020B0502020202020204" pitchFamily="34" charset="0"/>
              </a:rPr>
              <a:t>The </a:t>
            </a:r>
            <a:r>
              <a:rPr lang="ru-RU" sz="1600" dirty="0" err="1">
                <a:latin typeface="Century Gothic" panose="020B0502020202020204" pitchFamily="34" charset="0"/>
              </a:rPr>
              <a:t>released</a:t>
            </a:r>
            <a:r>
              <a:rPr lang="ru-RU" sz="1600" dirty="0">
                <a:latin typeface="Century Gothic" panose="020B0502020202020204" pitchFamily="34" charset="0"/>
              </a:rPr>
              <a:t> </a:t>
            </a:r>
            <a:r>
              <a:rPr lang="ru-RU" sz="1600" dirty="0" err="1">
                <a:latin typeface="Century Gothic" panose="020B0502020202020204" pitchFamily="34" charset="0"/>
              </a:rPr>
              <a:t>electrons</a:t>
            </a:r>
            <a:r>
              <a:rPr lang="ru-RU" sz="1600" dirty="0">
                <a:latin typeface="Century Gothic" panose="020B0502020202020204" pitchFamily="34" charset="0"/>
              </a:rPr>
              <a:t> </a:t>
            </a:r>
            <a:r>
              <a:rPr lang="ru-RU" sz="1600" dirty="0" err="1">
                <a:latin typeface="Century Gothic" panose="020B0502020202020204" pitchFamily="34" charset="0"/>
              </a:rPr>
              <a:t>begin</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drift</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wire</a:t>
            </a:r>
            <a:r>
              <a:rPr lang="ru-RU" sz="1600" dirty="0">
                <a:latin typeface="Century Gothic" panose="020B0502020202020204" pitchFamily="34" charset="0"/>
              </a:rPr>
              <a:t> </a:t>
            </a:r>
            <a:r>
              <a:rPr lang="ru-RU" sz="1600" dirty="0" err="1">
                <a:latin typeface="Century Gothic" panose="020B0502020202020204" pitchFamily="34" charset="0"/>
              </a:rPr>
              <a:t>under</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action</a:t>
            </a:r>
            <a:r>
              <a:rPr lang="ru-RU" sz="1600" dirty="0">
                <a:latin typeface="Century Gothic" panose="020B0502020202020204" pitchFamily="34" charset="0"/>
              </a:rPr>
              <a:t> of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electric</a:t>
            </a:r>
            <a:r>
              <a:rPr lang="ru-RU" sz="1600" dirty="0">
                <a:latin typeface="Century Gothic" panose="020B0502020202020204" pitchFamily="34" charset="0"/>
              </a:rPr>
              <a:t> </a:t>
            </a:r>
            <a:r>
              <a:rPr lang="ru-RU" sz="1600" dirty="0" err="1">
                <a:latin typeface="Century Gothic" panose="020B0502020202020204" pitchFamily="34" charset="0"/>
              </a:rPr>
              <a:t>field</a:t>
            </a:r>
            <a:r>
              <a:rPr lang="ru-RU" sz="1600" dirty="0">
                <a:latin typeface="Century Gothic" panose="020B0502020202020204" pitchFamily="34" charset="0"/>
              </a:rPr>
              <a:t>.</a:t>
            </a:r>
          </a:p>
          <a:p>
            <a:pPr marL="285750" indent="-285750" algn="just">
              <a:buFont typeface="Arial" panose="020B0604020202020204" pitchFamily="34" charset="0"/>
              <a:buChar char="•"/>
            </a:pPr>
            <a:endParaRPr lang="ru-RU" sz="1600" dirty="0">
              <a:latin typeface="Century Gothic" panose="020B0502020202020204" pitchFamily="34" charset="0"/>
            </a:endParaRPr>
          </a:p>
          <a:p>
            <a:pPr marL="285750" indent="-285750" algn="just">
              <a:buFont typeface="Arial" panose="020B0604020202020204" pitchFamily="34" charset="0"/>
              <a:buChar char="•"/>
            </a:pPr>
            <a:r>
              <a:rPr lang="ru-RU" sz="1600" dirty="0">
                <a:latin typeface="Century Gothic" panose="020B0502020202020204" pitchFamily="34" charset="0"/>
              </a:rPr>
              <a:t>The </a:t>
            </a:r>
            <a:r>
              <a:rPr lang="ru-RU" sz="1600" dirty="0" err="1">
                <a:latin typeface="Century Gothic" panose="020B0502020202020204" pitchFamily="34" charset="0"/>
              </a:rPr>
              <a:t>drift</a:t>
            </a:r>
            <a:r>
              <a:rPr lang="ru-RU" sz="1600" dirty="0">
                <a:latin typeface="Century Gothic" panose="020B0502020202020204" pitchFamily="34" charset="0"/>
              </a:rPr>
              <a:t> </a:t>
            </a:r>
            <a:r>
              <a:rPr lang="ru-RU" sz="1600" dirty="0" err="1">
                <a:latin typeface="Century Gothic" panose="020B0502020202020204" pitchFamily="34" charset="0"/>
              </a:rPr>
              <a:t>time</a:t>
            </a:r>
            <a:r>
              <a:rPr lang="ru-RU" sz="1600" dirty="0">
                <a:latin typeface="Century Gothic" panose="020B0502020202020204" pitchFamily="34" charset="0"/>
              </a:rPr>
              <a:t> </a:t>
            </a:r>
            <a:r>
              <a:rPr lang="ru-RU" sz="1600" dirty="0" err="1">
                <a:latin typeface="Century Gothic" panose="020B0502020202020204" pitchFamily="34" charset="0"/>
              </a:rPr>
              <a:t>is</a:t>
            </a:r>
            <a:r>
              <a:rPr lang="ru-RU" sz="1600" dirty="0">
                <a:latin typeface="Century Gothic" panose="020B0502020202020204" pitchFamily="34" charset="0"/>
              </a:rPr>
              <a:t> </a:t>
            </a:r>
            <a:r>
              <a:rPr lang="ru-RU" sz="1600" dirty="0" err="1">
                <a:latin typeface="Century Gothic" panose="020B0502020202020204" pitchFamily="34" charset="0"/>
              </a:rPr>
              <a:t>measured</a:t>
            </a:r>
            <a:r>
              <a:rPr lang="ru-RU" sz="1600" dirty="0">
                <a:latin typeface="Century Gothic" panose="020B0502020202020204" pitchFamily="34" charset="0"/>
              </a:rPr>
              <a:t> - </a:t>
            </a:r>
            <a:r>
              <a:rPr lang="ru-RU" sz="1600" dirty="0" err="1">
                <a:latin typeface="Century Gothic" panose="020B0502020202020204" pitchFamily="34" charset="0"/>
              </a:rPr>
              <a:t>from</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moment</a:t>
            </a:r>
            <a:r>
              <a:rPr lang="ru-RU" sz="1600" dirty="0">
                <a:latin typeface="Century Gothic" panose="020B0502020202020204" pitchFamily="34" charset="0"/>
              </a:rPr>
              <a:t> of </a:t>
            </a:r>
            <a:r>
              <a:rPr lang="ru-RU" sz="1600" dirty="0" err="1">
                <a:latin typeface="Century Gothic" panose="020B0502020202020204" pitchFamily="34" charset="0"/>
              </a:rPr>
              <a:t>ionisation</a:t>
            </a:r>
            <a:r>
              <a:rPr lang="ru-RU" sz="1600" dirty="0">
                <a:latin typeface="Century Gothic" panose="020B0502020202020204" pitchFamily="34" charset="0"/>
              </a:rPr>
              <a:t> </a:t>
            </a:r>
            <a:r>
              <a:rPr lang="ru-RU" sz="1600" dirty="0" err="1">
                <a:latin typeface="Century Gothic" panose="020B0502020202020204" pitchFamily="34" charset="0"/>
              </a:rPr>
              <a:t>until</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signal</a:t>
            </a:r>
            <a:r>
              <a:rPr lang="ru-RU" sz="1600" dirty="0">
                <a:latin typeface="Century Gothic" panose="020B0502020202020204" pitchFamily="34" charset="0"/>
              </a:rPr>
              <a:t> </a:t>
            </a:r>
            <a:r>
              <a:rPr lang="ru-RU" sz="1600" dirty="0" err="1">
                <a:latin typeface="Century Gothic" panose="020B0502020202020204" pitchFamily="34" charset="0"/>
              </a:rPr>
              <a:t>is</a:t>
            </a:r>
            <a:r>
              <a:rPr lang="ru-RU" sz="1600" dirty="0">
                <a:latin typeface="Century Gothic" panose="020B0502020202020204" pitchFamily="34" charset="0"/>
              </a:rPr>
              <a:t> </a:t>
            </a:r>
            <a:r>
              <a:rPr lang="ru-RU" sz="1600" dirty="0" err="1">
                <a:latin typeface="Century Gothic" panose="020B0502020202020204" pitchFamily="34" charset="0"/>
              </a:rPr>
              <a:t>recorded</a:t>
            </a:r>
            <a:r>
              <a:rPr lang="ru-RU" sz="1600" dirty="0">
                <a:latin typeface="Century Gothic" panose="020B0502020202020204" pitchFamily="34" charset="0"/>
              </a:rPr>
              <a:t>.</a:t>
            </a:r>
          </a:p>
          <a:p>
            <a:pPr marL="285750" indent="-285750" algn="just">
              <a:buFont typeface="Arial" panose="020B0604020202020204" pitchFamily="34" charset="0"/>
              <a:buChar char="•"/>
            </a:pPr>
            <a:endParaRPr lang="ru-RU" sz="1600" dirty="0">
              <a:latin typeface="Century Gothic" panose="020B0502020202020204" pitchFamily="34" charset="0"/>
            </a:endParaRPr>
          </a:p>
          <a:p>
            <a:pPr marL="285750" indent="-285750" algn="just">
              <a:buFont typeface="Arial" panose="020B0604020202020204" pitchFamily="34" charset="0"/>
              <a:buChar char="•"/>
            </a:pPr>
            <a:r>
              <a:rPr lang="ru-RU" sz="1600" dirty="0" err="1">
                <a:latin typeface="Century Gothic" panose="020B0502020202020204" pitchFamily="34" charset="0"/>
              </a:rPr>
              <a:t>Knowing</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drift</a:t>
            </a:r>
            <a:r>
              <a:rPr lang="ru-RU" sz="1600" dirty="0">
                <a:latin typeface="Century Gothic" panose="020B0502020202020204" pitchFamily="34" charset="0"/>
              </a:rPr>
              <a:t> </a:t>
            </a:r>
            <a:r>
              <a:rPr lang="ru-RU" sz="1600" dirty="0" err="1">
                <a:latin typeface="Century Gothic" panose="020B0502020202020204" pitchFamily="34" charset="0"/>
              </a:rPr>
              <a:t>velocity</a:t>
            </a:r>
            <a:r>
              <a:rPr lang="ru-RU" sz="1600" dirty="0">
                <a:latin typeface="Century Gothic" panose="020B0502020202020204" pitchFamily="34" charset="0"/>
              </a:rPr>
              <a:t> (~50 µm/</a:t>
            </a:r>
            <a:r>
              <a:rPr lang="ru-RU" sz="1600" dirty="0" err="1">
                <a:latin typeface="Century Gothic" panose="020B0502020202020204" pitchFamily="34" charset="0"/>
              </a:rPr>
              <a:t>ns</a:t>
            </a:r>
            <a:r>
              <a:rPr lang="ru-RU" sz="1600" dirty="0">
                <a:latin typeface="Century Gothic" panose="020B0502020202020204" pitchFamily="34" charset="0"/>
              </a:rPr>
              <a:t>) </a:t>
            </a:r>
            <a:r>
              <a:rPr lang="ru-RU" sz="1600" dirty="0" err="1">
                <a:latin typeface="Century Gothic" panose="020B0502020202020204" pitchFamily="34" charset="0"/>
              </a:rPr>
              <a:t>it</a:t>
            </a:r>
            <a:r>
              <a:rPr lang="ru-RU" sz="1600" dirty="0">
                <a:latin typeface="Century Gothic" panose="020B0502020202020204" pitchFamily="34" charset="0"/>
              </a:rPr>
              <a:t> </a:t>
            </a:r>
            <a:r>
              <a:rPr lang="ru-RU" sz="1600" dirty="0" err="1">
                <a:latin typeface="Century Gothic" panose="020B0502020202020204" pitchFamily="34" charset="0"/>
              </a:rPr>
              <a:t>is</a:t>
            </a:r>
            <a:r>
              <a:rPr lang="ru-RU" sz="1600" dirty="0">
                <a:latin typeface="Century Gothic" panose="020B0502020202020204" pitchFamily="34" charset="0"/>
              </a:rPr>
              <a:t> </a:t>
            </a:r>
            <a:r>
              <a:rPr lang="ru-RU" sz="1600" dirty="0" err="1">
                <a:latin typeface="Century Gothic" panose="020B0502020202020204" pitchFamily="34" charset="0"/>
              </a:rPr>
              <a:t>possible</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reconstruct</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transverse</a:t>
            </a:r>
            <a:r>
              <a:rPr lang="ru-RU" sz="1600" dirty="0">
                <a:latin typeface="Century Gothic" panose="020B0502020202020204" pitchFamily="34" charset="0"/>
              </a:rPr>
              <a:t> </a:t>
            </a:r>
            <a:r>
              <a:rPr lang="ru-RU" sz="1600" dirty="0" err="1">
                <a:latin typeface="Century Gothic" panose="020B0502020202020204" pitchFamily="34" charset="0"/>
              </a:rPr>
              <a:t>distance</a:t>
            </a:r>
            <a:r>
              <a:rPr lang="ru-RU" sz="1600" dirty="0">
                <a:latin typeface="Century Gothic" panose="020B0502020202020204" pitchFamily="34" charset="0"/>
              </a:rPr>
              <a:t> </a:t>
            </a:r>
            <a:r>
              <a:rPr lang="ru-RU" sz="1600" dirty="0" err="1">
                <a:latin typeface="Century Gothic" panose="020B0502020202020204" pitchFamily="34" charset="0"/>
              </a:rPr>
              <a:t>from</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muon</a:t>
            </a:r>
            <a:r>
              <a:rPr lang="ru-RU" sz="1600" dirty="0">
                <a:latin typeface="Century Gothic" panose="020B0502020202020204" pitchFamily="34" charset="0"/>
              </a:rPr>
              <a:t> </a:t>
            </a:r>
            <a:r>
              <a:rPr lang="ru-RU" sz="1600" dirty="0" err="1">
                <a:latin typeface="Century Gothic" panose="020B0502020202020204" pitchFamily="34" charset="0"/>
              </a:rPr>
              <a:t>track</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wire</a:t>
            </a:r>
            <a:r>
              <a:rPr lang="ru-RU" sz="1600" dirty="0">
                <a:latin typeface="Century Gothic" panose="020B0502020202020204" pitchFamily="34" charset="0"/>
              </a:rPr>
              <a:t>.</a:t>
            </a:r>
          </a:p>
        </p:txBody>
      </p:sp>
    </p:spTree>
    <p:extLst>
      <p:ext uri="{BB962C8B-B14F-4D97-AF65-F5344CB8AC3E}">
        <p14:creationId xmlns:p14="http://schemas.microsoft.com/office/powerpoint/2010/main" val="260525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5</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7" y="3044"/>
            <a:ext cx="5390979" cy="369332"/>
          </a:xfrm>
          <a:prstGeom prst="rect">
            <a:avLst/>
          </a:prstGeom>
          <a:noFill/>
        </p:spPr>
        <p:txBody>
          <a:bodyPr wrap="square">
            <a:spAutoFit/>
          </a:bodyPr>
          <a:lstStyle/>
          <a:p>
            <a:pPr algn="just"/>
            <a:r>
              <a:rPr lang="en-US" sz="1800" dirty="0">
                <a:latin typeface="Century Gothic" panose="020B0502020202020204" pitchFamily="34" charset="0"/>
              </a:rPr>
              <a:t>About hardware work</a:t>
            </a:r>
          </a:p>
        </p:txBody>
      </p:sp>
      <p:sp>
        <p:nvSpPr>
          <p:cNvPr id="30" name="Прямоугольник 29">
            <a:extLst>
              <a:ext uri="{FF2B5EF4-FFF2-40B4-BE49-F238E27FC236}">
                <a16:creationId xmlns:a16="http://schemas.microsoft.com/office/drawing/2014/main" id="{112AAB67-C5C6-494B-BE57-106185267485}"/>
              </a:ext>
            </a:extLst>
          </p:cNvPr>
          <p:cNvSpPr/>
          <p:nvPr/>
        </p:nvSpPr>
        <p:spPr>
          <a:xfrm>
            <a:off x="312906" y="3419868"/>
            <a:ext cx="11679887" cy="3438135"/>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TextBox 28">
            <a:extLst>
              <a:ext uri="{FF2B5EF4-FFF2-40B4-BE49-F238E27FC236}">
                <a16:creationId xmlns:a16="http://schemas.microsoft.com/office/drawing/2014/main" id="{FF8C92FB-F331-43EF-8BC3-A078392EB96D}"/>
              </a:ext>
            </a:extLst>
          </p:cNvPr>
          <p:cNvSpPr txBox="1"/>
          <p:nvPr/>
        </p:nvSpPr>
        <p:spPr>
          <a:xfrm>
            <a:off x="398355" y="626469"/>
            <a:ext cx="4957025" cy="2554545"/>
          </a:xfrm>
          <a:prstGeom prst="rect">
            <a:avLst/>
          </a:prstGeom>
          <a:noFill/>
        </p:spPr>
        <p:txBody>
          <a:bodyPr wrap="square">
            <a:spAutoFit/>
          </a:bodyPr>
          <a:lstStyle/>
          <a:p>
            <a:pPr algn="just"/>
            <a:r>
              <a:rPr lang="en-US" sz="1600" dirty="0">
                <a:latin typeface="Century Gothic" panose="020B0502020202020204" pitchFamily="34" charset="0"/>
              </a:rPr>
              <a:t>We have 50 modules of sMDT detector, we test them in the test room. We allow 2 weeks to test 4 modules. </a:t>
            </a:r>
          </a:p>
          <a:p>
            <a:pPr algn="just"/>
            <a:endParaRPr lang="en-US" sz="1600" dirty="0">
              <a:latin typeface="Century Gothic" panose="020B0502020202020204" pitchFamily="34" charset="0"/>
            </a:endParaRPr>
          </a:p>
          <a:p>
            <a:pPr algn="just"/>
            <a:r>
              <a:rPr lang="en-US" sz="1600" dirty="0">
                <a:latin typeface="Century Gothic" panose="020B0502020202020204" pitchFamily="34" charset="0"/>
              </a:rPr>
              <a:t>During this time we have to collect and test the chamber data. </a:t>
            </a:r>
          </a:p>
          <a:p>
            <a:pPr algn="just"/>
            <a:endParaRPr lang="en-US" sz="1600" dirty="0">
              <a:latin typeface="Century Gothic" panose="020B0502020202020204" pitchFamily="34" charset="0"/>
            </a:endParaRPr>
          </a:p>
          <a:p>
            <a:pPr algn="just"/>
            <a:r>
              <a:rPr lang="en-US" sz="1600" dirty="0">
                <a:latin typeface="Century Gothic" panose="020B0502020202020204" pitchFamily="34" charset="0"/>
              </a:rPr>
              <a:t>sMDT tests are carried out using the pre-production CSM, CSM-MB and we use the </a:t>
            </a:r>
            <a:r>
              <a:rPr lang="en-US" sz="1600" dirty="0" err="1">
                <a:latin typeface="Century Gothic" panose="020B0502020202020204" pitchFamily="34" charset="0"/>
              </a:rPr>
              <a:t>miniDAQ</a:t>
            </a:r>
            <a:r>
              <a:rPr lang="en-US" sz="1600" dirty="0">
                <a:latin typeface="Century Gothic" panose="020B0502020202020204" pitchFamily="34" charset="0"/>
              </a:rPr>
              <a:t> to collect the data from CSMs.</a:t>
            </a:r>
          </a:p>
        </p:txBody>
      </p:sp>
      <p:pic>
        <p:nvPicPr>
          <p:cNvPr id="5" name="Рисунок 4">
            <a:extLst>
              <a:ext uri="{FF2B5EF4-FFF2-40B4-BE49-F238E27FC236}">
                <a16:creationId xmlns:a16="http://schemas.microsoft.com/office/drawing/2014/main" id="{48EAA8BF-221A-4877-B032-E58C1E0ED2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6868" y="3436906"/>
            <a:ext cx="4551157" cy="3413368"/>
          </a:xfrm>
          <a:prstGeom prst="rect">
            <a:avLst/>
          </a:prstGeom>
        </p:spPr>
      </p:pic>
      <p:pic>
        <p:nvPicPr>
          <p:cNvPr id="11" name="Рисунок 10">
            <a:extLst>
              <a:ext uri="{FF2B5EF4-FFF2-40B4-BE49-F238E27FC236}">
                <a16:creationId xmlns:a16="http://schemas.microsoft.com/office/drawing/2014/main" id="{F03D2E97-E0A7-40A6-9732-5C2ECBF71F88}"/>
              </a:ext>
            </a:extLst>
          </p:cNvPr>
          <p:cNvPicPr>
            <a:picLocks noChangeAspect="1"/>
          </p:cNvPicPr>
          <p:nvPr/>
        </p:nvPicPr>
        <p:blipFill>
          <a:blip r:embed="rId4"/>
          <a:stretch>
            <a:fillRect/>
          </a:stretch>
        </p:blipFill>
        <p:spPr>
          <a:xfrm>
            <a:off x="332147" y="3455396"/>
            <a:ext cx="2556446" cy="3394878"/>
          </a:xfrm>
          <a:prstGeom prst="rect">
            <a:avLst/>
          </a:prstGeom>
        </p:spPr>
      </p:pic>
      <p:sp>
        <p:nvSpPr>
          <p:cNvPr id="31" name="Прямоугольник 30">
            <a:extLst>
              <a:ext uri="{FF2B5EF4-FFF2-40B4-BE49-F238E27FC236}">
                <a16:creationId xmlns:a16="http://schemas.microsoft.com/office/drawing/2014/main" id="{0FA4D849-4FDC-4D88-8357-EC0F515CF03F}"/>
              </a:ext>
            </a:extLst>
          </p:cNvPr>
          <p:cNvSpPr/>
          <p:nvPr/>
        </p:nvSpPr>
        <p:spPr>
          <a:xfrm>
            <a:off x="8119110" y="387617"/>
            <a:ext cx="4078985" cy="2869932"/>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28" name="Рисунок 27">
            <a:extLst>
              <a:ext uri="{FF2B5EF4-FFF2-40B4-BE49-F238E27FC236}">
                <a16:creationId xmlns:a16="http://schemas.microsoft.com/office/drawing/2014/main" id="{203E2708-155F-4A68-9030-033845C631A1}"/>
              </a:ext>
            </a:extLst>
          </p:cNvPr>
          <p:cNvPicPr>
            <a:picLocks noChangeAspect="1"/>
          </p:cNvPicPr>
          <p:nvPr/>
        </p:nvPicPr>
        <p:blipFill>
          <a:blip r:embed="rId5"/>
          <a:stretch>
            <a:fillRect/>
          </a:stretch>
        </p:blipFill>
        <p:spPr>
          <a:xfrm>
            <a:off x="8144692" y="402858"/>
            <a:ext cx="4047308" cy="2829923"/>
          </a:xfrm>
          <a:prstGeom prst="rect">
            <a:avLst/>
          </a:prstGeom>
        </p:spPr>
      </p:pic>
      <p:pic>
        <p:nvPicPr>
          <p:cNvPr id="33" name="Рисунок 32">
            <a:extLst>
              <a:ext uri="{FF2B5EF4-FFF2-40B4-BE49-F238E27FC236}">
                <a16:creationId xmlns:a16="http://schemas.microsoft.com/office/drawing/2014/main" id="{D4D8BF07-7FC6-45ED-863E-1556EC8D55C1}"/>
              </a:ext>
            </a:extLst>
          </p:cNvPr>
          <p:cNvPicPr>
            <a:picLocks noChangeAspect="1"/>
          </p:cNvPicPr>
          <p:nvPr/>
        </p:nvPicPr>
        <p:blipFill>
          <a:blip r:embed="rId6"/>
          <a:stretch>
            <a:fillRect/>
          </a:stretch>
        </p:blipFill>
        <p:spPr>
          <a:xfrm>
            <a:off x="7428025" y="3447673"/>
            <a:ext cx="4551157" cy="3407283"/>
          </a:xfrm>
          <a:prstGeom prst="rect">
            <a:avLst/>
          </a:prstGeom>
        </p:spPr>
      </p:pic>
    </p:spTree>
    <p:extLst>
      <p:ext uri="{BB962C8B-B14F-4D97-AF65-F5344CB8AC3E}">
        <p14:creationId xmlns:p14="http://schemas.microsoft.com/office/powerpoint/2010/main" val="1870293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6</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About hardware work</a:t>
            </a:r>
            <a:endParaRPr lang="ru-RU" dirty="0">
              <a:latin typeface="Century Gothic" panose="020B0502020202020204" pitchFamily="34" charset="0"/>
            </a:endParaRPr>
          </a:p>
        </p:txBody>
      </p:sp>
      <p:sp>
        <p:nvSpPr>
          <p:cNvPr id="29" name="TextBox 28">
            <a:extLst>
              <a:ext uri="{FF2B5EF4-FFF2-40B4-BE49-F238E27FC236}">
                <a16:creationId xmlns:a16="http://schemas.microsoft.com/office/drawing/2014/main" id="{FF8C92FB-F331-43EF-8BC3-A078392EB96D}"/>
              </a:ext>
            </a:extLst>
          </p:cNvPr>
          <p:cNvSpPr txBox="1"/>
          <p:nvPr/>
        </p:nvSpPr>
        <p:spPr>
          <a:xfrm>
            <a:off x="336598" y="631230"/>
            <a:ext cx="6932303" cy="2062103"/>
          </a:xfrm>
          <a:prstGeom prst="rect">
            <a:avLst/>
          </a:prstGeom>
          <a:noFill/>
        </p:spPr>
        <p:txBody>
          <a:bodyPr wrap="square">
            <a:spAutoFit/>
          </a:bodyPr>
          <a:lstStyle/>
          <a:p>
            <a:pPr algn="just"/>
            <a:r>
              <a:rPr lang="en-US" sz="1600" dirty="0">
                <a:latin typeface="Century Gothic" panose="020B0502020202020204" pitchFamily="34" charset="0"/>
              </a:rPr>
              <a:t>Since I work with the working group, my job is no different than theirs. I finish assembling the chambers, check them for defects and noise, fix them and eliminate issues. </a:t>
            </a:r>
          </a:p>
          <a:p>
            <a:pPr algn="just"/>
            <a:endParaRPr lang="en-US" sz="1600" dirty="0">
              <a:latin typeface="Century Gothic" panose="020B0502020202020204" pitchFamily="34" charset="0"/>
            </a:endParaRPr>
          </a:p>
          <a:p>
            <a:pPr algn="just"/>
            <a:r>
              <a:rPr lang="en-US" sz="1600" dirty="0">
                <a:latin typeface="Century Gothic" panose="020B0502020202020204" pitchFamily="34" charset="0"/>
              </a:rPr>
              <a:t>Our goal is to make sure that the noise is less than 1 kHz and that the efficiency of the modules is high. Often we achieve a noise of ~ 40 Hz.</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p:txBody>
      </p:sp>
      <p:sp>
        <p:nvSpPr>
          <p:cNvPr id="46" name="Прямоугольник 45">
            <a:extLst>
              <a:ext uri="{FF2B5EF4-FFF2-40B4-BE49-F238E27FC236}">
                <a16:creationId xmlns:a16="http://schemas.microsoft.com/office/drawing/2014/main" id="{4C277538-5734-4CE2-8A01-931A4BA34B41}"/>
              </a:ext>
            </a:extLst>
          </p:cNvPr>
          <p:cNvSpPr/>
          <p:nvPr/>
        </p:nvSpPr>
        <p:spPr>
          <a:xfrm>
            <a:off x="-13899" y="3358088"/>
            <a:ext cx="8275226" cy="3525292"/>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6" name="Рисунок 35">
            <a:extLst>
              <a:ext uri="{FF2B5EF4-FFF2-40B4-BE49-F238E27FC236}">
                <a16:creationId xmlns:a16="http://schemas.microsoft.com/office/drawing/2014/main" id="{369B650A-F811-4F3E-9194-0D3106D0BC1B}"/>
              </a:ext>
            </a:extLst>
          </p:cNvPr>
          <p:cNvPicPr>
            <a:picLocks noChangeAspect="1"/>
          </p:cNvPicPr>
          <p:nvPr/>
        </p:nvPicPr>
        <p:blipFill>
          <a:blip r:embed="rId3"/>
          <a:stretch>
            <a:fillRect/>
          </a:stretch>
        </p:blipFill>
        <p:spPr>
          <a:xfrm>
            <a:off x="-6829" y="3383958"/>
            <a:ext cx="4841732" cy="3463952"/>
          </a:xfrm>
          <a:prstGeom prst="rect">
            <a:avLst/>
          </a:prstGeom>
        </p:spPr>
      </p:pic>
      <p:pic>
        <p:nvPicPr>
          <p:cNvPr id="14" name="Рисунок 13">
            <a:extLst>
              <a:ext uri="{FF2B5EF4-FFF2-40B4-BE49-F238E27FC236}">
                <a16:creationId xmlns:a16="http://schemas.microsoft.com/office/drawing/2014/main" id="{07B79BAF-A86D-4A46-8EAA-5E44DF43547E}"/>
              </a:ext>
            </a:extLst>
          </p:cNvPr>
          <p:cNvPicPr>
            <a:picLocks noChangeAspect="1"/>
          </p:cNvPicPr>
          <p:nvPr/>
        </p:nvPicPr>
        <p:blipFill rotWithShape="1">
          <a:blip r:embed="rId4"/>
          <a:srcRect l="922" r="7001"/>
          <a:stretch/>
        </p:blipFill>
        <p:spPr>
          <a:xfrm>
            <a:off x="4841973" y="3383958"/>
            <a:ext cx="3443519" cy="3463951"/>
          </a:xfrm>
          <a:prstGeom prst="rect">
            <a:avLst/>
          </a:prstGeom>
        </p:spPr>
      </p:pic>
      <p:grpSp>
        <p:nvGrpSpPr>
          <p:cNvPr id="49" name="Группа 48">
            <a:extLst>
              <a:ext uri="{FF2B5EF4-FFF2-40B4-BE49-F238E27FC236}">
                <a16:creationId xmlns:a16="http://schemas.microsoft.com/office/drawing/2014/main" id="{E3307587-A8C6-49EA-9ACF-C578FD79B59B}"/>
              </a:ext>
            </a:extLst>
          </p:cNvPr>
          <p:cNvGrpSpPr/>
          <p:nvPr/>
        </p:nvGrpSpPr>
        <p:grpSpPr>
          <a:xfrm>
            <a:off x="8728056" y="402859"/>
            <a:ext cx="3463943" cy="6467831"/>
            <a:chOff x="8728056" y="402859"/>
            <a:chExt cx="3463943" cy="6467831"/>
          </a:xfrm>
        </p:grpSpPr>
        <p:pic>
          <p:nvPicPr>
            <p:cNvPr id="47" name="Рисунок 46">
              <a:extLst>
                <a:ext uri="{FF2B5EF4-FFF2-40B4-BE49-F238E27FC236}">
                  <a16:creationId xmlns:a16="http://schemas.microsoft.com/office/drawing/2014/main" id="{3EEDB4EE-4FDA-4077-94C0-4E83217DEEFB}"/>
                </a:ext>
              </a:extLst>
            </p:cNvPr>
            <p:cNvPicPr>
              <a:picLocks noChangeAspect="1"/>
            </p:cNvPicPr>
            <p:nvPr/>
          </p:nvPicPr>
          <p:blipFill>
            <a:blip r:embed="rId5"/>
            <a:stretch>
              <a:fillRect/>
            </a:stretch>
          </p:blipFill>
          <p:spPr>
            <a:xfrm rot="5400000">
              <a:off x="7226112" y="1904803"/>
              <a:ext cx="6467831" cy="3463943"/>
            </a:xfrm>
            <a:prstGeom prst="rect">
              <a:avLst/>
            </a:prstGeom>
          </p:spPr>
        </p:pic>
        <p:sp>
          <p:nvSpPr>
            <p:cNvPr id="48" name="Прямоугольник 47">
              <a:extLst>
                <a:ext uri="{FF2B5EF4-FFF2-40B4-BE49-F238E27FC236}">
                  <a16:creationId xmlns:a16="http://schemas.microsoft.com/office/drawing/2014/main" id="{B504DBF6-E41C-4A0D-94AA-B97DEFBB20E1}"/>
                </a:ext>
              </a:extLst>
            </p:cNvPr>
            <p:cNvSpPr/>
            <p:nvPr/>
          </p:nvSpPr>
          <p:spPr>
            <a:xfrm>
              <a:off x="9102020" y="402859"/>
              <a:ext cx="452716" cy="45674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grpSp>
    </p:spTree>
    <p:extLst>
      <p:ext uri="{BB962C8B-B14F-4D97-AF65-F5344CB8AC3E}">
        <p14:creationId xmlns:p14="http://schemas.microsoft.com/office/powerpoint/2010/main" val="1997114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7</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49298"/>
            <a:ext cx="3520122" cy="0"/>
          </a:xfrm>
          <a:prstGeom prst="line">
            <a:avLst/>
          </a:prstGeom>
          <a:ln w="19050"/>
        </p:spPr>
        <p:style>
          <a:lnRef idx="2">
            <a:schemeClr val="dk1"/>
          </a:lnRef>
          <a:fillRef idx="0">
            <a:schemeClr val="dk1"/>
          </a:fillRef>
          <a:effectRef idx="1">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About hardware work</a:t>
            </a:r>
            <a:endParaRPr lang="ru-RU" dirty="0">
              <a:latin typeface="Century Gothic" panose="020B0502020202020204" pitchFamily="34" charset="0"/>
            </a:endParaRPr>
          </a:p>
        </p:txBody>
      </p:sp>
      <p:sp>
        <p:nvSpPr>
          <p:cNvPr id="29" name="TextBox 28">
            <a:extLst>
              <a:ext uri="{FF2B5EF4-FFF2-40B4-BE49-F238E27FC236}">
                <a16:creationId xmlns:a16="http://schemas.microsoft.com/office/drawing/2014/main" id="{FF8C92FB-F331-43EF-8BC3-A078392EB96D}"/>
              </a:ext>
            </a:extLst>
          </p:cNvPr>
          <p:cNvSpPr txBox="1"/>
          <p:nvPr/>
        </p:nvSpPr>
        <p:spPr>
          <a:xfrm>
            <a:off x="3795174" y="640057"/>
            <a:ext cx="4601651" cy="369332"/>
          </a:xfrm>
          <a:prstGeom prst="rect">
            <a:avLst/>
          </a:prstGeom>
          <a:noFill/>
        </p:spPr>
        <p:txBody>
          <a:bodyPr wrap="square">
            <a:spAutoFit/>
          </a:bodyPr>
          <a:lstStyle/>
          <a:p>
            <a:pPr algn="just"/>
            <a:r>
              <a:rPr lang="en-US" dirty="0">
                <a:latin typeface="Century Gothic" panose="020B0502020202020204" pitchFamily="34" charset="0"/>
              </a:rPr>
              <a:t>Some examples of chamber problems</a:t>
            </a:r>
            <a:endParaRPr lang="ru-RU" dirty="0">
              <a:latin typeface="Century Gothic" panose="020B0502020202020204" pitchFamily="34" charset="0"/>
            </a:endParaRPr>
          </a:p>
        </p:txBody>
      </p:sp>
      <p:pic>
        <p:nvPicPr>
          <p:cNvPr id="31" name="Рисунок 30">
            <a:extLst>
              <a:ext uri="{FF2B5EF4-FFF2-40B4-BE49-F238E27FC236}">
                <a16:creationId xmlns:a16="http://schemas.microsoft.com/office/drawing/2014/main" id="{FAE2EF66-B416-467F-8B8C-2E04CFD7E513}"/>
              </a:ext>
            </a:extLst>
          </p:cNvPr>
          <p:cNvPicPr>
            <a:picLocks noChangeAspect="1"/>
          </p:cNvPicPr>
          <p:nvPr/>
        </p:nvPicPr>
        <p:blipFill>
          <a:blip r:embed="rId3"/>
          <a:stretch>
            <a:fillRect/>
          </a:stretch>
        </p:blipFill>
        <p:spPr>
          <a:xfrm>
            <a:off x="-4177262" y="3594641"/>
            <a:ext cx="3628064" cy="2752166"/>
          </a:xfrm>
          <a:prstGeom prst="rect">
            <a:avLst/>
          </a:prstGeom>
        </p:spPr>
      </p:pic>
      <p:pic>
        <p:nvPicPr>
          <p:cNvPr id="34" name="Рисунок 33">
            <a:extLst>
              <a:ext uri="{FF2B5EF4-FFF2-40B4-BE49-F238E27FC236}">
                <a16:creationId xmlns:a16="http://schemas.microsoft.com/office/drawing/2014/main" id="{C53043EE-52A2-4B19-938D-5D7C9511CB6D}"/>
              </a:ext>
            </a:extLst>
          </p:cNvPr>
          <p:cNvPicPr>
            <a:picLocks noChangeAspect="1"/>
          </p:cNvPicPr>
          <p:nvPr/>
        </p:nvPicPr>
        <p:blipFill rotWithShape="1">
          <a:blip r:embed="rId4">
            <a:extLst>
              <a:ext uri="{28A0092B-C50C-407E-A947-70E740481C1C}">
                <a14:useLocalDpi xmlns:a14="http://schemas.microsoft.com/office/drawing/2010/main" val="0"/>
              </a:ext>
            </a:extLst>
          </a:blip>
          <a:srcRect l="15685" t="34705" r="21733" b="36421"/>
          <a:stretch/>
        </p:blipFill>
        <p:spPr>
          <a:xfrm>
            <a:off x="2510707" y="3823202"/>
            <a:ext cx="4957220" cy="3049656"/>
          </a:xfrm>
          <a:prstGeom prst="rect">
            <a:avLst/>
          </a:prstGeom>
        </p:spPr>
      </p:pic>
      <p:sp>
        <p:nvSpPr>
          <p:cNvPr id="40" name="TextBox 39">
            <a:extLst>
              <a:ext uri="{FF2B5EF4-FFF2-40B4-BE49-F238E27FC236}">
                <a16:creationId xmlns:a16="http://schemas.microsoft.com/office/drawing/2014/main" id="{18CEA860-9CAF-47A9-B1C6-1EE8DB2F12F1}"/>
              </a:ext>
            </a:extLst>
          </p:cNvPr>
          <p:cNvSpPr txBox="1"/>
          <p:nvPr/>
        </p:nvSpPr>
        <p:spPr>
          <a:xfrm>
            <a:off x="-4699" y="1343540"/>
            <a:ext cx="3930669" cy="584775"/>
          </a:xfrm>
          <a:prstGeom prst="rect">
            <a:avLst/>
          </a:prstGeom>
          <a:noFill/>
        </p:spPr>
        <p:txBody>
          <a:bodyPr wrap="square">
            <a:spAutoFit/>
          </a:bodyPr>
          <a:lstStyle/>
          <a:p>
            <a:r>
              <a:rPr lang="en-US" sz="1600" dirty="0">
                <a:latin typeface="Century Gothic" panose="020B0502020202020204" pitchFamily="34" charset="0"/>
              </a:rPr>
              <a:t>R</a:t>
            </a:r>
            <a:r>
              <a:rPr lang="ru-RU" sz="1600" dirty="0" err="1">
                <a:latin typeface="Century Gothic" panose="020B0502020202020204" pitchFamily="34" charset="0"/>
              </a:rPr>
              <a:t>educing</a:t>
            </a:r>
            <a:r>
              <a:rPr lang="ru-RU" sz="1600" dirty="0">
                <a:latin typeface="Century Gothic" panose="020B0502020202020204" pitchFamily="34" charset="0"/>
              </a:rPr>
              <a:t> </a:t>
            </a:r>
            <a:r>
              <a:rPr lang="ru-RU" sz="1600" dirty="0" err="1">
                <a:latin typeface="Century Gothic" panose="020B0502020202020204" pitchFamily="34" charset="0"/>
              </a:rPr>
              <a:t>dust</a:t>
            </a:r>
            <a:r>
              <a:rPr lang="ru-RU" sz="1600" dirty="0">
                <a:latin typeface="Century Gothic" panose="020B0502020202020204" pitchFamily="34" charset="0"/>
              </a:rPr>
              <a:t> </a:t>
            </a:r>
            <a:r>
              <a:rPr lang="ru-RU" sz="1600" dirty="0" err="1">
                <a:latin typeface="Century Gothic" panose="020B0502020202020204" pitchFamily="34" charset="0"/>
              </a:rPr>
              <a:t>noise</a:t>
            </a:r>
            <a:r>
              <a:rPr lang="ru-RU" sz="1600" dirty="0">
                <a:latin typeface="Century Gothic" panose="020B0502020202020204" pitchFamily="34" charset="0"/>
              </a:rPr>
              <a:t> </a:t>
            </a:r>
            <a:r>
              <a:rPr lang="ru-RU" sz="1600" dirty="0" err="1">
                <a:latin typeface="Century Gothic" panose="020B0502020202020204" pitchFamily="34" charset="0"/>
              </a:rPr>
              <a:t>by</a:t>
            </a:r>
            <a:r>
              <a:rPr lang="ru-RU" sz="1600" dirty="0">
                <a:latin typeface="Century Gothic" panose="020B0502020202020204" pitchFamily="34" charset="0"/>
              </a:rPr>
              <a:t> </a:t>
            </a:r>
            <a:r>
              <a:rPr lang="ru-RU" sz="1600" dirty="0" err="1">
                <a:latin typeface="Century Gothic" panose="020B0502020202020204" pitchFamily="34" charset="0"/>
              </a:rPr>
              <a:t>burning</a:t>
            </a:r>
            <a:r>
              <a:rPr lang="en-US" sz="1600" dirty="0">
                <a:latin typeface="Century Gothic" panose="020B0502020202020204" pitchFamily="34" charset="0"/>
              </a:rPr>
              <a:t> dust</a:t>
            </a:r>
            <a:r>
              <a:rPr lang="ru-RU" sz="1600" dirty="0">
                <a:latin typeface="Century Gothic" panose="020B0502020202020204" pitchFamily="34" charset="0"/>
              </a:rPr>
              <a:t> </a:t>
            </a:r>
            <a:r>
              <a:rPr lang="ru-RU" sz="1600" dirty="0" err="1">
                <a:latin typeface="Century Gothic" panose="020B0502020202020204" pitchFamily="34" charset="0"/>
              </a:rPr>
              <a:t>with</a:t>
            </a:r>
            <a:r>
              <a:rPr lang="ru-RU" sz="1600" dirty="0">
                <a:latin typeface="Century Gothic" panose="020B0502020202020204" pitchFamily="34" charset="0"/>
              </a:rPr>
              <a:t> </a:t>
            </a:r>
            <a:r>
              <a:rPr lang="ru-RU" sz="1600" dirty="0" err="1">
                <a:latin typeface="Century Gothic" panose="020B0502020202020204" pitchFamily="34" charset="0"/>
              </a:rPr>
              <a:t>reverse</a:t>
            </a:r>
            <a:r>
              <a:rPr lang="ru-RU" sz="1600" dirty="0">
                <a:latin typeface="Century Gothic" panose="020B0502020202020204" pitchFamily="34" charset="0"/>
              </a:rPr>
              <a:t> </a:t>
            </a:r>
            <a:r>
              <a:rPr lang="ru-RU" sz="1600" dirty="0" err="1">
                <a:latin typeface="Century Gothic" panose="020B0502020202020204" pitchFamily="34" charset="0"/>
              </a:rPr>
              <a:t>voltage</a:t>
            </a:r>
            <a:r>
              <a:rPr lang="ru-RU" sz="1600" dirty="0">
                <a:latin typeface="Century Gothic" panose="020B0502020202020204" pitchFamily="34" charset="0"/>
              </a:rPr>
              <a:t>.</a:t>
            </a:r>
          </a:p>
        </p:txBody>
      </p:sp>
      <p:sp>
        <p:nvSpPr>
          <p:cNvPr id="41" name="Прямоугольник 40">
            <a:extLst>
              <a:ext uri="{FF2B5EF4-FFF2-40B4-BE49-F238E27FC236}">
                <a16:creationId xmlns:a16="http://schemas.microsoft.com/office/drawing/2014/main" id="{B61AF2C7-17B0-4F20-B966-9E582417AF4F}"/>
              </a:ext>
            </a:extLst>
          </p:cNvPr>
          <p:cNvSpPr/>
          <p:nvPr/>
        </p:nvSpPr>
        <p:spPr>
          <a:xfrm>
            <a:off x="-3923" y="2028951"/>
            <a:ext cx="3912079" cy="4836794"/>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1" name="Рисунок 10">
            <a:extLst>
              <a:ext uri="{FF2B5EF4-FFF2-40B4-BE49-F238E27FC236}">
                <a16:creationId xmlns:a16="http://schemas.microsoft.com/office/drawing/2014/main" id="{38690BF1-C4CD-417D-9E7A-8BCEF3AB9B51}"/>
              </a:ext>
            </a:extLst>
          </p:cNvPr>
          <p:cNvPicPr>
            <a:picLocks noChangeAspect="1"/>
          </p:cNvPicPr>
          <p:nvPr/>
        </p:nvPicPr>
        <p:blipFill rotWithShape="1">
          <a:blip r:embed="rId5"/>
          <a:srcRect t="11636"/>
          <a:stretch/>
        </p:blipFill>
        <p:spPr>
          <a:xfrm>
            <a:off x="19947" y="2052842"/>
            <a:ext cx="3881379" cy="1917484"/>
          </a:xfrm>
          <a:prstGeom prst="rect">
            <a:avLst/>
          </a:prstGeom>
        </p:spPr>
      </p:pic>
      <p:pic>
        <p:nvPicPr>
          <p:cNvPr id="38" name="Рисунок 37">
            <a:extLst>
              <a:ext uri="{FF2B5EF4-FFF2-40B4-BE49-F238E27FC236}">
                <a16:creationId xmlns:a16="http://schemas.microsoft.com/office/drawing/2014/main" id="{22B140F1-34E8-4367-ACC8-BE9B3119CC7D}"/>
              </a:ext>
            </a:extLst>
          </p:cNvPr>
          <p:cNvPicPr>
            <a:picLocks noChangeAspect="1"/>
          </p:cNvPicPr>
          <p:nvPr/>
        </p:nvPicPr>
        <p:blipFill>
          <a:blip r:embed="rId6"/>
          <a:stretch>
            <a:fillRect/>
          </a:stretch>
        </p:blipFill>
        <p:spPr>
          <a:xfrm>
            <a:off x="19950" y="3993874"/>
            <a:ext cx="3881378" cy="2856631"/>
          </a:xfrm>
          <a:prstGeom prst="rect">
            <a:avLst/>
          </a:prstGeom>
        </p:spPr>
      </p:pic>
      <p:sp>
        <p:nvSpPr>
          <p:cNvPr id="35" name="TextBox 34">
            <a:extLst>
              <a:ext uri="{FF2B5EF4-FFF2-40B4-BE49-F238E27FC236}">
                <a16:creationId xmlns:a16="http://schemas.microsoft.com/office/drawing/2014/main" id="{0726702C-9F1B-4C2E-B957-9555C80E593C}"/>
              </a:ext>
            </a:extLst>
          </p:cNvPr>
          <p:cNvSpPr txBox="1"/>
          <p:nvPr/>
        </p:nvSpPr>
        <p:spPr>
          <a:xfrm>
            <a:off x="7433310" y="2264219"/>
            <a:ext cx="3627963" cy="584775"/>
          </a:xfrm>
          <a:prstGeom prst="rect">
            <a:avLst/>
          </a:prstGeom>
          <a:noFill/>
        </p:spPr>
        <p:txBody>
          <a:bodyPr wrap="square">
            <a:spAutoFit/>
          </a:bodyPr>
          <a:lstStyle/>
          <a:p>
            <a:r>
              <a:rPr lang="en-US" sz="1600" dirty="0">
                <a:latin typeface="Century Gothic" panose="020B0502020202020204" pitchFamily="34" charset="0"/>
              </a:rPr>
              <a:t>Noise rate at Threshold -27 mV before and after replacing screws</a:t>
            </a:r>
            <a:endParaRPr lang="ru-RU" sz="1600" dirty="0">
              <a:latin typeface="Century Gothic" panose="020B0502020202020204" pitchFamily="34" charset="0"/>
            </a:endParaRPr>
          </a:p>
        </p:txBody>
      </p:sp>
      <p:sp>
        <p:nvSpPr>
          <p:cNvPr id="37" name="Прямоугольник 36">
            <a:extLst>
              <a:ext uri="{FF2B5EF4-FFF2-40B4-BE49-F238E27FC236}">
                <a16:creationId xmlns:a16="http://schemas.microsoft.com/office/drawing/2014/main" id="{4AAFF601-3F29-48D6-BAE9-12F19BD235E2}"/>
              </a:ext>
            </a:extLst>
          </p:cNvPr>
          <p:cNvSpPr/>
          <p:nvPr/>
        </p:nvSpPr>
        <p:spPr>
          <a:xfrm>
            <a:off x="7433310" y="2933700"/>
            <a:ext cx="4762615" cy="3910644"/>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5" name="Рисунок 4">
            <a:extLst>
              <a:ext uri="{FF2B5EF4-FFF2-40B4-BE49-F238E27FC236}">
                <a16:creationId xmlns:a16="http://schemas.microsoft.com/office/drawing/2014/main" id="{B79DBDE2-65F6-41A6-9ECC-BC7125F67661}"/>
              </a:ext>
            </a:extLst>
          </p:cNvPr>
          <p:cNvPicPr>
            <a:picLocks noChangeAspect="1"/>
          </p:cNvPicPr>
          <p:nvPr/>
        </p:nvPicPr>
        <p:blipFill rotWithShape="1">
          <a:blip r:embed="rId7"/>
          <a:srcRect t="1120" r="47701"/>
          <a:stretch/>
        </p:blipFill>
        <p:spPr>
          <a:xfrm>
            <a:off x="7468438" y="4714553"/>
            <a:ext cx="4726976" cy="2129791"/>
          </a:xfrm>
          <a:prstGeom prst="rect">
            <a:avLst/>
          </a:prstGeom>
        </p:spPr>
      </p:pic>
      <p:pic>
        <p:nvPicPr>
          <p:cNvPr id="33" name="Рисунок 32">
            <a:extLst>
              <a:ext uri="{FF2B5EF4-FFF2-40B4-BE49-F238E27FC236}">
                <a16:creationId xmlns:a16="http://schemas.microsoft.com/office/drawing/2014/main" id="{531D5EAF-5AA6-40DB-B2FF-E3AC394F3E6B}"/>
              </a:ext>
            </a:extLst>
          </p:cNvPr>
          <p:cNvPicPr>
            <a:picLocks noChangeAspect="1"/>
          </p:cNvPicPr>
          <p:nvPr/>
        </p:nvPicPr>
        <p:blipFill rotWithShape="1">
          <a:blip r:embed="rId7"/>
          <a:srcRect l="52974" t="26952"/>
          <a:stretch/>
        </p:blipFill>
        <p:spPr>
          <a:xfrm>
            <a:off x="7461609" y="2962214"/>
            <a:ext cx="4733805" cy="1752338"/>
          </a:xfrm>
          <a:prstGeom prst="rect">
            <a:avLst/>
          </a:prstGeom>
        </p:spPr>
      </p:pic>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H="1" flipV="1">
            <a:off x="6647343" y="4447348"/>
            <a:ext cx="2315564" cy="772834"/>
          </a:xfrm>
          <a:prstGeom prst="straightConnector1">
            <a:avLst/>
          </a:prstGeom>
          <a:ln w="38100">
            <a:solidFill>
              <a:srgbClr val="FF000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43" name="Прямая со стрелкой 42">
            <a:extLst>
              <a:ext uri="{FF2B5EF4-FFF2-40B4-BE49-F238E27FC236}">
                <a16:creationId xmlns:a16="http://schemas.microsoft.com/office/drawing/2014/main" id="{9767EFB0-22F7-4FC4-967E-5B62B12572A1}"/>
              </a:ext>
            </a:extLst>
          </p:cNvPr>
          <p:cNvCxnSpPr>
            <a:cxnSpLocks/>
          </p:cNvCxnSpPr>
          <p:nvPr/>
        </p:nvCxnSpPr>
        <p:spPr>
          <a:xfrm>
            <a:off x="4000864" y="3691359"/>
            <a:ext cx="1219318" cy="1644570"/>
          </a:xfrm>
          <a:prstGeom prst="straightConnector1">
            <a:avLst/>
          </a:prstGeom>
          <a:ln w="19050">
            <a:gradFill flip="none" rotWithShape="1">
              <a:gsLst>
                <a:gs pos="0">
                  <a:schemeClr val="tx1"/>
                </a:gs>
                <a:gs pos="100000">
                  <a:srgbClr val="FF0000"/>
                </a:gs>
              </a:gsLst>
              <a:lin ang="2700000" scaled="1"/>
              <a:tileRect/>
            </a:gradFill>
            <a:tailEnd type="stealth" w="lg" len="lg"/>
          </a:ln>
        </p:spPr>
        <p:style>
          <a:lnRef idx="3">
            <a:schemeClr val="dk1"/>
          </a:lnRef>
          <a:fillRef idx="0">
            <a:schemeClr val="dk1"/>
          </a:fillRef>
          <a:effectRef idx="2">
            <a:schemeClr val="dk1"/>
          </a:effectRef>
          <a:fontRef idx="minor">
            <a:schemeClr val="tx1"/>
          </a:fontRef>
        </p:style>
      </p:cxnSp>
      <p:sp>
        <p:nvSpPr>
          <p:cNvPr id="50" name="TextBox 49">
            <a:extLst>
              <a:ext uri="{FF2B5EF4-FFF2-40B4-BE49-F238E27FC236}">
                <a16:creationId xmlns:a16="http://schemas.microsoft.com/office/drawing/2014/main" id="{6383C1F0-11B5-4009-AA48-C1C40F2FE756}"/>
              </a:ext>
            </a:extLst>
          </p:cNvPr>
          <p:cNvSpPr txBox="1"/>
          <p:nvPr/>
        </p:nvSpPr>
        <p:spPr>
          <a:xfrm>
            <a:off x="3972945" y="3045028"/>
            <a:ext cx="3430193" cy="646331"/>
          </a:xfrm>
          <a:prstGeom prst="rect">
            <a:avLst/>
          </a:prstGeom>
          <a:noFill/>
        </p:spPr>
        <p:txBody>
          <a:bodyPr wrap="square">
            <a:spAutoFit/>
          </a:bodyPr>
          <a:lstStyle/>
          <a:p>
            <a:r>
              <a:rPr lang="en-US" dirty="0">
                <a:latin typeface="Century Gothic" panose="020B0502020202020204" pitchFamily="34" charset="0"/>
              </a:rPr>
              <a:t>dust can get in here</a:t>
            </a:r>
          </a:p>
          <a:p>
            <a:r>
              <a:rPr lang="en-US" dirty="0">
                <a:latin typeface="Century Gothic" panose="020B0502020202020204" pitchFamily="34" charset="0"/>
              </a:rPr>
              <a:t>and you can see the thread.</a:t>
            </a:r>
            <a:endParaRPr lang="ru-RU" dirty="0">
              <a:latin typeface="Century Gothic" panose="020B0502020202020204" pitchFamily="34" charset="0"/>
            </a:endParaRPr>
          </a:p>
        </p:txBody>
      </p:sp>
      <p:cxnSp>
        <p:nvCxnSpPr>
          <p:cNvPr id="52" name="Прямая соединительная линия 51">
            <a:extLst>
              <a:ext uri="{FF2B5EF4-FFF2-40B4-BE49-F238E27FC236}">
                <a16:creationId xmlns:a16="http://schemas.microsoft.com/office/drawing/2014/main" id="{02D6D8AF-5020-4D91-85D6-F7F6CE8B12AE}"/>
              </a:ext>
            </a:extLst>
          </p:cNvPr>
          <p:cNvCxnSpPr>
            <a:cxnSpLocks/>
          </p:cNvCxnSpPr>
          <p:nvPr/>
        </p:nvCxnSpPr>
        <p:spPr>
          <a:xfrm>
            <a:off x="4000864" y="3368193"/>
            <a:ext cx="3243216"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54" name="Прямая соединительная линия 53">
            <a:extLst>
              <a:ext uri="{FF2B5EF4-FFF2-40B4-BE49-F238E27FC236}">
                <a16:creationId xmlns:a16="http://schemas.microsoft.com/office/drawing/2014/main" id="{319C8C67-ECDF-4353-AA04-CDEDBBE713CA}"/>
              </a:ext>
            </a:extLst>
          </p:cNvPr>
          <p:cNvCxnSpPr>
            <a:cxnSpLocks/>
          </p:cNvCxnSpPr>
          <p:nvPr/>
        </p:nvCxnSpPr>
        <p:spPr>
          <a:xfrm flipV="1">
            <a:off x="4000864" y="3368193"/>
            <a:ext cx="0" cy="323167"/>
          </a:xfrm>
          <a:prstGeom prst="line">
            <a:avLst/>
          </a:prstGeom>
          <a:ln w="1905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40971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8</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About software part</a:t>
            </a:r>
            <a:endParaRPr lang="ru-RU" dirty="0">
              <a:latin typeface="Century Gothic" panose="020B0502020202020204" pitchFamily="34" charset="0"/>
            </a:endParaRPr>
          </a:p>
        </p:txBody>
      </p:sp>
      <p:sp>
        <p:nvSpPr>
          <p:cNvPr id="34" name="TextBox 33">
            <a:extLst>
              <a:ext uri="{FF2B5EF4-FFF2-40B4-BE49-F238E27FC236}">
                <a16:creationId xmlns:a16="http://schemas.microsoft.com/office/drawing/2014/main" id="{3085A401-9020-4CAB-B31B-F451D510FA96}"/>
              </a:ext>
            </a:extLst>
          </p:cNvPr>
          <p:cNvSpPr txBox="1"/>
          <p:nvPr/>
        </p:nvSpPr>
        <p:spPr>
          <a:xfrm>
            <a:off x="400723" y="645221"/>
            <a:ext cx="4403062" cy="1077218"/>
          </a:xfrm>
          <a:prstGeom prst="rect">
            <a:avLst/>
          </a:prstGeom>
          <a:noFill/>
        </p:spPr>
        <p:txBody>
          <a:bodyPr wrap="square">
            <a:spAutoFit/>
          </a:bodyPr>
          <a:lstStyle/>
          <a:p>
            <a:pPr algn="just">
              <a:spcBef>
                <a:spcPts val="600"/>
              </a:spcBef>
              <a:spcAft>
                <a:spcPts val="600"/>
              </a:spcAft>
            </a:pPr>
            <a:r>
              <a:rPr lang="ru-RU" sz="1600" dirty="0">
                <a:latin typeface="Century Gothic" panose="020B0502020202020204" pitchFamily="34" charset="0"/>
              </a:rPr>
              <a:t>On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software</a:t>
            </a:r>
            <a:r>
              <a:rPr lang="ru-RU" sz="1600" dirty="0">
                <a:latin typeface="Century Gothic" panose="020B0502020202020204" pitchFamily="34" charset="0"/>
              </a:rPr>
              <a:t> </a:t>
            </a:r>
            <a:r>
              <a:rPr lang="ru-RU" sz="1600" dirty="0" err="1">
                <a:latin typeface="Century Gothic" panose="020B0502020202020204" pitchFamily="34" charset="0"/>
              </a:rPr>
              <a:t>side</a:t>
            </a:r>
            <a:r>
              <a:rPr lang="ru-RU" sz="1600" dirty="0">
                <a:latin typeface="Century Gothic" panose="020B0502020202020204" pitchFamily="34" charset="0"/>
              </a:rPr>
              <a:t>, </a:t>
            </a:r>
            <a:r>
              <a:rPr lang="ru-RU" sz="1600" dirty="0" err="1">
                <a:latin typeface="Century Gothic" panose="020B0502020202020204" pitchFamily="34" charset="0"/>
              </a:rPr>
              <a:t>my</a:t>
            </a:r>
            <a:r>
              <a:rPr lang="ru-RU" sz="1600" dirty="0">
                <a:latin typeface="Century Gothic" panose="020B0502020202020204" pitchFamily="34" charset="0"/>
              </a:rPr>
              <a:t> </a:t>
            </a:r>
            <a:r>
              <a:rPr lang="ru-RU" sz="1600" dirty="0" err="1">
                <a:latin typeface="Century Gothic" panose="020B0502020202020204" pitchFamily="34" charset="0"/>
              </a:rPr>
              <a:t>job</a:t>
            </a:r>
            <a:r>
              <a:rPr lang="ru-RU" sz="1600" dirty="0">
                <a:latin typeface="Century Gothic" panose="020B0502020202020204" pitchFamily="34" charset="0"/>
              </a:rPr>
              <a:t> </a:t>
            </a:r>
            <a:r>
              <a:rPr lang="ru-RU" sz="1600" dirty="0" err="1">
                <a:latin typeface="Century Gothic" panose="020B0502020202020204" pitchFamily="34" charset="0"/>
              </a:rPr>
              <a:t>was</a:t>
            </a:r>
            <a:r>
              <a:rPr lang="ru-RU" sz="1600" dirty="0">
                <a:latin typeface="Century Gothic" panose="020B0502020202020204" pitchFamily="34" charset="0"/>
              </a:rPr>
              <a:t> </a:t>
            </a:r>
            <a:r>
              <a:rPr lang="ru-RU" sz="1600" dirty="0" err="1">
                <a:latin typeface="Century Gothic" panose="020B0502020202020204" pitchFamily="34" charset="0"/>
              </a:rPr>
              <a:t>to</a:t>
            </a:r>
            <a:r>
              <a:rPr lang="ru-RU" sz="1600" dirty="0">
                <a:latin typeface="Century Gothic" panose="020B0502020202020204" pitchFamily="34" charset="0"/>
              </a:rPr>
              <a:t> </a:t>
            </a:r>
            <a:r>
              <a:rPr lang="ru-RU" sz="1600" dirty="0" err="1">
                <a:latin typeface="Century Gothic" panose="020B0502020202020204" pitchFamily="34" charset="0"/>
              </a:rPr>
              <a:t>analyse</a:t>
            </a:r>
            <a:r>
              <a:rPr lang="ru-RU" sz="1600" dirty="0">
                <a:latin typeface="Century Gothic" panose="020B0502020202020204" pitchFamily="34" charset="0"/>
              </a:rPr>
              <a:t> </a:t>
            </a:r>
            <a:r>
              <a:rPr lang="ru-RU" sz="1600" dirty="0" err="1">
                <a:latin typeface="Century Gothic" panose="020B0502020202020204" pitchFamily="34" charset="0"/>
              </a:rPr>
              <a:t>data</a:t>
            </a:r>
            <a:r>
              <a:rPr lang="ru-RU" sz="1600" dirty="0">
                <a:latin typeface="Century Gothic" panose="020B0502020202020204" pitchFamily="34" charset="0"/>
              </a:rPr>
              <a:t> </a:t>
            </a:r>
            <a:r>
              <a:rPr lang="ru-RU" sz="1600" dirty="0" err="1">
                <a:latin typeface="Century Gothic" panose="020B0502020202020204" pitchFamily="34" charset="0"/>
              </a:rPr>
              <a:t>and</a:t>
            </a:r>
            <a:r>
              <a:rPr lang="ru-RU" sz="1600" dirty="0">
                <a:latin typeface="Century Gothic" panose="020B0502020202020204" pitchFamily="34" charset="0"/>
              </a:rPr>
              <a:t> </a:t>
            </a:r>
            <a:r>
              <a:rPr lang="ru-RU" sz="1600" dirty="0" err="1">
                <a:latin typeface="Century Gothic" panose="020B0502020202020204" pitchFamily="34" charset="0"/>
              </a:rPr>
              <a:t>find</a:t>
            </a:r>
            <a:r>
              <a:rPr lang="ru-RU" sz="1600" dirty="0">
                <a:latin typeface="Century Gothic" panose="020B0502020202020204" pitchFamily="34" charset="0"/>
              </a:rPr>
              <a:t> </a:t>
            </a:r>
            <a:r>
              <a:rPr lang="ru-RU" sz="1600" dirty="0" err="1">
                <a:latin typeface="Century Gothic" panose="020B0502020202020204" pitchFamily="34" charset="0"/>
              </a:rPr>
              <a:t>problems</a:t>
            </a:r>
            <a:r>
              <a:rPr lang="ru-RU" sz="1600" dirty="0">
                <a:latin typeface="Century Gothic" panose="020B0502020202020204" pitchFamily="34" charset="0"/>
              </a:rPr>
              <a:t> </a:t>
            </a:r>
            <a:r>
              <a:rPr lang="ru-RU" sz="1600" dirty="0" err="1">
                <a:latin typeface="Century Gothic" panose="020B0502020202020204" pitchFamily="34" charset="0"/>
              </a:rPr>
              <a:t>that</a:t>
            </a:r>
            <a:r>
              <a:rPr lang="ru-RU" sz="1600" dirty="0">
                <a:latin typeface="Century Gothic" panose="020B0502020202020204" pitchFamily="34" charset="0"/>
              </a:rPr>
              <a:t> </a:t>
            </a:r>
            <a:r>
              <a:rPr lang="ru-RU" sz="1600" dirty="0" err="1">
                <a:latin typeface="Century Gothic" panose="020B0502020202020204" pitchFamily="34" charset="0"/>
              </a:rPr>
              <a:t>cannot</a:t>
            </a:r>
            <a:r>
              <a:rPr lang="ru-RU" sz="1600" dirty="0">
                <a:latin typeface="Century Gothic" panose="020B0502020202020204" pitchFamily="34" charset="0"/>
              </a:rPr>
              <a:t> </a:t>
            </a:r>
            <a:r>
              <a:rPr lang="ru-RU" sz="1600" dirty="0" err="1">
                <a:latin typeface="Century Gothic" panose="020B0502020202020204" pitchFamily="34" charset="0"/>
              </a:rPr>
              <a:t>be</a:t>
            </a:r>
            <a:r>
              <a:rPr lang="ru-RU" sz="1600" dirty="0">
                <a:latin typeface="Century Gothic" panose="020B0502020202020204" pitchFamily="34" charset="0"/>
              </a:rPr>
              <a:t> </a:t>
            </a:r>
            <a:r>
              <a:rPr lang="ru-RU" sz="1600" dirty="0" err="1">
                <a:latin typeface="Century Gothic" panose="020B0502020202020204" pitchFamily="34" charset="0"/>
              </a:rPr>
              <a:t>detected</a:t>
            </a:r>
            <a:r>
              <a:rPr lang="ru-RU" sz="1600" dirty="0">
                <a:latin typeface="Century Gothic" panose="020B0502020202020204" pitchFamily="34" charset="0"/>
              </a:rPr>
              <a:t> </a:t>
            </a:r>
            <a:r>
              <a:rPr lang="ru-RU" sz="1600" dirty="0" err="1">
                <a:latin typeface="Century Gothic" panose="020B0502020202020204" pitchFamily="34" charset="0"/>
              </a:rPr>
              <a:t>in</a:t>
            </a:r>
            <a:r>
              <a:rPr lang="ru-RU" sz="1600" dirty="0">
                <a:latin typeface="Century Gothic" panose="020B0502020202020204" pitchFamily="34" charset="0"/>
              </a:rPr>
              <a:t> </a:t>
            </a:r>
            <a:r>
              <a:rPr lang="ru-RU" sz="1600" dirty="0" err="1">
                <a:latin typeface="Century Gothic" panose="020B0502020202020204" pitchFamily="34" charset="0"/>
              </a:rPr>
              <a:t>the</a:t>
            </a:r>
            <a:r>
              <a:rPr lang="ru-RU" sz="1600" dirty="0">
                <a:latin typeface="Century Gothic" panose="020B0502020202020204" pitchFamily="34" charset="0"/>
              </a:rPr>
              <a:t> </a:t>
            </a:r>
            <a:r>
              <a:rPr lang="ru-RU" sz="1600" dirty="0" err="1">
                <a:latin typeface="Century Gothic" panose="020B0502020202020204" pitchFamily="34" charset="0"/>
              </a:rPr>
              <a:t>lab</a:t>
            </a:r>
            <a:r>
              <a:rPr lang="ru-RU" sz="1600" dirty="0">
                <a:latin typeface="Century Gothic" panose="020B0502020202020204" pitchFamily="34" charset="0"/>
              </a:rPr>
              <a:t>, </a:t>
            </a:r>
            <a:r>
              <a:rPr lang="ru-RU" sz="1600" dirty="0" err="1">
                <a:latin typeface="Century Gothic" panose="020B0502020202020204" pitchFamily="34" charset="0"/>
              </a:rPr>
              <a:t>such</a:t>
            </a:r>
            <a:r>
              <a:rPr lang="ru-RU" sz="1600" dirty="0">
                <a:latin typeface="Century Gothic" panose="020B0502020202020204" pitchFamily="34" charset="0"/>
              </a:rPr>
              <a:t> as </a:t>
            </a:r>
            <a:r>
              <a:rPr lang="ru-RU" sz="1600" dirty="0" err="1">
                <a:latin typeface="Century Gothic" panose="020B0502020202020204" pitchFamily="34" charset="0"/>
              </a:rPr>
              <a:t>efficiency</a:t>
            </a:r>
            <a:r>
              <a:rPr lang="ru-RU" sz="1600" dirty="0">
                <a:latin typeface="Century Gothic" panose="020B0502020202020204" pitchFamily="34" charset="0"/>
              </a:rPr>
              <a:t>, </a:t>
            </a:r>
            <a:r>
              <a:rPr lang="ru-RU" sz="1600" dirty="0" err="1">
                <a:latin typeface="Century Gothic" panose="020B0502020202020204" pitchFamily="34" charset="0"/>
              </a:rPr>
              <a:t>resolution</a:t>
            </a:r>
            <a:r>
              <a:rPr lang="ru-RU" sz="1600" dirty="0">
                <a:latin typeface="Century Gothic" panose="020B0502020202020204" pitchFamily="34" charset="0"/>
              </a:rPr>
              <a:t>, </a:t>
            </a:r>
            <a:r>
              <a:rPr lang="ru-RU" sz="1600" dirty="0" err="1">
                <a:latin typeface="Century Gothic" panose="020B0502020202020204" pitchFamily="34" charset="0"/>
              </a:rPr>
              <a:t>undetectable</a:t>
            </a:r>
            <a:r>
              <a:rPr lang="ru-RU" sz="1600" dirty="0">
                <a:latin typeface="Century Gothic" panose="020B0502020202020204" pitchFamily="34" charset="0"/>
              </a:rPr>
              <a:t> </a:t>
            </a:r>
            <a:r>
              <a:rPr lang="ru-RU" sz="1600" dirty="0" err="1">
                <a:latin typeface="Century Gothic" panose="020B0502020202020204" pitchFamily="34" charset="0"/>
              </a:rPr>
              <a:t>noise</a:t>
            </a:r>
            <a:r>
              <a:rPr lang="ru-RU" sz="1600" dirty="0">
                <a:latin typeface="Century Gothic" panose="020B0502020202020204" pitchFamily="34" charset="0"/>
              </a:rPr>
              <a:t>.</a:t>
            </a:r>
          </a:p>
        </p:txBody>
      </p:sp>
      <p:grpSp>
        <p:nvGrpSpPr>
          <p:cNvPr id="47" name="Группа 46">
            <a:extLst>
              <a:ext uri="{FF2B5EF4-FFF2-40B4-BE49-F238E27FC236}">
                <a16:creationId xmlns:a16="http://schemas.microsoft.com/office/drawing/2014/main" id="{C316DC32-2407-4387-91EE-DD7663EEAA61}"/>
              </a:ext>
            </a:extLst>
          </p:cNvPr>
          <p:cNvGrpSpPr/>
          <p:nvPr/>
        </p:nvGrpSpPr>
        <p:grpSpPr>
          <a:xfrm>
            <a:off x="7676176" y="451893"/>
            <a:ext cx="4403062" cy="2866828"/>
            <a:chOff x="6678823" y="3486528"/>
            <a:chExt cx="4053696" cy="2639356"/>
          </a:xfrm>
        </p:grpSpPr>
        <p:sp>
          <p:nvSpPr>
            <p:cNvPr id="43" name="Прямоугольник 42">
              <a:extLst>
                <a:ext uri="{FF2B5EF4-FFF2-40B4-BE49-F238E27FC236}">
                  <a16:creationId xmlns:a16="http://schemas.microsoft.com/office/drawing/2014/main" id="{87AFECFB-A87E-40BB-AD63-EFF4D89BEB8F}"/>
                </a:ext>
              </a:extLst>
            </p:cNvPr>
            <p:cNvSpPr/>
            <p:nvPr/>
          </p:nvSpPr>
          <p:spPr>
            <a:xfrm>
              <a:off x="6678823" y="3486528"/>
              <a:ext cx="4053696" cy="2639355"/>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1" name="Рисунок 40">
              <a:extLst>
                <a:ext uri="{FF2B5EF4-FFF2-40B4-BE49-F238E27FC236}">
                  <a16:creationId xmlns:a16="http://schemas.microsoft.com/office/drawing/2014/main" id="{EE8C3CDC-04D4-47E0-A716-2FC4C7409C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23" y="3509284"/>
              <a:ext cx="4053696" cy="2616600"/>
            </a:xfrm>
            <a:prstGeom prst="rect">
              <a:avLst/>
            </a:prstGeom>
          </p:spPr>
        </p:pic>
      </p:grpSp>
      <p:grpSp>
        <p:nvGrpSpPr>
          <p:cNvPr id="46" name="Группа 45">
            <a:extLst>
              <a:ext uri="{FF2B5EF4-FFF2-40B4-BE49-F238E27FC236}">
                <a16:creationId xmlns:a16="http://schemas.microsoft.com/office/drawing/2014/main" id="{6FDADB7F-B280-4C77-B8DF-17FE73FC3A15}"/>
              </a:ext>
            </a:extLst>
          </p:cNvPr>
          <p:cNvGrpSpPr/>
          <p:nvPr/>
        </p:nvGrpSpPr>
        <p:grpSpPr>
          <a:xfrm>
            <a:off x="6613958" y="2496396"/>
            <a:ext cx="4485124" cy="2935692"/>
            <a:chOff x="998212" y="3707486"/>
            <a:chExt cx="4221130" cy="2762897"/>
          </a:xfrm>
        </p:grpSpPr>
        <p:sp>
          <p:nvSpPr>
            <p:cNvPr id="44" name="Прямоугольник 43">
              <a:extLst>
                <a:ext uri="{FF2B5EF4-FFF2-40B4-BE49-F238E27FC236}">
                  <a16:creationId xmlns:a16="http://schemas.microsoft.com/office/drawing/2014/main" id="{EEE95B3E-3333-40A1-8A44-BCF2524468CC}"/>
                </a:ext>
              </a:extLst>
            </p:cNvPr>
            <p:cNvSpPr/>
            <p:nvPr/>
          </p:nvSpPr>
          <p:spPr>
            <a:xfrm>
              <a:off x="998212" y="3707486"/>
              <a:ext cx="4221130" cy="2762897"/>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9" name="Рисунок 38">
              <a:extLst>
                <a:ext uri="{FF2B5EF4-FFF2-40B4-BE49-F238E27FC236}">
                  <a16:creationId xmlns:a16="http://schemas.microsoft.com/office/drawing/2014/main" id="{FAED4942-5A3E-4777-8BA0-E225DB2888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9814" y="3748502"/>
              <a:ext cx="4179938" cy="2698087"/>
            </a:xfrm>
            <a:prstGeom prst="rect">
              <a:avLst/>
            </a:prstGeom>
          </p:spPr>
        </p:pic>
      </p:grpSp>
      <p:grpSp>
        <p:nvGrpSpPr>
          <p:cNvPr id="51" name="Группа 50">
            <a:extLst>
              <a:ext uri="{FF2B5EF4-FFF2-40B4-BE49-F238E27FC236}">
                <a16:creationId xmlns:a16="http://schemas.microsoft.com/office/drawing/2014/main" id="{4183FDED-7804-491C-9434-C5C6292C8669}"/>
              </a:ext>
            </a:extLst>
          </p:cNvPr>
          <p:cNvGrpSpPr/>
          <p:nvPr/>
        </p:nvGrpSpPr>
        <p:grpSpPr>
          <a:xfrm>
            <a:off x="0" y="4293618"/>
            <a:ext cx="3962557" cy="2561338"/>
            <a:chOff x="-14044" y="3200180"/>
            <a:chExt cx="4437252" cy="2868174"/>
          </a:xfrm>
        </p:grpSpPr>
        <p:sp>
          <p:nvSpPr>
            <p:cNvPr id="50" name="Прямоугольник 49">
              <a:extLst>
                <a:ext uri="{FF2B5EF4-FFF2-40B4-BE49-F238E27FC236}">
                  <a16:creationId xmlns:a16="http://schemas.microsoft.com/office/drawing/2014/main" id="{D1DF0E4F-08B1-4B25-9C13-A51A1C63D723}"/>
                </a:ext>
              </a:extLst>
            </p:cNvPr>
            <p:cNvSpPr/>
            <p:nvPr/>
          </p:nvSpPr>
          <p:spPr>
            <a:xfrm>
              <a:off x="-14044" y="3200180"/>
              <a:ext cx="4437252" cy="2868174"/>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9" name="Рисунок 48">
              <a:extLst>
                <a:ext uri="{FF2B5EF4-FFF2-40B4-BE49-F238E27FC236}">
                  <a16:creationId xmlns:a16="http://schemas.microsoft.com/office/drawing/2014/main" id="{644FFFD8-ED40-41E7-8ACE-DE2F8527BE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05" y="3241899"/>
              <a:ext cx="4336507" cy="2799150"/>
            </a:xfrm>
            <a:prstGeom prst="rect">
              <a:avLst/>
            </a:prstGeom>
          </p:spPr>
        </p:pic>
      </p:grpSp>
      <p:grpSp>
        <p:nvGrpSpPr>
          <p:cNvPr id="45" name="Группа 44">
            <a:extLst>
              <a:ext uri="{FF2B5EF4-FFF2-40B4-BE49-F238E27FC236}">
                <a16:creationId xmlns:a16="http://schemas.microsoft.com/office/drawing/2014/main" id="{841BC3EC-C352-4E0F-8ECD-4820DB7A9F7F}"/>
              </a:ext>
            </a:extLst>
          </p:cNvPr>
          <p:cNvGrpSpPr/>
          <p:nvPr/>
        </p:nvGrpSpPr>
        <p:grpSpPr>
          <a:xfrm>
            <a:off x="4256725" y="4112317"/>
            <a:ext cx="3972720" cy="2713303"/>
            <a:chOff x="7168763" y="492006"/>
            <a:chExt cx="3972720" cy="2713303"/>
          </a:xfrm>
        </p:grpSpPr>
        <p:sp>
          <p:nvSpPr>
            <p:cNvPr id="42" name="Прямоугольник 41">
              <a:extLst>
                <a:ext uri="{FF2B5EF4-FFF2-40B4-BE49-F238E27FC236}">
                  <a16:creationId xmlns:a16="http://schemas.microsoft.com/office/drawing/2014/main" id="{C384EBA2-3482-4677-9403-624B145BFBB0}"/>
                </a:ext>
              </a:extLst>
            </p:cNvPr>
            <p:cNvSpPr/>
            <p:nvPr/>
          </p:nvSpPr>
          <p:spPr>
            <a:xfrm>
              <a:off x="7168763" y="492006"/>
              <a:ext cx="3968094" cy="2713302"/>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5" name="Рисунок 34">
              <a:extLst>
                <a:ext uri="{FF2B5EF4-FFF2-40B4-BE49-F238E27FC236}">
                  <a16:creationId xmlns:a16="http://schemas.microsoft.com/office/drawing/2014/main" id="{22F66528-6A56-4C12-99B7-360883E0AD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9115" y="524968"/>
              <a:ext cx="3952368" cy="2680341"/>
            </a:xfrm>
            <a:prstGeom prst="rect">
              <a:avLst/>
            </a:prstGeom>
          </p:spPr>
        </p:pic>
      </p:grpSp>
      <p:sp>
        <p:nvSpPr>
          <p:cNvPr id="53" name="TextBox 52">
            <a:extLst>
              <a:ext uri="{FF2B5EF4-FFF2-40B4-BE49-F238E27FC236}">
                <a16:creationId xmlns:a16="http://schemas.microsoft.com/office/drawing/2014/main" id="{B3E4D345-F52B-4982-89FF-9C050E590AC8}"/>
              </a:ext>
            </a:extLst>
          </p:cNvPr>
          <p:cNvSpPr txBox="1"/>
          <p:nvPr/>
        </p:nvSpPr>
        <p:spPr>
          <a:xfrm>
            <a:off x="618880" y="3604059"/>
            <a:ext cx="2042411" cy="369332"/>
          </a:xfrm>
          <a:prstGeom prst="rect">
            <a:avLst/>
          </a:prstGeom>
          <a:noFill/>
        </p:spPr>
        <p:txBody>
          <a:bodyPr wrap="square">
            <a:spAutoFit/>
          </a:bodyPr>
          <a:lstStyle/>
          <a:p>
            <a:r>
              <a:rPr lang="ru-RU" dirty="0" err="1">
                <a:latin typeface="Century Gothic" panose="020B0502020202020204" pitchFamily="34" charset="0"/>
              </a:rPr>
              <a:t>overall</a:t>
            </a:r>
            <a:r>
              <a:rPr lang="ru-RU" dirty="0">
                <a:latin typeface="Century Gothic" panose="020B0502020202020204" pitchFamily="34" charset="0"/>
              </a:rPr>
              <a:t> </a:t>
            </a:r>
            <a:r>
              <a:rPr lang="ru-RU" dirty="0" err="1">
                <a:latin typeface="Century Gothic" panose="020B0502020202020204" pitchFamily="34" charset="0"/>
              </a:rPr>
              <a:t>problem</a:t>
            </a:r>
            <a:endParaRPr lang="ru-RU" dirty="0">
              <a:latin typeface="Century Gothic" panose="020B0502020202020204" pitchFamily="34" charset="0"/>
            </a:endParaRPr>
          </a:p>
        </p:txBody>
      </p:sp>
      <p:sp>
        <p:nvSpPr>
          <p:cNvPr id="55" name="TextBox 54">
            <a:extLst>
              <a:ext uri="{FF2B5EF4-FFF2-40B4-BE49-F238E27FC236}">
                <a16:creationId xmlns:a16="http://schemas.microsoft.com/office/drawing/2014/main" id="{9320AFD6-8B5E-491E-A93E-800FB911A017}"/>
              </a:ext>
            </a:extLst>
          </p:cNvPr>
          <p:cNvSpPr txBox="1"/>
          <p:nvPr/>
        </p:nvSpPr>
        <p:spPr>
          <a:xfrm>
            <a:off x="3604599" y="3530853"/>
            <a:ext cx="2245488" cy="369332"/>
          </a:xfrm>
          <a:prstGeom prst="rect">
            <a:avLst/>
          </a:prstGeom>
          <a:noFill/>
        </p:spPr>
        <p:txBody>
          <a:bodyPr wrap="square">
            <a:spAutoFit/>
          </a:bodyPr>
          <a:lstStyle/>
          <a:p>
            <a:r>
              <a:rPr lang="ru-RU" dirty="0" err="1">
                <a:latin typeface="Century Gothic" panose="020B0502020202020204" pitchFamily="34" charset="0"/>
              </a:rPr>
              <a:t>bad</a:t>
            </a:r>
            <a:r>
              <a:rPr lang="ru-RU" dirty="0">
                <a:latin typeface="Century Gothic" panose="020B0502020202020204" pitchFamily="34" charset="0"/>
              </a:rPr>
              <a:t> </a:t>
            </a:r>
            <a:r>
              <a:rPr lang="ru-RU" dirty="0" err="1">
                <a:latin typeface="Century Gothic" panose="020B0502020202020204" pitchFamily="34" charset="0"/>
              </a:rPr>
              <a:t>electronics</a:t>
            </a:r>
            <a:endParaRPr lang="ru-RU" dirty="0">
              <a:latin typeface="Century Gothic" panose="020B0502020202020204" pitchFamily="34" charset="0"/>
            </a:endParaRPr>
          </a:p>
        </p:txBody>
      </p:sp>
      <p:sp>
        <p:nvSpPr>
          <p:cNvPr id="57" name="TextBox 56">
            <a:extLst>
              <a:ext uri="{FF2B5EF4-FFF2-40B4-BE49-F238E27FC236}">
                <a16:creationId xmlns:a16="http://schemas.microsoft.com/office/drawing/2014/main" id="{C45D9443-7C68-4890-A96E-56B0D33F8D33}"/>
              </a:ext>
            </a:extLst>
          </p:cNvPr>
          <p:cNvSpPr txBox="1"/>
          <p:nvPr/>
        </p:nvSpPr>
        <p:spPr>
          <a:xfrm>
            <a:off x="3948172" y="2814590"/>
            <a:ext cx="2042411" cy="369332"/>
          </a:xfrm>
          <a:prstGeom prst="rect">
            <a:avLst/>
          </a:prstGeom>
          <a:noFill/>
        </p:spPr>
        <p:txBody>
          <a:bodyPr wrap="square">
            <a:spAutoFit/>
          </a:bodyPr>
          <a:lstStyle/>
          <a:p>
            <a:r>
              <a:rPr lang="ru-RU" dirty="0" err="1">
                <a:latin typeface="Century Gothic" panose="020B0502020202020204" pitchFamily="34" charset="0"/>
              </a:rPr>
              <a:t>low</a:t>
            </a:r>
            <a:r>
              <a:rPr lang="ru-RU" dirty="0">
                <a:latin typeface="Century Gothic" panose="020B0502020202020204" pitchFamily="34" charset="0"/>
              </a:rPr>
              <a:t> </a:t>
            </a:r>
            <a:r>
              <a:rPr lang="ru-RU" dirty="0" err="1">
                <a:latin typeface="Century Gothic" panose="020B0502020202020204" pitchFamily="34" charset="0"/>
              </a:rPr>
              <a:t>efficiency</a:t>
            </a:r>
            <a:endParaRPr lang="ru-RU" dirty="0">
              <a:latin typeface="Century Gothic" panose="020B0502020202020204" pitchFamily="34" charset="0"/>
            </a:endParaRPr>
          </a:p>
        </p:txBody>
      </p:sp>
      <p:sp>
        <p:nvSpPr>
          <p:cNvPr id="59" name="TextBox 58">
            <a:extLst>
              <a:ext uri="{FF2B5EF4-FFF2-40B4-BE49-F238E27FC236}">
                <a16:creationId xmlns:a16="http://schemas.microsoft.com/office/drawing/2014/main" id="{0C75A76A-92EC-415B-8DC1-2E4B7A969E5D}"/>
              </a:ext>
            </a:extLst>
          </p:cNvPr>
          <p:cNvSpPr txBox="1"/>
          <p:nvPr/>
        </p:nvSpPr>
        <p:spPr>
          <a:xfrm>
            <a:off x="5553779" y="1870657"/>
            <a:ext cx="1829437" cy="369329"/>
          </a:xfrm>
          <a:prstGeom prst="rect">
            <a:avLst/>
          </a:prstGeom>
          <a:noFill/>
        </p:spPr>
        <p:txBody>
          <a:bodyPr wrap="square">
            <a:spAutoFit/>
          </a:bodyPr>
          <a:lstStyle/>
          <a:p>
            <a:r>
              <a:rPr lang="ru-RU" dirty="0" err="1">
                <a:latin typeface="Century Gothic" panose="020B0502020202020204" pitchFamily="34" charset="0"/>
              </a:rPr>
              <a:t>bad</a:t>
            </a:r>
            <a:r>
              <a:rPr lang="ru-RU" dirty="0">
                <a:latin typeface="Century Gothic" panose="020B0502020202020204" pitchFamily="34" charset="0"/>
              </a:rPr>
              <a:t> </a:t>
            </a:r>
            <a:r>
              <a:rPr lang="ru-RU" dirty="0" err="1">
                <a:latin typeface="Century Gothic" panose="020B0502020202020204" pitchFamily="34" charset="0"/>
              </a:rPr>
              <a:t>resolution</a:t>
            </a:r>
            <a:endParaRPr lang="ru-RU" dirty="0">
              <a:latin typeface="Century Gothic" panose="020B0502020202020204" pitchFamily="34" charset="0"/>
            </a:endParaRPr>
          </a:p>
        </p:txBody>
      </p:sp>
      <p:cxnSp>
        <p:nvCxnSpPr>
          <p:cNvPr id="60" name="Прямая со стрелкой 59">
            <a:extLst>
              <a:ext uri="{FF2B5EF4-FFF2-40B4-BE49-F238E27FC236}">
                <a16:creationId xmlns:a16="http://schemas.microsoft.com/office/drawing/2014/main" id="{0837A91E-E4EA-4E13-B956-5AA17F611DE8}"/>
              </a:ext>
            </a:extLst>
          </p:cNvPr>
          <p:cNvCxnSpPr>
            <a:cxnSpLocks/>
          </p:cNvCxnSpPr>
          <p:nvPr/>
        </p:nvCxnSpPr>
        <p:spPr>
          <a:xfrm>
            <a:off x="1499014" y="4020773"/>
            <a:ext cx="0" cy="1164685"/>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62" name="Прямая со стрелкой 61">
            <a:extLst>
              <a:ext uri="{FF2B5EF4-FFF2-40B4-BE49-F238E27FC236}">
                <a16:creationId xmlns:a16="http://schemas.microsoft.com/office/drawing/2014/main" id="{6B057DFD-D1D2-4E9D-845C-3A9635CE7C3F}"/>
              </a:ext>
            </a:extLst>
          </p:cNvPr>
          <p:cNvCxnSpPr>
            <a:cxnSpLocks/>
          </p:cNvCxnSpPr>
          <p:nvPr/>
        </p:nvCxnSpPr>
        <p:spPr>
          <a:xfrm>
            <a:off x="4724787" y="4000084"/>
            <a:ext cx="1878981" cy="1731164"/>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64" name="Прямая со стрелкой 63">
            <a:extLst>
              <a:ext uri="{FF2B5EF4-FFF2-40B4-BE49-F238E27FC236}">
                <a16:creationId xmlns:a16="http://schemas.microsoft.com/office/drawing/2014/main" id="{B8CC5462-F205-4CEA-B599-B378886A8E79}"/>
              </a:ext>
            </a:extLst>
          </p:cNvPr>
          <p:cNvCxnSpPr>
            <a:cxnSpLocks/>
          </p:cNvCxnSpPr>
          <p:nvPr/>
        </p:nvCxnSpPr>
        <p:spPr>
          <a:xfrm>
            <a:off x="5726605" y="3122906"/>
            <a:ext cx="3313223" cy="877176"/>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66" name="Прямая со стрелкой 65">
            <a:extLst>
              <a:ext uri="{FF2B5EF4-FFF2-40B4-BE49-F238E27FC236}">
                <a16:creationId xmlns:a16="http://schemas.microsoft.com/office/drawing/2014/main" id="{D3A96A85-742E-4F54-AEB3-98CBAE9B9689}"/>
              </a:ext>
            </a:extLst>
          </p:cNvPr>
          <p:cNvCxnSpPr>
            <a:cxnSpLocks/>
          </p:cNvCxnSpPr>
          <p:nvPr/>
        </p:nvCxnSpPr>
        <p:spPr>
          <a:xfrm flipV="1">
            <a:off x="7383216" y="997529"/>
            <a:ext cx="3245816" cy="1045151"/>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79584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9A86F32-F878-4258-BF3B-316284ABB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3" name="Прямая соединительная линия 2">
            <a:extLst>
              <a:ext uri="{FF2B5EF4-FFF2-40B4-BE49-F238E27FC236}">
                <a16:creationId xmlns:a16="http://schemas.microsoft.com/office/drawing/2014/main" id="{28441830-337B-4B41-B8F4-4AD008C3779E}"/>
              </a:ext>
            </a:extLst>
          </p:cNvPr>
          <p:cNvCxnSpPr>
            <a:cxnSpLocks/>
          </p:cNvCxnSpPr>
          <p:nvPr/>
        </p:nvCxnSpPr>
        <p:spPr>
          <a:xfrm flipV="1">
            <a:off x="-1064683" y="1372838"/>
            <a:ext cx="0" cy="387617"/>
          </a:xfrm>
          <a:prstGeom prst="line">
            <a:avLst/>
          </a:prstGeom>
          <a:ln w="19050"/>
        </p:spPr>
        <p:style>
          <a:lnRef idx="2">
            <a:schemeClr val="dk1"/>
          </a:lnRef>
          <a:fillRef idx="0">
            <a:schemeClr val="dk1"/>
          </a:fillRef>
          <a:effectRef idx="1">
            <a:schemeClr val="dk1"/>
          </a:effectRef>
          <a:fontRef idx="minor">
            <a:schemeClr val="tx1"/>
          </a:fontRef>
        </p:style>
      </p:cxnSp>
      <p:cxnSp>
        <p:nvCxnSpPr>
          <p:cNvPr id="6" name="Прямая соединительная линия 5">
            <a:extLst>
              <a:ext uri="{FF2B5EF4-FFF2-40B4-BE49-F238E27FC236}">
                <a16:creationId xmlns:a16="http://schemas.microsoft.com/office/drawing/2014/main" id="{5DEF3AFA-CA55-4329-9504-5A96B72359E7}"/>
              </a:ext>
            </a:extLst>
          </p:cNvPr>
          <p:cNvCxnSpPr>
            <a:cxnSpLocks/>
          </p:cNvCxnSpPr>
          <p:nvPr/>
        </p:nvCxnSpPr>
        <p:spPr>
          <a:xfrm flipH="1">
            <a:off x="0" y="387617"/>
            <a:ext cx="1219200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7" name="Прямая соединительная линия 6">
            <a:extLst>
              <a:ext uri="{FF2B5EF4-FFF2-40B4-BE49-F238E27FC236}">
                <a16:creationId xmlns:a16="http://schemas.microsoft.com/office/drawing/2014/main" id="{0EAD6961-2B9E-4A2B-BE14-98C3FCED0016}"/>
              </a:ext>
            </a:extLst>
          </p:cNvPr>
          <p:cNvCxnSpPr>
            <a:cxnSpLocks/>
          </p:cNvCxnSpPr>
          <p:nvPr/>
        </p:nvCxnSpPr>
        <p:spPr>
          <a:xfrm flipV="1">
            <a:off x="518208" y="0"/>
            <a:ext cx="0" cy="387617"/>
          </a:xfrm>
          <a:prstGeom prst="line">
            <a:avLst/>
          </a:prstGeom>
          <a:ln w="19050"/>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6153A4BB-F68F-457C-AFE4-2991E4B9EAE0}"/>
              </a:ext>
            </a:extLst>
          </p:cNvPr>
          <p:cNvSpPr txBox="1"/>
          <p:nvPr/>
        </p:nvSpPr>
        <p:spPr>
          <a:xfrm>
            <a:off x="0" y="0"/>
            <a:ext cx="312906" cy="369332"/>
          </a:xfrm>
          <a:prstGeom prst="rect">
            <a:avLst/>
          </a:prstGeom>
          <a:noFill/>
        </p:spPr>
        <p:txBody>
          <a:bodyPr wrap="none" rtlCol="0">
            <a:spAutoFit/>
          </a:bodyPr>
          <a:lstStyle/>
          <a:p>
            <a:r>
              <a:rPr lang="ru-RU" sz="1800" dirty="0">
                <a:latin typeface="Century Gothic" panose="020B0502020202020204" pitchFamily="34" charset="0"/>
              </a:rPr>
              <a:t>9</a:t>
            </a:r>
            <a:endParaRPr lang="ru-RU" dirty="0">
              <a:latin typeface="Century Gothic" panose="020B0502020202020204" pitchFamily="34" charset="0"/>
            </a:endParaRPr>
          </a:p>
        </p:txBody>
      </p:sp>
      <p:cxnSp>
        <p:nvCxnSpPr>
          <p:cNvPr id="13" name="Прямая соединительная линия 12">
            <a:extLst>
              <a:ext uri="{FF2B5EF4-FFF2-40B4-BE49-F238E27FC236}">
                <a16:creationId xmlns:a16="http://schemas.microsoft.com/office/drawing/2014/main" id="{0A240750-9F57-4B43-B101-F255AE601879}"/>
              </a:ext>
            </a:extLst>
          </p:cNvPr>
          <p:cNvCxnSpPr/>
          <p:nvPr/>
        </p:nvCxnSpPr>
        <p:spPr>
          <a:xfrm>
            <a:off x="-4007802" y="2133600"/>
            <a:ext cx="3520122"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5" name="Прямая со стрелкой 14">
            <a:extLst>
              <a:ext uri="{FF2B5EF4-FFF2-40B4-BE49-F238E27FC236}">
                <a16:creationId xmlns:a16="http://schemas.microsoft.com/office/drawing/2014/main" id="{CB175A21-F9E2-42D5-86A2-2A398AD4A8E2}"/>
              </a:ext>
            </a:extLst>
          </p:cNvPr>
          <p:cNvCxnSpPr>
            <a:cxnSpLocks/>
          </p:cNvCxnSpPr>
          <p:nvPr/>
        </p:nvCxnSpPr>
        <p:spPr>
          <a:xfrm flipV="1">
            <a:off x="-2603908" y="2879890"/>
            <a:ext cx="1262788" cy="422718"/>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nvGrpSpPr>
          <p:cNvPr id="16" name="Группа 15">
            <a:extLst>
              <a:ext uri="{FF2B5EF4-FFF2-40B4-BE49-F238E27FC236}">
                <a16:creationId xmlns:a16="http://schemas.microsoft.com/office/drawing/2014/main" id="{64729C5F-2F9B-4E70-A9EA-73E2BCBC78D0}"/>
              </a:ext>
            </a:extLst>
          </p:cNvPr>
          <p:cNvGrpSpPr/>
          <p:nvPr/>
        </p:nvGrpSpPr>
        <p:grpSpPr>
          <a:xfrm>
            <a:off x="-3979315" y="859602"/>
            <a:ext cx="3491635" cy="900853"/>
            <a:chOff x="6302605" y="856827"/>
            <a:chExt cx="3491635" cy="900853"/>
          </a:xfrm>
        </p:grpSpPr>
        <p:cxnSp>
          <p:nvCxnSpPr>
            <p:cNvPr id="17" name="Прямая соединительная линия 16">
              <a:extLst>
                <a:ext uri="{FF2B5EF4-FFF2-40B4-BE49-F238E27FC236}">
                  <a16:creationId xmlns:a16="http://schemas.microsoft.com/office/drawing/2014/main" id="{F1EEF9DD-7400-4D2C-844C-4E5AE9135136}"/>
                </a:ext>
              </a:extLst>
            </p:cNvPr>
            <p:cNvCxnSpPr>
              <a:cxnSpLocks/>
            </p:cNvCxnSpPr>
            <p:nvPr/>
          </p:nvCxnSpPr>
          <p:spPr>
            <a:xfrm>
              <a:off x="6302605" y="856827"/>
              <a:ext cx="349163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8" name="Прямая со стрелкой 17">
              <a:extLst>
                <a:ext uri="{FF2B5EF4-FFF2-40B4-BE49-F238E27FC236}">
                  <a16:creationId xmlns:a16="http://schemas.microsoft.com/office/drawing/2014/main" id="{C66B56F4-7242-4A63-881C-028F373EB7D7}"/>
                </a:ext>
              </a:extLst>
            </p:cNvPr>
            <p:cNvCxnSpPr>
              <a:cxnSpLocks/>
            </p:cNvCxnSpPr>
            <p:nvPr/>
          </p:nvCxnSpPr>
          <p:spPr>
            <a:xfrm>
              <a:off x="9794240" y="856827"/>
              <a:ext cx="0" cy="900853"/>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grpSp>
        <p:nvGrpSpPr>
          <p:cNvPr id="19" name="Группа 18">
            <a:extLst>
              <a:ext uri="{FF2B5EF4-FFF2-40B4-BE49-F238E27FC236}">
                <a16:creationId xmlns:a16="http://schemas.microsoft.com/office/drawing/2014/main" id="{1BF1155E-1238-4515-8C14-165CC63CB811}"/>
              </a:ext>
            </a:extLst>
          </p:cNvPr>
          <p:cNvGrpSpPr/>
          <p:nvPr/>
        </p:nvGrpSpPr>
        <p:grpSpPr>
          <a:xfrm>
            <a:off x="-2363230" y="4180868"/>
            <a:ext cx="476614" cy="3100760"/>
            <a:chOff x="13004423" y="61031"/>
            <a:chExt cx="475369" cy="3100760"/>
          </a:xfrm>
        </p:grpSpPr>
        <p:cxnSp>
          <p:nvCxnSpPr>
            <p:cNvPr id="20" name="Прямая соединительная линия 19">
              <a:extLst>
                <a:ext uri="{FF2B5EF4-FFF2-40B4-BE49-F238E27FC236}">
                  <a16:creationId xmlns:a16="http://schemas.microsoft.com/office/drawing/2014/main" id="{22C54C3F-7F8F-4871-968C-90D097173F50}"/>
                </a:ext>
              </a:extLst>
            </p:cNvPr>
            <p:cNvCxnSpPr>
              <a:cxnSpLocks/>
            </p:cNvCxnSpPr>
            <p:nvPr/>
          </p:nvCxnSpPr>
          <p:spPr>
            <a:xfrm>
              <a:off x="13004423" y="61031"/>
              <a:ext cx="475369"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Прямая со стрелкой 20">
              <a:extLst>
                <a:ext uri="{FF2B5EF4-FFF2-40B4-BE49-F238E27FC236}">
                  <a16:creationId xmlns:a16="http://schemas.microsoft.com/office/drawing/2014/main" id="{75211F78-5F26-4746-8645-776F696E328C}"/>
                </a:ext>
              </a:extLst>
            </p:cNvPr>
            <p:cNvCxnSpPr>
              <a:cxnSpLocks/>
            </p:cNvCxnSpPr>
            <p:nvPr/>
          </p:nvCxnSpPr>
          <p:spPr>
            <a:xfrm flipV="1">
              <a:off x="13247631" y="61032"/>
              <a:ext cx="0" cy="3100759"/>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grpSp>
      <p:cxnSp>
        <p:nvCxnSpPr>
          <p:cNvPr id="22" name="Прямая соединительная линия 21">
            <a:extLst>
              <a:ext uri="{FF2B5EF4-FFF2-40B4-BE49-F238E27FC236}">
                <a16:creationId xmlns:a16="http://schemas.microsoft.com/office/drawing/2014/main" id="{7CCC35E7-8DA6-4E65-9F04-9359ADAE8E30}"/>
              </a:ext>
            </a:extLst>
          </p:cNvPr>
          <p:cNvCxnSpPr>
            <a:cxnSpLocks/>
          </p:cNvCxnSpPr>
          <p:nvPr/>
        </p:nvCxnSpPr>
        <p:spPr>
          <a:xfrm>
            <a:off x="-2122339" y="4819415"/>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37128F99-14BF-46F4-B4F4-5B875D9CA64C}"/>
              </a:ext>
            </a:extLst>
          </p:cNvPr>
          <p:cNvCxnSpPr>
            <a:cxnSpLocks/>
          </p:cNvCxnSpPr>
          <p:nvPr/>
        </p:nvCxnSpPr>
        <p:spPr>
          <a:xfrm>
            <a:off x="-2122339" y="7270483"/>
            <a:ext cx="1233936" cy="0"/>
          </a:xfrm>
          <a:prstGeom prst="line">
            <a:avLst/>
          </a:prstGeom>
          <a:ln w="19050">
            <a:gradFill flip="none" rotWithShape="1">
              <a:gsLst>
                <a:gs pos="0">
                  <a:srgbClr val="FFFFFF"/>
                </a:gs>
                <a:gs pos="33000">
                  <a:schemeClr val="tx1">
                    <a:lumMod val="50000"/>
                    <a:lumOff val="50000"/>
                  </a:schemeClr>
                </a:gs>
                <a:gs pos="100000">
                  <a:schemeClr val="tx1"/>
                </a:gs>
              </a:gsLst>
              <a:lin ang="10800000" scaled="1"/>
              <a:tileRect/>
            </a:gradFill>
          </a:ln>
        </p:spPr>
        <p:style>
          <a:lnRef idx="2">
            <a:schemeClr val="dk1"/>
          </a:lnRef>
          <a:fillRef idx="0">
            <a:schemeClr val="dk1"/>
          </a:fillRef>
          <a:effectRef idx="1">
            <a:schemeClr val="dk1"/>
          </a:effectRef>
          <a:fontRef idx="minor">
            <a:schemeClr val="tx1"/>
          </a:fontRef>
        </p:style>
      </p:cxnSp>
      <p:cxnSp>
        <p:nvCxnSpPr>
          <p:cNvPr id="24" name="Прямая со стрелкой 23">
            <a:extLst>
              <a:ext uri="{FF2B5EF4-FFF2-40B4-BE49-F238E27FC236}">
                <a16:creationId xmlns:a16="http://schemas.microsoft.com/office/drawing/2014/main" id="{303486FB-22D1-4914-AB08-24AA88479ADD}"/>
              </a:ext>
            </a:extLst>
          </p:cNvPr>
          <p:cNvCxnSpPr>
            <a:cxnSpLocks/>
          </p:cNvCxnSpPr>
          <p:nvPr/>
        </p:nvCxnSpPr>
        <p:spPr>
          <a:xfrm>
            <a:off x="-3275635" y="6068357"/>
            <a:ext cx="1153296" cy="0"/>
          </a:xfrm>
          <a:prstGeom prst="straightConnector1">
            <a:avLst/>
          </a:prstGeom>
          <a:ln w="19050">
            <a:solidFill>
              <a:schemeClr val="tx1"/>
            </a:solidFill>
            <a:tailEnd type="stealth" w="lg" len="lg"/>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a:extLst>
              <a:ext uri="{FF2B5EF4-FFF2-40B4-BE49-F238E27FC236}">
                <a16:creationId xmlns:a16="http://schemas.microsoft.com/office/drawing/2014/main" id="{417CE7E2-D218-40D6-A709-9C9C5C7BE24F}"/>
              </a:ext>
            </a:extLst>
          </p:cNvPr>
          <p:cNvCxnSpPr>
            <a:cxnSpLocks/>
          </p:cNvCxnSpPr>
          <p:nvPr/>
        </p:nvCxnSpPr>
        <p:spPr>
          <a:xfrm>
            <a:off x="-2363229" y="3691359"/>
            <a:ext cx="0" cy="489509"/>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cxnSp>
        <p:nvCxnSpPr>
          <p:cNvPr id="26" name="Прямая соединительная линия 25">
            <a:extLst>
              <a:ext uri="{FF2B5EF4-FFF2-40B4-BE49-F238E27FC236}">
                <a16:creationId xmlns:a16="http://schemas.microsoft.com/office/drawing/2014/main" id="{70F34A8A-CD2E-4223-B359-F68B827DA3C7}"/>
              </a:ext>
            </a:extLst>
          </p:cNvPr>
          <p:cNvCxnSpPr>
            <a:cxnSpLocks/>
          </p:cNvCxnSpPr>
          <p:nvPr/>
        </p:nvCxnSpPr>
        <p:spPr>
          <a:xfrm>
            <a:off x="-1886616" y="3691359"/>
            <a:ext cx="0" cy="499034"/>
          </a:xfrm>
          <a:prstGeom prst="line">
            <a:avLst/>
          </a:prstGeom>
          <a:ln w="19050">
            <a:gradFill flip="none" rotWithShape="1">
              <a:gsLst>
                <a:gs pos="0">
                  <a:schemeClr val="accent1">
                    <a:lumMod val="5000"/>
                    <a:lumOff val="95000"/>
                  </a:schemeClr>
                </a:gs>
                <a:gs pos="44000">
                  <a:schemeClr val="bg1">
                    <a:lumMod val="50000"/>
                  </a:schemeClr>
                </a:gs>
                <a:gs pos="100000">
                  <a:schemeClr val="tx1"/>
                </a:gs>
              </a:gsLst>
              <a:lin ang="5400000" scaled="1"/>
              <a:tileRect/>
            </a:gradFill>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15C360B4-0A61-4C3C-9C94-B8C1E812EE75}"/>
              </a:ext>
            </a:extLst>
          </p:cNvPr>
          <p:cNvSpPr txBox="1"/>
          <p:nvPr/>
        </p:nvSpPr>
        <p:spPr>
          <a:xfrm>
            <a:off x="518208" y="3044"/>
            <a:ext cx="3787092" cy="369332"/>
          </a:xfrm>
          <a:prstGeom prst="rect">
            <a:avLst/>
          </a:prstGeom>
          <a:noFill/>
        </p:spPr>
        <p:txBody>
          <a:bodyPr wrap="square">
            <a:spAutoFit/>
          </a:bodyPr>
          <a:lstStyle/>
          <a:p>
            <a:r>
              <a:rPr lang="en-US" dirty="0">
                <a:latin typeface="Century Gothic" panose="020B0502020202020204" pitchFamily="34" charset="0"/>
              </a:rPr>
              <a:t>About software part</a:t>
            </a:r>
            <a:endParaRPr lang="ru-RU" dirty="0">
              <a:latin typeface="Century Gothic" panose="020B0502020202020204" pitchFamily="34" charset="0"/>
            </a:endParaRPr>
          </a:p>
        </p:txBody>
      </p:sp>
      <p:sp>
        <p:nvSpPr>
          <p:cNvPr id="28" name="TextBox 27">
            <a:extLst>
              <a:ext uri="{FF2B5EF4-FFF2-40B4-BE49-F238E27FC236}">
                <a16:creationId xmlns:a16="http://schemas.microsoft.com/office/drawing/2014/main" id="{B3D4AED7-04D6-4B8D-97B9-7648C0861427}"/>
              </a:ext>
            </a:extLst>
          </p:cNvPr>
          <p:cNvSpPr txBox="1"/>
          <p:nvPr/>
        </p:nvSpPr>
        <p:spPr>
          <a:xfrm>
            <a:off x="418491" y="686014"/>
            <a:ext cx="6572617" cy="2554545"/>
          </a:xfrm>
          <a:prstGeom prst="rect">
            <a:avLst/>
          </a:prstGeom>
          <a:noFill/>
        </p:spPr>
        <p:txBody>
          <a:bodyPr wrap="square">
            <a:spAutoFit/>
          </a:bodyPr>
          <a:lstStyle/>
          <a:p>
            <a:pPr algn="just"/>
            <a:r>
              <a:rPr lang="en-US" sz="1600" dirty="0">
                <a:latin typeface="Century Gothic" panose="020B0502020202020204" pitchFamily="34" charset="0"/>
              </a:rPr>
              <a:t>To decode raw data I use code written by sMDT team specifically for testing these chambers.</a:t>
            </a:r>
          </a:p>
          <a:p>
            <a:pPr algn="just"/>
            <a:endParaRPr lang="en-US" sz="1600" dirty="0">
              <a:latin typeface="Century Gothic" panose="020B0502020202020204" pitchFamily="34" charset="0"/>
            </a:endParaRPr>
          </a:p>
          <a:p>
            <a:pPr algn="just"/>
            <a:r>
              <a:rPr lang="en-US" sz="1600" dirty="0">
                <a:latin typeface="Century Gothic" panose="020B0502020202020204" pitchFamily="34" charset="0"/>
              </a:rPr>
              <a:t>Also for analysing the decoded data I have developed 2 scripts that allow me to instantly detect problems in the chamber and get information about them.</a:t>
            </a:r>
            <a:endParaRPr lang="ru-RU" sz="1600" dirty="0">
              <a:latin typeface="Century Gothic" panose="020B0502020202020204" pitchFamily="34" charset="0"/>
            </a:endParaRPr>
          </a:p>
          <a:p>
            <a:pPr algn="just"/>
            <a:endParaRPr lang="ru-RU" sz="1600" dirty="0">
              <a:latin typeface="Century Gothic" panose="020B0502020202020204" pitchFamily="34" charset="0"/>
            </a:endParaRPr>
          </a:p>
          <a:p>
            <a:pPr algn="just"/>
            <a:r>
              <a:rPr lang="en-US" sz="1600" dirty="0">
                <a:latin typeface="Century Gothic" panose="020B0502020202020204" pitchFamily="34" charset="0"/>
              </a:rPr>
              <a:t>The first one finds all abnormal values of key parameters and also deals with visualisation</a:t>
            </a:r>
            <a:r>
              <a:rPr lang="ru-RU" sz="1600" dirty="0">
                <a:latin typeface="Century Gothic" panose="020B0502020202020204" pitchFamily="34" charset="0"/>
              </a:rPr>
              <a:t> </a:t>
            </a:r>
            <a:r>
              <a:rPr lang="en-US" sz="1600" dirty="0">
                <a:latin typeface="Century Gothic" panose="020B0502020202020204" pitchFamily="34" charset="0"/>
              </a:rPr>
              <a:t>and I get all the information about those edge</a:t>
            </a:r>
            <a:r>
              <a:rPr lang="ru-RU" sz="1600" dirty="0">
                <a:latin typeface="Century Gothic" panose="020B0502020202020204" pitchFamily="34" charset="0"/>
              </a:rPr>
              <a:t>-</a:t>
            </a:r>
            <a:r>
              <a:rPr lang="en-US" sz="1600" dirty="0">
                <a:latin typeface="Century Gothic" panose="020B0502020202020204" pitchFamily="34" charset="0"/>
              </a:rPr>
              <a:t>tubes immediately.</a:t>
            </a:r>
          </a:p>
        </p:txBody>
      </p:sp>
      <p:sp>
        <p:nvSpPr>
          <p:cNvPr id="45" name="Прямоугольник 44">
            <a:extLst>
              <a:ext uri="{FF2B5EF4-FFF2-40B4-BE49-F238E27FC236}">
                <a16:creationId xmlns:a16="http://schemas.microsoft.com/office/drawing/2014/main" id="{02F490BD-6E1B-4933-8D06-61DE743DDCC8}"/>
              </a:ext>
            </a:extLst>
          </p:cNvPr>
          <p:cNvSpPr/>
          <p:nvPr/>
        </p:nvSpPr>
        <p:spPr>
          <a:xfrm>
            <a:off x="7372997" y="394255"/>
            <a:ext cx="4819003" cy="4609381"/>
          </a:xfrm>
          <a:prstGeom prst="rect">
            <a:avLst/>
          </a:prstGeom>
          <a:solidFill>
            <a:schemeClr val="bg1">
              <a:lumMod val="95000"/>
            </a:schemeClr>
          </a:solidFill>
          <a:ln>
            <a:solidFill>
              <a:schemeClr val="tx1"/>
            </a:solidFill>
          </a:ln>
          <a:effectLst>
            <a:outerShdw blurRad="241300" algn="ct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29" name="Рисунок 28">
            <a:extLst>
              <a:ext uri="{FF2B5EF4-FFF2-40B4-BE49-F238E27FC236}">
                <a16:creationId xmlns:a16="http://schemas.microsoft.com/office/drawing/2014/main" id="{3C8D71B7-AA36-46C3-B4D9-5363E12FF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7738" y="3429000"/>
            <a:ext cx="2283835" cy="1474181"/>
          </a:xfrm>
          <a:prstGeom prst="rect">
            <a:avLst/>
          </a:prstGeom>
        </p:spPr>
      </p:pic>
      <p:pic>
        <p:nvPicPr>
          <p:cNvPr id="40" name="Рисунок 39">
            <a:extLst>
              <a:ext uri="{FF2B5EF4-FFF2-40B4-BE49-F238E27FC236}">
                <a16:creationId xmlns:a16="http://schemas.microsoft.com/office/drawing/2014/main" id="{8388C20F-FD54-4611-A8AC-B86EC038A5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7089" y="3453302"/>
            <a:ext cx="2283836" cy="1474182"/>
          </a:xfrm>
          <a:prstGeom prst="rect">
            <a:avLst/>
          </a:prstGeom>
        </p:spPr>
      </p:pic>
      <p:pic>
        <p:nvPicPr>
          <p:cNvPr id="31" name="Рисунок 30">
            <a:extLst>
              <a:ext uri="{FF2B5EF4-FFF2-40B4-BE49-F238E27FC236}">
                <a16:creationId xmlns:a16="http://schemas.microsoft.com/office/drawing/2014/main" id="{F05066D7-64A9-4730-8DBB-DF6C52A890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7089" y="435890"/>
            <a:ext cx="2283844" cy="1474187"/>
          </a:xfrm>
          <a:prstGeom prst="rect">
            <a:avLst/>
          </a:prstGeom>
        </p:spPr>
      </p:pic>
      <p:pic>
        <p:nvPicPr>
          <p:cNvPr id="33" name="Рисунок 32">
            <a:extLst>
              <a:ext uri="{FF2B5EF4-FFF2-40B4-BE49-F238E27FC236}">
                <a16:creationId xmlns:a16="http://schemas.microsoft.com/office/drawing/2014/main" id="{41C787AD-D26E-4718-AF2E-03C3530977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67738" y="435890"/>
            <a:ext cx="2283844" cy="1474187"/>
          </a:xfrm>
          <a:prstGeom prst="rect">
            <a:avLst/>
          </a:prstGeom>
        </p:spPr>
      </p:pic>
      <p:pic>
        <p:nvPicPr>
          <p:cNvPr id="36" name="Рисунок 35">
            <a:extLst>
              <a:ext uri="{FF2B5EF4-FFF2-40B4-BE49-F238E27FC236}">
                <a16:creationId xmlns:a16="http://schemas.microsoft.com/office/drawing/2014/main" id="{2A85D752-D92D-437D-82DF-6A89CED4274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67738" y="1915206"/>
            <a:ext cx="2283844" cy="1474187"/>
          </a:xfrm>
          <a:prstGeom prst="rect">
            <a:avLst/>
          </a:prstGeom>
        </p:spPr>
      </p:pic>
      <p:pic>
        <p:nvPicPr>
          <p:cNvPr id="38" name="Рисунок 37">
            <a:extLst>
              <a:ext uri="{FF2B5EF4-FFF2-40B4-BE49-F238E27FC236}">
                <a16:creationId xmlns:a16="http://schemas.microsoft.com/office/drawing/2014/main" id="{DA64A0B6-5F4E-4719-A1EF-EFE0E0FEAF8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87089" y="1902959"/>
            <a:ext cx="2283844" cy="1474187"/>
          </a:xfrm>
          <a:prstGeom prst="rect">
            <a:avLst/>
          </a:prstGeom>
        </p:spPr>
      </p:pic>
      <p:pic>
        <p:nvPicPr>
          <p:cNvPr id="54" name="Рисунок 53">
            <a:extLst>
              <a:ext uri="{FF2B5EF4-FFF2-40B4-BE49-F238E27FC236}">
                <a16:creationId xmlns:a16="http://schemas.microsoft.com/office/drawing/2014/main" id="{90B82939-1D7F-44F5-83AB-D734B57637E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72625" y="3996067"/>
            <a:ext cx="4264250" cy="2752509"/>
          </a:xfrm>
          <a:prstGeom prst="rect">
            <a:avLst/>
          </a:prstGeom>
        </p:spPr>
      </p:pic>
      <p:cxnSp>
        <p:nvCxnSpPr>
          <p:cNvPr id="56" name="Прямая со стрелкой 55">
            <a:extLst>
              <a:ext uri="{FF2B5EF4-FFF2-40B4-BE49-F238E27FC236}">
                <a16:creationId xmlns:a16="http://schemas.microsoft.com/office/drawing/2014/main" id="{DFB33CA3-8F4D-43D6-B0E8-0D88AF2A87B6}"/>
              </a:ext>
            </a:extLst>
          </p:cNvPr>
          <p:cNvCxnSpPr>
            <a:cxnSpLocks/>
          </p:cNvCxnSpPr>
          <p:nvPr/>
        </p:nvCxnSpPr>
        <p:spPr>
          <a:xfrm>
            <a:off x="4405297" y="5507082"/>
            <a:ext cx="0" cy="561275"/>
          </a:xfrm>
          <a:prstGeom prst="straightConnector1">
            <a:avLst/>
          </a:prstGeom>
          <a:ln w="31750">
            <a:solidFill>
              <a:srgbClr val="FF0000"/>
            </a:solidFill>
            <a:tailEnd type="stealth" w="lg" len="lg"/>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942268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5017</TotalTime>
  <Words>1011</Words>
  <Application>Microsoft Office PowerPoint</Application>
  <PresentationFormat>Широкоэкранный</PresentationFormat>
  <Paragraphs>113</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Century Gothic</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Руслан Якубович</dc:creator>
  <cp:lastModifiedBy>Руслан Якубович</cp:lastModifiedBy>
  <cp:revision>654</cp:revision>
  <dcterms:created xsi:type="dcterms:W3CDTF">2025-02-26T12:25:51Z</dcterms:created>
  <dcterms:modified xsi:type="dcterms:W3CDTF">2025-04-16T09:35:52Z</dcterms:modified>
</cp:coreProperties>
</file>