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1451" r:id="rId3"/>
    <p:sldId id="1452" r:id="rId4"/>
    <p:sldId id="1453" r:id="rId5"/>
    <p:sldId id="1454" r:id="rId6"/>
    <p:sldId id="1449" r:id="rId7"/>
    <p:sldId id="273" r:id="rId8"/>
    <p:sldId id="1448" r:id="rId9"/>
    <p:sldId id="1447" r:id="rId10"/>
    <p:sldId id="259" r:id="rId11"/>
    <p:sldId id="261" r:id="rId12"/>
    <p:sldId id="1450" r:id="rId13"/>
    <p:sldId id="1438" r:id="rId1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296" userDrawn="1">
          <p15:clr>
            <a:srgbClr val="A4A3A4"/>
          </p15:clr>
        </p15:guide>
        <p15:guide id="3" orient="horz" pos="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6CBF"/>
    <a:srgbClr val="FB3E00"/>
    <a:srgbClr val="007236"/>
    <a:srgbClr val="008C40"/>
    <a:srgbClr val="5F288B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762"/>
    <p:restoredTop sz="94966"/>
  </p:normalViewPr>
  <p:slideViewPr>
    <p:cSldViewPr snapToGrid="0" showGuides="1">
      <p:cViewPr varScale="1">
        <p:scale>
          <a:sx n="113" d="100"/>
          <a:sy n="113" d="100"/>
        </p:scale>
        <p:origin x="192" y="360"/>
      </p:cViewPr>
      <p:guideLst>
        <p:guide pos="3296"/>
        <p:guide orient="horz" pos="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F9D35F-EF31-F843-B968-A6FE5B8B494F}" type="datetimeFigureOut">
              <a:rPr lang="it-IT" smtClean="0"/>
              <a:t>19/02/25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CC38BD-BDB5-7846-A6C6-788C9898A46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9930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 allows an easy assembly of the calorimeter and allows to assemble the calorimeter with submodules arranged in series and in parallel to obtain any configuration needed.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000000"/>
                </a:solidFill>
                <a:cs typeface="Century Gothic"/>
              </a:rPr>
              <a:t>MZB</a:t>
            </a:r>
            <a:r>
              <a:rPr lang="en-GB" dirty="0">
                <a:solidFill>
                  <a:srgbClr val="000000"/>
                </a:solidFill>
                <a:latin typeface="Century Gothic" panose="020B0502020202020204" pitchFamily="34" charset="0"/>
                <a:cs typeface="Century Gothic"/>
              </a:rPr>
              <a:t> which provides signal amplification and shaping, along with all slow control functions - individual bias regulation, temperature and current monitoring 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67D2D15-8057-774C-B79D-4BB13586B83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5803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FCC5AF3-E1A6-7CD0-1ED2-12CB1F13A0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E0C2C18-15FD-8C3C-F815-A73DF3AB5F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18F16B1-48E2-FB7F-FAEA-3C4C5C667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it-IT"/>
              <a:t>May 29 2024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D8843ED-954F-9A0C-28DF-B51CAEF9F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it-IT">
                <a:solidFill>
                  <a:schemeClr val="tx1">
                    <a:lumMod val="65000"/>
                    <a:lumOff val="35000"/>
                  </a:schemeClr>
                </a:solidFill>
              </a:rPr>
              <a:t>Developing an alternative calorimeter solution for the future Muon Collider - E. Di Meco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0C0B768-A9FC-5475-E8F3-5C301D2E0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fld id="{431C5DCD-5DC7-6A4C-8356-739A0212A9E6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40417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7A3DBB2-9946-EAB6-4BA8-653AC998F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1C6A56E-799B-157C-F377-1EFCB544DE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57F2F06-214B-746B-26D3-CE8A5C6FA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29 2024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4D4F293-0222-949B-BD22-521588B7F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Developing an alternative calorimeter solution for the future Muon Collider - E. Di Meco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D3BE2DD-CFC7-4E5E-BE68-E09DD7E31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C5DCD-5DC7-6A4C-8356-739A0212A9E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8108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10B69B79-311E-AD85-1F16-E1FA216FC3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E3D0536-833A-B60A-3EAB-91E69A0CD8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B56FD10-51F5-A3D1-1A29-D925F402F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29 2024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26AA26-0DB5-84BA-D1E8-0E4995D1E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Developing an alternative calorimeter solution for the future Muon Collider - E. Di Meco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39B7D30-FB5C-1566-F6CD-8E2AA1450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C5DCD-5DC7-6A4C-8356-739A0212A9E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6619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27B0C3-82E9-568F-42EA-0A22D3DDD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2042CB3-8C5C-754F-6D92-52731048AE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E0885E3-193C-637C-BA09-2744D8749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29 2024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80B301F-D8F7-C090-393F-937565659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Developing an alternative calorimeter solution for the future Muon Collider - E. Di Meco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07E895D-68EB-1F50-10AD-97485AEF2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C5DCD-5DC7-6A4C-8356-739A0212A9E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390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77B1FA8-1D62-1B29-AE69-ECD3ED5C2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4E371B-CC03-CCB0-8153-A0EDAE33A8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B1029C-C8F1-65D7-9185-A1D00A81B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29 2024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B107FE7-EAE5-C9AF-92EF-DAC609CCF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Developing an alternative calorimeter solution for the future Muon Collider - E. Di Meco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9417743-4CBD-B3E9-24F1-C5D9FF597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C5DCD-5DC7-6A4C-8356-739A0212A9E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4570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13EC686-0E1E-0521-EB67-E246BAB94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85A67A3-1C00-835C-FE2C-D11FBA501B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2C2BC47-8FF2-175E-5FF8-689F97DFC3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40722A9-2577-8FAA-4D84-4F5CBAC26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29 2024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66B6924-FC32-26E2-DB90-6353C525D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Developing an alternative calorimeter solution for the future Muon Collider - E. Di Meco</a:t>
            </a:r>
            <a:endParaRPr lang="it-IT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1F1D2D5-72A0-F317-23C2-FE61FB240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C5DCD-5DC7-6A4C-8356-739A0212A9E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4525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45B24B-3CFD-AE77-E309-9D917E59C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E48EF79-D9D6-E449-FC8C-AECBF4322C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B8362B5-C63A-C9D1-B1A4-96481EA772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54071117-7722-9467-2D4A-6BAEDE64CE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073C38B-0344-416E-28CB-A8F06CA49D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4B9EECE-1287-1E89-028A-74757962A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29 2024</a:t>
            </a:r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DE9FFE9-9D62-4180-1375-51E0F3696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Developing an alternative calorimeter solution for the future Muon Collider - E. Di Meco</a:t>
            </a:r>
            <a:endParaRPr lang="it-IT" dirty="0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8AF2BBBF-831F-AEE6-EDA4-11F6BC998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C5DCD-5DC7-6A4C-8356-739A0212A9E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7065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B69094-8E13-9BFD-BAE1-871164106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395F6E5-3A72-83EC-0094-27684EB61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29 2024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3B49631-8D62-BF50-3345-2785AE75F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Developing an alternative calorimeter solution for the future Muon Collider - E. Di Meco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1BCA3AC-B670-69DF-FC94-649D321B7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C5DCD-5DC7-6A4C-8356-739A0212A9E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0011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5BCCE6B0-ECD7-EBE6-CF72-F0CDEBC07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29 2024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B3D1142-069E-1EFD-E89F-18FCEE7B0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Developing an alternative calorimeter solution for the future Muon Collider - E. Di Meco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7428B94-2471-5DFA-05AF-D7FF133D2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C5DCD-5DC7-6A4C-8356-739A0212A9E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9005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179ED46-9565-0FF1-7EC3-8B8FDE37F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6926C3D-D6DC-18B6-19CE-75AD0DFD4B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F50A575-9353-0A3A-8343-66F656E6D0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E66A359-0C63-E0C3-F05C-7BD4D9D24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29 2024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3D199E2-DD94-3042-49E7-2E97B7AB9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Developing an alternative calorimeter solution for the future Muon Collider - E. Di Meco</a:t>
            </a:r>
            <a:endParaRPr lang="it-IT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3E72A94-F2B4-6685-E5E9-44D20A8EA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C5DCD-5DC7-6A4C-8356-739A0212A9E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7729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47E779-7810-6618-9C29-7F5CA9C14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1E12941-0043-160A-0270-C19EF63977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1980E3D-F8D0-6BD1-5F1B-92958DF5D2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40B0730-0648-A458-599E-6D1D72C94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May 29 2024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4A9558B-A2FB-A160-C661-A1F902046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Developing an alternative calorimeter solution for the future Muon Collider - E. Di Meco</a:t>
            </a:r>
            <a:endParaRPr lang="it-IT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910AC0A-F63A-AA4A-3526-AFC8FC09B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C5DCD-5DC7-6A4C-8356-739A0212A9E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4322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sv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704AE560-C561-01A8-5665-034438E5AB15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1"/>
            <a:ext cx="937260" cy="954148"/>
          </a:xfrm>
          <a:prstGeom prst="rect">
            <a:avLst/>
          </a:prstGeom>
        </p:spPr>
      </p:pic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20800A28-0E5E-C00A-502E-74E09CF88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2510" y="29136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5286B51-667C-C6ED-27F9-DB8E459621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2510" y="1810971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50D3ABE-F1E4-9C0D-DB2C-64437AC2CB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tint val="7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it-IT"/>
              <a:t>May 29 2024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30E5380-2140-A11E-AD76-4DF7F98B2F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tint val="7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it-IT">
                <a:solidFill>
                  <a:schemeClr val="tx1">
                    <a:lumMod val="65000"/>
                    <a:lumOff val="35000"/>
                  </a:schemeClr>
                </a:solidFill>
              </a:rPr>
              <a:t>Developing an alternative calorimeter solution for the future Muon Collider - E. Di Meco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47ADA9E-BC3D-22F5-273B-8C7C3FADC5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fld id="{431C5DCD-5DC7-6A4C-8356-739A0212A9E6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8" name="Elemento grafico 7">
            <a:extLst>
              <a:ext uri="{FF2B5EF4-FFF2-40B4-BE49-F238E27FC236}">
                <a16:creationId xmlns:a16="http://schemas.microsoft.com/office/drawing/2014/main" id="{F9E99627-CD9A-40DF-2E65-A88E1A724C2C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0738506" y="17789"/>
            <a:ext cx="2098324" cy="1175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870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1">
              <a:lumMod val="75000"/>
            </a:schemeClr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D89769A1-0D2D-3387-338A-835DEB023A0D}"/>
              </a:ext>
            </a:extLst>
          </p:cNvPr>
          <p:cNvSpPr txBox="1">
            <a:spLocks/>
          </p:cNvSpPr>
          <p:nvPr/>
        </p:nvSpPr>
        <p:spPr>
          <a:xfrm>
            <a:off x="0" y="1336003"/>
            <a:ext cx="12192000" cy="1790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accent1">
                    <a:lumMod val="7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endParaRPr lang="en-US" sz="5400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C9A6379-C706-DADC-FF2C-DD68EA573054}"/>
              </a:ext>
            </a:extLst>
          </p:cNvPr>
          <p:cNvSpPr txBox="1"/>
          <p:nvPr/>
        </p:nvSpPr>
        <p:spPr>
          <a:xfrm>
            <a:off x="0" y="-7417"/>
            <a:ext cx="1136850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dirty="0"/>
              <a:t>             </a:t>
            </a:r>
          </a:p>
          <a:p>
            <a:endParaRPr lang="it-IT" dirty="0"/>
          </a:p>
          <a:p>
            <a:r>
              <a:rPr lang="it-IT" dirty="0"/>
              <a:t>                  </a:t>
            </a:r>
          </a:p>
          <a:p>
            <a:endParaRPr lang="it-IT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25926945-3329-11D4-B1C7-4BD0929E9CB8}"/>
              </a:ext>
            </a:extLst>
          </p:cNvPr>
          <p:cNvSpPr txBox="1"/>
          <p:nvPr/>
        </p:nvSpPr>
        <p:spPr>
          <a:xfrm>
            <a:off x="11055150" y="0"/>
            <a:ext cx="1136850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dirty="0"/>
              <a:t>             </a:t>
            </a:r>
          </a:p>
          <a:p>
            <a:endParaRPr lang="it-IT" dirty="0"/>
          </a:p>
          <a:p>
            <a:r>
              <a:rPr lang="it-IT" dirty="0"/>
              <a:t>                  </a:t>
            </a:r>
          </a:p>
          <a:p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54C4940-CDC2-4732-27F7-E795CF9A65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8900" y="3135960"/>
            <a:ext cx="11625599" cy="2774378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u="sng" dirty="0"/>
              <a:t>E. Di Meco,</a:t>
            </a:r>
            <a:r>
              <a:rPr lang="en-US" dirty="0"/>
              <a:t> I. Sarra – INFN </a:t>
            </a:r>
            <a:r>
              <a:rPr lang="en-US" dirty="0" err="1"/>
              <a:t>Laboratori</a:t>
            </a:r>
            <a:r>
              <a:rPr lang="en-US" dirty="0"/>
              <a:t> </a:t>
            </a:r>
            <a:r>
              <a:rPr lang="en-US" dirty="0" err="1"/>
              <a:t>Nazionali</a:t>
            </a:r>
            <a:r>
              <a:rPr lang="en-US" dirty="0"/>
              <a:t> di Frascati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GB" b="1" dirty="0"/>
              <a:t>Crilin Internal Meeting - LNF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GB" dirty="0"/>
              <a:t>February 20, 2025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DB7BF714-8887-5940-0940-B1752911D7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6952" y="1104879"/>
            <a:ext cx="10940850" cy="2387600"/>
          </a:xfrm>
        </p:spPr>
        <p:txBody>
          <a:bodyPr>
            <a:noAutofit/>
          </a:bodyPr>
          <a:lstStyle/>
          <a:p>
            <a:pPr algn="l"/>
            <a:r>
              <a:rPr lang="it-IT" sz="5400" dirty="0"/>
              <a:t>Front End Electronics options</a:t>
            </a:r>
            <a:br>
              <a:rPr lang="it-IT" sz="5400" dirty="0"/>
            </a:br>
            <a:r>
              <a:rPr lang="it-IT" sz="5400" dirty="0"/>
              <a:t> </a:t>
            </a:r>
            <a:endParaRPr lang="it-IT" sz="5000" dirty="0"/>
          </a:p>
        </p:txBody>
      </p:sp>
      <p:pic>
        <p:nvPicPr>
          <p:cNvPr id="14" name="Immagine 13" descr="Immagine che contiene testo, Carattere, schermata, Elementi grafici&#10;&#10;Descrizione generata automaticamente">
            <a:extLst>
              <a:ext uri="{FF2B5EF4-FFF2-40B4-BE49-F238E27FC236}">
                <a16:creationId xmlns:a16="http://schemas.microsoft.com/office/drawing/2014/main" id="{66E4DE5C-C8F7-0F42-D4E1-25E6BFA5F09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9449"/>
          <a:stretch/>
        </p:blipFill>
        <p:spPr>
          <a:xfrm>
            <a:off x="248900" y="5349713"/>
            <a:ext cx="1702594" cy="1121249"/>
          </a:xfrm>
          <a:prstGeom prst="rect">
            <a:avLst/>
          </a:prstGeom>
        </p:spPr>
      </p:pic>
      <p:pic>
        <p:nvPicPr>
          <p:cNvPr id="17" name="Immagine 16" descr="Immagine che contiene arte, Elementi grafici, Policromia, grafica&#10;&#10;Descrizione generata automaticamente">
            <a:extLst>
              <a:ext uri="{FF2B5EF4-FFF2-40B4-BE49-F238E27FC236}">
                <a16:creationId xmlns:a16="http://schemas.microsoft.com/office/drawing/2014/main" id="{C7D76A74-AB30-39E4-AA30-0593D29939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690" y="53732"/>
            <a:ext cx="1236435" cy="1268597"/>
          </a:xfrm>
          <a:prstGeom prst="rect">
            <a:avLst/>
          </a:prstGeom>
        </p:spPr>
      </p:pic>
      <p:pic>
        <p:nvPicPr>
          <p:cNvPr id="25" name="Elemento grafico 24">
            <a:extLst>
              <a:ext uri="{FF2B5EF4-FFF2-40B4-BE49-F238E27FC236}">
                <a16:creationId xmlns:a16="http://schemas.microsoft.com/office/drawing/2014/main" id="{C423490E-3310-1E01-0754-9780C6AC93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252211" y="-191834"/>
            <a:ext cx="6132258" cy="3434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8534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DAADE4-6146-92C1-7F3C-2EBA6E771C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1191" y="1072483"/>
            <a:ext cx="3970521" cy="2537120"/>
          </a:xfrm>
          <a:prstGeom prst="rect">
            <a:avLst/>
          </a:prstGeom>
        </p:spPr>
      </p:pic>
      <p:sp>
        <p:nvSpPr>
          <p:cNvPr id="2" name="AutoShape 2">
            <a:extLst>
              <a:ext uri="{FF2B5EF4-FFF2-40B4-BE49-F238E27FC236}">
                <a16:creationId xmlns:a16="http://schemas.microsoft.com/office/drawing/2014/main" id="{D1F1E87D-A5AD-4A4E-AF16-113C19334CE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390904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T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7AB33D-B8EF-3F14-FB16-96478A74389A}"/>
              </a:ext>
            </a:extLst>
          </p:cNvPr>
          <p:cNvSpPr txBox="1"/>
          <p:nvPr/>
        </p:nvSpPr>
        <p:spPr>
          <a:xfrm>
            <a:off x="3475672" y="1163365"/>
            <a:ext cx="28146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1600" dirty="0">
                <a:solidFill>
                  <a:srgbClr val="FF0000"/>
                </a:solidFill>
              </a:rPr>
              <a:t>7x7 x5 layer </a:t>
            </a:r>
          </a:p>
          <a:p>
            <a:pPr algn="ctr"/>
            <a:r>
              <a:rPr lang="en-IT" sz="1600" dirty="0">
                <a:solidFill>
                  <a:srgbClr val="FF0000"/>
                </a:solidFill>
                <a:latin typeface="Symbol" pitchFamily="2" charset="2"/>
              </a:rPr>
              <a:t>s</a:t>
            </a:r>
            <a:r>
              <a:rPr lang="en-IT" sz="1600" baseline="-25000" dirty="0">
                <a:solidFill>
                  <a:srgbClr val="FF0000"/>
                </a:solidFill>
                <a:latin typeface="Symbol" pitchFamily="2" charset="2"/>
              </a:rPr>
              <a:t>E</a:t>
            </a:r>
            <a:r>
              <a:rPr lang="en-IT" sz="1600" dirty="0">
                <a:solidFill>
                  <a:srgbClr val="FF0000"/>
                </a:solidFill>
                <a:latin typeface="Symbol" pitchFamily="2" charset="2"/>
              </a:rPr>
              <a:t>/E </a:t>
            </a:r>
            <a:r>
              <a:rPr lang="en-IT" sz="1600" baseline="-25000" dirty="0">
                <a:solidFill>
                  <a:srgbClr val="FF0000"/>
                </a:solidFill>
                <a:latin typeface="Symbol" pitchFamily="2" charset="2"/>
              </a:rPr>
              <a:t>(100 </a:t>
            </a:r>
            <a:r>
              <a:rPr lang="en-IT" sz="1600" baseline="-25000" dirty="0">
                <a:solidFill>
                  <a:srgbClr val="FF0000"/>
                </a:solidFill>
                <a:latin typeface="Helvetica" pitchFamily="2" charset="0"/>
              </a:rPr>
              <a:t>GeV</a:t>
            </a:r>
            <a:r>
              <a:rPr lang="en-IT" sz="1600" baseline="-25000" dirty="0">
                <a:solidFill>
                  <a:srgbClr val="FF0000"/>
                </a:solidFill>
                <a:latin typeface="Symbol" pitchFamily="2" charset="2"/>
              </a:rPr>
              <a:t>) </a:t>
            </a:r>
            <a:r>
              <a:rPr lang="en-IT" sz="1600" dirty="0">
                <a:solidFill>
                  <a:srgbClr val="FF0000"/>
                </a:solidFill>
                <a:latin typeface="Symbol" pitchFamily="2" charset="2"/>
              </a:rPr>
              <a:t>= 1.0 %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27F9C8-20E5-BD81-B4EA-FA3E433163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9529" y="1053980"/>
            <a:ext cx="4137236" cy="25371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CA3F912-ED55-72DF-DA17-47B03A8BF1D1}"/>
              </a:ext>
            </a:extLst>
          </p:cNvPr>
          <p:cNvSpPr txBox="1"/>
          <p:nvPr/>
        </p:nvSpPr>
        <p:spPr>
          <a:xfrm>
            <a:off x="7781712" y="1099287"/>
            <a:ext cx="28146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1600" dirty="0">
                <a:solidFill>
                  <a:srgbClr val="FF0000"/>
                </a:solidFill>
              </a:rPr>
              <a:t>7x7 x6 layer </a:t>
            </a:r>
          </a:p>
          <a:p>
            <a:pPr algn="ctr"/>
            <a:r>
              <a:rPr lang="en-IT" sz="1600" dirty="0">
                <a:solidFill>
                  <a:srgbClr val="FF0000"/>
                </a:solidFill>
                <a:latin typeface="Symbol" pitchFamily="2" charset="2"/>
              </a:rPr>
              <a:t>s</a:t>
            </a:r>
            <a:r>
              <a:rPr lang="en-IT" sz="1600" baseline="-25000" dirty="0">
                <a:solidFill>
                  <a:srgbClr val="FF0000"/>
                </a:solidFill>
                <a:latin typeface="Symbol" pitchFamily="2" charset="2"/>
              </a:rPr>
              <a:t>E</a:t>
            </a:r>
            <a:r>
              <a:rPr lang="en-IT" sz="1600" dirty="0">
                <a:solidFill>
                  <a:srgbClr val="FF0000"/>
                </a:solidFill>
                <a:latin typeface="Symbol" pitchFamily="2" charset="2"/>
              </a:rPr>
              <a:t>/E </a:t>
            </a:r>
            <a:r>
              <a:rPr lang="en-IT" sz="1600" baseline="-25000" dirty="0">
                <a:solidFill>
                  <a:srgbClr val="FF0000"/>
                </a:solidFill>
                <a:latin typeface="Symbol" pitchFamily="2" charset="2"/>
              </a:rPr>
              <a:t>(100 </a:t>
            </a:r>
            <a:r>
              <a:rPr lang="en-IT" sz="1600" baseline="-25000" dirty="0">
                <a:solidFill>
                  <a:srgbClr val="FF0000"/>
                </a:solidFill>
                <a:latin typeface="Helvetica" pitchFamily="2" charset="0"/>
              </a:rPr>
              <a:t>GeV</a:t>
            </a:r>
            <a:r>
              <a:rPr lang="en-IT" sz="1600" baseline="-25000" dirty="0">
                <a:solidFill>
                  <a:srgbClr val="FF0000"/>
                </a:solidFill>
                <a:latin typeface="Symbol" pitchFamily="2" charset="2"/>
              </a:rPr>
              <a:t>) </a:t>
            </a:r>
            <a:r>
              <a:rPr lang="en-IT" sz="1600" dirty="0">
                <a:solidFill>
                  <a:srgbClr val="FF0000"/>
                </a:solidFill>
                <a:latin typeface="Symbol" pitchFamily="2" charset="2"/>
              </a:rPr>
              <a:t>= 0.8 %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BF9547C-6A9D-1950-F9B1-BD071536E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2510" y="0"/>
            <a:ext cx="10515600" cy="1325563"/>
          </a:xfrm>
        </p:spPr>
        <p:txBody>
          <a:bodyPr/>
          <a:lstStyle/>
          <a:p>
            <a:r>
              <a:rPr lang="en-GB" dirty="0"/>
              <a:t>Number of layers optimization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501CCE-D303-64FD-AC1D-4EBB763B57E8}"/>
              </a:ext>
            </a:extLst>
          </p:cNvPr>
          <p:cNvSpPr txBox="1"/>
          <p:nvPr/>
        </p:nvSpPr>
        <p:spPr>
          <a:xfrm>
            <a:off x="264443" y="1152417"/>
            <a:ext cx="347029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Helvetica" pitchFamily="2" charset="0"/>
              </a:rPr>
              <a:t>The average number of crystals triggered above the threshold leads to a 7x7 configuration for layers 2, 3, 4, and 5</a:t>
            </a:r>
            <a:endParaRPr lang="en-GB" sz="1800" b="1" dirty="0">
              <a:latin typeface="Helvetica" pitchFamily="2" charset="0"/>
            </a:endParaRPr>
          </a:p>
          <a:p>
            <a:r>
              <a:rPr lang="en-GB" sz="1800" b="1" dirty="0">
                <a:latin typeface="Helvetica" pitchFamily="2" charset="0"/>
              </a:rPr>
              <a:t>The sixth layer is crucial for maximizing energy resolution</a:t>
            </a:r>
            <a:r>
              <a:rPr lang="en-GB" sz="1800" dirty="0">
                <a:latin typeface="Helvetica" pitchFamily="2" charset="0"/>
              </a:rPr>
              <a:t>→ longitudinal leakage creates a much larger energy fluctuation compared to lateral leakage (for the same amount of leakage).</a:t>
            </a:r>
            <a:endParaRPr lang="en-IT" sz="1800" dirty="0">
              <a:latin typeface="Helvetica" pitchFamily="2" charset="0"/>
            </a:endParaRPr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8318132-D7BB-8E7C-00BF-41E96E5068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1447" y="3591100"/>
            <a:ext cx="2736701" cy="279404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EA43CE4-E025-CD8A-ABFF-4DAEF6ECDD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14717" y="3609603"/>
            <a:ext cx="2757513" cy="281529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E9ADDFC-B157-B175-292F-783AFC95970E}"/>
              </a:ext>
            </a:extLst>
          </p:cNvPr>
          <p:cNvSpPr txBox="1"/>
          <p:nvPr/>
        </p:nvSpPr>
        <p:spPr>
          <a:xfrm>
            <a:off x="7263509" y="3986813"/>
            <a:ext cx="2814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L</a:t>
            </a:r>
            <a:r>
              <a:rPr lang="en-IT" dirty="0">
                <a:solidFill>
                  <a:srgbClr val="FF0000"/>
                </a:solidFill>
              </a:rPr>
              <a:t>ayer 1</a:t>
            </a:r>
            <a:endParaRPr lang="en-IT" dirty="0">
              <a:solidFill>
                <a:srgbClr val="FF0000"/>
              </a:solidFill>
              <a:latin typeface="Symbol" pitchFamily="2" charset="2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5C231DA-EFC0-E244-BE14-7BB4D5CFEAC5}"/>
              </a:ext>
            </a:extLst>
          </p:cNvPr>
          <p:cNvSpPr txBox="1"/>
          <p:nvPr/>
        </p:nvSpPr>
        <p:spPr>
          <a:xfrm>
            <a:off x="9567727" y="4156143"/>
            <a:ext cx="2814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L</a:t>
            </a:r>
            <a:r>
              <a:rPr lang="en-IT" dirty="0">
                <a:solidFill>
                  <a:srgbClr val="FF0000"/>
                </a:solidFill>
              </a:rPr>
              <a:t>ayer 6</a:t>
            </a:r>
            <a:endParaRPr lang="en-IT" dirty="0">
              <a:solidFill>
                <a:srgbClr val="FF0000"/>
              </a:solidFill>
              <a:latin typeface="Symbol" pitchFamily="2" charset="2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ECF9E2-F506-CE2E-3506-E501BFD8269B}"/>
              </a:ext>
            </a:extLst>
          </p:cNvPr>
          <p:cNvSpPr txBox="1"/>
          <p:nvPr/>
        </p:nvSpPr>
        <p:spPr>
          <a:xfrm>
            <a:off x="264443" y="4894240"/>
            <a:ext cx="64203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Helvetica" pitchFamily="2" charset="0"/>
              </a:rPr>
              <a:t>The average number of crystals triggered above the threshold leads us to a 5x5 configuration for layers 1 and 6.</a:t>
            </a:r>
            <a:endParaRPr lang="en-IT" sz="1800" dirty="0">
              <a:latin typeface="Helvetica" pitchFamily="2" charset="0"/>
            </a:endParaRPr>
          </a:p>
        </p:txBody>
      </p:sp>
      <p:sp>
        <p:nvSpPr>
          <p:cNvPr id="3" name="Segnaposto data 3">
            <a:extLst>
              <a:ext uri="{FF2B5EF4-FFF2-40B4-BE49-F238E27FC236}">
                <a16:creationId xmlns:a16="http://schemas.microsoft.com/office/drawing/2014/main" id="{CE4D47A2-C00E-4A49-FE69-1C342460622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3850" y="6492980"/>
            <a:ext cx="3079750" cy="365125"/>
          </a:xfrm>
        </p:spPr>
        <p:txBody>
          <a:bodyPr/>
          <a:lstStyle/>
          <a:p>
            <a:r>
              <a:rPr lang="it-IT" sz="1400" dirty="0" err="1"/>
              <a:t>Oct</a:t>
            </a:r>
            <a:r>
              <a:rPr lang="it-IT" sz="1400" dirty="0"/>
              <a:t> 31 2024</a:t>
            </a:r>
          </a:p>
        </p:txBody>
      </p:sp>
      <p:sp>
        <p:nvSpPr>
          <p:cNvPr id="14" name="Segnaposto piè di pagina 4">
            <a:extLst>
              <a:ext uri="{FF2B5EF4-FFF2-40B4-BE49-F238E27FC236}">
                <a16:creationId xmlns:a16="http://schemas.microsoft.com/office/drawing/2014/main" id="{A67C9847-19EF-9D67-A601-A3C61E323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23663" y="6492980"/>
            <a:ext cx="8443608" cy="365125"/>
          </a:xfrm>
        </p:spPr>
        <p:txBody>
          <a:bodyPr/>
          <a:lstStyle/>
          <a:p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Crilin: a Crystal calorImeter with 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Longitudinal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InformatioN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E. Di Meco</a:t>
            </a:r>
          </a:p>
        </p:txBody>
      </p:sp>
      <p:sp>
        <p:nvSpPr>
          <p:cNvPr id="19" name="Segnaposto numero diapositiva 5">
            <a:extLst>
              <a:ext uri="{FF2B5EF4-FFF2-40B4-BE49-F238E27FC236}">
                <a16:creationId xmlns:a16="http://schemas.microsoft.com/office/drawing/2014/main" id="{AA17222B-2D5C-617D-E690-80C5485B4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980"/>
            <a:ext cx="3079750" cy="365125"/>
          </a:xfrm>
        </p:spPr>
        <p:txBody>
          <a:bodyPr/>
          <a:lstStyle/>
          <a:p>
            <a:r>
              <a:rPr lang="it-IT" sz="1400" dirty="0"/>
              <a:t> </a:t>
            </a:r>
            <a:fld id="{431C5DCD-5DC7-6A4C-8356-739A0212A9E6}" type="slidenum">
              <a:rPr lang="it-IT" sz="1400" smtClean="0"/>
              <a:t>9</a:t>
            </a:fld>
            <a:r>
              <a:rPr lang="it-IT" sz="1400" dirty="0"/>
              <a:t>/11</a:t>
            </a:r>
          </a:p>
        </p:txBody>
      </p:sp>
    </p:spTree>
    <p:extLst>
      <p:ext uri="{BB962C8B-B14F-4D97-AF65-F5344CB8AC3E}">
        <p14:creationId xmlns:p14="http://schemas.microsoft.com/office/powerpoint/2010/main" val="3931538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E5E8E8-40DE-B427-6AFB-54940F829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3028" y="1253331"/>
            <a:ext cx="11908972" cy="4351338"/>
          </a:xfrm>
        </p:spPr>
        <p:txBody>
          <a:bodyPr>
            <a:normAutofit/>
          </a:bodyPr>
          <a:lstStyle/>
          <a:p>
            <a:r>
              <a:rPr lang="en-GB" sz="2000" dirty="0">
                <a:latin typeface="Helvetica" pitchFamily="2" charset="0"/>
              </a:rPr>
              <a:t>Energy Resolution and Linearity as a function of E for the reduced matrix:</a:t>
            </a:r>
          </a:p>
          <a:p>
            <a:r>
              <a:rPr lang="en-GB" sz="2000" dirty="0">
                <a:latin typeface="Helvetica" pitchFamily="2" charset="0"/>
              </a:rPr>
              <a:t>7x7 in layers 2, 3, 4, and 5, and 5x5 in layers 1 and 6 → ~250 crystals in total.</a:t>
            </a:r>
          </a:p>
          <a:p>
            <a:r>
              <a:rPr lang="en-GB" sz="2000" dirty="0">
                <a:latin typeface="Helvetica" pitchFamily="2" charset="0"/>
              </a:rPr>
              <a:t>𝜎</a:t>
            </a:r>
            <a:r>
              <a:rPr lang="en-GB" sz="2000" baseline="-25000" dirty="0">
                <a:latin typeface="Helvetica" pitchFamily="2" charset="0"/>
              </a:rPr>
              <a:t>E</a:t>
            </a:r>
            <a:r>
              <a:rPr lang="en-GB" sz="2000" dirty="0">
                <a:latin typeface="Helvetica" pitchFamily="2" charset="0"/>
              </a:rPr>
              <a:t>/E ~ 6%/√E satisfies the Muon Collider requirements! </a:t>
            </a:r>
          </a:p>
          <a:p>
            <a:r>
              <a:rPr lang="en-GB" sz="2000" dirty="0">
                <a:latin typeface="Helvetica" pitchFamily="2" charset="0"/>
              </a:rPr>
              <a:t>stochastic term comparable to the one expected from photo-statistics (5.8%) </a:t>
            </a:r>
          </a:p>
          <a:p>
            <a:endParaRPr lang="en-IT" sz="2000" b="1" dirty="0">
              <a:latin typeface="Helvetica" pitchFamily="2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292902A-9B2A-0ED4-4513-CE3D7C1B2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2510" y="0"/>
            <a:ext cx="10515600" cy="1325563"/>
          </a:xfrm>
        </p:spPr>
        <p:txBody>
          <a:bodyPr/>
          <a:lstStyle/>
          <a:p>
            <a:r>
              <a:rPr lang="en-GB" dirty="0"/>
              <a:t>Energy resolution and linearity</a:t>
            </a:r>
          </a:p>
        </p:txBody>
      </p:sp>
      <p:pic>
        <p:nvPicPr>
          <p:cNvPr id="7" name="Picture 6" descr="A graph of a graph of a graph of a graph of a graph of a graph of a graph of a graph of a graph of a graph of a graph of a graph of a graph of&#10;&#10;Description automatically generated">
            <a:extLst>
              <a:ext uri="{FF2B5EF4-FFF2-40B4-BE49-F238E27FC236}">
                <a16:creationId xmlns:a16="http://schemas.microsoft.com/office/drawing/2014/main" id="{E9D874EC-8DA1-9CBE-E7AB-962A49BDA3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028" y="3133634"/>
            <a:ext cx="10650308" cy="3097348"/>
          </a:xfrm>
          <a:prstGeom prst="rect">
            <a:avLst/>
          </a:prstGeom>
        </p:spPr>
      </p:pic>
      <p:sp>
        <p:nvSpPr>
          <p:cNvPr id="11" name="Segnaposto data 3">
            <a:extLst>
              <a:ext uri="{FF2B5EF4-FFF2-40B4-BE49-F238E27FC236}">
                <a16:creationId xmlns:a16="http://schemas.microsoft.com/office/drawing/2014/main" id="{6A084877-0B23-7426-6415-C921CDD0D6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3850" y="6492980"/>
            <a:ext cx="3079750" cy="365125"/>
          </a:xfrm>
        </p:spPr>
        <p:txBody>
          <a:bodyPr/>
          <a:lstStyle/>
          <a:p>
            <a:r>
              <a:rPr lang="it-IT" sz="1400" dirty="0" err="1"/>
              <a:t>Oct</a:t>
            </a:r>
            <a:r>
              <a:rPr lang="it-IT" sz="1400" dirty="0"/>
              <a:t> 31 2024</a:t>
            </a:r>
          </a:p>
        </p:txBody>
      </p:sp>
      <p:sp>
        <p:nvSpPr>
          <p:cNvPr id="12" name="Segnaposto piè di pagina 4">
            <a:extLst>
              <a:ext uri="{FF2B5EF4-FFF2-40B4-BE49-F238E27FC236}">
                <a16:creationId xmlns:a16="http://schemas.microsoft.com/office/drawing/2014/main" id="{EF83EDA2-1F91-00EC-CB56-FDA17D867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23663" y="6492980"/>
            <a:ext cx="8443608" cy="365125"/>
          </a:xfrm>
        </p:spPr>
        <p:txBody>
          <a:bodyPr/>
          <a:lstStyle/>
          <a:p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Crilin: a Crystal calorImeter with 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Longitudinal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InformatioN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E. Di Meco</a:t>
            </a:r>
          </a:p>
        </p:txBody>
      </p:sp>
      <p:sp>
        <p:nvSpPr>
          <p:cNvPr id="13" name="Segnaposto numero diapositiva 5">
            <a:extLst>
              <a:ext uri="{FF2B5EF4-FFF2-40B4-BE49-F238E27FC236}">
                <a16:creationId xmlns:a16="http://schemas.microsoft.com/office/drawing/2014/main" id="{96585250-131B-1205-EFF5-3289DD18D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980"/>
            <a:ext cx="3079750" cy="365125"/>
          </a:xfrm>
        </p:spPr>
        <p:txBody>
          <a:bodyPr/>
          <a:lstStyle/>
          <a:p>
            <a:r>
              <a:rPr lang="it-IT" sz="1400" dirty="0"/>
              <a:t> </a:t>
            </a:r>
            <a:fld id="{431C5DCD-5DC7-6A4C-8356-739A0212A9E6}" type="slidenum">
              <a:rPr lang="it-IT" sz="1400" smtClean="0"/>
              <a:t>10</a:t>
            </a:fld>
            <a:r>
              <a:rPr lang="it-IT" sz="1400" dirty="0"/>
              <a:t>/11</a:t>
            </a:r>
          </a:p>
        </p:txBody>
      </p:sp>
    </p:spTree>
    <p:extLst>
      <p:ext uri="{BB962C8B-B14F-4D97-AF65-F5344CB8AC3E}">
        <p14:creationId xmlns:p14="http://schemas.microsoft.com/office/powerpoint/2010/main" val="7914587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AAC8F8-E69B-A9A6-2710-220B472289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yellow and blue squares with a red circle&#10;&#10;Description automatically generated">
            <a:extLst>
              <a:ext uri="{FF2B5EF4-FFF2-40B4-BE49-F238E27FC236}">
                <a16:creationId xmlns:a16="http://schemas.microsoft.com/office/drawing/2014/main" id="{43C9FDF9-6588-A2B8-4036-EC7C44FA67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0458" y="3701580"/>
            <a:ext cx="5121542" cy="2791399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033B5222-2E9A-712F-0C4D-493EC65C0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410" y="-101600"/>
            <a:ext cx="11197590" cy="1325563"/>
          </a:xfrm>
        </p:spPr>
        <p:txBody>
          <a:bodyPr>
            <a:normAutofit/>
          </a:bodyPr>
          <a:lstStyle/>
          <a:p>
            <a:r>
              <a:rPr lang="en-GB" dirty="0"/>
              <a:t>Prototype development -2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DC31E3-D97B-847B-4C4E-B69235F19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208234"/>
            <a:ext cx="11341100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100" dirty="0"/>
              <a:t>Meanwhile we are looking for crystals to fill the full matrix</a:t>
            </a:r>
            <a:r>
              <a:rPr lang="en-GB" sz="2100" dirty="0">
                <a:sym typeface="Wingdings" pitchFamily="2" charset="2"/>
              </a:rPr>
              <a:t> requested PbF</a:t>
            </a:r>
            <a:r>
              <a:rPr lang="en-GB" sz="2100" baseline="-25000" dirty="0">
                <a:sym typeface="Wingdings" pitchFamily="2" charset="2"/>
              </a:rPr>
              <a:t>2</a:t>
            </a:r>
            <a:r>
              <a:rPr lang="en-GB" sz="2100" dirty="0">
                <a:sym typeface="Wingdings" pitchFamily="2" charset="2"/>
              </a:rPr>
              <a:t> from g-2 to be reshaped</a:t>
            </a: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100" b="1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The idea is to reach 6 layers matrix  1st 25 crystals, other 5 layer 61 crystals </a:t>
            </a:r>
            <a:r>
              <a:rPr lang="en-GB" sz="2100" dirty="0">
                <a:sym typeface="Wingdings" pitchFamily="2" charset="2"/>
              </a:rPr>
              <a:t>(choice linked to number of FEE channels)</a:t>
            </a: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100" b="1" dirty="0">
                <a:sym typeface="Wingdings" pitchFamily="2" charset="2"/>
              </a:rPr>
              <a:t>Second beam time period requested:</a:t>
            </a:r>
            <a:endParaRPr lang="en-GB" sz="2100" b="1" dirty="0"/>
          </a:p>
          <a:p>
            <a:pPr lvl="1">
              <a:lnSpc>
                <a:spcPct val="100000"/>
              </a:lnSpc>
            </a:pPr>
            <a:r>
              <a:rPr lang="en-GB" sz="2100" b="1" dirty="0">
                <a:solidFill>
                  <a:srgbClr val="FF0000"/>
                </a:solidFill>
              </a:rPr>
              <a:t>7 days between Weeks 36 to 48 (SPS, requiring the 20-150 GeV e-/e+ energy range): this second period is intended for testing the prototype.</a:t>
            </a:r>
          </a:p>
        </p:txBody>
      </p:sp>
      <p:pic>
        <p:nvPicPr>
          <p:cNvPr id="3" name="Picture 2" descr="A blue and red cube with black text&#10;&#10;Description automatically generated">
            <a:extLst>
              <a:ext uri="{FF2B5EF4-FFF2-40B4-BE49-F238E27FC236}">
                <a16:creationId xmlns:a16="http://schemas.microsoft.com/office/drawing/2014/main" id="{4D122233-DE42-7FAC-5666-35563C99C6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5311" y="4181836"/>
            <a:ext cx="2203701" cy="974364"/>
          </a:xfrm>
          <a:prstGeom prst="rect">
            <a:avLst/>
          </a:prstGeom>
        </p:spPr>
      </p:pic>
      <p:sp>
        <p:nvSpPr>
          <p:cNvPr id="6" name="Segnaposto data 3">
            <a:extLst>
              <a:ext uri="{FF2B5EF4-FFF2-40B4-BE49-F238E27FC236}">
                <a16:creationId xmlns:a16="http://schemas.microsoft.com/office/drawing/2014/main" id="{887BD808-49FE-F964-8561-C1A71EC0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3850" y="6492980"/>
            <a:ext cx="3079750" cy="365125"/>
          </a:xfrm>
        </p:spPr>
        <p:txBody>
          <a:bodyPr/>
          <a:lstStyle/>
          <a:p>
            <a:r>
              <a:rPr lang="it-IT" sz="1400" dirty="0" err="1"/>
              <a:t>Oct</a:t>
            </a:r>
            <a:r>
              <a:rPr lang="it-IT" sz="1400" dirty="0"/>
              <a:t> 31 2024</a:t>
            </a:r>
          </a:p>
        </p:txBody>
      </p:sp>
      <p:sp>
        <p:nvSpPr>
          <p:cNvPr id="7" name="Segnaposto piè di pagina 4">
            <a:extLst>
              <a:ext uri="{FF2B5EF4-FFF2-40B4-BE49-F238E27FC236}">
                <a16:creationId xmlns:a16="http://schemas.microsoft.com/office/drawing/2014/main" id="{5FBA9316-4DC8-9292-9E5A-D31B94618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23663" y="6492980"/>
            <a:ext cx="8443608" cy="365125"/>
          </a:xfrm>
        </p:spPr>
        <p:txBody>
          <a:bodyPr/>
          <a:lstStyle/>
          <a:p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Crilin: a Crystal calorImeter with 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Longitudinal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InformatioN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E. Di Meco</a:t>
            </a:r>
          </a:p>
        </p:txBody>
      </p:sp>
      <p:sp>
        <p:nvSpPr>
          <p:cNvPr id="12" name="Segnaposto numero diapositiva 5">
            <a:extLst>
              <a:ext uri="{FF2B5EF4-FFF2-40B4-BE49-F238E27FC236}">
                <a16:creationId xmlns:a16="http://schemas.microsoft.com/office/drawing/2014/main" id="{9AD2D22F-A8F5-78A9-4652-F6012D05B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980"/>
            <a:ext cx="3079750" cy="365125"/>
          </a:xfrm>
        </p:spPr>
        <p:txBody>
          <a:bodyPr/>
          <a:lstStyle/>
          <a:p>
            <a:r>
              <a:rPr lang="it-IT" sz="1400" dirty="0"/>
              <a:t> </a:t>
            </a:r>
            <a:fld id="{431C5DCD-5DC7-6A4C-8356-739A0212A9E6}" type="slidenum">
              <a:rPr lang="it-IT" sz="1400" smtClean="0"/>
              <a:t>11</a:t>
            </a:fld>
            <a:r>
              <a:rPr lang="it-IT" sz="1400" dirty="0"/>
              <a:t>/11</a:t>
            </a:r>
          </a:p>
        </p:txBody>
      </p:sp>
    </p:spTree>
    <p:extLst>
      <p:ext uri="{BB962C8B-B14F-4D97-AF65-F5344CB8AC3E}">
        <p14:creationId xmlns:p14="http://schemas.microsoft.com/office/powerpoint/2010/main" val="7981564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0C1F9-2B7B-81AE-C1D1-B1F7C53F4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2718" y="-254355"/>
            <a:ext cx="10515600" cy="1325563"/>
          </a:xfrm>
        </p:spPr>
        <p:txBody>
          <a:bodyPr/>
          <a:lstStyle/>
          <a:p>
            <a:r>
              <a:rPr lang="en-US" dirty="0"/>
              <a:t>Crilin Module Prototype</a:t>
            </a:r>
          </a:p>
        </p:txBody>
      </p:sp>
      <p:sp>
        <p:nvSpPr>
          <p:cNvPr id="7" name="Segnaposto data 3">
            <a:extLst>
              <a:ext uri="{FF2B5EF4-FFF2-40B4-BE49-F238E27FC236}">
                <a16:creationId xmlns:a16="http://schemas.microsoft.com/office/drawing/2014/main" id="{CC47B513-5872-972C-0515-74BF73ECDB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3850" y="6492980"/>
            <a:ext cx="3079750" cy="365125"/>
          </a:xfrm>
        </p:spPr>
        <p:txBody>
          <a:bodyPr/>
          <a:lstStyle/>
          <a:p>
            <a:r>
              <a:rPr lang="it-IT" sz="1400"/>
              <a:t>May 22 2024</a:t>
            </a:r>
            <a:endParaRPr lang="it-IT" sz="1400" dirty="0"/>
          </a:p>
        </p:txBody>
      </p:sp>
      <p:sp>
        <p:nvSpPr>
          <p:cNvPr id="8" name="Segnaposto piè di pagina 4">
            <a:extLst>
              <a:ext uri="{FF2B5EF4-FFF2-40B4-BE49-F238E27FC236}">
                <a16:creationId xmlns:a16="http://schemas.microsoft.com/office/drawing/2014/main" id="{6FBA7E52-6E76-AFC3-7A2B-608FA6142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98450" y="6492980"/>
            <a:ext cx="8443608" cy="365125"/>
          </a:xfrm>
        </p:spPr>
        <p:txBody>
          <a:bodyPr/>
          <a:lstStyle/>
          <a:p>
            <a:r>
              <a:rPr lang="it-IT" sz="1400">
                <a:solidFill>
                  <a:schemeClr val="tx1">
                    <a:lumMod val="65000"/>
                    <a:lumOff val="35000"/>
                  </a:schemeClr>
                </a:solidFill>
              </a:rPr>
              <a:t>Design, Testing, and Radiation Resistance of the Crilin Calorimeter Prototype - I. Sarra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Segnaposto numero diapositiva 5">
            <a:extLst>
              <a:ext uri="{FF2B5EF4-FFF2-40B4-BE49-F238E27FC236}">
                <a16:creationId xmlns:a16="http://schemas.microsoft.com/office/drawing/2014/main" id="{F127E9C1-F9D4-FF7D-ADC7-91F2894AD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980"/>
            <a:ext cx="3079750" cy="365125"/>
          </a:xfrm>
        </p:spPr>
        <p:txBody>
          <a:bodyPr/>
          <a:lstStyle/>
          <a:p>
            <a:fld id="{431C5DCD-5DC7-6A4C-8356-739A0212A9E6}" type="slidenum">
              <a:rPr lang="it-IT" sz="1400" smtClean="0"/>
              <a:t>12</a:t>
            </a:fld>
            <a:r>
              <a:rPr lang="it-IT" sz="1400" dirty="0"/>
              <a:t>/20</a:t>
            </a:r>
          </a:p>
        </p:txBody>
      </p:sp>
      <p:sp>
        <p:nvSpPr>
          <p:cNvPr id="1557" name="TextBox 1556">
            <a:extLst>
              <a:ext uri="{FF2B5EF4-FFF2-40B4-BE49-F238E27FC236}">
                <a16:creationId xmlns:a16="http://schemas.microsoft.com/office/drawing/2014/main" id="{FEFC9C52-CBE2-97D7-BFEC-86130A0CA32D}"/>
              </a:ext>
            </a:extLst>
          </p:cNvPr>
          <p:cNvSpPr txBox="1"/>
          <p:nvPr/>
        </p:nvSpPr>
        <p:spPr>
          <a:xfrm>
            <a:off x="296339" y="1179883"/>
            <a:ext cx="751943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Font typeface="+mj-lt"/>
              <a:buAutoNum type="arabicPeriod"/>
            </a:pPr>
            <a:r>
              <a:rPr lang="en-GB" sz="24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en-GB" sz="2400" b="1" i="0" dirty="0" err="1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Aluminum</a:t>
            </a:r>
            <a:r>
              <a:rPr lang="en-GB" sz="2400" b="1" i="0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matrix to hold the crystals</a:t>
            </a:r>
            <a:r>
              <a:rPr lang="en-GB" sz="2400" b="0" i="0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:</a:t>
            </a:r>
          </a:p>
          <a:p>
            <a:pPr marL="742950" lvl="1" indent="-285750" algn="just">
              <a:buFont typeface="+mj-lt"/>
              <a:buAutoNum type="arabicPeriod"/>
            </a:pPr>
            <a:r>
              <a:rPr lang="en-GB" sz="2400" b="0" i="0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50-100 µm thickness between crystals</a:t>
            </a:r>
          </a:p>
          <a:p>
            <a:pPr marL="742950" lvl="1" indent="-285750" algn="just">
              <a:buFont typeface="+mj-lt"/>
              <a:buAutoNum type="arabicPeriod"/>
            </a:pPr>
            <a:r>
              <a:rPr lang="en-GB"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</a:t>
            </a:r>
            <a:r>
              <a:rPr lang="en-GB" sz="2400" b="0" i="0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hicker (~ 2mm) in the external envelope with micro channels for cooling </a:t>
            </a:r>
          </a:p>
          <a:p>
            <a:pPr algn="just">
              <a:buFont typeface="+mj-lt"/>
              <a:buAutoNum type="arabicPeriod"/>
            </a:pPr>
            <a:r>
              <a:rPr lang="en-GB" sz="2400" b="1" i="0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Kapton strip for polarization and output signal</a:t>
            </a:r>
            <a:r>
              <a:rPr lang="en-GB" sz="2400" b="0" i="0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:</a:t>
            </a:r>
          </a:p>
          <a:p>
            <a:pPr marL="742950" lvl="1" indent="-285750" algn="just">
              <a:buFont typeface="+mj-lt"/>
              <a:buAutoNum type="arabicPeriod"/>
            </a:pPr>
            <a:r>
              <a:rPr lang="en-GB" sz="2400" b="0" i="0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Handles polarization and output signals for each channel of two SiPMs in series.</a:t>
            </a:r>
          </a:p>
          <a:p>
            <a:pPr algn="just">
              <a:buFont typeface="+mj-lt"/>
              <a:buAutoNum type="arabicPeriod"/>
            </a:pPr>
            <a:r>
              <a:rPr lang="en-GB" sz="2400" b="1" i="0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Connectors at the back of the 5 assembled modules</a:t>
            </a:r>
            <a:r>
              <a:rPr lang="en-GB" sz="2400" b="0" i="0" dirty="0"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.</a:t>
            </a:r>
          </a:p>
        </p:txBody>
      </p:sp>
      <p:pic>
        <p:nvPicPr>
          <p:cNvPr id="2026" name="Picture 2025">
            <a:extLst>
              <a:ext uri="{FF2B5EF4-FFF2-40B4-BE49-F238E27FC236}">
                <a16:creationId xmlns:a16="http://schemas.microsoft.com/office/drawing/2014/main" id="{54178554-D826-3A00-8920-F2AFC25853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9650" y="657226"/>
            <a:ext cx="2778914" cy="2584166"/>
          </a:xfrm>
          <a:prstGeom prst="rect">
            <a:avLst/>
          </a:prstGeom>
        </p:spPr>
      </p:pic>
      <p:pic>
        <p:nvPicPr>
          <p:cNvPr id="2698" name="Picture 2697">
            <a:extLst>
              <a:ext uri="{FF2B5EF4-FFF2-40B4-BE49-F238E27FC236}">
                <a16:creationId xmlns:a16="http://schemas.microsoft.com/office/drawing/2014/main" id="{850C0FE5-04BD-9251-C997-D5DED73745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0600" y="3531573"/>
            <a:ext cx="2577014" cy="2584172"/>
          </a:xfrm>
          <a:prstGeom prst="rect">
            <a:avLst/>
          </a:prstGeom>
        </p:spPr>
      </p:pic>
      <p:cxnSp>
        <p:nvCxnSpPr>
          <p:cNvPr id="2700" name="Straight Connector 2699">
            <a:extLst>
              <a:ext uri="{FF2B5EF4-FFF2-40B4-BE49-F238E27FC236}">
                <a16:creationId xmlns:a16="http://schemas.microsoft.com/office/drawing/2014/main" id="{C2AE21A9-A76B-CAD4-145C-B9F358E233DC}"/>
              </a:ext>
            </a:extLst>
          </p:cNvPr>
          <p:cNvCxnSpPr>
            <a:cxnSpLocks/>
          </p:cNvCxnSpPr>
          <p:nvPr/>
        </p:nvCxnSpPr>
        <p:spPr>
          <a:xfrm>
            <a:off x="8610600" y="6200773"/>
            <a:ext cx="1919288" cy="0"/>
          </a:xfrm>
          <a:prstGeom prst="line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02" name="TextBox 2701">
            <a:extLst>
              <a:ext uri="{FF2B5EF4-FFF2-40B4-BE49-F238E27FC236}">
                <a16:creationId xmlns:a16="http://schemas.microsoft.com/office/drawing/2014/main" id="{4F955D10-40E8-D587-C787-3FAA11F4BFE7}"/>
              </a:ext>
            </a:extLst>
          </p:cNvPr>
          <p:cNvSpPr txBox="1"/>
          <p:nvPr/>
        </p:nvSpPr>
        <p:spPr>
          <a:xfrm>
            <a:off x="9080333" y="6181207"/>
            <a:ext cx="1315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90.5 mm</a:t>
            </a:r>
          </a:p>
        </p:txBody>
      </p:sp>
      <p:cxnSp>
        <p:nvCxnSpPr>
          <p:cNvPr id="2703" name="Straight Connector 2702">
            <a:extLst>
              <a:ext uri="{FF2B5EF4-FFF2-40B4-BE49-F238E27FC236}">
                <a16:creationId xmlns:a16="http://schemas.microsoft.com/office/drawing/2014/main" id="{82841F52-53E2-5A4D-E394-CE4AAB0274C3}"/>
              </a:ext>
            </a:extLst>
          </p:cNvPr>
          <p:cNvCxnSpPr>
            <a:cxnSpLocks/>
          </p:cNvCxnSpPr>
          <p:nvPr/>
        </p:nvCxnSpPr>
        <p:spPr>
          <a:xfrm flipV="1">
            <a:off x="8472488" y="4114800"/>
            <a:ext cx="0" cy="2066407"/>
          </a:xfrm>
          <a:prstGeom prst="line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07" name="TextBox 2706">
            <a:extLst>
              <a:ext uri="{FF2B5EF4-FFF2-40B4-BE49-F238E27FC236}">
                <a16:creationId xmlns:a16="http://schemas.microsoft.com/office/drawing/2014/main" id="{531D59A4-D9F0-1453-0A9E-7EAB3118BD8D}"/>
              </a:ext>
            </a:extLst>
          </p:cNvPr>
          <p:cNvSpPr txBox="1"/>
          <p:nvPr/>
        </p:nvSpPr>
        <p:spPr>
          <a:xfrm rot="16200000">
            <a:off x="7629922" y="4883083"/>
            <a:ext cx="1315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94 mm</a:t>
            </a:r>
          </a:p>
        </p:txBody>
      </p:sp>
      <p:cxnSp>
        <p:nvCxnSpPr>
          <p:cNvPr id="2708" name="Straight Connector 2707">
            <a:extLst>
              <a:ext uri="{FF2B5EF4-FFF2-40B4-BE49-F238E27FC236}">
                <a16:creationId xmlns:a16="http://schemas.microsoft.com/office/drawing/2014/main" id="{F1A0B097-BAC6-7FDF-5E4D-60C2F25AA471}"/>
              </a:ext>
            </a:extLst>
          </p:cNvPr>
          <p:cNvCxnSpPr>
            <a:cxnSpLocks/>
          </p:cNvCxnSpPr>
          <p:nvPr/>
        </p:nvCxnSpPr>
        <p:spPr>
          <a:xfrm flipV="1">
            <a:off x="8450951" y="1152707"/>
            <a:ext cx="0" cy="2066407"/>
          </a:xfrm>
          <a:prstGeom prst="line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09" name="TextBox 2708">
            <a:extLst>
              <a:ext uri="{FF2B5EF4-FFF2-40B4-BE49-F238E27FC236}">
                <a16:creationId xmlns:a16="http://schemas.microsoft.com/office/drawing/2014/main" id="{24B8D47C-B8AE-F0C3-E949-2B282DD1A9AC}"/>
              </a:ext>
            </a:extLst>
          </p:cNvPr>
          <p:cNvSpPr txBox="1"/>
          <p:nvPr/>
        </p:nvSpPr>
        <p:spPr>
          <a:xfrm rot="16200000">
            <a:off x="7608385" y="1706673"/>
            <a:ext cx="1315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95 mm</a:t>
            </a:r>
          </a:p>
        </p:txBody>
      </p:sp>
      <p:cxnSp>
        <p:nvCxnSpPr>
          <p:cNvPr id="2710" name="Straight Connector 2709">
            <a:extLst>
              <a:ext uri="{FF2B5EF4-FFF2-40B4-BE49-F238E27FC236}">
                <a16:creationId xmlns:a16="http://schemas.microsoft.com/office/drawing/2014/main" id="{5AB557E2-F0AC-32CA-7128-D011B32AF940}"/>
              </a:ext>
            </a:extLst>
          </p:cNvPr>
          <p:cNvCxnSpPr>
            <a:cxnSpLocks/>
          </p:cNvCxnSpPr>
          <p:nvPr/>
        </p:nvCxnSpPr>
        <p:spPr>
          <a:xfrm>
            <a:off x="8608929" y="3306403"/>
            <a:ext cx="1919288" cy="0"/>
          </a:xfrm>
          <a:prstGeom prst="line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1" name="TextBox 2710">
            <a:extLst>
              <a:ext uri="{FF2B5EF4-FFF2-40B4-BE49-F238E27FC236}">
                <a16:creationId xmlns:a16="http://schemas.microsoft.com/office/drawing/2014/main" id="{0CCD7412-4152-805B-0A8A-FA0A2B36A8E4}"/>
              </a:ext>
            </a:extLst>
          </p:cNvPr>
          <p:cNvSpPr txBox="1"/>
          <p:nvPr/>
        </p:nvSpPr>
        <p:spPr>
          <a:xfrm>
            <a:off x="9078662" y="3272549"/>
            <a:ext cx="1315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95 mm</a:t>
            </a:r>
          </a:p>
        </p:txBody>
      </p:sp>
    </p:spTree>
    <p:extLst>
      <p:ext uri="{BB962C8B-B14F-4D97-AF65-F5344CB8AC3E}">
        <p14:creationId xmlns:p14="http://schemas.microsoft.com/office/powerpoint/2010/main" val="83592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821"/>
    </mc:Choice>
    <mc:Fallback xmlns="">
      <p:transition spd="slow" advTm="8782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A43BE4-BC7A-09B3-305B-9E8D2383F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BDF292B-B31B-DB35-DE95-37F1B8C4F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2454" y="-197128"/>
            <a:ext cx="10515600" cy="1325563"/>
          </a:xfrm>
        </p:spPr>
        <p:txBody>
          <a:bodyPr/>
          <a:lstStyle/>
          <a:p>
            <a:r>
              <a:rPr lang="en-GB" dirty="0"/>
              <a:t>Three FEE Choices</a:t>
            </a:r>
          </a:p>
        </p:txBody>
      </p:sp>
      <p:sp>
        <p:nvSpPr>
          <p:cNvPr id="10" name="Crilin (crystal calorimeter with longitudinal information): ECAL R&amp;D for the future Muon Collider, which is being considered as an option for a next generation facility; studies for 3 and 10 TeV designs are being carried out">
            <a:extLst>
              <a:ext uri="{FF2B5EF4-FFF2-40B4-BE49-F238E27FC236}">
                <a16:creationId xmlns:a16="http://schemas.microsoft.com/office/drawing/2014/main" id="{082144A8-5EB6-C604-66C8-660A255B670E}"/>
              </a:ext>
            </a:extLst>
          </p:cNvPr>
          <p:cNvSpPr txBox="1">
            <a:spLocks/>
          </p:cNvSpPr>
          <p:nvPr/>
        </p:nvSpPr>
        <p:spPr>
          <a:xfrm>
            <a:off x="430872" y="1496597"/>
            <a:ext cx="11059333" cy="2394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 sz="3900"/>
            </a:pPr>
            <a:r>
              <a:rPr lang="en-GB" sz="2400" dirty="0"/>
              <a:t>New prototype </a:t>
            </a:r>
            <a:r>
              <a:rPr lang="en-GB" sz="2400" dirty="0">
                <a:sym typeface="Wingdings" pitchFamily="2" charset="2"/>
              </a:rPr>
              <a:t> 250 readout channels</a:t>
            </a:r>
          </a:p>
          <a:p>
            <a:pPr algn="just">
              <a:defRPr sz="3900"/>
            </a:pPr>
            <a:r>
              <a:rPr lang="en-GB" sz="2400" dirty="0">
                <a:sym typeface="Wingdings" pitchFamily="2" charset="2"/>
              </a:rPr>
              <a:t>Different options (and possible acquisitions) available  </a:t>
            </a:r>
            <a:endParaRPr lang="en-GB" sz="2400" b="1" dirty="0"/>
          </a:p>
          <a:p>
            <a:pPr marL="0" indent="0" algn="just">
              <a:buNone/>
              <a:defRPr sz="3900"/>
            </a:pPr>
            <a:endParaRPr lang="en-GB" sz="2400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A2ECD84-2C28-6E62-AB19-02768CFE11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lang="it-IT" dirty="0" err="1"/>
              <a:t>Feb</a:t>
            </a:r>
            <a:r>
              <a:rPr lang="it-IT" dirty="0"/>
              <a:t> 20 2024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23B193-339B-2E45-2C0A-380E62F00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69265" y="6492875"/>
            <a:ext cx="7053470" cy="365125"/>
          </a:xfrm>
        </p:spPr>
        <p:txBody>
          <a:bodyPr/>
          <a:lstStyle/>
          <a:p>
            <a:r>
              <a:rPr lang="it-IT" dirty="0"/>
              <a:t>Front End Electronics options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6CCCF04-6146-9F68-96E4-AC37DC48A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6279" y="6492875"/>
            <a:ext cx="2743200" cy="365125"/>
          </a:xfrm>
        </p:spPr>
        <p:txBody>
          <a:bodyPr/>
          <a:lstStyle/>
          <a:p>
            <a:fld id="{431C5DCD-5DC7-6A4C-8356-739A0212A9E6}" type="slidenum">
              <a:rPr lang="it-IT" smtClean="0"/>
              <a:t>1</a:t>
            </a:fld>
            <a:r>
              <a:rPr lang="it-IT" dirty="0"/>
              <a:t>/5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0D07D2F-E094-A37C-00EF-94FDB8D5C582}"/>
              </a:ext>
            </a:extLst>
          </p:cNvPr>
          <p:cNvSpPr/>
          <p:nvPr/>
        </p:nvSpPr>
        <p:spPr>
          <a:xfrm>
            <a:off x="322730" y="3258245"/>
            <a:ext cx="3238051" cy="131243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Helvetica" pitchFamily="2" charset="0"/>
              </a:rPr>
              <a:t>Our custom FEE + </a:t>
            </a:r>
          </a:p>
          <a:p>
            <a:pPr algn="ctr"/>
            <a:r>
              <a:rPr lang="en-GB" b="1" dirty="0">
                <a:latin typeface="Helvetica" pitchFamily="2" charset="0"/>
              </a:rPr>
              <a:t>CAEN V1742 digitizers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E7D2050-D50D-A41F-9080-6B5CE4E393C1}"/>
              </a:ext>
            </a:extLst>
          </p:cNvPr>
          <p:cNvSpPr/>
          <p:nvPr/>
        </p:nvSpPr>
        <p:spPr>
          <a:xfrm>
            <a:off x="4329575" y="3239900"/>
            <a:ext cx="3238051" cy="131243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Helvetica" pitchFamily="2" charset="0"/>
              </a:rPr>
              <a:t>Our custom FEE + </a:t>
            </a:r>
          </a:p>
          <a:p>
            <a:pPr algn="ctr"/>
            <a:r>
              <a:rPr lang="en-GB" b="1" dirty="0">
                <a:latin typeface="Helvetica" pitchFamily="2" charset="0"/>
              </a:rPr>
              <a:t>CAEN DT5203 </a:t>
            </a:r>
            <a:r>
              <a:rPr lang="en-GB" b="1" dirty="0" err="1">
                <a:latin typeface="Helvetica" pitchFamily="2" charset="0"/>
              </a:rPr>
              <a:t>picoTDC</a:t>
            </a:r>
            <a:endParaRPr lang="en-GB" b="1" dirty="0">
              <a:latin typeface="Helvetica" pitchFamily="2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44C910A-89B6-41AA-F5AE-E0C58B6F6922}"/>
              </a:ext>
            </a:extLst>
          </p:cNvPr>
          <p:cNvSpPr/>
          <p:nvPr/>
        </p:nvSpPr>
        <p:spPr>
          <a:xfrm>
            <a:off x="8523077" y="3230870"/>
            <a:ext cx="3238051" cy="131243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Helvetica" pitchFamily="2" charset="0"/>
              </a:rPr>
              <a:t>CAEN DT5204 board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9621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CDCA79-2833-1CA2-B95D-41194030F4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close-up of a circuit board&#10;&#10;Description automatically generated">
            <a:extLst>
              <a:ext uri="{FF2B5EF4-FFF2-40B4-BE49-F238E27FC236}">
                <a16:creationId xmlns:a16="http://schemas.microsoft.com/office/drawing/2014/main" id="{674F218F-4D55-C67B-F1B5-337BACEE1C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0675" y="3627193"/>
            <a:ext cx="3086914" cy="3206493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96890890-BAA7-E455-F943-0F9E8BFF1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2454" y="-197128"/>
            <a:ext cx="10515600" cy="1325563"/>
          </a:xfrm>
        </p:spPr>
        <p:txBody>
          <a:bodyPr/>
          <a:lstStyle/>
          <a:p>
            <a:r>
              <a:rPr lang="en-GB" dirty="0"/>
              <a:t>Custom FEE + </a:t>
            </a:r>
            <a:r>
              <a:rPr lang="en-GB" b="1" dirty="0">
                <a:latin typeface="Helvetica" pitchFamily="2" charset="0"/>
              </a:rPr>
              <a:t>CAEN V1742 </a:t>
            </a:r>
            <a:endParaRPr lang="en-GB" dirty="0"/>
          </a:p>
        </p:txBody>
      </p:sp>
      <p:sp>
        <p:nvSpPr>
          <p:cNvPr id="10" name="Crilin (crystal calorimeter with longitudinal information): ECAL R&amp;D for the future Muon Collider, which is being considered as an option for a next generation facility; studies for 3 and 10 TeV designs are being carried out">
            <a:extLst>
              <a:ext uri="{FF2B5EF4-FFF2-40B4-BE49-F238E27FC236}">
                <a16:creationId xmlns:a16="http://schemas.microsoft.com/office/drawing/2014/main" id="{E546ED17-5D0F-BF93-4D0E-79AF5BC509FC}"/>
              </a:ext>
            </a:extLst>
          </p:cNvPr>
          <p:cNvSpPr txBox="1">
            <a:spLocks/>
          </p:cNvSpPr>
          <p:nvPr/>
        </p:nvSpPr>
        <p:spPr>
          <a:xfrm>
            <a:off x="430872" y="1496597"/>
            <a:ext cx="11059333" cy="2394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  <a:defRPr sz="3900"/>
            </a:pPr>
            <a:endParaRPr lang="en-GB" sz="2000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43BA505-E508-67E5-79D1-0E4C55F45C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lang="it-IT" sz="1400" dirty="0" err="1"/>
              <a:t>Feb</a:t>
            </a:r>
            <a:r>
              <a:rPr lang="it-IT" sz="1400" dirty="0"/>
              <a:t> 20 2025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1BCE4-6F32-E22C-4AAF-74E5EDE4B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4930" y="6492875"/>
            <a:ext cx="7053470" cy="365125"/>
          </a:xfrm>
        </p:spPr>
        <p:txBody>
          <a:bodyPr/>
          <a:lstStyle/>
          <a:p>
            <a:r>
              <a:rPr lang="it-IT" sz="1400" dirty="0"/>
              <a:t>Front End Electronics options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D304B96-D1D6-B62C-6E1C-C199A5464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6279" y="6492875"/>
            <a:ext cx="2743200" cy="365125"/>
          </a:xfrm>
        </p:spPr>
        <p:txBody>
          <a:bodyPr/>
          <a:lstStyle/>
          <a:p>
            <a:fld id="{431C5DCD-5DC7-6A4C-8356-739A0212A9E6}" type="slidenum">
              <a:rPr lang="it-IT" sz="1400" smtClean="0"/>
              <a:t>2</a:t>
            </a:fld>
            <a:r>
              <a:rPr lang="it-IT" sz="1400" dirty="0"/>
              <a:t>/5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0494FED-5C00-4114-1D0D-FE4B1BF3B321}"/>
              </a:ext>
            </a:extLst>
          </p:cNvPr>
          <p:cNvSpPr/>
          <p:nvPr/>
        </p:nvSpPr>
        <p:spPr>
          <a:xfrm>
            <a:off x="8821428" y="2320284"/>
            <a:ext cx="3238051" cy="131243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Helvetica" pitchFamily="2" charset="0"/>
              </a:rPr>
              <a:t>Our custom FEE + </a:t>
            </a:r>
          </a:p>
          <a:p>
            <a:pPr algn="ctr"/>
            <a:r>
              <a:rPr lang="en-GB" b="1" dirty="0">
                <a:latin typeface="Helvetica" pitchFamily="2" charset="0"/>
              </a:rPr>
              <a:t>CAEN V1742 digitizers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72C11FE-506F-3AE9-CBA3-C1B926EF25B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344" t="13816" r="3545" b="5323"/>
          <a:stretch/>
        </p:blipFill>
        <p:spPr>
          <a:xfrm rot="16200000">
            <a:off x="4410731" y="2269678"/>
            <a:ext cx="2743201" cy="55454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6C928AD-1E45-42F4-42C4-68B6C0E857D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7022" t="21823" r="20023" b="24923"/>
          <a:stretch/>
        </p:blipFill>
        <p:spPr>
          <a:xfrm>
            <a:off x="280228" y="3670790"/>
            <a:ext cx="2412148" cy="2720647"/>
          </a:xfrm>
          <a:prstGeom prst="rect">
            <a:avLst/>
          </a:prstGeom>
        </p:spPr>
      </p:pic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BA78B27D-E21A-EF77-90B8-0D23B27735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521" y="1010065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100" dirty="0"/>
              <a:t>9 </a:t>
            </a:r>
            <a:r>
              <a:rPr lang="en-GB" sz="2100" dirty="0" err="1"/>
              <a:t>chn</a:t>
            </a:r>
            <a:r>
              <a:rPr lang="en-GB" sz="2100" dirty="0"/>
              <a:t> prototype of our FEE is ready to be tested</a:t>
            </a: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100" dirty="0"/>
              <a:t>DAQ and readout chain ready (same used for all recent test beams)</a:t>
            </a: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100" dirty="0"/>
              <a:t>Digitizers probably available soon (spares from PADME + ours: 8 in total needed) </a:t>
            </a:r>
            <a:r>
              <a:rPr lang="en-GB" sz="2100" dirty="0">
                <a:sym typeface="Wingdings" pitchFamily="2" charset="2"/>
              </a:rPr>
              <a:t>for all 250 channels </a:t>
            </a:r>
            <a:endParaRPr lang="en-GB" sz="2100" dirty="0"/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100" b="1" dirty="0"/>
              <a:t>Pros: </a:t>
            </a:r>
            <a:r>
              <a:rPr lang="en-GB" sz="2100" dirty="0"/>
              <a:t>all well know (and reliable) and already (or soon to be) tested </a:t>
            </a:r>
            <a:endParaRPr lang="en-GB" sz="2100" b="1" dirty="0"/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100" b="1" dirty="0"/>
              <a:t>Cons: </a:t>
            </a:r>
            <a:r>
              <a:rPr lang="en-GB" sz="2100" dirty="0"/>
              <a:t>lots of disk space occupied to digitize 250 </a:t>
            </a:r>
            <a:r>
              <a:rPr lang="en-GB" sz="2100" dirty="0" err="1"/>
              <a:t>chns</a:t>
            </a:r>
            <a:r>
              <a:rPr lang="en-GB" sz="2100" dirty="0"/>
              <a:t> waveforms</a:t>
            </a:r>
            <a:endParaRPr lang="en-GB" sz="2100" b="1" dirty="0"/>
          </a:p>
        </p:txBody>
      </p:sp>
    </p:spTree>
    <p:extLst>
      <p:ext uri="{BB962C8B-B14F-4D97-AF65-F5344CB8AC3E}">
        <p14:creationId xmlns:p14="http://schemas.microsoft.com/office/powerpoint/2010/main" val="2460870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87B178-8B57-D773-CA8C-64D9B23336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A940AD-D3DA-6447-8EB3-3ADB942A6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383" y="-9041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Custom FEE + </a:t>
            </a:r>
            <a:r>
              <a:rPr lang="en-GB" b="1" dirty="0">
                <a:latin typeface="Helvetica" pitchFamily="2" charset="0"/>
              </a:rPr>
              <a:t>CAEN DT5203 </a:t>
            </a:r>
            <a:r>
              <a:rPr lang="en-GB" b="1" dirty="0" err="1">
                <a:latin typeface="Helvetica" pitchFamily="2" charset="0"/>
              </a:rPr>
              <a:t>picoTDC</a:t>
            </a:r>
            <a:endParaRPr lang="en-GB" dirty="0"/>
          </a:p>
        </p:txBody>
      </p:sp>
      <p:sp>
        <p:nvSpPr>
          <p:cNvPr id="10" name="Crilin (crystal calorimeter with longitudinal information): ECAL R&amp;D for the future Muon Collider, which is being considered as an option for a next generation facility; studies for 3 and 10 TeV designs are being carried out">
            <a:extLst>
              <a:ext uri="{FF2B5EF4-FFF2-40B4-BE49-F238E27FC236}">
                <a16:creationId xmlns:a16="http://schemas.microsoft.com/office/drawing/2014/main" id="{C1B41C10-177B-3D07-5594-6ECD426112E7}"/>
              </a:ext>
            </a:extLst>
          </p:cNvPr>
          <p:cNvSpPr txBox="1">
            <a:spLocks/>
          </p:cNvSpPr>
          <p:nvPr/>
        </p:nvSpPr>
        <p:spPr>
          <a:xfrm>
            <a:off x="430872" y="1496597"/>
            <a:ext cx="11059333" cy="2394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  <a:defRPr sz="3900"/>
            </a:pPr>
            <a:endParaRPr lang="en-GB" sz="2000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DB56C2D-1FC8-97A3-E169-8626DC2427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lang="it-IT" sz="1400" dirty="0" err="1"/>
              <a:t>Feb</a:t>
            </a:r>
            <a:r>
              <a:rPr lang="it-IT" sz="1400" dirty="0"/>
              <a:t> 20 2025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D5AA1D-11B3-B472-FD54-4670CDF6E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4930" y="6492875"/>
            <a:ext cx="7053470" cy="365125"/>
          </a:xfrm>
        </p:spPr>
        <p:txBody>
          <a:bodyPr/>
          <a:lstStyle/>
          <a:p>
            <a:r>
              <a:rPr lang="it-IT" sz="1400" dirty="0"/>
              <a:t>Front End Electronics options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3103AC6-1F4C-6968-BCE1-A8F5355C0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6279" y="6492875"/>
            <a:ext cx="2743200" cy="365125"/>
          </a:xfrm>
        </p:spPr>
        <p:txBody>
          <a:bodyPr/>
          <a:lstStyle/>
          <a:p>
            <a:fld id="{431C5DCD-5DC7-6A4C-8356-739A0212A9E6}" type="slidenum">
              <a:rPr lang="it-IT" sz="1400" smtClean="0"/>
              <a:t>3</a:t>
            </a:fld>
            <a:r>
              <a:rPr lang="it-IT" sz="1400" dirty="0"/>
              <a:t>/5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5D543A-12A2-8713-4F24-8F0A37FC2AFD}"/>
              </a:ext>
            </a:extLst>
          </p:cNvPr>
          <p:cNvSpPr/>
          <p:nvPr/>
        </p:nvSpPr>
        <p:spPr>
          <a:xfrm>
            <a:off x="8831881" y="2503513"/>
            <a:ext cx="3238051" cy="131243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Helvetica" pitchFamily="2" charset="0"/>
              </a:rPr>
              <a:t>Our custom FEE + </a:t>
            </a:r>
          </a:p>
          <a:p>
            <a:pPr algn="ctr"/>
            <a:r>
              <a:rPr lang="en-GB" b="1" dirty="0">
                <a:latin typeface="Helvetica" pitchFamily="2" charset="0"/>
              </a:rPr>
              <a:t>CAEN DT5203 </a:t>
            </a:r>
            <a:r>
              <a:rPr lang="en-GB" b="1" dirty="0" err="1">
                <a:latin typeface="Helvetica" pitchFamily="2" charset="0"/>
              </a:rPr>
              <a:t>picoTDC</a:t>
            </a:r>
            <a:endParaRPr lang="en-GB" b="1" dirty="0">
              <a:latin typeface="Helvetica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F490D4E-36BB-C264-EDFE-F1A4E334620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5344" t="13816" r="3545" b="5323"/>
          <a:stretch/>
        </p:blipFill>
        <p:spPr>
          <a:xfrm rot="16200000">
            <a:off x="4281755" y="2614755"/>
            <a:ext cx="2499860" cy="505350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4DF2512-F8BF-C69A-493D-BEB4E248B96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022" t="23788" r="20023" b="29510"/>
          <a:stretch/>
        </p:blipFill>
        <p:spPr>
          <a:xfrm>
            <a:off x="315310" y="3891578"/>
            <a:ext cx="2527302" cy="2499859"/>
          </a:xfrm>
          <a:prstGeom prst="rect">
            <a:avLst/>
          </a:prstGeom>
        </p:spPr>
      </p:pic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20C9DA5F-2086-77BE-B697-6443DC7DF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954546"/>
            <a:ext cx="11571891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400" dirty="0"/>
              <a:t>9 </a:t>
            </a:r>
            <a:r>
              <a:rPr lang="en-GB" sz="2400" dirty="0" err="1"/>
              <a:t>chn</a:t>
            </a:r>
            <a:r>
              <a:rPr lang="en-GB" sz="2400" dirty="0"/>
              <a:t> prototype of our FEE is ready to be tested</a:t>
            </a: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400" dirty="0"/>
              <a:t> each DT5203 </a:t>
            </a:r>
            <a:r>
              <a:rPr lang="en-GB" sz="2400" dirty="0" err="1"/>
              <a:t>picoTDC</a:t>
            </a:r>
            <a:r>
              <a:rPr lang="en-GB" sz="2400" dirty="0"/>
              <a:t> has 64 channels available for readout</a:t>
            </a: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400" dirty="0"/>
              <a:t>DAQ to be built from scratch (built in software already installed and ready to be tested), calibration for ToT vs Q conversion needed </a:t>
            </a: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400" b="1" dirty="0"/>
              <a:t>Pros: </a:t>
            </a:r>
            <a:r>
              <a:rPr lang="en-GB" sz="2400" dirty="0"/>
              <a:t>data size significantly reduced, great time resolution</a:t>
            </a:r>
            <a:endParaRPr lang="en-GB" sz="2400" b="1" dirty="0"/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400" b="1" dirty="0"/>
              <a:t>Cons: </a:t>
            </a:r>
            <a:r>
              <a:rPr lang="en-GB" sz="2400" dirty="0"/>
              <a:t>unknown resolution in charge with ToT method</a:t>
            </a:r>
            <a:endParaRPr lang="en-GB" sz="2400" b="1" dirty="0"/>
          </a:p>
        </p:txBody>
      </p:sp>
      <p:pic>
        <p:nvPicPr>
          <p:cNvPr id="13" name="Picture 12" descr="A red and black electrical box with wires&#10;&#10;Description automatically generated">
            <a:extLst>
              <a:ext uri="{FF2B5EF4-FFF2-40B4-BE49-F238E27FC236}">
                <a16:creationId xmlns:a16="http://schemas.microsoft.com/office/drawing/2014/main" id="{156067EA-DF92-9F84-4331-DCBF091FB06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9197" t="11846" r="37846" b="12987"/>
          <a:stretch/>
        </p:blipFill>
        <p:spPr>
          <a:xfrm rot="5400000">
            <a:off x="9016209" y="3530956"/>
            <a:ext cx="2474055" cy="3246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081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3118A-1D08-4D57-5338-FE5013A17B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back of a device&#10;&#10;Description automatically generated">
            <a:extLst>
              <a:ext uri="{FF2B5EF4-FFF2-40B4-BE49-F238E27FC236}">
                <a16:creationId xmlns:a16="http://schemas.microsoft.com/office/drawing/2014/main" id="{F2C70764-119C-2F7F-0289-830D13798F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7348" y="3411299"/>
            <a:ext cx="4097862" cy="3122675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047A2EF8-223D-2171-6DCD-5C5E45E59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383" y="-9041"/>
            <a:ext cx="10515600" cy="1325563"/>
          </a:xfrm>
        </p:spPr>
        <p:txBody>
          <a:bodyPr>
            <a:normAutofit/>
          </a:bodyPr>
          <a:lstStyle/>
          <a:p>
            <a:r>
              <a:rPr lang="en-GB" b="1" dirty="0">
                <a:latin typeface="Helvetica" pitchFamily="2" charset="0"/>
              </a:rPr>
              <a:t>CAEN DT5204</a:t>
            </a:r>
            <a:endParaRPr lang="en-GB" dirty="0"/>
          </a:p>
        </p:txBody>
      </p:sp>
      <p:sp>
        <p:nvSpPr>
          <p:cNvPr id="10" name="Crilin (crystal calorimeter with longitudinal information): ECAL R&amp;D for the future Muon Collider, which is being considered as an option for a next generation facility; studies for 3 and 10 TeV designs are being carried out">
            <a:extLst>
              <a:ext uri="{FF2B5EF4-FFF2-40B4-BE49-F238E27FC236}">
                <a16:creationId xmlns:a16="http://schemas.microsoft.com/office/drawing/2014/main" id="{6667924E-1261-21C9-6CAF-6F3DA5E796E7}"/>
              </a:ext>
            </a:extLst>
          </p:cNvPr>
          <p:cNvSpPr txBox="1">
            <a:spLocks/>
          </p:cNvSpPr>
          <p:nvPr/>
        </p:nvSpPr>
        <p:spPr>
          <a:xfrm>
            <a:off x="430872" y="1496597"/>
            <a:ext cx="11059333" cy="2394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  <a:defRPr sz="3900"/>
            </a:pPr>
            <a:endParaRPr lang="en-GB" sz="2000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F762499-3699-9080-CDC6-9DB62B8BF9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lang="it-IT" sz="1400" dirty="0" err="1"/>
              <a:t>Feb</a:t>
            </a:r>
            <a:r>
              <a:rPr lang="it-IT" sz="1400" dirty="0"/>
              <a:t> 20 2025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0A87DC-6F5A-E625-D198-C7D707BD2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4930" y="6492875"/>
            <a:ext cx="7053470" cy="365125"/>
          </a:xfrm>
        </p:spPr>
        <p:txBody>
          <a:bodyPr/>
          <a:lstStyle/>
          <a:p>
            <a:r>
              <a:rPr lang="it-IT" sz="1400" dirty="0"/>
              <a:t>Front End Electronics options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61E6A6A-46CC-8557-9F02-DE62E3FEB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6279" y="6492875"/>
            <a:ext cx="2743200" cy="365125"/>
          </a:xfrm>
        </p:spPr>
        <p:txBody>
          <a:bodyPr/>
          <a:lstStyle/>
          <a:p>
            <a:fld id="{431C5DCD-5DC7-6A4C-8356-739A0212A9E6}" type="slidenum">
              <a:rPr lang="it-IT" sz="1400" smtClean="0"/>
              <a:t>4</a:t>
            </a:fld>
            <a:r>
              <a:rPr lang="it-IT" sz="1400" dirty="0"/>
              <a:t>/5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43E0DD6-FFD6-7C78-8C02-AE7EFE454CE2}"/>
              </a:ext>
            </a:extLst>
          </p:cNvPr>
          <p:cNvSpPr/>
          <p:nvPr/>
        </p:nvSpPr>
        <p:spPr>
          <a:xfrm>
            <a:off x="8821428" y="2939611"/>
            <a:ext cx="3238051" cy="131243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Helvetica" pitchFamily="2" charset="0"/>
              </a:rPr>
              <a:t>CAEN DT5204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011C22-A918-EC76-AF0C-243F096852C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022" t="23788" r="20023" b="29510"/>
          <a:stretch/>
        </p:blipFill>
        <p:spPr>
          <a:xfrm>
            <a:off x="315310" y="3891578"/>
            <a:ext cx="2527302" cy="2499859"/>
          </a:xfrm>
          <a:prstGeom prst="rect">
            <a:avLst/>
          </a:prstGeom>
        </p:spPr>
      </p:pic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9E8C7126-2BA3-C829-5288-89E41D5367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954546"/>
            <a:ext cx="11571891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400" dirty="0"/>
              <a:t> Integrated amplification electronics, based on the 64-channel </a:t>
            </a:r>
            <a:r>
              <a:rPr lang="en-GB" sz="2400" dirty="0" err="1"/>
              <a:t>Radioroc</a:t>
            </a:r>
            <a:r>
              <a:rPr lang="en-GB" sz="2400" dirty="0"/>
              <a:t> unit for FERS-5200 and Pico TDC (total cost for 250 channels ~ 60k EUR)</a:t>
            </a: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400" dirty="0"/>
              <a:t>DAQ to be built from scratch, also this has a built in DAQ software </a:t>
            </a:r>
            <a:endParaRPr lang="en-GB" sz="2400" b="1" dirty="0"/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400" b="1" dirty="0"/>
              <a:t>Pros: </a:t>
            </a:r>
            <a:r>
              <a:rPr lang="en-GB" sz="2400" dirty="0"/>
              <a:t>data size significantly reduced, same time resolution of </a:t>
            </a:r>
            <a:r>
              <a:rPr lang="en-GB" sz="2400" dirty="0" err="1"/>
              <a:t>picoTDC</a:t>
            </a:r>
            <a:endParaRPr lang="en-GB" sz="2400" b="1" dirty="0"/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400" b="1" dirty="0"/>
              <a:t>Cons: </a:t>
            </a:r>
            <a:r>
              <a:rPr lang="en-GB" sz="2400" dirty="0"/>
              <a:t>unknown resolution in charge</a:t>
            </a: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400" b="1" dirty="0"/>
              <a:t>ready (most probably) for June</a:t>
            </a:r>
          </a:p>
        </p:txBody>
      </p:sp>
      <p:pic>
        <p:nvPicPr>
          <p:cNvPr id="15" name="Picture 14" descr="A close-up of a circuit board&#10;&#10;Description automatically generated">
            <a:extLst>
              <a:ext uri="{FF2B5EF4-FFF2-40B4-BE49-F238E27FC236}">
                <a16:creationId xmlns:a16="http://schemas.microsoft.com/office/drawing/2014/main" id="{8FD7BFF5-BCB0-62FB-C362-F5CC8AEF2E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4342" y="3985826"/>
            <a:ext cx="4580656" cy="249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430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3974CA-056E-2149-3539-4EE49761A8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F9B2447-AA48-935D-4682-2196BF12F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410" y="-101600"/>
            <a:ext cx="11197590" cy="1325563"/>
          </a:xfrm>
        </p:spPr>
        <p:txBody>
          <a:bodyPr>
            <a:normAutofit/>
          </a:bodyPr>
          <a:lstStyle/>
          <a:p>
            <a:r>
              <a:rPr lang="en-GB" dirty="0"/>
              <a:t>Testing stages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64081BE-F508-F869-B316-031AA6651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056586"/>
            <a:ext cx="11366500" cy="4351338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en-GB" sz="2400" b="1" dirty="0"/>
              <a:t>Laser test to check our FEE + v1742 or </a:t>
            </a:r>
            <a:r>
              <a:rPr lang="en-GB" sz="2400" b="1" dirty="0" err="1"/>
              <a:t>picoTDC</a:t>
            </a:r>
            <a:endParaRPr lang="en-GB" sz="2400" b="1" dirty="0"/>
          </a:p>
          <a:p>
            <a:pPr lvl="1">
              <a:lnSpc>
                <a:spcPct val="100000"/>
              </a:lnSpc>
            </a:pPr>
            <a:r>
              <a:rPr lang="en-GB" dirty="0"/>
              <a:t>Check cross talk between channels and timing performances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First test bench to compare the performances between option 1 and 2 acquisitions and start the production for the FEE boards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GB" sz="2400" b="1" dirty="0"/>
              <a:t>Test beam at PS</a:t>
            </a:r>
            <a:r>
              <a:rPr lang="en-GB" sz="2400" dirty="0"/>
              <a:t> (probably end of August) to compare all 3 options and start familiarizing with the DAQ before the final prototype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6F03E81-4C1B-BA6B-5697-97FEB83905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9500" y="3837977"/>
            <a:ext cx="4620100" cy="2500154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9069C8F-CDCF-1C00-8171-112BAC3EBA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lang="it-IT" sz="1400" dirty="0" err="1"/>
              <a:t>Feb</a:t>
            </a:r>
            <a:r>
              <a:rPr lang="it-IT" sz="1400" dirty="0"/>
              <a:t> 20 2025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65A9C4B-5E69-4592-67D2-C17406514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4930" y="6492875"/>
            <a:ext cx="7053470" cy="365125"/>
          </a:xfrm>
        </p:spPr>
        <p:txBody>
          <a:bodyPr/>
          <a:lstStyle/>
          <a:p>
            <a:r>
              <a:rPr lang="it-IT" sz="1400" dirty="0"/>
              <a:t>Front End Electronics options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54A481-32F9-8FCD-3BAD-05DEDD912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6279" y="6492875"/>
            <a:ext cx="2743200" cy="365125"/>
          </a:xfrm>
        </p:spPr>
        <p:txBody>
          <a:bodyPr/>
          <a:lstStyle/>
          <a:p>
            <a:fld id="{431C5DCD-5DC7-6A4C-8356-739A0212A9E6}" type="slidenum">
              <a:rPr lang="it-IT" sz="1400" smtClean="0"/>
              <a:t>5</a:t>
            </a:fld>
            <a:r>
              <a:rPr lang="it-IT" sz="1400" dirty="0"/>
              <a:t>/5</a:t>
            </a:r>
          </a:p>
        </p:txBody>
      </p:sp>
    </p:spTree>
    <p:extLst>
      <p:ext uri="{BB962C8B-B14F-4D97-AF65-F5344CB8AC3E}">
        <p14:creationId xmlns:p14="http://schemas.microsoft.com/office/powerpoint/2010/main" val="296514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>
            <a:extLst>
              <a:ext uri="{FF2B5EF4-FFF2-40B4-BE49-F238E27FC236}">
                <a16:creationId xmlns:a16="http://schemas.microsoft.com/office/drawing/2014/main" id="{D4616D5C-AB61-843C-E944-92355C0FFAA0}"/>
              </a:ext>
            </a:extLst>
          </p:cNvPr>
          <p:cNvSpPr txBox="1">
            <a:spLocks/>
          </p:cNvSpPr>
          <p:nvPr/>
        </p:nvSpPr>
        <p:spPr>
          <a:xfrm>
            <a:off x="0" y="2603141"/>
            <a:ext cx="12192000" cy="117548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accent1">
                    <a:lumMod val="7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endParaRPr lang="en-US" sz="5400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57B0F89D-3F03-02AD-27FC-E5FB6D404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2603141"/>
            <a:ext cx="10515600" cy="1325563"/>
          </a:xfrm>
        </p:spPr>
        <p:txBody>
          <a:bodyPr/>
          <a:lstStyle/>
          <a:p>
            <a:r>
              <a:rPr lang="en-GB" dirty="0"/>
              <a:t>Backup slides</a:t>
            </a:r>
          </a:p>
        </p:txBody>
      </p:sp>
      <p:sp>
        <p:nvSpPr>
          <p:cNvPr id="15" name="Segnaposto numero diapositiva 5">
            <a:extLst>
              <a:ext uri="{FF2B5EF4-FFF2-40B4-BE49-F238E27FC236}">
                <a16:creationId xmlns:a16="http://schemas.microsoft.com/office/drawing/2014/main" id="{5AEFC098-E891-9B8D-8746-4AE7D54A3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20504" y="6492875"/>
            <a:ext cx="3079750" cy="365125"/>
          </a:xfrm>
        </p:spPr>
        <p:txBody>
          <a:bodyPr/>
          <a:lstStyle/>
          <a:p>
            <a:fld id="{431C5DCD-5DC7-6A4C-8356-739A0212A9E6}" type="slidenum">
              <a:rPr lang="it-IT" sz="1400" smtClean="0"/>
              <a:t>6</a:t>
            </a:fld>
            <a:endParaRPr lang="it-IT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9573FA-B57F-E63A-6258-8A91FFE52C2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lang="it-IT" sz="1400" dirty="0" err="1"/>
              <a:t>Feb</a:t>
            </a:r>
            <a:r>
              <a:rPr lang="it-IT" sz="1400" dirty="0"/>
              <a:t> 20 2025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47483C-ABC1-4A35-4CE7-399158690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4930" y="6492875"/>
            <a:ext cx="7053470" cy="365125"/>
          </a:xfrm>
        </p:spPr>
        <p:txBody>
          <a:bodyPr/>
          <a:lstStyle/>
          <a:p>
            <a:r>
              <a:rPr lang="it-IT" sz="1400" dirty="0"/>
              <a:t>Front End Electronics options</a:t>
            </a:r>
          </a:p>
        </p:txBody>
      </p:sp>
    </p:spTree>
    <p:extLst>
      <p:ext uri="{BB962C8B-B14F-4D97-AF65-F5344CB8AC3E}">
        <p14:creationId xmlns:p14="http://schemas.microsoft.com/office/powerpoint/2010/main" val="3715434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FBB6C-B20A-1E9A-F1B4-933888A51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188"/>
            <a:ext cx="10776313" cy="1325563"/>
          </a:xfrm>
        </p:spPr>
        <p:txBody>
          <a:bodyPr/>
          <a:lstStyle/>
          <a:p>
            <a:r>
              <a:rPr lang="en-GB" dirty="0"/>
              <a:t>Geant4 simulation of the new prototype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6262C2-FFCB-90D9-2187-86A58643A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225" y="1196011"/>
            <a:ext cx="10515600" cy="4351338"/>
          </a:xfrm>
        </p:spPr>
        <p:txBody>
          <a:bodyPr>
            <a:normAutofit/>
          </a:bodyPr>
          <a:lstStyle/>
          <a:p>
            <a:r>
              <a:rPr lang="en-IT" sz="1800" dirty="0">
                <a:latin typeface="Helvetica" pitchFamily="2" charset="0"/>
              </a:rPr>
              <a:t>Initial proposal </a:t>
            </a:r>
            <a:r>
              <a:rPr lang="en-IT" sz="1800" b="1" dirty="0">
                <a:latin typeface="Helvetica" pitchFamily="2" charset="0"/>
              </a:rPr>
              <a:t>11x11x6 layer </a:t>
            </a:r>
            <a:r>
              <a:rPr lang="en-IT" sz="1800" dirty="0">
                <a:latin typeface="Helvetica" pitchFamily="2" charset="0"/>
              </a:rPr>
              <a:t>(crystals 10x10x40 mm</a:t>
            </a:r>
            <a:r>
              <a:rPr lang="en-IT" sz="1800" baseline="30000" dirty="0">
                <a:latin typeface="Helvetica" pitchFamily="2" charset="0"/>
              </a:rPr>
              <a:t>2</a:t>
            </a:r>
            <a:r>
              <a:rPr lang="en-IT" sz="1800" dirty="0">
                <a:latin typeface="Helvetica" pitchFamily="2" charset="0"/>
              </a:rPr>
              <a:t> each) </a:t>
            </a:r>
            <a:r>
              <a:rPr lang="en-IT" sz="1800" dirty="0">
                <a:latin typeface="Helvetica" pitchFamily="2" charset="0"/>
                <a:sym typeface="Wingdings" pitchFamily="2" charset="2"/>
              </a:rPr>
              <a:t> </a:t>
            </a:r>
            <a:r>
              <a:rPr lang="en-IT" sz="1800" b="1" dirty="0">
                <a:latin typeface="Helvetica" pitchFamily="2" charset="0"/>
                <a:sym typeface="Wingdings" pitchFamily="2" charset="2"/>
              </a:rPr>
              <a:t>2.5 R</a:t>
            </a:r>
            <a:r>
              <a:rPr lang="en-IT" sz="1800" b="1" baseline="-25000" dirty="0">
                <a:latin typeface="Helvetica" pitchFamily="2" charset="0"/>
                <a:sym typeface="Wingdings" pitchFamily="2" charset="2"/>
              </a:rPr>
              <a:t>M</a:t>
            </a:r>
            <a:r>
              <a:rPr lang="en-IT" sz="1800" b="1" dirty="0">
                <a:latin typeface="Helvetica" pitchFamily="2" charset="0"/>
                <a:sym typeface="Wingdings" pitchFamily="2" charset="2"/>
              </a:rPr>
              <a:t> – 26 X</a:t>
            </a:r>
            <a:r>
              <a:rPr lang="en-IT" sz="1800" b="1" baseline="-25000" dirty="0">
                <a:latin typeface="Helvetica" pitchFamily="2" charset="0"/>
                <a:sym typeface="Wingdings" pitchFamily="2" charset="2"/>
              </a:rPr>
              <a:t>0</a:t>
            </a:r>
          </a:p>
          <a:p>
            <a:r>
              <a:rPr lang="en-IT" sz="1800" dirty="0">
                <a:latin typeface="Helvetica" pitchFamily="2" charset="0"/>
                <a:sym typeface="Wingdings" pitchFamily="2" charset="2"/>
              </a:rPr>
              <a:t>Crystals wrapped in 150 um Mylar foils and placed a 150 um aluminum honeycomb</a:t>
            </a:r>
          </a:p>
          <a:p>
            <a:r>
              <a:rPr lang="en-IT" sz="1800" dirty="0">
                <a:latin typeface="Helvetica" pitchFamily="2" charset="0"/>
                <a:sym typeface="Wingdings" pitchFamily="2" charset="2"/>
              </a:rPr>
              <a:t>2 SiPMs 3x3 mm</a:t>
            </a:r>
            <a:r>
              <a:rPr lang="en-IT" sz="1800" baseline="30000" dirty="0">
                <a:latin typeface="Helvetica" pitchFamily="2" charset="0"/>
                <a:sym typeface="Wingdings" pitchFamily="2" charset="2"/>
              </a:rPr>
              <a:t>2</a:t>
            </a:r>
            <a:r>
              <a:rPr lang="en-IT" sz="1800" dirty="0">
                <a:latin typeface="Helvetica" pitchFamily="2" charset="0"/>
                <a:sym typeface="Wingdings" pitchFamily="2" charset="2"/>
              </a:rPr>
              <a:t> per cystal, 2 mm thick, per layer</a:t>
            </a:r>
          </a:p>
          <a:p>
            <a:r>
              <a:rPr lang="en-IT" sz="1800" dirty="0">
                <a:latin typeface="Helvetica" pitchFamily="2" charset="0"/>
                <a:sym typeface="Wingdings" pitchFamily="2" charset="2"/>
              </a:rPr>
              <a:t>2 mm thck PcB, per layer</a:t>
            </a:r>
          </a:p>
          <a:p>
            <a:r>
              <a:rPr lang="en-IT" sz="1800" dirty="0">
                <a:latin typeface="Helvetica" pitchFamily="2" charset="0"/>
                <a:sym typeface="Wingdings" pitchFamily="2" charset="2"/>
              </a:rPr>
              <a:t>Photostatistics and noise measured during beam tests : Poisson 0.3 p.e./MeV, Gauss 5 MeV</a:t>
            </a:r>
            <a:endParaRPr lang="en-IT" sz="1800" dirty="0">
              <a:latin typeface="Helvetica" pitchFamily="2" charset="0"/>
            </a:endParaRPr>
          </a:p>
          <a:p>
            <a:endParaRPr lang="en-GB" sz="1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118579-3C0D-7E5C-3A30-0CBB2D2182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371680"/>
            <a:ext cx="4296172" cy="2706030"/>
          </a:xfrm>
          <a:prstGeom prst="rect">
            <a:avLst/>
          </a:prstGeom>
        </p:spPr>
      </p:pic>
      <p:pic>
        <p:nvPicPr>
          <p:cNvPr id="9" name="Picture 81">
            <a:extLst>
              <a:ext uri="{FF2B5EF4-FFF2-40B4-BE49-F238E27FC236}">
                <a16:creationId xmlns:a16="http://schemas.microsoft.com/office/drawing/2014/main" id="{F97B8A5E-098A-F799-DBD3-2488202D5A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9507" y="2905677"/>
            <a:ext cx="4779101" cy="3742773"/>
          </a:xfrm>
          <a:prstGeom prst="rect">
            <a:avLst/>
          </a:prstGeo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6E2C124-D117-D169-FCC0-7BA361481D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3850" y="6492980"/>
            <a:ext cx="3079750" cy="365125"/>
          </a:xfrm>
        </p:spPr>
        <p:txBody>
          <a:bodyPr/>
          <a:lstStyle/>
          <a:p>
            <a:r>
              <a:rPr lang="it-IT" sz="1400" dirty="0" err="1"/>
              <a:t>Oct</a:t>
            </a:r>
            <a:r>
              <a:rPr lang="it-IT" sz="1400" dirty="0"/>
              <a:t> 31 2024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8AA010F-AE2C-2A54-0135-A0FCFF3F8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23663" y="6492980"/>
            <a:ext cx="8443608" cy="365125"/>
          </a:xfrm>
        </p:spPr>
        <p:txBody>
          <a:bodyPr/>
          <a:lstStyle/>
          <a:p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Crilin: a Crystal calorImeter with 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Longitudinal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InformatioN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E. Di Meco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DAD9190-E034-AF26-26EC-D03DE855B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980"/>
            <a:ext cx="3079750" cy="365125"/>
          </a:xfrm>
        </p:spPr>
        <p:txBody>
          <a:bodyPr/>
          <a:lstStyle/>
          <a:p>
            <a:r>
              <a:rPr lang="it-IT" sz="1400" dirty="0"/>
              <a:t> </a:t>
            </a:r>
            <a:fld id="{431C5DCD-5DC7-6A4C-8356-739A0212A9E6}" type="slidenum">
              <a:rPr lang="it-IT" sz="1400" smtClean="0"/>
              <a:t>7</a:t>
            </a:fld>
            <a:r>
              <a:rPr lang="it-IT" sz="1400" dirty="0"/>
              <a:t>/11</a:t>
            </a:r>
          </a:p>
        </p:txBody>
      </p:sp>
    </p:spTree>
    <p:extLst>
      <p:ext uri="{BB962C8B-B14F-4D97-AF65-F5344CB8AC3E}">
        <p14:creationId xmlns:p14="http://schemas.microsoft.com/office/powerpoint/2010/main" val="2288191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E5E8E8-40DE-B427-6AFB-54940F829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3028" y="1112361"/>
            <a:ext cx="11908972" cy="4351338"/>
          </a:xfrm>
        </p:spPr>
        <p:txBody>
          <a:bodyPr>
            <a:normAutofit/>
          </a:bodyPr>
          <a:lstStyle/>
          <a:p>
            <a:r>
              <a:rPr lang="en-GB" sz="2000" dirty="0">
                <a:latin typeface="Helvetica" pitchFamily="2" charset="0"/>
              </a:rPr>
              <a:t>By setting a threshold similar to that expected for the Muon Collider (i.e. 40 MeV) per crystal, we optimized the number of crystals, with the goal of minimizing the energy resolution loss 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Helvetica" pitchFamily="2" charset="0"/>
              </a:rPr>
              <a:t>→ optimization performed for an electron beam with 100 GeV of energy.</a:t>
            </a:r>
            <a:endParaRPr lang="en-IT" sz="2000" dirty="0">
              <a:solidFill>
                <a:schemeClr val="accent1">
                  <a:lumMod val="75000"/>
                </a:schemeClr>
              </a:solidFill>
              <a:latin typeface="Helvetica" pitchFamily="2" charset="0"/>
            </a:endParaRP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D1F1E87D-A5AD-4A4E-AF16-113C19334CE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T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4A2D3E-4882-35E5-2214-6D85A17E7C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08202"/>
            <a:ext cx="6622860" cy="39719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67AB33D-B8EF-3F14-FB16-96478A74389A}"/>
              </a:ext>
            </a:extLst>
          </p:cNvPr>
          <p:cNvSpPr txBox="1"/>
          <p:nvPr/>
        </p:nvSpPr>
        <p:spPr>
          <a:xfrm>
            <a:off x="283028" y="3105834"/>
            <a:ext cx="2814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dirty="0">
                <a:solidFill>
                  <a:srgbClr val="FF0000"/>
                </a:solidFill>
              </a:rPr>
              <a:t>11x11 x6 layer </a:t>
            </a:r>
          </a:p>
          <a:p>
            <a:pPr algn="ctr"/>
            <a:r>
              <a:rPr lang="en-IT" dirty="0">
                <a:solidFill>
                  <a:srgbClr val="FF0000"/>
                </a:solidFill>
                <a:latin typeface="Symbol" pitchFamily="2" charset="2"/>
              </a:rPr>
              <a:t>s</a:t>
            </a:r>
            <a:r>
              <a:rPr lang="en-IT" baseline="-25000" dirty="0">
                <a:solidFill>
                  <a:srgbClr val="FF0000"/>
                </a:solidFill>
                <a:latin typeface="Symbol" pitchFamily="2" charset="2"/>
              </a:rPr>
              <a:t>E</a:t>
            </a:r>
            <a:r>
              <a:rPr lang="en-IT" dirty="0">
                <a:solidFill>
                  <a:srgbClr val="FF0000"/>
                </a:solidFill>
                <a:latin typeface="Symbol" pitchFamily="2" charset="2"/>
              </a:rPr>
              <a:t>/E </a:t>
            </a:r>
            <a:r>
              <a:rPr lang="en-IT" baseline="-25000" dirty="0">
                <a:solidFill>
                  <a:srgbClr val="FF0000"/>
                </a:solidFill>
                <a:latin typeface="Symbol" pitchFamily="2" charset="2"/>
              </a:rPr>
              <a:t>(100 </a:t>
            </a:r>
            <a:r>
              <a:rPr lang="en-IT" baseline="-25000" dirty="0">
                <a:solidFill>
                  <a:srgbClr val="FF0000"/>
                </a:solidFill>
                <a:latin typeface="Helvetica" pitchFamily="2" charset="0"/>
              </a:rPr>
              <a:t>GeV</a:t>
            </a:r>
            <a:r>
              <a:rPr lang="en-IT" baseline="-25000" dirty="0">
                <a:solidFill>
                  <a:srgbClr val="FF0000"/>
                </a:solidFill>
                <a:latin typeface="Symbol" pitchFamily="2" charset="2"/>
              </a:rPr>
              <a:t>) </a:t>
            </a:r>
            <a:r>
              <a:rPr lang="en-IT" dirty="0">
                <a:solidFill>
                  <a:srgbClr val="FF0000"/>
                </a:solidFill>
                <a:latin typeface="Symbol" pitchFamily="2" charset="2"/>
              </a:rPr>
              <a:t>= 0.8%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E614F2-9DBD-87E1-4219-DE81FE73D5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1428" y="2868816"/>
            <a:ext cx="5582803" cy="315549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72018E61-6DDB-D410-2A78-8F31F5DF2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2510" y="0"/>
            <a:ext cx="10515600" cy="1325563"/>
          </a:xfrm>
        </p:spPr>
        <p:txBody>
          <a:bodyPr/>
          <a:lstStyle/>
          <a:p>
            <a:r>
              <a:rPr lang="en-GB" dirty="0"/>
              <a:t>Number of crystals optimization</a:t>
            </a:r>
          </a:p>
        </p:txBody>
      </p:sp>
      <p:sp>
        <p:nvSpPr>
          <p:cNvPr id="11" name="Segnaposto data 3">
            <a:extLst>
              <a:ext uri="{FF2B5EF4-FFF2-40B4-BE49-F238E27FC236}">
                <a16:creationId xmlns:a16="http://schemas.microsoft.com/office/drawing/2014/main" id="{6E56CBB9-ED31-CFB0-99CB-A916442E8D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3850" y="6492980"/>
            <a:ext cx="3079750" cy="365125"/>
          </a:xfrm>
        </p:spPr>
        <p:txBody>
          <a:bodyPr/>
          <a:lstStyle/>
          <a:p>
            <a:r>
              <a:rPr lang="it-IT" sz="1400" dirty="0" err="1"/>
              <a:t>Oct</a:t>
            </a:r>
            <a:r>
              <a:rPr lang="it-IT" sz="1400" dirty="0"/>
              <a:t> 31 2024</a:t>
            </a:r>
          </a:p>
        </p:txBody>
      </p:sp>
      <p:sp>
        <p:nvSpPr>
          <p:cNvPr id="12" name="Segnaposto piè di pagina 4">
            <a:extLst>
              <a:ext uri="{FF2B5EF4-FFF2-40B4-BE49-F238E27FC236}">
                <a16:creationId xmlns:a16="http://schemas.microsoft.com/office/drawing/2014/main" id="{85FDFB1A-3906-71BD-BD2D-DB48DCC4A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23663" y="6492980"/>
            <a:ext cx="8443608" cy="365125"/>
          </a:xfrm>
        </p:spPr>
        <p:txBody>
          <a:bodyPr/>
          <a:lstStyle/>
          <a:p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Crilin: a Crystal calorImeter with 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Longitudinal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InformatioN</a:t>
            </a:r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E. Di Meco</a:t>
            </a:r>
          </a:p>
        </p:txBody>
      </p:sp>
      <p:sp>
        <p:nvSpPr>
          <p:cNvPr id="13" name="Segnaposto numero diapositiva 5">
            <a:extLst>
              <a:ext uri="{FF2B5EF4-FFF2-40B4-BE49-F238E27FC236}">
                <a16:creationId xmlns:a16="http://schemas.microsoft.com/office/drawing/2014/main" id="{7BD84021-B1C4-5456-5923-9266D8600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980"/>
            <a:ext cx="3079750" cy="365125"/>
          </a:xfrm>
        </p:spPr>
        <p:txBody>
          <a:bodyPr/>
          <a:lstStyle/>
          <a:p>
            <a:r>
              <a:rPr lang="it-IT" sz="1400" dirty="0"/>
              <a:t> </a:t>
            </a:r>
            <a:fld id="{431C5DCD-5DC7-6A4C-8356-739A0212A9E6}" type="slidenum">
              <a:rPr lang="it-IT" sz="1400" smtClean="0"/>
              <a:t>8</a:t>
            </a:fld>
            <a:r>
              <a:rPr lang="it-IT" sz="1400" dirty="0"/>
              <a:t>/11</a:t>
            </a:r>
          </a:p>
        </p:txBody>
      </p:sp>
    </p:spTree>
    <p:extLst>
      <p:ext uri="{BB962C8B-B14F-4D97-AF65-F5344CB8AC3E}">
        <p14:creationId xmlns:p14="http://schemas.microsoft.com/office/powerpoint/2010/main" val="24383014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72922</TotalTime>
  <Words>1064</Words>
  <Application>Microsoft Macintosh PowerPoint</Application>
  <PresentationFormat>Widescreen</PresentationFormat>
  <Paragraphs>129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Century Gothic</vt:lpstr>
      <vt:lpstr>Helvetica</vt:lpstr>
      <vt:lpstr>Helvetica Neue</vt:lpstr>
      <vt:lpstr>Symbol</vt:lpstr>
      <vt:lpstr>Wingdings</vt:lpstr>
      <vt:lpstr>Tema di Office</vt:lpstr>
      <vt:lpstr>Front End Electronics options  </vt:lpstr>
      <vt:lpstr>Three FEE Choices</vt:lpstr>
      <vt:lpstr>Custom FEE + CAEN V1742 </vt:lpstr>
      <vt:lpstr>Custom FEE + CAEN DT5203 picoTDC</vt:lpstr>
      <vt:lpstr>CAEN DT5204</vt:lpstr>
      <vt:lpstr>Testing stages</vt:lpstr>
      <vt:lpstr>Backup slides</vt:lpstr>
      <vt:lpstr>Geant4 simulation of the new prototype  </vt:lpstr>
      <vt:lpstr>Number of crystals optimization</vt:lpstr>
      <vt:lpstr>Number of layers optimization</vt:lpstr>
      <vt:lpstr>Energy resolution and linearity</vt:lpstr>
      <vt:lpstr>Prototype development -2 </vt:lpstr>
      <vt:lpstr>Crilin Module Prototype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Elisa Di Meco</dc:creator>
  <cp:lastModifiedBy>Elisa Di Meco</cp:lastModifiedBy>
  <cp:revision>221</cp:revision>
  <dcterms:created xsi:type="dcterms:W3CDTF">2023-06-05T08:54:51Z</dcterms:created>
  <dcterms:modified xsi:type="dcterms:W3CDTF">2025-02-24T08:37:42Z</dcterms:modified>
</cp:coreProperties>
</file>