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18"/>
  </p:notesMasterIdLst>
  <p:handoutMasterIdLst>
    <p:handoutMasterId r:id="rId19"/>
  </p:handoutMasterIdLst>
  <p:sldIdLst>
    <p:sldId id="279" r:id="rId3"/>
    <p:sldId id="281" r:id="rId4"/>
    <p:sldId id="280" r:id="rId5"/>
    <p:sldId id="283" r:id="rId6"/>
    <p:sldId id="284" r:id="rId7"/>
    <p:sldId id="285" r:id="rId8"/>
    <p:sldId id="286" r:id="rId9"/>
    <p:sldId id="287" r:id="rId10"/>
    <p:sldId id="295" r:id="rId11"/>
    <p:sldId id="293" r:id="rId12"/>
    <p:sldId id="290" r:id="rId13"/>
    <p:sldId id="294" r:id="rId14"/>
    <p:sldId id="291" r:id="rId15"/>
    <p:sldId id="292" r:id="rId16"/>
    <p:sldId id="29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2DC0"/>
    <a:srgbClr val="970080"/>
    <a:srgbClr val="CA0000"/>
    <a:srgbClr val="7D362E"/>
    <a:srgbClr val="FEF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1096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2D9AB-E4B1-B943-A869-4CA69741CDC7}" type="datetimeFigureOut">
              <a:rPr lang="en-US" smtClean="0"/>
              <a:t>01.11.24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83EB9-9DB3-7949-91D9-8D15B1F45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484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B1853-9858-7C4E-B786-137BFEF54754}" type="datetimeFigureOut">
              <a:rPr lang="en-US" smtClean="0"/>
              <a:pPr/>
              <a:t>01.11.24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CC7E5-95AA-EA41-AE59-BAD8BF8D087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9856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A91EB26-30EB-CC45-B482-CB38A26D472B}" type="slidenum">
              <a:rPr lang="en-US" sz="1200" b="0">
                <a:solidFill>
                  <a:srgbClr val="000000"/>
                </a:solidFill>
              </a:rPr>
              <a:pPr/>
              <a:t>2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4188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4C05FB-B212-9845-AB18-A6271FE2B05C}" type="slidenum">
              <a:rPr lang="en-US" sz="1200" b="0">
                <a:solidFill>
                  <a:srgbClr val="000000"/>
                </a:solidFill>
              </a:rPr>
              <a:pPr/>
              <a:t>3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/>
              <a:t>S</a:t>
            </a:r>
            <a:r>
              <a:rPr lang="en-GB"/>
              <a:t>trange particles are hadrons </a:t>
            </a:r>
            <a:r>
              <a:rPr lang="en-US"/>
              <a:t>–</a:t>
            </a:r>
            <a:r>
              <a:rPr lang="en-GB"/>
              <a:t> composite particle smade of quarks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94BD5C8-321E-2945-A580-F6C1FF1949C6}" type="slidenum">
              <a:rPr lang="en-US" sz="1200" b="0">
                <a:solidFill>
                  <a:srgbClr val="000000"/>
                </a:solidFill>
              </a:rPr>
              <a:pPr/>
              <a:t>4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915544F-FD49-3140-B5D0-E51DB5958F04}" type="slidenum">
              <a:rPr lang="en-US" sz="1200" b="0">
                <a:solidFill>
                  <a:srgbClr val="000000"/>
                </a:solidFill>
              </a:rPr>
              <a:pPr/>
              <a:t>5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215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10A42A-48AC-8A43-A722-2FE464D893C6}" type="slidenum">
              <a:rPr lang="en-US" sz="1200" b="0">
                <a:solidFill>
                  <a:srgbClr val="000000"/>
                </a:solidFill>
              </a:rPr>
              <a:pPr/>
              <a:t>6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215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EC1D591-D370-0F40-805E-F86D83125480}" type="slidenum">
              <a:rPr lang="en-US" sz="1200" b="0">
                <a:solidFill>
                  <a:srgbClr val="000000"/>
                </a:solidFill>
              </a:rPr>
              <a:pPr/>
              <a:t>7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AB8A206-7157-C740-AD39-DB755B8B5EF3}" type="slidenum">
              <a:rPr lang="en-US" sz="1200" b="0">
                <a:solidFill>
                  <a:srgbClr val="000000"/>
                </a:solidFill>
              </a:rPr>
              <a:pPr/>
              <a:t>8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92171A4-72F8-2F42-BC33-6375FE26D3E1}" type="slidenum">
              <a:rPr lang="en-US" sz="1200" b="0">
                <a:solidFill>
                  <a:srgbClr val="000000"/>
                </a:solidFill>
              </a:rPr>
              <a:pPr/>
              <a:t>10</a:t>
            </a:fld>
            <a:endParaRPr lang="en-US" sz="1200" b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F63DF0-896C-3647-B829-BC2E85D5E15E}" type="slidenum">
              <a:rPr lang="en-US" sz="1200" b="0"/>
              <a:pPr/>
              <a:t>12</a:t>
            </a:fld>
            <a:endParaRPr lang="en-US" sz="1200" b="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6438"/>
            <a:ext cx="4519613" cy="3389312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78325"/>
            <a:ext cx="5035550" cy="4094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54" tIns="41477" rIns="82954" bIns="41477">
            <a:spAutoFit/>
          </a:bodyPr>
          <a:lstStyle/>
          <a:p>
            <a:pPr defTabSz="762000" eaLnBrk="1" hangingPunct="1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E0F03-14F2-0548-AB3E-A7B3F477E8F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510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2834-1A94-5B48-BD83-C526CC2BDB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40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2DE57-26BC-454A-BEB1-A9C798FC8E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253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1DEFD-91CA-BA40-BA40-37FFB7DAE3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52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FC167-030A-AC46-9C3C-A6F62C86252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59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A5FE1-7336-3B46-869A-C30414E739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80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73366-4193-3043-B0A7-2672EDFEF9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44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B8F10-A252-F542-9A56-1C524A6498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74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8675A-3A33-6848-9F94-AF93F7DD19F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7962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647F-9752-6A4D-ADAB-F45A9ECBCB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2365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E6E08-1E89-4349-9923-858BFDCEF3D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1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18240-74A3-1641-843A-D86FB36C98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24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95BD8-78F4-C049-8CA4-468C2D41B9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5264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D8294-1EA5-254D-B448-09492B148B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78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96D5C-D16F-4546-97D6-385E865D2A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0094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tIns="0" bIns="0" rtlCol="0" anchor="t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smtClean="0"/>
              <a:t>Cliquez et modifiez le titre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3201988" y="6356350"/>
            <a:ext cx="5078412" cy="365125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ALICE masterclass : strange particles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202613" y="6356350"/>
            <a:ext cx="484187" cy="365125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1DDEBD8-AF30-C04B-B650-7B77B7D3449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7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808CC-7F0B-CF45-8950-F31F7E265B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7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80F1A-745B-A147-92CA-B013F2BD61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81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129F7-BF28-B949-8233-9FBBC91E57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13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0068E-FCC4-1A44-AF6C-E39B99992C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35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5B3D2-227D-664F-B1F0-1629775582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2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D7010-548A-2D44-82E5-1E1D3DC39A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202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E86CD-6957-154B-ACA2-3DA777A7C2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72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x-none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1.11.2024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ALICE masterclass : strange particles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C7F4D21-6882-9140-B6E3-36B55BB786C8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x-none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1.11.2024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ALICE masterclass : strange particles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BA98199-09E8-9B48-8990-8CAFAAB31D49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k0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644900"/>
            <a:ext cx="24352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6" descr="lambda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644900"/>
            <a:ext cx="24098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7" descr="xi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644900"/>
            <a:ext cx="249555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8"/>
          <p:cNvSpPr txBox="1">
            <a:spLocks noChangeArrowheads="1"/>
          </p:cNvSpPr>
          <p:nvPr/>
        </p:nvSpPr>
        <p:spPr bwMode="auto">
          <a:xfrm>
            <a:off x="4632325" y="5516563"/>
            <a:ext cx="9477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FFFFFF"/>
                </a:solidFill>
                <a:latin typeface="Symbol" charset="0"/>
              </a:rPr>
              <a:t>L ®p</a:t>
            </a:r>
            <a:r>
              <a:rPr lang="en-GB" baseline="30000" smtClean="0">
                <a:solidFill>
                  <a:srgbClr val="FFFFFF"/>
                </a:solidFill>
                <a:latin typeface="Symbol" charset="0"/>
              </a:rPr>
              <a:t>-</a:t>
            </a:r>
            <a:r>
              <a:rPr lang="en-GB" smtClean="0">
                <a:solidFill>
                  <a:srgbClr val="FFFFFF"/>
                </a:solidFill>
                <a:latin typeface="Times New Roman" charset="0"/>
              </a:rPr>
              <a:t>p</a:t>
            </a:r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1547813" y="5516563"/>
            <a:ext cx="1339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K</a:t>
            </a:r>
            <a:r>
              <a:rPr lang="en-GB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0</a:t>
            </a:r>
            <a:r>
              <a:rPr lang="en-GB" b="1" baseline="-25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→ </a:t>
            </a:r>
            <a:r>
              <a:rPr lang="en-GB" sz="24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sz="24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+</a:t>
            </a:r>
            <a:r>
              <a:rPr lang="en-GB" sz="24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sz="24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endParaRPr lang="en-US" sz="2400" b="1" smtClean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6" name="Rectangle 11"/>
          <p:cNvSpPr>
            <a:spLocks noChangeArrowheads="1"/>
          </p:cNvSpPr>
          <p:nvPr/>
        </p:nvSpPr>
        <p:spPr bwMode="auto">
          <a:xfrm>
            <a:off x="6732588" y="5580063"/>
            <a:ext cx="1955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Ξ</a:t>
            </a:r>
            <a:r>
              <a:rPr lang="en-GB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→π</a:t>
            </a:r>
            <a:r>
              <a:rPr lang="en-GB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Λ→ </a:t>
            </a:r>
            <a:r>
              <a:rPr lang="en-GB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π</a:t>
            </a:r>
            <a:r>
              <a:rPr lang="en-GB" b="1" baseline="30000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-</a:t>
            </a:r>
            <a:r>
              <a:rPr lang="en-GB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 </a:t>
            </a: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p</a:t>
            </a:r>
            <a:r>
              <a:rPr lang="en-GB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 π</a:t>
            </a:r>
            <a:r>
              <a:rPr lang="en-GB" b="1" baseline="30000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-</a:t>
            </a:r>
            <a:r>
              <a:rPr lang="en-GB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 </a:t>
            </a:r>
            <a:endParaRPr lang="en-US" b="1" smtClean="0">
              <a:solidFill>
                <a:srgbClr val="FFFFFF"/>
              </a:solidFill>
              <a:latin typeface="Symbol" charset="0"/>
              <a:ea typeface="ＭＳ Ｐゴシック" charset="0"/>
              <a:cs typeface="Symbol" charset="0"/>
            </a:endParaRPr>
          </a:p>
        </p:txBody>
      </p:sp>
      <p:sp>
        <p:nvSpPr>
          <p:cNvPr id="1536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394450"/>
            <a:ext cx="2895600" cy="457200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200" b="0" smtClean="0">
                <a:solidFill>
                  <a:srgbClr val="000000"/>
                </a:solidFill>
              </a:rPr>
              <a:t>ALICE masterclass : strange particles</a:t>
            </a:r>
            <a:endParaRPr lang="fr-FR" sz="1200" b="0">
              <a:solidFill>
                <a:srgbClr val="000000"/>
              </a:solidFill>
            </a:endParaRPr>
          </a:p>
        </p:txBody>
      </p:sp>
      <p:sp>
        <p:nvSpPr>
          <p:cNvPr id="1536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5ED6015-8FB3-E147-A372-6172E9C66D36}" type="slidenum">
              <a:rPr lang="en-US" sz="1400" b="0">
                <a:solidFill>
                  <a:srgbClr val="000000"/>
                </a:solidFill>
              </a:rPr>
              <a:pPr/>
              <a:t>1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15370" name="TextBox 4"/>
          <p:cNvSpPr txBox="1">
            <a:spLocks noChangeArrowheads="1"/>
          </p:cNvSpPr>
          <p:nvPr/>
        </p:nvSpPr>
        <p:spPr bwMode="auto">
          <a:xfrm>
            <a:off x="623888" y="949325"/>
            <a:ext cx="789622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solidFill>
                  <a:srgbClr val="B32DC0"/>
                </a:solidFill>
              </a:rPr>
              <a:t>Looking for strange particles in ALICE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23917" y="2067026"/>
            <a:ext cx="33577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970080"/>
                </a:solidFill>
              </a:rPr>
              <a:t>Despina Hatzifotiadou</a:t>
            </a:r>
          </a:p>
          <a:p>
            <a:pPr algn="ctr"/>
            <a:r>
              <a:rPr lang="en-US" dirty="0" smtClean="0">
                <a:solidFill>
                  <a:srgbClr val="970080"/>
                </a:solidFill>
              </a:rPr>
              <a:t>INFN </a:t>
            </a:r>
            <a:r>
              <a:rPr lang="en-US" dirty="0" smtClean="0">
                <a:solidFill>
                  <a:srgbClr val="970080"/>
                </a:solidFill>
              </a:rPr>
              <a:t>Bologna</a:t>
            </a:r>
          </a:p>
          <a:p>
            <a:pPr algn="ctr"/>
            <a:endParaRPr lang="en-US" dirty="0">
              <a:solidFill>
                <a:srgbClr val="970080"/>
              </a:solidFill>
            </a:endParaRPr>
          </a:p>
          <a:p>
            <a:pPr algn="ctr"/>
            <a:r>
              <a:rPr lang="en-US" dirty="0" err="1">
                <a:solidFill>
                  <a:srgbClr val="970080"/>
                </a:solidFill>
              </a:rPr>
              <a:t>d</a:t>
            </a:r>
            <a:r>
              <a:rPr lang="en-US" dirty="0" err="1" smtClean="0">
                <a:solidFill>
                  <a:srgbClr val="970080"/>
                </a:solidFill>
              </a:rPr>
              <a:t>espina.hatzifotiadou@cern.ch</a:t>
            </a:r>
            <a:endParaRPr lang="en-US" dirty="0">
              <a:solidFill>
                <a:srgbClr val="97008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published-ALI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908050"/>
            <a:ext cx="3671887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extBox 7"/>
          <p:cNvSpPr txBox="1">
            <a:spLocks noChangeArrowheads="1"/>
          </p:cNvSpPr>
          <p:nvPr/>
        </p:nvSpPr>
        <p:spPr bwMode="auto">
          <a:xfrm>
            <a:off x="684213" y="115888"/>
            <a:ext cx="803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B32DC0"/>
                </a:solidFill>
              </a:rPr>
              <a:t>Strangeness enhancement : one of the first signals of QGP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6394069" y="2333179"/>
            <a:ext cx="2603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FF"/>
                </a:solidFill>
              </a:rPr>
              <a:t>Enhancement increases with number of strange quarks in the hadron (</a:t>
            </a:r>
            <a:r>
              <a:rPr lang="el-GR" sz="1600" b="0" dirty="0" smtClean="0">
                <a:solidFill>
                  <a:srgbClr val="0000FF"/>
                </a:solidFill>
              </a:rPr>
              <a:t>Ω </a:t>
            </a:r>
            <a:r>
              <a:rPr lang="en-GB" sz="1600" b="0" dirty="0" smtClean="0">
                <a:solidFill>
                  <a:srgbClr val="0000FF"/>
                </a:solidFill>
              </a:rPr>
              <a:t>has </a:t>
            </a:r>
            <a:r>
              <a:rPr lang="en-US" sz="1600" b="0" dirty="0" smtClean="0">
                <a:solidFill>
                  <a:srgbClr val="0000FF"/>
                </a:solidFill>
              </a:rPr>
              <a:t>3, </a:t>
            </a:r>
            <a:r>
              <a:rPr lang="el-GR" sz="1600" b="0" dirty="0" smtClean="0">
                <a:solidFill>
                  <a:srgbClr val="0000FF"/>
                </a:solidFill>
              </a:rPr>
              <a:t>Ξ </a:t>
            </a:r>
            <a:r>
              <a:rPr lang="en-GB" sz="1600" b="0" dirty="0" smtClean="0">
                <a:solidFill>
                  <a:srgbClr val="0000FF"/>
                </a:solidFill>
              </a:rPr>
              <a:t>has </a:t>
            </a:r>
            <a:r>
              <a:rPr lang="en-US" sz="1600" b="0" dirty="0" smtClean="0">
                <a:solidFill>
                  <a:srgbClr val="0000FF"/>
                </a:solidFill>
              </a:rPr>
              <a:t>2, </a:t>
            </a:r>
            <a:r>
              <a:rPr lang="el-GR" sz="1600" b="0" dirty="0" smtClean="0">
                <a:solidFill>
                  <a:srgbClr val="0000FF"/>
                </a:solidFill>
              </a:rPr>
              <a:t>Λ </a:t>
            </a:r>
            <a:r>
              <a:rPr lang="en-GB" sz="1600" b="0" dirty="0" smtClean="0">
                <a:solidFill>
                  <a:srgbClr val="0000FF"/>
                </a:solidFill>
              </a:rPr>
              <a:t>has </a:t>
            </a:r>
            <a:r>
              <a:rPr lang="en-US" sz="1600" b="0" dirty="0" smtClean="0">
                <a:solidFill>
                  <a:srgbClr val="0000FF"/>
                </a:solidFill>
              </a:rPr>
              <a:t>1)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34B7584F-C71A-A949-B9A3-6861F9760A8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0850" y="5798145"/>
            <a:ext cx="80645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0" dirty="0" smtClean="0"/>
              <a:t>Particle yield for </a:t>
            </a:r>
            <a:r>
              <a:rPr lang="en-US" b="0" dirty="0" err="1" smtClean="0"/>
              <a:t>Pb</a:t>
            </a:r>
            <a:r>
              <a:rPr lang="en-US" b="0" dirty="0" err="1"/>
              <a:t>-</a:t>
            </a:r>
            <a:r>
              <a:rPr lang="en-US" b="0" dirty="0" err="1" smtClean="0"/>
              <a:t>Pb</a:t>
            </a:r>
            <a:r>
              <a:rPr lang="en-US" b="0" dirty="0" smtClean="0"/>
              <a:t> </a:t>
            </a:r>
            <a:r>
              <a:rPr lang="en-US" dirty="0"/>
              <a:t>collisions</a:t>
            </a:r>
            <a:r>
              <a:rPr lang="en-US" b="0" dirty="0" smtClean="0"/>
              <a:t>/ the </a:t>
            </a:r>
            <a:r>
              <a:rPr lang="en-US" dirty="0" smtClean="0"/>
              <a:t>nu</a:t>
            </a:r>
            <a:r>
              <a:rPr lang="en-US" b="0" dirty="0" smtClean="0"/>
              <a:t>mber of </a:t>
            </a:r>
            <a:r>
              <a:rPr lang="en-US" b="0" dirty="0"/>
              <a:t>participants</a:t>
            </a:r>
          </a:p>
          <a:p>
            <a:r>
              <a:rPr lang="en-US" b="0" dirty="0"/>
              <a:t>------------------------------------------------------------------------------------------------------</a:t>
            </a:r>
            <a:r>
              <a:rPr lang="en-US" b="0" dirty="0" smtClean="0"/>
              <a:t>-</a:t>
            </a:r>
            <a:r>
              <a:rPr lang="en-US" dirty="0"/>
              <a:t>Particle yield for </a:t>
            </a:r>
            <a:r>
              <a:rPr lang="en-US" b="0" dirty="0" smtClean="0"/>
              <a:t>proton</a:t>
            </a:r>
            <a:r>
              <a:rPr lang="en-US" b="0" dirty="0"/>
              <a:t>-</a:t>
            </a:r>
            <a:r>
              <a:rPr lang="en-US" b="0" dirty="0" smtClean="0"/>
              <a:t>proton </a:t>
            </a:r>
            <a:r>
              <a:rPr lang="en-US" dirty="0"/>
              <a:t>collisions</a:t>
            </a:r>
            <a:r>
              <a:rPr lang="en-US" b="0" dirty="0" smtClean="0"/>
              <a:t> </a:t>
            </a:r>
            <a:r>
              <a:rPr lang="en-US" b="0" dirty="0"/>
              <a:t>/ 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ALICE masterclass : strange particles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88"/>
          <p:cNvSpPr>
            <a:spLocks noGrp="1"/>
          </p:cNvSpPr>
          <p:nvPr>
            <p:ph type="title"/>
          </p:nvPr>
        </p:nvSpPr>
        <p:spPr>
          <a:xfrm>
            <a:off x="2303204" y="260350"/>
            <a:ext cx="4537592" cy="792163"/>
          </a:xfrm>
        </p:spPr>
        <p:txBody>
          <a:bodyPr/>
          <a:lstStyle/>
          <a:p>
            <a:pPr algn="just"/>
            <a:r>
              <a:rPr lang="fr-FR" sz="2400" b="1" dirty="0" err="1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Geometry</a:t>
            </a:r>
            <a:r>
              <a:rPr lang="fr-FR" sz="2400" b="1" dirty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of a Pb-Pb collision</a:t>
            </a:r>
          </a:p>
        </p:txBody>
      </p:sp>
      <p:sp>
        <p:nvSpPr>
          <p:cNvPr id="44035" name="Content Placeholder 90"/>
          <p:cNvSpPr>
            <a:spLocks noGrp="1"/>
          </p:cNvSpPr>
          <p:nvPr>
            <p:ph sz="half" idx="2"/>
          </p:nvPr>
        </p:nvSpPr>
        <p:spPr>
          <a:xfrm>
            <a:off x="3348038" y="1981200"/>
            <a:ext cx="5795962" cy="1590675"/>
          </a:xfrm>
        </p:spPr>
        <p:txBody>
          <a:bodyPr/>
          <a:lstStyle/>
          <a:p>
            <a:r>
              <a:rPr lang="fr-FR" sz="2000">
                <a:latin typeface="Arial" charset="0"/>
                <a:ea typeface="ＭＳ Ｐゴシック" charset="0"/>
                <a:cs typeface="ＭＳ Ｐゴシック" charset="0"/>
              </a:rPr>
              <a:t>Peripheral collision 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Large</a:t>
            </a:r>
            <a:r>
              <a:rPr lang="fr-FR" sz="1600">
                <a:solidFill>
                  <a:srgbClr val="FFFF00"/>
                </a:solidFill>
                <a:latin typeface="Arial" charset="0"/>
                <a:ea typeface="ＭＳ Ｐゴシック" charset="0"/>
              </a:rPr>
              <a:t> </a:t>
            </a:r>
            <a:r>
              <a:rPr lang="fr-FR" sz="1600">
                <a:solidFill>
                  <a:srgbClr val="0000FF"/>
                </a:solidFill>
                <a:latin typeface="Arial" charset="0"/>
                <a:ea typeface="ＭＳ Ｐゴシック" charset="0"/>
              </a:rPr>
              <a:t>distance</a:t>
            </a:r>
            <a:r>
              <a:rPr lang="fr-FR" sz="1600">
                <a:solidFill>
                  <a:srgbClr val="FFFF00"/>
                </a:solidFill>
                <a:latin typeface="Arial" charset="0"/>
                <a:ea typeface="ＭＳ Ｐゴシック" charset="0"/>
              </a:rPr>
              <a:t> </a:t>
            </a:r>
            <a:r>
              <a:rPr lang="fr-FR" sz="1600">
                <a:latin typeface="Arial" charset="0"/>
                <a:ea typeface="ＭＳ Ｐゴシック" charset="0"/>
              </a:rPr>
              <a:t>between the centres of the nuclei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Small number of </a:t>
            </a:r>
            <a:r>
              <a:rPr lang="fr-FR" sz="1600">
                <a:solidFill>
                  <a:srgbClr val="FF0000"/>
                </a:solidFill>
                <a:latin typeface="Arial" charset="0"/>
                <a:ea typeface="ＭＳ Ｐゴシック" charset="0"/>
              </a:rPr>
              <a:t>participants</a:t>
            </a:r>
            <a:r>
              <a:rPr lang="fr-FR" sz="1600">
                <a:latin typeface="Arial" charset="0"/>
                <a:ea typeface="ＭＳ Ｐゴシック" charset="0"/>
              </a:rPr>
              <a:t> 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Few charged particles produced (low multiplicity)</a:t>
            </a:r>
          </a:p>
          <a:p>
            <a:pPr lvl="1"/>
            <a:endParaRPr lang="fr-FR" sz="1600">
              <a:latin typeface="Arial" charset="0"/>
              <a:ea typeface="ＭＳ Ｐゴシック" charset="0"/>
              <a:sym typeface="Wingdings" charset="0"/>
            </a:endParaRPr>
          </a:p>
          <a:p>
            <a:pPr lvl="1"/>
            <a:endParaRPr lang="fr-FR" sz="1600">
              <a:latin typeface="Arial" charset="0"/>
              <a:ea typeface="ＭＳ Ｐゴシック" charset="0"/>
              <a:sym typeface="Wingdings" charset="0"/>
            </a:endParaRPr>
          </a:p>
          <a:p>
            <a:pPr lvl="1"/>
            <a:endParaRPr lang="fr-FR" sz="1600">
              <a:latin typeface="Arial" charset="0"/>
              <a:ea typeface="ＭＳ Ｐゴシック" charset="0"/>
            </a:endParaRPr>
          </a:p>
          <a:p>
            <a:pPr lvl="1"/>
            <a:endParaRPr lang="en-GB" sz="1600">
              <a:latin typeface="Arial" charset="0"/>
              <a:ea typeface="ＭＳ Ｐゴシック" charset="0"/>
            </a:endParaRPr>
          </a:p>
        </p:txBody>
      </p:sp>
      <p:grpSp>
        <p:nvGrpSpPr>
          <p:cNvPr id="2" name="Group 106"/>
          <p:cNvGrpSpPr>
            <a:grpSpLocks/>
          </p:cNvGrpSpPr>
          <p:nvPr/>
        </p:nvGrpSpPr>
        <p:grpSpPr bwMode="auto">
          <a:xfrm>
            <a:off x="900113" y="4276725"/>
            <a:ext cx="1746250" cy="1581150"/>
            <a:chOff x="900113" y="4276742"/>
            <a:chExt cx="1746232" cy="1581150"/>
          </a:xfrm>
        </p:grpSpPr>
        <p:grpSp>
          <p:nvGrpSpPr>
            <p:cNvPr id="19500" name="Group 104"/>
            <p:cNvGrpSpPr>
              <a:grpSpLocks/>
            </p:cNvGrpSpPr>
            <p:nvPr/>
          </p:nvGrpSpPr>
          <p:grpSpPr bwMode="auto">
            <a:xfrm>
              <a:off x="2071670" y="4276742"/>
              <a:ext cx="574675" cy="1436687"/>
              <a:chOff x="2071670" y="4276742"/>
              <a:chExt cx="574675" cy="1436687"/>
            </a:xfrm>
          </p:grpSpPr>
          <p:sp>
            <p:nvSpPr>
              <p:cNvPr id="25" name="Figura a mano libera 22"/>
              <p:cNvSpPr/>
              <p:nvPr/>
            </p:nvSpPr>
            <p:spPr bwMode="auto">
              <a:xfrm>
                <a:off x="2071676" y="4276742"/>
                <a:ext cx="574669" cy="143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6" name="Figura a mano libera 23"/>
              <p:cNvSpPr/>
              <p:nvPr/>
            </p:nvSpPr>
            <p:spPr bwMode="auto">
              <a:xfrm>
                <a:off x="2143112" y="46640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7" name="Figura a mano libera 24"/>
              <p:cNvSpPr/>
              <p:nvPr/>
            </p:nvSpPr>
            <p:spPr bwMode="auto">
              <a:xfrm>
                <a:off x="2216136" y="43323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9" name="Figura a mano libera 26"/>
              <p:cNvSpPr/>
              <p:nvPr/>
            </p:nvSpPr>
            <p:spPr bwMode="auto">
              <a:xfrm>
                <a:off x="2216136" y="44974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1" name="Figura a mano libera 28"/>
              <p:cNvSpPr/>
              <p:nvPr/>
            </p:nvSpPr>
            <p:spPr bwMode="auto">
              <a:xfrm>
                <a:off x="2287574" y="54372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2" name="Figura a mano libera 29"/>
              <p:cNvSpPr/>
              <p:nvPr/>
            </p:nvSpPr>
            <p:spPr bwMode="auto">
              <a:xfrm>
                <a:off x="2430447" y="5270517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3" name="Figura a mano libera 30"/>
              <p:cNvSpPr/>
              <p:nvPr/>
            </p:nvSpPr>
            <p:spPr bwMode="auto">
              <a:xfrm>
                <a:off x="2287574" y="521654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4" name="Figura a mano libera 31"/>
              <p:cNvSpPr/>
              <p:nvPr/>
            </p:nvSpPr>
            <p:spPr bwMode="auto">
              <a:xfrm>
                <a:off x="2430447" y="5005405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5" name="Figura a mano libera 32"/>
              <p:cNvSpPr/>
              <p:nvPr/>
            </p:nvSpPr>
            <p:spPr bwMode="auto">
              <a:xfrm>
                <a:off x="2287574" y="46640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6" name="Figura a mano libera 33"/>
              <p:cNvSpPr/>
              <p:nvPr/>
            </p:nvSpPr>
            <p:spPr bwMode="auto">
              <a:xfrm>
                <a:off x="2143112" y="4829192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7" name="Figura a mano libera 34"/>
              <p:cNvSpPr/>
              <p:nvPr/>
            </p:nvSpPr>
            <p:spPr bwMode="auto">
              <a:xfrm>
                <a:off x="2430447" y="4773630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8" name="Figura a mano libera 35"/>
              <p:cNvSpPr/>
              <p:nvPr/>
            </p:nvSpPr>
            <p:spPr bwMode="auto">
              <a:xfrm>
                <a:off x="2287574" y="4940317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9" name="Figura a mano libera 36"/>
              <p:cNvSpPr/>
              <p:nvPr/>
            </p:nvSpPr>
            <p:spPr bwMode="auto">
              <a:xfrm>
                <a:off x="2143112" y="5049855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40" name="Figura a mano libera 37"/>
              <p:cNvSpPr/>
              <p:nvPr/>
            </p:nvSpPr>
            <p:spPr bwMode="auto">
              <a:xfrm>
                <a:off x="2143112" y="5270517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3" name="Figura a mano libera 25"/>
              <p:cNvSpPr/>
              <p:nvPr/>
            </p:nvSpPr>
            <p:spPr bwMode="auto">
              <a:xfrm>
                <a:off x="2359010" y="435135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4" name="Figura a mano libera 27"/>
              <p:cNvSpPr/>
              <p:nvPr/>
            </p:nvSpPr>
            <p:spPr bwMode="auto">
              <a:xfrm>
                <a:off x="2432034" y="451645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  <p:cxnSp>
          <p:nvCxnSpPr>
            <p:cNvPr id="19501" name="Straight Arrow Connector 55"/>
            <p:cNvCxnSpPr>
              <a:cxnSpLocks noChangeShapeType="1"/>
            </p:cNvCxnSpPr>
            <p:nvPr/>
          </p:nvCxnSpPr>
          <p:spPr bwMode="auto">
            <a:xfrm>
              <a:off x="1476375" y="5284801"/>
              <a:ext cx="574675" cy="158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2" name="Straight Arrow Connector 56"/>
            <p:cNvCxnSpPr>
              <a:cxnSpLocks noChangeShapeType="1"/>
            </p:cNvCxnSpPr>
            <p:nvPr/>
          </p:nvCxnSpPr>
          <p:spPr bwMode="auto">
            <a:xfrm rot="10800000" flipV="1">
              <a:off x="1500166" y="4929198"/>
              <a:ext cx="577850" cy="1588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9503" name="Group 105"/>
            <p:cNvGrpSpPr>
              <a:grpSpLocks/>
            </p:cNvGrpSpPr>
            <p:nvPr/>
          </p:nvGrpSpPr>
          <p:grpSpPr bwMode="auto">
            <a:xfrm>
              <a:off x="900113" y="4421204"/>
              <a:ext cx="574675" cy="1436688"/>
              <a:chOff x="900113" y="4421204"/>
              <a:chExt cx="574675" cy="1436688"/>
            </a:xfrm>
          </p:grpSpPr>
          <p:sp>
            <p:nvSpPr>
              <p:cNvPr id="67" name="Figura a mano libera 22"/>
              <p:cNvSpPr/>
              <p:nvPr/>
            </p:nvSpPr>
            <p:spPr bwMode="auto">
              <a:xfrm rot="10800000">
                <a:off x="900113" y="4421205"/>
                <a:ext cx="574669" cy="143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8" name="Figura a mano libera 23"/>
              <p:cNvSpPr/>
              <p:nvPr/>
            </p:nvSpPr>
            <p:spPr bwMode="auto">
              <a:xfrm rot="10800000">
                <a:off x="1258884" y="53102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9" name="Figura a mano libera 24"/>
              <p:cNvSpPr/>
              <p:nvPr/>
            </p:nvSpPr>
            <p:spPr bwMode="auto">
              <a:xfrm rot="10800000">
                <a:off x="1185860" y="56419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0" name="Figura a mano libera 26"/>
              <p:cNvSpPr/>
              <p:nvPr/>
            </p:nvSpPr>
            <p:spPr bwMode="auto">
              <a:xfrm rot="10800000">
                <a:off x="1185860" y="54768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1" name="Figura a mano libera 28"/>
              <p:cNvSpPr/>
              <p:nvPr/>
            </p:nvSpPr>
            <p:spPr bwMode="auto">
              <a:xfrm rot="10800000">
                <a:off x="1114423" y="45370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2" name="Figura a mano libera 29"/>
              <p:cNvSpPr/>
              <p:nvPr/>
            </p:nvSpPr>
            <p:spPr bwMode="auto">
              <a:xfrm rot="10800000">
                <a:off x="971549" y="4695842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3" name="Figura a mano libera 30"/>
              <p:cNvSpPr/>
              <p:nvPr/>
            </p:nvSpPr>
            <p:spPr bwMode="auto">
              <a:xfrm rot="10800000">
                <a:off x="1114423" y="475775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4" name="Figura a mano libera 31"/>
              <p:cNvSpPr/>
              <p:nvPr/>
            </p:nvSpPr>
            <p:spPr bwMode="auto">
              <a:xfrm rot="10800000">
                <a:off x="971549" y="4960955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5" name="Figura a mano libera 32"/>
              <p:cNvSpPr/>
              <p:nvPr/>
            </p:nvSpPr>
            <p:spPr bwMode="auto">
              <a:xfrm rot="10800000">
                <a:off x="1114423" y="53102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6" name="Figura a mano libera 33"/>
              <p:cNvSpPr/>
              <p:nvPr/>
            </p:nvSpPr>
            <p:spPr bwMode="auto">
              <a:xfrm rot="10800000">
                <a:off x="1258884" y="5137167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7" name="Figura a mano libera 34"/>
              <p:cNvSpPr/>
              <p:nvPr/>
            </p:nvSpPr>
            <p:spPr bwMode="auto">
              <a:xfrm rot="10800000">
                <a:off x="971549" y="5192730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8" name="Figura a mano libera 35"/>
              <p:cNvSpPr/>
              <p:nvPr/>
            </p:nvSpPr>
            <p:spPr bwMode="auto">
              <a:xfrm rot="10800000">
                <a:off x="1114423" y="5033980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9" name="Figura a mano libera 36"/>
              <p:cNvSpPr/>
              <p:nvPr/>
            </p:nvSpPr>
            <p:spPr bwMode="auto">
              <a:xfrm rot="10800000">
                <a:off x="1258884" y="4916505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0" name="Figura a mano libera 37"/>
              <p:cNvSpPr/>
              <p:nvPr/>
            </p:nvSpPr>
            <p:spPr bwMode="auto">
              <a:xfrm rot="10800000">
                <a:off x="1258884" y="4695842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1" name="Figura a mano libera 25"/>
              <p:cNvSpPr/>
              <p:nvPr/>
            </p:nvSpPr>
            <p:spPr bwMode="auto">
              <a:xfrm rot="10800000">
                <a:off x="1042987" y="562294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2" name="Figura a mano libera 27"/>
              <p:cNvSpPr/>
              <p:nvPr/>
            </p:nvSpPr>
            <p:spPr bwMode="auto">
              <a:xfrm rot="10800000">
                <a:off x="969962" y="545784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  <p:cxnSp>
          <p:nvCxnSpPr>
            <p:cNvPr id="19504" name="Straight Arrow Connector 85"/>
            <p:cNvCxnSpPr>
              <a:cxnSpLocks noChangeShapeType="1"/>
            </p:cNvCxnSpPr>
            <p:nvPr/>
          </p:nvCxnSpPr>
          <p:spPr bwMode="auto">
            <a:xfrm rot="16200000" flipH="1">
              <a:off x="1594636" y="5098275"/>
              <a:ext cx="360359" cy="22205"/>
            </a:xfrm>
            <a:prstGeom prst="straightConnector1">
              <a:avLst/>
            </a:prstGeom>
            <a:noFill/>
            <a:ln w="28575">
              <a:solidFill>
                <a:srgbClr val="4F81BD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 107"/>
          <p:cNvGrpSpPr>
            <a:grpSpLocks/>
          </p:cNvGrpSpPr>
          <p:nvPr/>
        </p:nvGrpSpPr>
        <p:grpSpPr bwMode="auto">
          <a:xfrm>
            <a:off x="1042988" y="1557338"/>
            <a:ext cx="1800225" cy="2447925"/>
            <a:chOff x="900113" y="1543065"/>
            <a:chExt cx="1800225" cy="2447925"/>
          </a:xfrm>
        </p:grpSpPr>
        <p:grpSp>
          <p:nvGrpSpPr>
            <p:cNvPr id="19463" name="Group 100"/>
            <p:cNvGrpSpPr>
              <a:grpSpLocks/>
            </p:cNvGrpSpPr>
            <p:nvPr/>
          </p:nvGrpSpPr>
          <p:grpSpPr bwMode="auto">
            <a:xfrm>
              <a:off x="2125663" y="1543065"/>
              <a:ext cx="574675" cy="1435100"/>
              <a:chOff x="2125663" y="1543065"/>
              <a:chExt cx="574675" cy="1435100"/>
            </a:xfrm>
          </p:grpSpPr>
          <p:sp>
            <p:nvSpPr>
              <p:cNvPr id="47" name="Figura a mano libera 22"/>
              <p:cNvSpPr/>
              <p:nvPr/>
            </p:nvSpPr>
            <p:spPr bwMode="auto">
              <a:xfrm>
                <a:off x="2125663" y="1543065"/>
                <a:ext cx="574675" cy="143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48" name="Figura a mano libera 23"/>
              <p:cNvSpPr/>
              <p:nvPr/>
            </p:nvSpPr>
            <p:spPr bwMode="auto">
              <a:xfrm>
                <a:off x="2197100" y="193041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49" name="Figura a mano libera 24"/>
              <p:cNvSpPr/>
              <p:nvPr/>
            </p:nvSpPr>
            <p:spPr bwMode="auto">
              <a:xfrm>
                <a:off x="2270125" y="159862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0" name="Figura a mano libera 26"/>
              <p:cNvSpPr/>
              <p:nvPr/>
            </p:nvSpPr>
            <p:spPr bwMode="auto">
              <a:xfrm>
                <a:off x="2270125" y="176372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1" name="Figura a mano libera 28"/>
              <p:cNvSpPr/>
              <p:nvPr/>
            </p:nvSpPr>
            <p:spPr bwMode="auto">
              <a:xfrm>
                <a:off x="2341563" y="2701940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2" name="Figura a mano libera 29"/>
              <p:cNvSpPr/>
              <p:nvPr/>
            </p:nvSpPr>
            <p:spPr bwMode="auto">
              <a:xfrm>
                <a:off x="2484438" y="253525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3" name="Figura a mano libera 30"/>
              <p:cNvSpPr/>
              <p:nvPr/>
            </p:nvSpPr>
            <p:spPr bwMode="auto">
              <a:xfrm>
                <a:off x="2341563" y="248127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4" name="Figura a mano libera 31"/>
              <p:cNvSpPr/>
              <p:nvPr/>
            </p:nvSpPr>
            <p:spPr bwMode="auto">
              <a:xfrm>
                <a:off x="2484438" y="2270140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5" name="Figura a mano libera 32"/>
              <p:cNvSpPr/>
              <p:nvPr/>
            </p:nvSpPr>
            <p:spPr bwMode="auto">
              <a:xfrm>
                <a:off x="2341563" y="193041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6" name="Figura a mano libera 33"/>
              <p:cNvSpPr/>
              <p:nvPr/>
            </p:nvSpPr>
            <p:spPr bwMode="auto">
              <a:xfrm>
                <a:off x="2197100" y="209551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7" name="Figura a mano libera 34"/>
              <p:cNvSpPr/>
              <p:nvPr/>
            </p:nvSpPr>
            <p:spPr bwMode="auto">
              <a:xfrm>
                <a:off x="2484438" y="203995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8" name="Figura a mano libera 35"/>
              <p:cNvSpPr/>
              <p:nvPr/>
            </p:nvSpPr>
            <p:spPr bwMode="auto">
              <a:xfrm>
                <a:off x="2341563" y="2206640"/>
                <a:ext cx="142875" cy="163512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9" name="Figura a mano libera 36"/>
              <p:cNvSpPr/>
              <p:nvPr/>
            </p:nvSpPr>
            <p:spPr bwMode="auto">
              <a:xfrm>
                <a:off x="2197100" y="2314590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0" name="Figura a mano libera 37"/>
              <p:cNvSpPr/>
              <p:nvPr/>
            </p:nvSpPr>
            <p:spPr bwMode="auto">
              <a:xfrm>
                <a:off x="2197100" y="253525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1" name="Figura a mano libera 25"/>
              <p:cNvSpPr/>
              <p:nvPr/>
            </p:nvSpPr>
            <p:spPr bwMode="auto">
              <a:xfrm>
                <a:off x="2413000" y="161767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2" name="Figura a mano libera 27"/>
              <p:cNvSpPr/>
              <p:nvPr/>
            </p:nvSpPr>
            <p:spPr bwMode="auto">
              <a:xfrm>
                <a:off x="2486025" y="178277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  <p:cxnSp>
          <p:nvCxnSpPr>
            <p:cNvPr id="19464" name="Straight Arrow Connector 55"/>
            <p:cNvCxnSpPr>
              <a:cxnSpLocks noChangeShapeType="1"/>
            </p:cNvCxnSpPr>
            <p:nvPr/>
          </p:nvCxnSpPr>
          <p:spPr bwMode="auto">
            <a:xfrm>
              <a:off x="1484313" y="3305190"/>
              <a:ext cx="574675" cy="158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5" name="Straight Arrow Connector 56"/>
            <p:cNvCxnSpPr>
              <a:cxnSpLocks noChangeShapeType="1"/>
            </p:cNvCxnSpPr>
            <p:nvPr/>
          </p:nvCxnSpPr>
          <p:spPr bwMode="auto">
            <a:xfrm rot="10800000" flipV="1">
              <a:off x="1547813" y="2260615"/>
              <a:ext cx="577850" cy="158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9466" name="Group 101"/>
            <p:cNvGrpSpPr>
              <a:grpSpLocks/>
            </p:cNvGrpSpPr>
            <p:nvPr/>
          </p:nvGrpSpPr>
          <p:grpSpPr bwMode="auto">
            <a:xfrm>
              <a:off x="900113" y="2554302"/>
              <a:ext cx="574675" cy="1436688"/>
              <a:chOff x="900113" y="2554302"/>
              <a:chExt cx="574675" cy="1436688"/>
            </a:xfrm>
          </p:grpSpPr>
          <p:sp>
            <p:nvSpPr>
              <p:cNvPr id="84" name="Figura a mano libera 22"/>
              <p:cNvSpPr/>
              <p:nvPr/>
            </p:nvSpPr>
            <p:spPr bwMode="auto">
              <a:xfrm rot="10800000">
                <a:off x="900113" y="2554302"/>
                <a:ext cx="574675" cy="143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5" name="Figura a mano libera 23"/>
              <p:cNvSpPr/>
              <p:nvPr/>
            </p:nvSpPr>
            <p:spPr bwMode="auto">
              <a:xfrm rot="10800000">
                <a:off x="1258888" y="337186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6" name="Figura a mano libera 24"/>
              <p:cNvSpPr/>
              <p:nvPr/>
            </p:nvSpPr>
            <p:spPr bwMode="auto">
              <a:xfrm rot="10800000">
                <a:off x="1185863" y="370365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7" name="Figura a mano libera 26"/>
              <p:cNvSpPr/>
              <p:nvPr/>
            </p:nvSpPr>
            <p:spPr bwMode="auto">
              <a:xfrm rot="10800000">
                <a:off x="1185863" y="353855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8" name="Figura a mano libera 28"/>
              <p:cNvSpPr/>
              <p:nvPr/>
            </p:nvSpPr>
            <p:spPr bwMode="auto">
              <a:xfrm rot="10800000">
                <a:off x="1114425" y="259875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9" name="Figura a mano libera 29"/>
              <p:cNvSpPr/>
              <p:nvPr/>
            </p:nvSpPr>
            <p:spPr bwMode="auto">
              <a:xfrm rot="10800000">
                <a:off x="971550" y="275750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0" name="Figura a mano libera 30"/>
              <p:cNvSpPr/>
              <p:nvPr/>
            </p:nvSpPr>
            <p:spPr bwMode="auto">
              <a:xfrm rot="10800000">
                <a:off x="1114425" y="281941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1" name="Figura a mano libera 31"/>
              <p:cNvSpPr/>
              <p:nvPr/>
            </p:nvSpPr>
            <p:spPr bwMode="auto">
              <a:xfrm rot="10800000">
                <a:off x="971550" y="3022615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2" name="Figura a mano libera 32"/>
              <p:cNvSpPr/>
              <p:nvPr/>
            </p:nvSpPr>
            <p:spPr bwMode="auto">
              <a:xfrm rot="10800000">
                <a:off x="1114425" y="337186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3" name="Figura a mano libera 33"/>
              <p:cNvSpPr/>
              <p:nvPr/>
            </p:nvSpPr>
            <p:spPr bwMode="auto">
              <a:xfrm rot="10800000">
                <a:off x="1258888" y="3198827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4" name="Figura a mano libera 34"/>
              <p:cNvSpPr/>
              <p:nvPr/>
            </p:nvSpPr>
            <p:spPr bwMode="auto">
              <a:xfrm rot="10800000">
                <a:off x="971550" y="3254390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5" name="Figura a mano libera 35"/>
              <p:cNvSpPr/>
              <p:nvPr/>
            </p:nvSpPr>
            <p:spPr bwMode="auto">
              <a:xfrm rot="10800000">
                <a:off x="1114425" y="3095640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6" name="Figura a mano libera 36"/>
              <p:cNvSpPr/>
              <p:nvPr/>
            </p:nvSpPr>
            <p:spPr bwMode="auto">
              <a:xfrm rot="10800000">
                <a:off x="1258888" y="2978165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7" name="Figura a mano libera 37"/>
              <p:cNvSpPr/>
              <p:nvPr/>
            </p:nvSpPr>
            <p:spPr bwMode="auto">
              <a:xfrm rot="10800000">
                <a:off x="1258888" y="275750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8" name="Figura a mano libera 25"/>
              <p:cNvSpPr/>
              <p:nvPr/>
            </p:nvSpPr>
            <p:spPr bwMode="auto">
              <a:xfrm rot="10800000">
                <a:off x="1042988" y="368460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9" name="Figura a mano libera 27"/>
              <p:cNvSpPr/>
              <p:nvPr/>
            </p:nvSpPr>
            <p:spPr bwMode="auto">
              <a:xfrm rot="10800000">
                <a:off x="969963" y="351950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  <p:cxnSp>
          <p:nvCxnSpPr>
            <p:cNvPr id="19467" name="Straight Arrow Connector 85"/>
            <p:cNvCxnSpPr>
              <a:cxnSpLocks noChangeShapeType="1"/>
            </p:cNvCxnSpPr>
            <p:nvPr/>
          </p:nvCxnSpPr>
          <p:spPr bwMode="auto">
            <a:xfrm rot="5400000">
              <a:off x="1259681" y="2766234"/>
              <a:ext cx="1008063" cy="0"/>
            </a:xfrm>
            <a:prstGeom prst="straightConnector1">
              <a:avLst/>
            </a:prstGeom>
            <a:noFill/>
            <a:ln w="38100">
              <a:solidFill>
                <a:srgbClr val="4F81BD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0" name="Content Placeholder 90"/>
          <p:cNvSpPr>
            <a:spLocks noGrp="1"/>
          </p:cNvSpPr>
          <p:nvPr>
            <p:ph sz="half" idx="2"/>
          </p:nvPr>
        </p:nvSpPr>
        <p:spPr>
          <a:xfrm>
            <a:off x="3286125" y="3857625"/>
            <a:ext cx="5857875" cy="2152650"/>
          </a:xfrm>
        </p:spPr>
        <p:txBody>
          <a:bodyPr/>
          <a:lstStyle/>
          <a:p>
            <a:pPr lvl="1">
              <a:buFontTx/>
              <a:buNone/>
            </a:pPr>
            <a:endParaRPr lang="fr-FR" sz="1600">
              <a:latin typeface="Arial" charset="0"/>
              <a:ea typeface="ＭＳ Ｐゴシック" charset="0"/>
              <a:sym typeface="Wingdings" charset="0"/>
            </a:endParaRPr>
          </a:p>
          <a:p>
            <a:r>
              <a:rPr lang="fr-FR" sz="2000">
                <a:latin typeface="Arial" charset="0"/>
                <a:ea typeface="ＭＳ Ｐゴシック" charset="0"/>
                <a:cs typeface="ＭＳ Ｐゴシック" charset="0"/>
              </a:rPr>
              <a:t>Central collision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Small </a:t>
            </a:r>
            <a:r>
              <a:rPr lang="fr-FR" sz="1600">
                <a:solidFill>
                  <a:srgbClr val="0000FF"/>
                </a:solidFill>
                <a:latin typeface="Arial" charset="0"/>
                <a:ea typeface="ＭＳ Ｐゴシック" charset="0"/>
              </a:rPr>
              <a:t>distance</a:t>
            </a:r>
            <a:r>
              <a:rPr lang="fr-FR" sz="1600">
                <a:latin typeface="Arial" charset="0"/>
                <a:ea typeface="ＭＳ Ｐゴシック" charset="0"/>
              </a:rPr>
              <a:t> between the centres of the nuclei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Large number of </a:t>
            </a:r>
            <a:r>
              <a:rPr lang="fr-FR" sz="1600">
                <a:solidFill>
                  <a:srgbClr val="FF0000"/>
                </a:solidFill>
                <a:latin typeface="Arial" charset="0"/>
                <a:ea typeface="ＭＳ Ｐゴシック" charset="0"/>
              </a:rPr>
              <a:t>participants</a:t>
            </a:r>
            <a:endParaRPr lang="fr-FR" sz="1600">
              <a:latin typeface="Arial" charset="0"/>
              <a:ea typeface="ＭＳ Ｐゴシック" charset="0"/>
            </a:endParaRP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Many charged particles produced (high multiplicity)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F698ACB-B8AF-FB46-9B71-0794922408B1}" type="slidenum">
              <a:rPr lang="en-US" sz="1400" b="0">
                <a:solidFill>
                  <a:srgbClr val="000000"/>
                </a:solidFill>
              </a:rPr>
              <a:pPr/>
              <a:t>11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  <p:bldP spid="10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3" descr="Lambda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8" r="7220"/>
          <a:stretch>
            <a:fillRect/>
          </a:stretch>
        </p:blipFill>
        <p:spPr bwMode="auto">
          <a:xfrm>
            <a:off x="539750" y="549275"/>
            <a:ext cx="3635375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2627313" y="1341438"/>
            <a:ext cx="16335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rgbClr val="FF0000"/>
                </a:solidFill>
                <a:cs typeface="Comic Sans MS" charset="0"/>
              </a:rPr>
              <a:t>PDG: 1115.7 MeV</a:t>
            </a:r>
          </a:p>
        </p:txBody>
      </p:sp>
      <p:pic>
        <p:nvPicPr>
          <p:cNvPr id="33795" name="Picture 6" descr="Ka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" t="8493" r="6833"/>
          <a:stretch>
            <a:fillRect/>
          </a:stretch>
        </p:blipFill>
        <p:spPr bwMode="auto">
          <a:xfrm>
            <a:off x="4645025" y="549275"/>
            <a:ext cx="3621088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 Box 8"/>
          <p:cNvSpPr txBox="1">
            <a:spLocks noChangeArrowheads="1"/>
          </p:cNvSpPr>
          <p:nvPr/>
        </p:nvSpPr>
        <p:spPr bwMode="auto">
          <a:xfrm>
            <a:off x="6988175" y="836613"/>
            <a:ext cx="1184275" cy="4000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b="0">
                <a:solidFill>
                  <a:srgbClr val="0000FF"/>
                </a:solidFill>
                <a:latin typeface="Times New Roman" charset="0"/>
                <a:cs typeface="Comic Sans MS" charset="0"/>
              </a:rPr>
              <a:t>K</a:t>
            </a:r>
            <a:r>
              <a:rPr lang="en-GB" sz="2000" b="0" baseline="30000">
                <a:solidFill>
                  <a:srgbClr val="0000FF"/>
                </a:solidFill>
                <a:latin typeface="Times New Roman" charset="0"/>
                <a:cs typeface="Comic Sans MS" charset="0"/>
              </a:rPr>
              <a:t>0</a:t>
            </a:r>
            <a:r>
              <a:rPr lang="en-GB" sz="2000" b="0" baseline="-25000">
                <a:solidFill>
                  <a:srgbClr val="0000FF"/>
                </a:solidFill>
                <a:latin typeface="Times New Roman" charset="0"/>
                <a:cs typeface="Comic Sans MS" charset="0"/>
              </a:rPr>
              <a:t>s</a:t>
            </a:r>
            <a:r>
              <a:rPr lang="en-GB" sz="2000" b="0">
                <a:solidFill>
                  <a:srgbClr val="0000FF"/>
                </a:solidFill>
                <a:latin typeface="Symbol" charset="0"/>
                <a:cs typeface="Comic Sans MS" charset="0"/>
              </a:rPr>
              <a:t> ® pp</a:t>
            </a:r>
          </a:p>
        </p:txBody>
      </p:sp>
      <p:sp>
        <p:nvSpPr>
          <p:cNvPr id="33797" name="Rectangle 18"/>
          <p:cNvSpPr>
            <a:spLocks noChangeArrowheads="1"/>
          </p:cNvSpPr>
          <p:nvPr/>
        </p:nvSpPr>
        <p:spPr bwMode="auto">
          <a:xfrm>
            <a:off x="755650" y="58738"/>
            <a:ext cx="763270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x-none" sz="1800" b="0" dirty="0" smtClean="0">
                <a:cs typeface="Calibri" charset="0"/>
              </a:rPr>
              <a:t>Fit functions describing the invariant mass distributions</a:t>
            </a: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6804025" y="1341438"/>
            <a:ext cx="1550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rgbClr val="FF0000"/>
                </a:solidFill>
                <a:cs typeface="Comic Sans MS" charset="0"/>
              </a:rPr>
              <a:t>PDG: 497.6 MeV</a:t>
            </a:r>
          </a:p>
        </p:txBody>
      </p:sp>
      <p:sp>
        <p:nvSpPr>
          <p:cNvPr id="33799" name="Text Box 5"/>
          <p:cNvSpPr txBox="1">
            <a:spLocks noChangeArrowheads="1"/>
          </p:cNvSpPr>
          <p:nvPr/>
        </p:nvSpPr>
        <p:spPr bwMode="auto">
          <a:xfrm>
            <a:off x="3128963" y="836613"/>
            <a:ext cx="1011237" cy="4000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b="0">
                <a:solidFill>
                  <a:srgbClr val="0000FF"/>
                </a:solidFill>
                <a:latin typeface="Symbol" charset="0"/>
                <a:cs typeface="Comic Sans MS" charset="0"/>
              </a:rPr>
              <a:t>L ® p</a:t>
            </a:r>
            <a:r>
              <a:rPr lang="en-GB" sz="2000" b="0">
                <a:solidFill>
                  <a:srgbClr val="0000FF"/>
                </a:solidFill>
                <a:latin typeface="Times New Roman" charset="0"/>
                <a:cs typeface="Comic Sans MS" charset="0"/>
              </a:rPr>
              <a:t>p</a:t>
            </a:r>
          </a:p>
        </p:txBody>
      </p:sp>
      <p:pic>
        <p:nvPicPr>
          <p:cNvPr id="33800" name="Picture 1" descr="kaon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213100"/>
            <a:ext cx="329565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2" descr="lambda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284538"/>
            <a:ext cx="342900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Picture 2" descr="Screen Shot 2022-03-10 at 16.43.2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5732463"/>
            <a:ext cx="202088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3" name="Content Placeholder 3"/>
          <p:cNvSpPr txBox="1">
            <a:spLocks/>
          </p:cNvSpPr>
          <p:nvPr/>
        </p:nvSpPr>
        <p:spPr bwMode="auto">
          <a:xfrm>
            <a:off x="755650" y="5516563"/>
            <a:ext cx="47529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0" dirty="0">
                <a:cs typeface="Calibri" charset="0"/>
              </a:rPr>
              <a:t>2</a:t>
            </a:r>
            <a:r>
              <a:rPr lang="en-US" sz="1400" b="0" baseline="30000" dirty="0">
                <a:cs typeface="Calibri" charset="0"/>
              </a:rPr>
              <a:t>nd</a:t>
            </a:r>
            <a:r>
              <a:rPr lang="en-US" sz="1400" b="0" dirty="0">
                <a:cs typeface="Calibri" charset="0"/>
              </a:rPr>
              <a:t> degree </a:t>
            </a:r>
            <a:r>
              <a:rPr lang="en-US" sz="1400" b="0" dirty="0" smtClean="0">
                <a:cs typeface="Calibri" charset="0"/>
              </a:rPr>
              <a:t>polynomial for the background </a:t>
            </a:r>
            <a:r>
              <a:rPr lang="el-GR" sz="1400" b="0" dirty="0" smtClean="0"/>
              <a:t>f</a:t>
            </a:r>
            <a:r>
              <a:rPr lang="el-GR" sz="1400" b="0" dirty="0"/>
              <a:t>(x) = ax</a:t>
            </a:r>
            <a:r>
              <a:rPr lang="el-GR" sz="1400" b="0" baseline="30000" dirty="0"/>
              <a:t>2</a:t>
            </a:r>
            <a:r>
              <a:rPr lang="el-GR" sz="1400" b="0" dirty="0"/>
              <a:t>+bx+c</a:t>
            </a:r>
          </a:p>
          <a:p>
            <a:pPr eaLnBrk="1" hangingPunct="1"/>
            <a:r>
              <a:rPr lang="en-US" sz="1400" b="0" dirty="0" smtClean="0">
                <a:cs typeface="Calibri" charset="0"/>
              </a:rPr>
              <a:t>Gaussian for the peak</a:t>
            </a:r>
            <a:endParaRPr lang="en-US" sz="1400" b="0" dirty="0">
              <a:cs typeface="Calibri" charset="0"/>
            </a:endParaRPr>
          </a:p>
          <a:p>
            <a:pPr eaLnBrk="1" hangingPunct="1"/>
            <a:endParaRPr lang="en-US" sz="1400" b="0" dirty="0">
              <a:cs typeface="Calibri" charset="0"/>
            </a:endParaRPr>
          </a:p>
        </p:txBody>
      </p:sp>
      <p:sp>
        <p:nvSpPr>
          <p:cNvPr id="3380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0" smtClean="0"/>
              <a:t>ALICE masterclass : strange particles</a:t>
            </a:r>
            <a:endParaRPr lang="en-US" sz="1400" b="0"/>
          </a:p>
        </p:txBody>
      </p:sp>
      <p:sp>
        <p:nvSpPr>
          <p:cNvPr id="338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4044310-160F-CF4C-A7A1-69DED42B7BB1}" type="slidenum">
              <a:rPr lang="en-US" sz="1400" b="0"/>
              <a:pPr/>
              <a:t>12</a:t>
            </a:fld>
            <a:endParaRPr lang="en-US" sz="1400" b="0"/>
          </a:p>
        </p:txBody>
      </p:sp>
      <p:sp>
        <p:nvSpPr>
          <p:cNvPr id="33807" name="TextBox 4"/>
          <p:cNvSpPr txBox="1">
            <a:spLocks noChangeArrowheads="1"/>
          </p:cNvSpPr>
          <p:nvPr/>
        </p:nvSpPr>
        <p:spPr bwMode="auto">
          <a:xfrm>
            <a:off x="5508625" y="5516563"/>
            <a:ext cx="36353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dirty="0" smtClean="0">
                <a:solidFill>
                  <a:srgbClr val="0000FF"/>
                </a:solidFill>
                <a:cs typeface="Calibri" charset="0"/>
              </a:rPr>
              <a:t>Find the number of </a:t>
            </a:r>
            <a:r>
              <a:rPr lang="en-US" b="0" dirty="0">
                <a:solidFill>
                  <a:srgbClr val="0000FF"/>
                </a:solidFill>
                <a:cs typeface="Calibri" charset="0"/>
              </a:rPr>
              <a:t>K</a:t>
            </a:r>
            <a:r>
              <a:rPr lang="en-US" b="0" baseline="-25000" dirty="0">
                <a:solidFill>
                  <a:srgbClr val="0000FF"/>
                </a:solidFill>
                <a:cs typeface="Calibri" charset="0"/>
              </a:rPr>
              <a:t>s</a:t>
            </a:r>
            <a:r>
              <a:rPr lang="en-US" b="0" dirty="0">
                <a:solidFill>
                  <a:srgbClr val="0000FF"/>
                </a:solidFill>
                <a:cs typeface="Calibri" charset="0"/>
              </a:rPr>
              <a:t>, </a:t>
            </a:r>
            <a:r>
              <a:rPr lang="el-GR" b="0" dirty="0">
                <a:solidFill>
                  <a:srgbClr val="0000FF"/>
                </a:solidFill>
                <a:cs typeface="Calibri" charset="0"/>
              </a:rPr>
              <a:t>Λ</a:t>
            </a:r>
            <a:r>
              <a:rPr lang="en-US" b="0" dirty="0">
                <a:solidFill>
                  <a:srgbClr val="0000FF"/>
                </a:solidFill>
                <a:cs typeface="Calibri" charset="0"/>
              </a:rPr>
              <a:t>, anti-</a:t>
            </a:r>
            <a:r>
              <a:rPr lang="el-GR" b="0" dirty="0">
                <a:solidFill>
                  <a:srgbClr val="0000FF"/>
                </a:solidFill>
                <a:cs typeface="Calibri" charset="0"/>
              </a:rPr>
              <a:t>Λ</a:t>
            </a:r>
            <a:r>
              <a:rPr lang="en-US" b="0" dirty="0">
                <a:solidFill>
                  <a:srgbClr val="0000FF"/>
                </a:solidFill>
                <a:cs typeface="Calibri" charset="0"/>
              </a:rPr>
              <a:t>  </a:t>
            </a:r>
            <a:r>
              <a:rPr lang="en-US" b="0" dirty="0" smtClean="0">
                <a:solidFill>
                  <a:srgbClr val="0000FF"/>
                </a:solidFill>
                <a:cs typeface="Calibri" charset="0"/>
              </a:rPr>
              <a:t>after subtraction of the background</a:t>
            </a:r>
            <a:endParaRPr lang="en-US" b="0" dirty="0">
              <a:solidFill>
                <a:srgbClr val="0000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72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8"/>
          <a:stretch>
            <a:fillRect/>
          </a:stretch>
        </p:blipFill>
        <p:spPr bwMode="auto">
          <a:xfrm>
            <a:off x="4494213" y="1836738"/>
            <a:ext cx="4649787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Content Placeholder 90"/>
          <p:cNvSpPr>
            <a:spLocks noGrp="1"/>
          </p:cNvSpPr>
          <p:nvPr>
            <p:ph sz="half" idx="2"/>
          </p:nvPr>
        </p:nvSpPr>
        <p:spPr>
          <a:xfrm>
            <a:off x="20638" y="2133600"/>
            <a:ext cx="4537075" cy="201136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fr-FR" sz="2000" dirty="0" smtClean="0"/>
              <a:t>	</a:t>
            </a:r>
            <a:r>
              <a:rPr lang="fr-FR" sz="1800" dirty="0" smtClean="0"/>
              <a:t>Distribution of the signal amplitude of V0 (plastic </a:t>
            </a:r>
            <a:r>
              <a:rPr lang="fr-FR" sz="1800" dirty="0" err="1" smtClean="0"/>
              <a:t>scintillators</a:t>
            </a:r>
            <a:r>
              <a:rPr lang="fr-FR" sz="1800" dirty="0" smtClean="0"/>
              <a:t> )</a:t>
            </a:r>
          </a:p>
          <a:p>
            <a:pPr>
              <a:buFontTx/>
              <a:buNone/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F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</a:t>
            </a: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line : </a:t>
            </a:r>
            <a:r>
              <a:rPr lang="fr-F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described</a:t>
            </a: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model (Glauber)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  <p:sp>
        <p:nvSpPr>
          <p:cNvPr id="45070" name="TextBox 98"/>
          <p:cNvSpPr txBox="1">
            <a:spLocks noChangeArrowheads="1"/>
          </p:cNvSpPr>
          <p:nvPr/>
        </p:nvSpPr>
        <p:spPr bwMode="auto">
          <a:xfrm>
            <a:off x="7667625" y="5084763"/>
            <a:ext cx="1225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ea typeface="ＭＳ Ｐゴシック" charset="0"/>
                <a:cs typeface="ＭＳ Ｐゴシック" charset="0"/>
              </a:rPr>
              <a:t>c</a:t>
            </a:r>
            <a:r>
              <a:rPr lang="en-GB" sz="2000" dirty="0" err="1">
                <a:solidFill>
                  <a:srgbClr val="FF0000"/>
                </a:solidFill>
                <a:latin typeface="Arial"/>
                <a:ea typeface="ＭＳ Ｐゴシック" charset="0"/>
                <a:cs typeface="ＭＳ Ｐゴシック" charset="0"/>
              </a:rPr>
              <a:t>entral</a:t>
            </a:r>
            <a:endParaRPr lang="en-GB" sz="2000" dirty="0">
              <a:solidFill>
                <a:srgbClr val="FF0000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>
                <a:solidFill>
                  <a:srgbClr val="FF0000"/>
                </a:solidFill>
                <a:latin typeface="Arial"/>
                <a:ea typeface="ＭＳ Ｐゴシック" charset="0"/>
                <a:cs typeface="ＭＳ Ｐゴシック" charset="0"/>
              </a:rPr>
              <a:t>collisions</a:t>
            </a:r>
            <a:endParaRPr lang="fr-FR" sz="2000" dirty="0">
              <a:solidFill>
                <a:srgbClr val="FF0000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20485" name="TextBox 99"/>
          <p:cNvSpPr txBox="1">
            <a:spLocks noChangeArrowheads="1"/>
          </p:cNvSpPr>
          <p:nvPr/>
        </p:nvSpPr>
        <p:spPr bwMode="auto">
          <a:xfrm>
            <a:off x="5076825" y="5157788"/>
            <a:ext cx="1325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0" smtClean="0">
                <a:solidFill>
                  <a:srgbClr val="FF0000"/>
                </a:solidFill>
              </a:rPr>
              <a:t>p</a:t>
            </a:r>
            <a:r>
              <a:rPr lang="fr-FR" sz="2000" b="0" smtClean="0">
                <a:solidFill>
                  <a:srgbClr val="FF0000"/>
                </a:solidFill>
              </a:rPr>
              <a:t>eripheral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000" b="0" smtClean="0">
                <a:solidFill>
                  <a:srgbClr val="FF0000"/>
                </a:solidFill>
              </a:rPr>
              <a:t>collisions</a:t>
            </a:r>
          </a:p>
        </p:txBody>
      </p:sp>
      <p:sp>
        <p:nvSpPr>
          <p:cNvPr id="20486" name="Oval 9"/>
          <p:cNvSpPr>
            <a:spLocks noChangeArrowheads="1"/>
          </p:cNvSpPr>
          <p:nvPr/>
        </p:nvSpPr>
        <p:spPr bwMode="auto">
          <a:xfrm>
            <a:off x="8007350" y="4664075"/>
            <a:ext cx="395288" cy="395288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7" name="Oval 10"/>
          <p:cNvSpPr>
            <a:spLocks noChangeArrowheads="1"/>
          </p:cNvSpPr>
          <p:nvPr/>
        </p:nvSpPr>
        <p:spPr bwMode="auto">
          <a:xfrm>
            <a:off x="8110538" y="4662488"/>
            <a:ext cx="395287" cy="395287"/>
          </a:xfrm>
          <a:prstGeom prst="ellipse">
            <a:avLst/>
          </a:prstGeom>
          <a:solidFill>
            <a:srgbClr val="CCFFCC">
              <a:alpha val="5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8" name="Oval 9"/>
          <p:cNvSpPr>
            <a:spLocks noChangeArrowheads="1"/>
          </p:cNvSpPr>
          <p:nvPr/>
        </p:nvSpPr>
        <p:spPr bwMode="auto">
          <a:xfrm>
            <a:off x="5351463" y="4675188"/>
            <a:ext cx="395287" cy="395287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9" name="Oval 10"/>
          <p:cNvSpPr>
            <a:spLocks noChangeArrowheads="1"/>
          </p:cNvSpPr>
          <p:nvPr/>
        </p:nvSpPr>
        <p:spPr bwMode="auto">
          <a:xfrm>
            <a:off x="5603875" y="4673600"/>
            <a:ext cx="395288" cy="395288"/>
          </a:xfrm>
          <a:prstGeom prst="ellipse">
            <a:avLst/>
          </a:prstGeom>
          <a:solidFill>
            <a:srgbClr val="CCFFCC">
              <a:alpha val="5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0490" name="Straight Arrow Connector 96"/>
          <p:cNvCxnSpPr>
            <a:cxnSpLocks noChangeShapeType="1"/>
          </p:cNvCxnSpPr>
          <p:nvPr/>
        </p:nvCxnSpPr>
        <p:spPr bwMode="auto">
          <a:xfrm>
            <a:off x="2916238" y="3213100"/>
            <a:ext cx="1655762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91" name="Title 88"/>
          <p:cNvSpPr>
            <a:spLocks noGrp="1"/>
          </p:cNvSpPr>
          <p:nvPr>
            <p:ph type="title"/>
          </p:nvPr>
        </p:nvSpPr>
        <p:spPr>
          <a:xfrm>
            <a:off x="2303463" y="188913"/>
            <a:ext cx="4537075" cy="1008062"/>
          </a:xfrm>
        </p:spPr>
        <p:txBody>
          <a:bodyPr/>
          <a:lstStyle/>
          <a:p>
            <a:pPr algn="just"/>
            <a:r>
              <a:rPr lang="en-US" sz="240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Centrality of Pb-Pb</a:t>
            </a:r>
            <a:r>
              <a:rPr lang="en-GB" sz="240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collisions</a:t>
            </a:r>
            <a:endParaRPr lang="fr-FR" sz="240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492" name="Picture 9" descr="npa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860800"/>
            <a:ext cx="4252913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73366-4193-3043-B0A7-2672EDFEF96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1923696" y="476250"/>
            <a:ext cx="5296608" cy="6111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4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Strangeness enhancement calculation</a:t>
            </a:r>
            <a:endParaRPr lang="en-US" sz="2400" dirty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Box 38"/>
          <p:cNvSpPr txBox="1">
            <a:spLocks noChangeArrowheads="1"/>
          </p:cNvSpPr>
          <p:nvPr/>
        </p:nvSpPr>
        <p:spPr bwMode="auto">
          <a:xfrm>
            <a:off x="250825" y="1341438"/>
            <a:ext cx="8423275" cy="502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600" b="0" dirty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B32DC0"/>
                </a:solidFill>
              </a:rPr>
              <a:t>Yield</a:t>
            </a:r>
            <a:r>
              <a:rPr lang="en-US" sz="1600" b="0" dirty="0" smtClean="0">
                <a:solidFill>
                  <a:srgbClr val="000000"/>
                </a:solidFill>
              </a:rPr>
              <a:t> : number of particles produced per interaction </a:t>
            </a:r>
            <a:r>
              <a:rPr lang="en-US" sz="1600" b="0" dirty="0" smtClean="0">
                <a:solidFill>
                  <a:srgbClr val="B63DFF"/>
                </a:solidFill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</a:rPr>
              <a:t>= </a:t>
            </a:r>
            <a:r>
              <a:rPr lang="en-US" sz="1600" b="0" dirty="0" err="1" smtClean="0">
                <a:solidFill>
                  <a:srgbClr val="000000"/>
                </a:solidFill>
              </a:rPr>
              <a:t>Nparticles</a:t>
            </a:r>
            <a:r>
              <a:rPr lang="en-US" sz="1600" b="0" dirty="0" smtClean="0">
                <a:solidFill>
                  <a:srgbClr val="000000"/>
                </a:solidFill>
              </a:rPr>
              <a:t>(produced)/</a:t>
            </a:r>
            <a:r>
              <a:rPr lang="en-US" sz="1600" b="0" dirty="0" err="1" smtClean="0">
                <a:solidFill>
                  <a:srgbClr val="000000"/>
                </a:solidFill>
              </a:rPr>
              <a:t>Nevents</a:t>
            </a:r>
            <a:r>
              <a:rPr lang="en-US" sz="1600" b="0" dirty="0" smtClean="0">
                <a:solidFill>
                  <a:srgbClr val="000000"/>
                </a:solidFill>
              </a:rPr>
              <a:t>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0" dirty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B63DFF"/>
                </a:solidFill>
              </a:rPr>
              <a:t>Efficiency</a:t>
            </a:r>
            <a:r>
              <a:rPr lang="en-US" sz="1600" b="0" dirty="0" smtClean="0">
                <a:solidFill>
                  <a:srgbClr val="000000"/>
                </a:solidFill>
              </a:rPr>
              <a:t> = </a:t>
            </a:r>
            <a:r>
              <a:rPr lang="en-US" sz="1600" b="0" dirty="0" err="1" smtClean="0">
                <a:solidFill>
                  <a:srgbClr val="000000"/>
                </a:solidFill>
              </a:rPr>
              <a:t>Nparticles</a:t>
            </a:r>
            <a:r>
              <a:rPr lang="en-US" sz="1600" b="0" dirty="0" smtClean="0">
                <a:solidFill>
                  <a:srgbClr val="000000"/>
                </a:solidFill>
              </a:rPr>
              <a:t>(measured)/</a:t>
            </a:r>
            <a:r>
              <a:rPr lang="en-US" sz="1600" b="0" dirty="0" err="1" smtClean="0">
                <a:solidFill>
                  <a:srgbClr val="000000"/>
                </a:solidFill>
              </a:rPr>
              <a:t>Nparticles</a:t>
            </a:r>
            <a:r>
              <a:rPr lang="en-US" sz="1600" b="0" dirty="0" smtClean="0">
                <a:solidFill>
                  <a:srgbClr val="000000"/>
                </a:solidFill>
              </a:rPr>
              <a:t>(produced)*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0" dirty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B32DC0"/>
                </a:solidFill>
              </a:rPr>
              <a:t>Yield </a:t>
            </a:r>
            <a:r>
              <a:rPr lang="en-US" sz="1600" b="0" dirty="0" smtClean="0">
                <a:solidFill>
                  <a:srgbClr val="000000"/>
                </a:solidFill>
              </a:rPr>
              <a:t>= </a:t>
            </a:r>
            <a:r>
              <a:rPr lang="en-US" sz="1600" b="0" dirty="0" err="1" smtClean="0">
                <a:solidFill>
                  <a:srgbClr val="000000"/>
                </a:solidFill>
              </a:rPr>
              <a:t>Nparticles</a:t>
            </a:r>
            <a:r>
              <a:rPr lang="en-US" sz="1600" b="0" dirty="0" smtClean="0">
                <a:solidFill>
                  <a:srgbClr val="000000"/>
                </a:solidFill>
              </a:rPr>
              <a:t>(measured)/(efficiency x </a:t>
            </a:r>
            <a:r>
              <a:rPr lang="en-US" sz="1600" b="0" dirty="0" err="1" smtClean="0">
                <a:solidFill>
                  <a:srgbClr val="000000"/>
                </a:solidFill>
              </a:rPr>
              <a:t>Nevents</a:t>
            </a:r>
            <a:r>
              <a:rPr lang="en-US" sz="1600" b="0" dirty="0" smtClean="0">
                <a:solidFill>
                  <a:srgbClr val="000000"/>
                </a:solidFill>
              </a:rPr>
              <a:t>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0" dirty="0" smtClean="0">
              <a:solidFill>
                <a:srgbClr val="000000"/>
              </a:solidFill>
            </a:endParaRP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FF"/>
                </a:solidFill>
              </a:rPr>
              <a:t>K</a:t>
            </a:r>
            <a:r>
              <a:rPr lang="en-US" sz="1600" b="0" baseline="-25000" dirty="0" smtClean="0">
                <a:solidFill>
                  <a:srgbClr val="0000FF"/>
                </a:solidFill>
              </a:rPr>
              <a:t>s</a:t>
            </a:r>
            <a:r>
              <a:rPr lang="en-US" sz="1600" b="0" dirty="0" smtClean="0">
                <a:solidFill>
                  <a:srgbClr val="0000FF"/>
                </a:solidFill>
              </a:rPr>
              <a:t>-Yield (</a:t>
            </a:r>
            <a:r>
              <a:rPr lang="en-US" sz="1600" b="0" dirty="0" err="1" smtClean="0">
                <a:solidFill>
                  <a:srgbClr val="0000FF"/>
                </a:solidFill>
              </a:rPr>
              <a:t>pp</a:t>
            </a:r>
            <a:r>
              <a:rPr lang="en-US" sz="1600" b="0" dirty="0" smtClean="0">
                <a:solidFill>
                  <a:srgbClr val="0000FF"/>
                </a:solidFill>
              </a:rPr>
              <a:t>) = 0.25 /interaction</a:t>
            </a:r>
            <a:r>
              <a:rPr lang="en-US" sz="1600" b="0" dirty="0" smtClean="0">
                <a:solidFill>
                  <a:srgbClr val="000000"/>
                </a:solidFill>
              </a:rPr>
              <a:t> ; </a:t>
            </a:r>
            <a:r>
              <a:rPr lang="el-GR" sz="1600" b="0" dirty="0" smtClean="0">
                <a:solidFill>
                  <a:srgbClr val="0000FF"/>
                </a:solidFill>
              </a:rPr>
              <a:t>Λ</a:t>
            </a:r>
            <a:r>
              <a:rPr lang="en-US" sz="1600" b="0" dirty="0" smtClean="0">
                <a:solidFill>
                  <a:srgbClr val="0000FF"/>
                </a:solidFill>
              </a:rPr>
              <a:t>-Yield(</a:t>
            </a:r>
            <a:r>
              <a:rPr lang="en-US" sz="1600" b="0" dirty="0" err="1" smtClean="0">
                <a:solidFill>
                  <a:srgbClr val="0000FF"/>
                </a:solidFill>
              </a:rPr>
              <a:t>pp</a:t>
            </a:r>
            <a:r>
              <a:rPr lang="en-US" sz="1600" b="0" dirty="0" smtClean="0">
                <a:solidFill>
                  <a:srgbClr val="0000FF"/>
                </a:solidFill>
              </a:rPr>
              <a:t>) = 0.0617 /interaction ; &lt;</a:t>
            </a:r>
            <a:r>
              <a:rPr lang="en-US" sz="1600" b="0" dirty="0" err="1" smtClean="0">
                <a:solidFill>
                  <a:srgbClr val="0000FF"/>
                </a:solidFill>
              </a:rPr>
              <a:t>N</a:t>
            </a:r>
            <a:r>
              <a:rPr lang="en-US" sz="1600" b="0" baseline="-25000" dirty="0" err="1" smtClean="0">
                <a:solidFill>
                  <a:srgbClr val="0000FF"/>
                </a:solidFill>
              </a:rPr>
              <a:t>part</a:t>
            </a:r>
            <a:r>
              <a:rPr lang="en-US" sz="1600" b="0" dirty="0" smtClean="0">
                <a:solidFill>
                  <a:srgbClr val="0000FF"/>
                </a:solidFill>
              </a:rPr>
              <a:t>&gt; = 2 for </a:t>
            </a:r>
            <a:r>
              <a:rPr lang="en-US" sz="1600" b="0" dirty="0" err="1" smtClean="0">
                <a:solidFill>
                  <a:srgbClr val="0000FF"/>
                </a:solidFill>
              </a:rPr>
              <a:t>pp</a:t>
            </a:r>
            <a:endParaRPr lang="en-US" sz="1600" b="0" dirty="0" smtClean="0">
              <a:solidFill>
                <a:srgbClr val="0000FF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B63DFF"/>
                </a:solidFill>
              </a:rPr>
              <a:t>Strangeness enhancement</a:t>
            </a:r>
            <a:r>
              <a:rPr lang="en-US" sz="1600" b="0" dirty="0" smtClean="0">
                <a:solidFill>
                  <a:srgbClr val="000000"/>
                </a:solidFill>
              </a:rPr>
              <a:t>: the particle yield </a:t>
            </a:r>
            <a:r>
              <a:rPr lang="en-US" sz="1600" b="0" dirty="0" err="1" smtClean="0">
                <a:solidFill>
                  <a:srgbClr val="000000"/>
                </a:solidFill>
              </a:rPr>
              <a:t>normalised</a:t>
            </a:r>
            <a:r>
              <a:rPr lang="en-US" sz="1600" b="0" dirty="0" smtClean="0">
                <a:solidFill>
                  <a:srgbClr val="000000"/>
                </a:solidFill>
              </a:rPr>
              <a:t> by the number of participating nucleons in the collision, and divided by the yield in proton-proton collisions**</a:t>
            </a: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600" b="0" dirty="0" smtClean="0">
              <a:solidFill>
                <a:srgbClr val="000000"/>
              </a:solidFill>
            </a:endParaRP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00"/>
                </a:solidFill>
              </a:rPr>
              <a:t>*assumption on efficiency values : to match yields in Analysis Note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00"/>
                </a:solidFill>
              </a:rPr>
              <a:t>Measurement of K</a:t>
            </a:r>
            <a:r>
              <a:rPr lang="en-GB" sz="1600" b="0" dirty="0" smtClean="0">
                <a:solidFill>
                  <a:srgbClr val="000000"/>
                </a:solidFill>
              </a:rPr>
              <a:t>s</a:t>
            </a:r>
            <a:r>
              <a:rPr lang="en-US" sz="1600" b="0" dirty="0" smtClean="0">
                <a:solidFill>
                  <a:srgbClr val="000000"/>
                </a:solidFill>
              </a:rPr>
              <a:t> and </a:t>
            </a:r>
            <a:r>
              <a:rPr lang="el-GR" sz="1600" b="0" dirty="0" smtClean="0">
                <a:solidFill>
                  <a:srgbClr val="000000"/>
                </a:solidFill>
              </a:rPr>
              <a:t>Λ</a:t>
            </a:r>
            <a:r>
              <a:rPr lang="en-US" sz="1600" b="0" dirty="0" smtClean="0">
                <a:solidFill>
                  <a:srgbClr val="000000"/>
                </a:solidFill>
              </a:rPr>
              <a:t> spectra and yields in </a:t>
            </a:r>
            <a:r>
              <a:rPr lang="en-US" sz="1600" b="0" dirty="0" err="1" smtClean="0">
                <a:solidFill>
                  <a:srgbClr val="000000"/>
                </a:solidFill>
              </a:rPr>
              <a:t>Pb</a:t>
            </a:r>
            <a:r>
              <a:rPr lang="en-US" sz="1600" b="0" dirty="0" smtClean="0">
                <a:solidFill>
                  <a:srgbClr val="000000"/>
                </a:solidFill>
              </a:rPr>
              <a:t>–</a:t>
            </a:r>
            <a:r>
              <a:rPr lang="en-US" sz="1600" b="0" dirty="0" err="1" smtClean="0">
                <a:solidFill>
                  <a:srgbClr val="000000"/>
                </a:solidFill>
              </a:rPr>
              <a:t>Pb</a:t>
            </a:r>
            <a:r>
              <a:rPr lang="en-US" sz="1600" b="0" dirty="0" smtClean="0">
                <a:solidFill>
                  <a:srgbClr val="000000"/>
                </a:solidFill>
              </a:rPr>
              <a:t> collisions at √</a:t>
            </a:r>
            <a:r>
              <a:rPr lang="en-US" sz="1600" b="0" dirty="0" err="1" smtClean="0">
                <a:solidFill>
                  <a:srgbClr val="000000"/>
                </a:solidFill>
              </a:rPr>
              <a:t>sNN</a:t>
            </a:r>
            <a:r>
              <a:rPr lang="en-US" sz="1600" b="0" dirty="0" smtClean="0">
                <a:solidFill>
                  <a:srgbClr val="000000"/>
                </a:solidFill>
              </a:rPr>
              <a:t>=2.76 </a:t>
            </a:r>
            <a:r>
              <a:rPr lang="en-US" sz="1600" b="0" dirty="0" err="1" smtClean="0">
                <a:solidFill>
                  <a:srgbClr val="000000"/>
                </a:solidFill>
              </a:rPr>
              <a:t>TeV</a:t>
            </a:r>
            <a:r>
              <a:rPr lang="en-US" sz="1600" b="0" dirty="0" smtClean="0">
                <a:solidFill>
                  <a:srgbClr val="000000"/>
                </a:solidFill>
              </a:rPr>
              <a:t> with the ALICE experiment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600" b="0" dirty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00"/>
                </a:solidFill>
              </a:rPr>
              <a:t>*</a:t>
            </a:r>
            <a:r>
              <a:rPr lang="en-US" sz="1600" b="0" dirty="0" err="1" smtClean="0">
                <a:solidFill>
                  <a:srgbClr val="000000"/>
                </a:solidFill>
              </a:rPr>
              <a:t>pp</a:t>
            </a:r>
            <a:r>
              <a:rPr lang="en-US" sz="1600" b="0" dirty="0" smtClean="0">
                <a:solidFill>
                  <a:srgbClr val="000000"/>
                </a:solidFill>
              </a:rPr>
              <a:t> yields at 2.76 </a:t>
            </a:r>
            <a:r>
              <a:rPr lang="en-US" sz="1600" b="0" dirty="0" err="1" smtClean="0">
                <a:solidFill>
                  <a:srgbClr val="000000"/>
                </a:solidFill>
              </a:rPr>
              <a:t>TeV</a:t>
            </a:r>
            <a:r>
              <a:rPr lang="en-US" sz="1600" b="0" dirty="0" smtClean="0">
                <a:solidFill>
                  <a:srgbClr val="000000"/>
                </a:solidFill>
              </a:rPr>
              <a:t> from interpolation between 900 </a:t>
            </a:r>
            <a:r>
              <a:rPr lang="en-US" sz="1600" b="0" dirty="0" err="1" smtClean="0">
                <a:solidFill>
                  <a:srgbClr val="000000"/>
                </a:solidFill>
              </a:rPr>
              <a:t>GeV</a:t>
            </a:r>
            <a:r>
              <a:rPr lang="en-US" sz="1600" b="0" dirty="0" smtClean="0">
                <a:solidFill>
                  <a:srgbClr val="000000"/>
                </a:solidFill>
              </a:rPr>
              <a:t> and 7 </a:t>
            </a:r>
            <a:r>
              <a:rPr lang="en-US" sz="1600" b="0" dirty="0" err="1" smtClean="0">
                <a:solidFill>
                  <a:srgbClr val="000000"/>
                </a:solidFill>
              </a:rPr>
              <a:t>TeV</a:t>
            </a:r>
            <a:r>
              <a:rPr lang="en-US" sz="1600" b="0" dirty="0" smtClean="0">
                <a:solidFill>
                  <a:srgbClr val="000000"/>
                </a:solidFill>
              </a:rPr>
              <a:t>  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00"/>
                </a:solidFill>
              </a:rPr>
              <a:t>Analysis Note “Ks, </a:t>
            </a:r>
            <a:r>
              <a:rPr lang="el-GR" sz="1600" b="0" dirty="0" smtClean="0">
                <a:solidFill>
                  <a:srgbClr val="000000"/>
                </a:solidFill>
              </a:rPr>
              <a:t>Λ </a:t>
            </a:r>
            <a:r>
              <a:rPr lang="en-US" sz="1600" b="0" dirty="0" smtClean="0">
                <a:solidFill>
                  <a:srgbClr val="000000"/>
                </a:solidFill>
              </a:rPr>
              <a:t>and</a:t>
            </a:r>
            <a:r>
              <a:rPr lang="el-GR" sz="1600" b="0" dirty="0" smtClean="0">
                <a:solidFill>
                  <a:srgbClr val="000000"/>
                </a:solidFill>
              </a:rPr>
              <a:t> </a:t>
            </a:r>
            <a:r>
              <a:rPr lang="en-GB" sz="1600" b="0" dirty="0" smtClean="0">
                <a:solidFill>
                  <a:srgbClr val="000000"/>
                </a:solidFill>
              </a:rPr>
              <a:t>anti</a:t>
            </a:r>
            <a:r>
              <a:rPr lang="el-GR" sz="1600" b="0" dirty="0" smtClean="0">
                <a:solidFill>
                  <a:srgbClr val="000000"/>
                </a:solidFill>
              </a:rPr>
              <a:t>Λ </a:t>
            </a:r>
            <a:r>
              <a:rPr lang="en-GB" sz="1600" b="0" dirty="0" smtClean="0">
                <a:solidFill>
                  <a:srgbClr val="000000"/>
                </a:solidFill>
              </a:rPr>
              <a:t>production in </a:t>
            </a:r>
            <a:r>
              <a:rPr lang="en-GB" sz="1600" b="0" dirty="0" err="1" smtClean="0">
                <a:solidFill>
                  <a:srgbClr val="000000"/>
                </a:solidFill>
              </a:rPr>
              <a:t>pp</a:t>
            </a:r>
            <a:r>
              <a:rPr lang="en-GB" sz="1600" b="0" dirty="0" smtClean="0">
                <a:solidFill>
                  <a:srgbClr val="000000"/>
                </a:solidFill>
              </a:rPr>
              <a:t> collisions at 7 </a:t>
            </a:r>
            <a:r>
              <a:rPr lang="en-GB" sz="1600" b="0" dirty="0" err="1" smtClean="0">
                <a:solidFill>
                  <a:srgbClr val="000000"/>
                </a:solidFill>
              </a:rPr>
              <a:t>TeV</a:t>
            </a:r>
            <a:r>
              <a:rPr lang="en-GB" sz="1600" b="0" dirty="0" smtClean="0">
                <a:solidFill>
                  <a:srgbClr val="000000"/>
                </a:solidFill>
              </a:rPr>
              <a:t>”</a:t>
            </a:r>
            <a:endParaRPr lang="en-US" altLang="ja-JP" sz="1600" b="0" dirty="0" smtClean="0">
              <a:solidFill>
                <a:srgbClr val="000000"/>
              </a:solidFill>
            </a:endParaRP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600" b="0" dirty="0" smtClean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1329717-7F82-6441-A1C9-921786F0870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ALICE masterclass : strange particles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5B38FD05-6C63-9C47-81D0-3B66700A808F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15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813" y="553971"/>
            <a:ext cx="8281987" cy="56692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2</a:t>
            </a:r>
            <a:r>
              <a:rPr lang="en-US" sz="2400" b="1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nd</a:t>
            </a:r>
            <a:r>
              <a:rPr lang="en-US" sz="2400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 part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Strangeness </a:t>
            </a:r>
            <a:r>
              <a:rPr lang="en-US" sz="2400" b="1" dirty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enhancement in lead-lead collisions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>
              <a:solidFill>
                <a:srgbClr val="B32DC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3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Analysis of 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“large” </a:t>
            </a:r>
            <a:r>
              <a:rPr lang="en-US" sz="23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event samples from lead collisions</a:t>
            </a: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3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Find number of K</a:t>
            </a:r>
            <a:r>
              <a:rPr lang="en-US" sz="2300" baseline="-250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s</a:t>
            </a:r>
            <a:r>
              <a:rPr lang="en-US" sz="23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, </a:t>
            </a:r>
            <a:r>
              <a:rPr lang="el-GR" sz="23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Λ</a:t>
            </a:r>
            <a:r>
              <a:rPr lang="en-US" sz="23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, anti-</a:t>
            </a:r>
            <a:r>
              <a:rPr lang="el-GR" sz="23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Λ in different centrality regions</a:t>
            </a: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l-GR" sz="23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Students’ job: do appropriate fits to signal and background</a:t>
            </a:r>
            <a:endParaRPr lang="en-US" sz="2300" dirty="0">
              <a:solidFill>
                <a:srgbClr val="00000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Results are sent to a server; for each case the average of all values corresponding to each case is taken into account</a:t>
            </a: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3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Particle yields are calculated</a:t>
            </a:r>
            <a:endParaRPr lang="en-US" sz="2300" dirty="0">
              <a:solidFill>
                <a:srgbClr val="00000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3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S</a:t>
            </a:r>
            <a:r>
              <a:rPr lang="en-US" sz="23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trangeness enhancement is calculated </a:t>
            </a:r>
            <a:r>
              <a:rPr lang="en-US" sz="23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taking into account particle yields in proton collisions</a:t>
            </a:r>
            <a:br>
              <a:rPr lang="en-US" sz="23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</a:br>
            <a:endParaRPr lang="en-US" sz="2300" dirty="0">
              <a:solidFill>
                <a:srgbClr val="B32DC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300" dirty="0">
              <a:solidFill>
                <a:srgbClr val="B32DC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3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ALICE masterclass : strange particles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318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796" name="Group 4"/>
          <p:cNvGrpSpPr>
            <a:grpSpLocks/>
          </p:cNvGrpSpPr>
          <p:nvPr/>
        </p:nvGrpSpPr>
        <p:grpSpPr bwMode="auto">
          <a:xfrm>
            <a:off x="1042988" y="2060575"/>
            <a:ext cx="6937375" cy="2730500"/>
            <a:chOff x="819" y="2197"/>
            <a:chExt cx="4370" cy="1720"/>
          </a:xfrm>
        </p:grpSpPr>
        <p:pic>
          <p:nvPicPr>
            <p:cNvPr id="18434" name="Picture 5" descr="quarks_lepto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" y="2479"/>
              <a:ext cx="4300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7798" name="Text Box 6"/>
            <p:cNvSpPr txBox="1">
              <a:spLocks noChangeArrowheads="1"/>
            </p:cNvSpPr>
            <p:nvPr/>
          </p:nvSpPr>
          <p:spPr bwMode="auto">
            <a:xfrm>
              <a:off x="1108" y="2197"/>
              <a:ext cx="408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0066FF"/>
                  </a:solidFill>
                  <a:latin typeface="Comic Sans MS" charset="0"/>
                  <a:ea typeface="ＭＳ Ｐゴシック" charset="0"/>
                  <a:cs typeface="ＭＳ Ｐゴシック"/>
                </a:rPr>
                <a:t>Today</a:t>
              </a:r>
              <a:r>
                <a:rPr lang="ja-JP" altLang="en-US" b="1" dirty="0">
                  <a:solidFill>
                    <a:srgbClr val="0066FF"/>
                  </a:solidFill>
                  <a:latin typeface="Arial"/>
                  <a:ea typeface="ＭＳ Ｐゴシック" charset="0"/>
                  <a:cs typeface="ＭＳ Ｐゴシック"/>
                </a:rPr>
                <a:t>’</a:t>
              </a:r>
              <a:r>
                <a:rPr lang="en-US" b="1" dirty="0">
                  <a:solidFill>
                    <a:srgbClr val="0066FF"/>
                  </a:solidFill>
                  <a:latin typeface="Comic Sans MS" charset="0"/>
                  <a:ea typeface="ＭＳ Ｐゴシック" charset="0"/>
                  <a:cs typeface="ＭＳ Ｐゴシック"/>
                </a:rPr>
                <a:t>s periodic system of the fundamental building blocks</a:t>
              </a:r>
              <a:endParaRPr lang="en-US" b="1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/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0068E-FCC4-1A44-AF6C-E39B99992C8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1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/>
          <p:cNvSpPr txBox="1">
            <a:spLocks noChangeArrowheads="1"/>
          </p:cNvSpPr>
          <p:nvPr/>
        </p:nvSpPr>
        <p:spPr bwMode="auto">
          <a:xfrm>
            <a:off x="2327275" y="3860800"/>
            <a:ext cx="869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 </a:t>
            </a:r>
            <a:r>
              <a:rPr lang="en-US" sz="1600" b="0" smtClean="0">
                <a:solidFill>
                  <a:srgbClr val="B32DC0"/>
                </a:solidFill>
              </a:rPr>
              <a:t> _  _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0" smtClean="0">
                <a:solidFill>
                  <a:srgbClr val="B32DC0"/>
                </a:solidFill>
              </a:rPr>
              <a:t>ds, ds</a:t>
            </a:r>
            <a:endParaRPr lang="fr-FR" sz="2000" b="0" smtClean="0">
              <a:solidFill>
                <a:srgbClr val="B32DC0"/>
              </a:solidFill>
            </a:endParaRP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684213" y="1403350"/>
            <a:ext cx="574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600" smtClean="0">
                <a:solidFill>
                  <a:srgbClr val="000000"/>
                </a:solidFill>
              </a:rPr>
              <a:t>	         </a:t>
            </a:r>
            <a:r>
              <a:rPr lang="fr-FR" sz="2000" b="0" smtClean="0">
                <a:solidFill>
                  <a:srgbClr val="000000"/>
                </a:solidFill>
              </a:rPr>
              <a:t>meson                                    baryon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smtClean="0">
              <a:solidFill>
                <a:srgbClr val="000000"/>
              </a:solidFill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5580063" y="4149725"/>
            <a:ext cx="598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0" smtClean="0">
                <a:solidFill>
                  <a:srgbClr val="B32DC0"/>
                </a:solidFill>
                <a:cs typeface="Arial" charset="0"/>
              </a:rPr>
              <a:t>uds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4" t="7874" r="7874" b="7874"/>
          <a:stretch>
            <a:fillRect/>
          </a:stretch>
        </p:blipFill>
        <p:spPr bwMode="auto">
          <a:xfrm>
            <a:off x="4932363" y="206057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5" descr="p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060575"/>
            <a:ext cx="23653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1"/>
          <p:cNvSpPr>
            <a:spLocks noChangeArrowheads="1"/>
          </p:cNvSpPr>
          <p:nvPr/>
        </p:nvSpPr>
        <p:spPr bwMode="auto">
          <a:xfrm>
            <a:off x="2039938" y="2698750"/>
            <a:ext cx="300037" cy="36988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endParaRPr lang="fr-FR" smtClean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91" name="TextBox 2"/>
          <p:cNvSpPr txBox="1">
            <a:spLocks noChangeArrowheads="1"/>
          </p:cNvSpPr>
          <p:nvPr/>
        </p:nvSpPr>
        <p:spPr bwMode="auto">
          <a:xfrm>
            <a:off x="1547813" y="3500438"/>
            <a:ext cx="576262" cy="3397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srgbClr val="FFFFFF"/>
                </a:solidFill>
              </a:rPr>
              <a:t>K</a:t>
            </a:r>
            <a:r>
              <a:rPr lang="fr-FR" baseline="30000" smtClean="0">
                <a:solidFill>
                  <a:srgbClr val="FFFFFF"/>
                </a:solidFill>
              </a:rPr>
              <a:t>0</a:t>
            </a:r>
            <a:r>
              <a:rPr lang="fr-FR" baseline="-25000" smtClean="0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6392" name="TextBox 3"/>
          <p:cNvSpPr txBox="1">
            <a:spLocks noChangeArrowheads="1"/>
          </p:cNvSpPr>
          <p:nvPr/>
        </p:nvSpPr>
        <p:spPr bwMode="auto">
          <a:xfrm>
            <a:off x="468313" y="5378450"/>
            <a:ext cx="8207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0" smtClean="0">
                <a:solidFill>
                  <a:srgbClr val="000000"/>
                </a:solidFill>
              </a:rPr>
              <a:t>hadrons (baryons or mesons) containing </a:t>
            </a:r>
            <a:r>
              <a:rPr lang="en-US" sz="2000" b="0" smtClean="0">
                <a:solidFill>
                  <a:srgbClr val="0000FF"/>
                </a:solidFill>
              </a:rPr>
              <a:t>at least one strange (s) quark</a:t>
            </a:r>
            <a:endParaRPr lang="en-US" sz="2000" b="0" smtClean="0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000" smtClean="0">
              <a:solidFill>
                <a:srgbClr val="000000"/>
              </a:solidFill>
            </a:endParaRPr>
          </a:p>
        </p:txBody>
      </p:sp>
      <p:sp>
        <p:nvSpPr>
          <p:cNvPr id="16393" name="TextBox 4"/>
          <p:cNvSpPr txBox="1">
            <a:spLocks noChangeArrowheads="1"/>
          </p:cNvSpPr>
          <p:nvPr/>
        </p:nvSpPr>
        <p:spPr bwMode="auto">
          <a:xfrm>
            <a:off x="2555875" y="242888"/>
            <a:ext cx="4033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smtClean="0">
                <a:solidFill>
                  <a:srgbClr val="B32DC0"/>
                </a:solidFill>
              </a:rPr>
              <a:t>What are strange particles ? </a:t>
            </a:r>
          </a:p>
        </p:txBody>
      </p:sp>
      <p:sp>
        <p:nvSpPr>
          <p:cNvPr id="16395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400" b="0" smtClean="0">
                <a:solidFill>
                  <a:srgbClr val="000000"/>
                </a:solidFill>
              </a:rPr>
              <a:t>ALICE masterclass : strange particles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16396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855306D-1404-3748-A4E0-BDA0B2BEB4EC}" type="slidenum">
              <a:rPr lang="en-US" sz="1400" b="0">
                <a:solidFill>
                  <a:srgbClr val="000000"/>
                </a:solidFill>
              </a:rPr>
              <a:pPr/>
              <a:t>3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16397" name="TextBox 10"/>
          <p:cNvSpPr txBox="1">
            <a:spLocks noChangeArrowheads="1"/>
          </p:cNvSpPr>
          <p:nvPr/>
        </p:nvSpPr>
        <p:spPr bwMode="auto">
          <a:xfrm>
            <a:off x="4962525" y="3398838"/>
            <a:ext cx="401638" cy="4619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mtClean="0">
                <a:solidFill>
                  <a:srgbClr val="FFFFFF"/>
                </a:solidFill>
              </a:rPr>
              <a:t>Λ</a:t>
            </a:r>
            <a:endParaRPr lang="fr-FR" smtClean="0">
              <a:solidFill>
                <a:srgbClr val="FFFF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323850" y="765175"/>
            <a:ext cx="82296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We will be looking for</a:t>
            </a:r>
            <a:r>
              <a:rPr lang="en-US" sz="20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 neutral </a:t>
            </a:r>
            <a:r>
              <a:rPr lang="en-US" sz="2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strange particles, which travel </a:t>
            </a:r>
            <a:r>
              <a:rPr lang="en-US" sz="20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some distance (mm or cm) from the point of production (collision point) </a:t>
            </a:r>
            <a:r>
              <a:rPr lang="en-US" sz="2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before they decay into </a:t>
            </a:r>
            <a:r>
              <a:rPr lang="en-US" sz="20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two oppositely charged particles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			</a:t>
            </a:r>
          </a:p>
        </p:txBody>
      </p:sp>
      <p:sp>
        <p:nvSpPr>
          <p:cNvPr id="2150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400" b="0" smtClean="0">
                <a:solidFill>
                  <a:srgbClr val="000000"/>
                </a:solidFill>
              </a:rPr>
              <a:t>ALICE masterclass : strange particles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692445B-71C4-AA46-8F0A-148609AC1000}" type="slidenum">
              <a:rPr lang="en-US" sz="1400" b="0">
                <a:solidFill>
                  <a:srgbClr val="000000"/>
                </a:solidFill>
              </a:rPr>
              <a:pPr/>
              <a:t>4</a:t>
            </a:fld>
            <a:endParaRPr lang="en-US" sz="1400" b="0">
              <a:solidFill>
                <a:srgbClr val="000000"/>
              </a:solidFill>
            </a:endParaRPr>
          </a:p>
        </p:txBody>
      </p:sp>
      <p:pic>
        <p:nvPicPr>
          <p:cNvPr id="2150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060575"/>
            <a:ext cx="139382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3"/>
          <p:cNvSpPr>
            <a:spLocks noChangeArrowheads="1"/>
          </p:cNvSpPr>
          <p:nvPr/>
        </p:nvSpPr>
        <p:spPr bwMode="auto">
          <a:xfrm>
            <a:off x="1676400" y="2205038"/>
            <a:ext cx="7162800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τ = 0.89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-10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cτ = 3x10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10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cm s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x8.9x10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-11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2.67 cm from the point of </a:t>
            </a:r>
            <a:r>
              <a:rPr lang="en-US" altLang="ja-JP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interaction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7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7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τ = 2.6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-10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cτ = 3x10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10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cm s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x2.6x10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-10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s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7.2 cm distance from the point of </a:t>
            </a:r>
            <a:r>
              <a:rPr lang="en-US" altLang="ja-JP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interaction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7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11" name="Rectangle 9"/>
          <p:cNvSpPr>
            <a:spLocks noChangeArrowheads="1"/>
          </p:cNvSpPr>
          <p:nvPr/>
        </p:nvSpPr>
        <p:spPr bwMode="auto">
          <a:xfrm>
            <a:off x="228600" y="2420938"/>
            <a:ext cx="14716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</a:t>
            </a:r>
            <a:r>
              <a:rPr lang="en-GB" baseline="3000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0</a:t>
            </a:r>
            <a:r>
              <a:rPr lang="en-GB" baseline="-2500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</a:t>
            </a:r>
            <a:r>
              <a:rPr lang="en-GB" smtClean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 ® p</a:t>
            </a:r>
            <a:r>
              <a:rPr lang="en-GB" baseline="30000" smtClean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</a:t>
            </a:r>
            <a:r>
              <a:rPr lang="en-GB" smtClean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30000" smtClean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</a:t>
            </a:r>
            <a:endParaRPr lang="en-GB" smtClean="0">
              <a:solidFill>
                <a:srgbClr val="0000FF"/>
              </a:solidFill>
              <a:latin typeface="Symbo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4800" y="3668713"/>
            <a:ext cx="1066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Symbol" charset="0"/>
              <a:buChar char="L"/>
              <a:defRPr/>
            </a:pPr>
            <a:r>
              <a:rPr lang="en-GB" dirty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® </a:t>
            </a:r>
            <a:r>
              <a:rPr lang="en-GB" dirty="0" err="1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30000" dirty="0" err="1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</a:t>
            </a:r>
            <a:r>
              <a:rPr lang="en-GB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endParaRPr lang="en-GB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FF"/>
                </a:solidFill>
                <a:latin typeface="Arial"/>
                <a:ea typeface="ＭＳ Ｐゴシック" charset="0"/>
                <a:cs typeface="ＭＳ Ｐゴシック" charset="0"/>
              </a:rPr>
              <a:t>_         _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L ® </a:t>
            </a:r>
            <a:r>
              <a:rPr lang="en-GB" dirty="0" err="1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30000" dirty="0" err="1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+</a:t>
            </a:r>
            <a:r>
              <a:rPr lang="en-GB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endParaRPr lang="en-GB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Symbol" charset="0"/>
              <a:buChar char="L"/>
              <a:defRPr/>
            </a:pPr>
            <a:endParaRPr lang="en-GB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13" name="TextBox 1"/>
          <p:cNvSpPr txBox="1">
            <a:spLocks noChangeArrowheads="1"/>
          </p:cNvSpPr>
          <p:nvPr/>
        </p:nvSpPr>
        <p:spPr bwMode="auto">
          <a:xfrm>
            <a:off x="881063" y="5313363"/>
            <a:ext cx="4627562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b="0" smtClean="0">
                <a:solidFill>
                  <a:srgbClr val="000000"/>
                </a:solidFill>
              </a:rPr>
              <a:t>W</a:t>
            </a:r>
            <a:r>
              <a:rPr lang="fr-FR" sz="1700" b="0" smtClean="0">
                <a:solidFill>
                  <a:srgbClr val="000000"/>
                </a:solidFill>
              </a:rPr>
              <a:t>eak decays : strangeness is not conserved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1238" y="152400"/>
            <a:ext cx="4581525" cy="488950"/>
          </a:xfrm>
        </p:spPr>
        <p:txBody>
          <a:bodyPr/>
          <a:lstStyle/>
          <a:p>
            <a:pPr algn="l" eaLnBrk="1" hangingPunct="1"/>
            <a:r>
              <a:rPr lang="en-GB" sz="240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How do we find </a:t>
            </a:r>
            <a:r>
              <a:rPr lang="en-US" sz="240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V0s ?</a:t>
            </a:r>
            <a:endParaRPr lang="en-US" sz="2400">
              <a:solidFill>
                <a:srgbClr val="B32DC0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Rectangle 35"/>
          <p:cNvSpPr>
            <a:spLocks noChangeArrowheads="1"/>
          </p:cNvSpPr>
          <p:nvPr/>
        </p:nvSpPr>
        <p:spPr bwMode="auto">
          <a:xfrm>
            <a:off x="304800" y="5373688"/>
            <a:ext cx="883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We look for two opposit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tracks, having the same origin, which is not the interaction (collision) point</a:t>
            </a:r>
            <a:endParaRPr lang="el-GR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3555" name="Picture 5" descr="k0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08050"/>
            <a:ext cx="4210050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2484438" y="4652963"/>
            <a:ext cx="1366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K</a:t>
            </a:r>
            <a:r>
              <a:rPr lang="en-GB" sz="20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0</a:t>
            </a:r>
            <a:r>
              <a:rPr lang="en-GB" sz="2000" b="1" baseline="-25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GB" sz="2000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→ </a:t>
            </a:r>
            <a:r>
              <a:rPr lang="en-GB" sz="20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sz="20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+</a:t>
            </a:r>
            <a:r>
              <a:rPr lang="en-GB" sz="20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sz="20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endParaRPr lang="en-US" sz="2000" b="1" smtClean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3557" name="Picture 6" descr="lambda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908050"/>
            <a:ext cx="4162425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2"/>
          <p:cNvSpPr>
            <a:spLocks noChangeArrowheads="1"/>
          </p:cNvSpPr>
          <p:nvPr/>
        </p:nvSpPr>
        <p:spPr bwMode="auto">
          <a:xfrm>
            <a:off x="5281613" y="4652963"/>
            <a:ext cx="1047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L ®p</a:t>
            </a:r>
            <a:r>
              <a:rPr lang="en-GB" sz="2000" b="1" baseline="30000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-</a:t>
            </a:r>
            <a:r>
              <a:rPr lang="en-GB" sz="2000" b="1" smtClean="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</a:p>
        </p:txBody>
      </p:sp>
      <p:sp>
        <p:nvSpPr>
          <p:cNvPr id="2356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400" b="0" smtClean="0">
                <a:solidFill>
                  <a:srgbClr val="000000"/>
                </a:solidFill>
              </a:rPr>
              <a:t>ALICE masterclass : strange particles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356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D30FC0-2D4D-9E49-BBB7-35FF3B3693F9}" type="slidenum">
              <a:rPr lang="en-US" sz="1400" b="0">
                <a:solidFill>
                  <a:srgbClr val="000000"/>
                </a:solidFill>
              </a:rPr>
              <a:pPr/>
              <a:t>5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979488"/>
            <a:ext cx="4645025" cy="381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400" b="0" smtClean="0">
                <a:solidFill>
                  <a:srgbClr val="000000"/>
                </a:solidFill>
              </a:rPr>
              <a:t>ALICE masterclass : strange particles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390B1-052C-D349-A09F-EA8E456E974E}" type="slidenum">
              <a:rPr lang="en-US" sz="1400" b="0">
                <a:solidFill>
                  <a:srgbClr val="000000"/>
                </a:solidFill>
              </a:rPr>
              <a:pPr/>
              <a:t>6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25605" name="Rectangle 2"/>
          <p:cNvSpPr txBox="1">
            <a:spLocks noChangeArrowheads="1"/>
          </p:cNvSpPr>
          <p:nvPr/>
        </p:nvSpPr>
        <p:spPr bwMode="auto">
          <a:xfrm>
            <a:off x="3005138" y="260350"/>
            <a:ext cx="3133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b="0" smtClean="0">
                <a:solidFill>
                  <a:srgbClr val="B32DC0"/>
                </a:solidFill>
              </a:rPr>
              <a:t>How do we find </a:t>
            </a:r>
            <a:r>
              <a:rPr lang="en-US" b="0" smtClean="0">
                <a:solidFill>
                  <a:srgbClr val="B32DC0"/>
                </a:solidFill>
              </a:rPr>
              <a:t>V0s ?</a:t>
            </a:r>
            <a:endParaRPr lang="en-US" b="0" smtClean="0">
              <a:solidFill>
                <a:srgbClr val="B32DC0"/>
              </a:solidFill>
              <a:latin typeface="Comic Sans MS" charset="0"/>
            </a:endParaRPr>
          </a:p>
        </p:txBody>
      </p:sp>
      <p:sp>
        <p:nvSpPr>
          <p:cNvPr id="25606" name="Rectangle 35"/>
          <p:cNvSpPr>
            <a:spLocks noChangeArrowheads="1"/>
          </p:cNvSpPr>
          <p:nvPr/>
        </p:nvSpPr>
        <p:spPr bwMode="auto">
          <a:xfrm>
            <a:off x="304800" y="5157788"/>
            <a:ext cx="883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We look for two opposit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tracks, having the same origin, which is not the interaction (collision) point</a:t>
            </a:r>
            <a:endParaRPr lang="el-GR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ChangeArrowheads="1"/>
          </p:cNvSpPr>
          <p:nvPr/>
        </p:nvSpPr>
        <p:spPr bwMode="auto">
          <a:xfrm>
            <a:off x="519113" y="32400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Rectangle 11"/>
          <p:cNvSpPr>
            <a:spLocks noChangeArrowheads="1"/>
          </p:cNvSpPr>
          <p:nvPr/>
        </p:nvSpPr>
        <p:spPr bwMode="auto">
          <a:xfrm>
            <a:off x="1049338" y="6045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CCD7F0-122D-9C4F-BC64-8058BCAFC021}" type="slidenum">
              <a:rPr lang="en-US" sz="1400" b="0">
                <a:solidFill>
                  <a:srgbClr val="000000"/>
                </a:solidFill>
              </a:rPr>
              <a:pPr/>
              <a:t>7</a:t>
            </a:fld>
            <a:endParaRPr lang="en-US" sz="1400" b="0">
              <a:solidFill>
                <a:srgbClr val="000000"/>
              </a:solidFill>
            </a:endParaRPr>
          </a:p>
        </p:txBody>
      </p:sp>
      <p:pic>
        <p:nvPicPr>
          <p:cNvPr id="27652" name="Picture 8" descr="mc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25" y="874713"/>
            <a:ext cx="1501775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9" descr="mc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836613"/>
            <a:ext cx="338137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16" descr="mc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88" y="874713"/>
            <a:ext cx="2130425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3590925"/>
            <a:ext cx="29972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400" b="0" smtClean="0">
                <a:solidFill>
                  <a:srgbClr val="000000"/>
                </a:solidFill>
              </a:rPr>
              <a:t>ALICE masterclass : strange particles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7658" name="Text Box 8"/>
          <p:cNvSpPr txBox="1">
            <a:spLocks noChangeArrowheads="1"/>
          </p:cNvSpPr>
          <p:nvPr/>
        </p:nvSpPr>
        <p:spPr bwMode="auto">
          <a:xfrm>
            <a:off x="1581150" y="2897188"/>
            <a:ext cx="1262063" cy="3873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800" b="0" smtClean="0">
                <a:solidFill>
                  <a:srgbClr val="000000"/>
                </a:solidFill>
                <a:latin typeface="Times New Roman" charset="0"/>
              </a:rPr>
              <a:t>K</a:t>
            </a:r>
            <a:r>
              <a:rPr lang="en-GB" sz="1800" b="0" baseline="30000" smtClean="0">
                <a:solidFill>
                  <a:srgbClr val="000000"/>
                </a:solidFill>
                <a:latin typeface="Times New Roman" charset="0"/>
              </a:rPr>
              <a:t>0</a:t>
            </a:r>
            <a:r>
              <a:rPr lang="en-GB" sz="1800" b="0" baseline="-25000" smtClean="0">
                <a:solidFill>
                  <a:srgbClr val="000000"/>
                </a:solidFill>
                <a:latin typeface="Times New Roman" charset="0"/>
              </a:rPr>
              <a:t>s</a:t>
            </a:r>
            <a:r>
              <a:rPr lang="en-GB" sz="1800" b="0" smtClean="0">
                <a:solidFill>
                  <a:srgbClr val="000000"/>
                </a:solidFill>
                <a:latin typeface="Symbol" charset="0"/>
              </a:rPr>
              <a:t> ® p</a:t>
            </a:r>
            <a:r>
              <a:rPr lang="en-GB" sz="1800" b="0" baseline="30000" smtClean="0">
                <a:solidFill>
                  <a:srgbClr val="000000"/>
                </a:solidFill>
                <a:latin typeface="Symbol" charset="0"/>
              </a:rPr>
              <a:t></a:t>
            </a:r>
            <a:r>
              <a:rPr lang="en-GB" sz="1800" b="0" smtClean="0">
                <a:solidFill>
                  <a:srgbClr val="000000"/>
                </a:solidFill>
                <a:latin typeface="Symbol" charset="0"/>
              </a:rPr>
              <a:t>p</a:t>
            </a:r>
            <a:r>
              <a:rPr lang="en-GB" sz="1800" b="0" baseline="30000" smtClean="0">
                <a:solidFill>
                  <a:srgbClr val="000000"/>
                </a:solidFill>
                <a:latin typeface="Symbol" charset="0"/>
              </a:rPr>
              <a:t></a:t>
            </a:r>
            <a:endParaRPr lang="en-GB" sz="1800" b="0" smtClean="0">
              <a:solidFill>
                <a:srgbClr val="000000"/>
              </a:solidFill>
              <a:latin typeface="Symbol" charset="0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4560888" y="2917825"/>
            <a:ext cx="1090612" cy="3667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Symbol" charset="0"/>
                <a:ea typeface="ＭＳ Ｐゴシック"/>
                <a:cs typeface="Comic Sans MS" charset="0"/>
              </a:rPr>
              <a:t>L ® </a:t>
            </a:r>
            <a:r>
              <a:rPr lang="en-GB" dirty="0" err="1">
                <a:solidFill>
                  <a:srgbClr val="000000"/>
                </a:solidFill>
                <a:latin typeface="Symbol" charset="0"/>
                <a:ea typeface="ＭＳ Ｐゴシック"/>
                <a:cs typeface="Comic Sans MS" charset="0"/>
              </a:rPr>
              <a:t>p</a:t>
            </a:r>
            <a:r>
              <a:rPr lang="en-GB" baseline="30000" dirty="0" err="1">
                <a:solidFill>
                  <a:srgbClr val="000000"/>
                </a:solidFill>
                <a:latin typeface="Symbol" charset="0"/>
                <a:ea typeface="ＭＳ Ｐゴシック"/>
                <a:cs typeface="Comic Sans MS" charset="0"/>
              </a:rPr>
              <a:t></a:t>
            </a:r>
            <a:r>
              <a:rPr lang="en-GB" dirty="0" err="1">
                <a:solidFill>
                  <a:srgbClr val="000000"/>
                </a:solidFill>
                <a:latin typeface="Times New Roman" charset="0"/>
                <a:ea typeface="ＭＳ Ｐゴシック"/>
                <a:cs typeface="Comic Sans MS" charset="0"/>
              </a:rPr>
              <a:t>p</a:t>
            </a:r>
            <a:r>
              <a:rPr lang="en-GB" baseline="30000" dirty="0">
                <a:solidFill>
                  <a:srgbClr val="000000"/>
                </a:solidFill>
                <a:latin typeface="Times New Roman" charset="0"/>
                <a:ea typeface="ＭＳ Ｐゴシック"/>
                <a:cs typeface="Comic Sans MS" charset="0"/>
              </a:rPr>
              <a:t>+</a:t>
            </a:r>
            <a:endParaRPr lang="en-GB" dirty="0">
              <a:solidFill>
                <a:srgbClr val="000000"/>
              </a:solidFill>
              <a:latin typeface="Times New Roman" charset="0"/>
              <a:ea typeface="ＭＳ Ｐゴシック"/>
              <a:cs typeface="Comic Sans MS" charset="0"/>
            </a:endParaRPr>
          </a:p>
        </p:txBody>
      </p:sp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6643688" y="2924175"/>
            <a:ext cx="1312862" cy="33813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b="0" dirty="0" smtClean="0">
                <a:solidFill>
                  <a:srgbClr val="000000"/>
                </a:solidFill>
              </a:rPr>
              <a:t>anti </a:t>
            </a:r>
            <a:r>
              <a:rPr lang="en-GB" b="0" dirty="0" err="1" smtClean="0">
                <a:solidFill>
                  <a:srgbClr val="000000"/>
                </a:solidFill>
              </a:rPr>
              <a:t>Λ</a:t>
            </a:r>
            <a:r>
              <a:rPr lang="en-GB" b="0" dirty="0" smtClean="0">
                <a:solidFill>
                  <a:srgbClr val="000000"/>
                </a:solidFill>
              </a:rPr>
              <a:t>→ p</a:t>
            </a:r>
            <a:r>
              <a:rPr lang="en-GB" b="0" baseline="30000" dirty="0" smtClean="0">
                <a:solidFill>
                  <a:srgbClr val="000000"/>
                </a:solidFill>
              </a:rPr>
              <a:t>-</a:t>
            </a:r>
            <a:r>
              <a:rPr lang="en-GB" b="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π</a:t>
            </a:r>
            <a:r>
              <a:rPr lang="en-GB" b="0" baseline="30000" dirty="0" smtClean="0">
                <a:solidFill>
                  <a:srgbClr val="000000"/>
                </a:solidFill>
              </a:rPr>
              <a:t>+</a:t>
            </a:r>
            <a:r>
              <a:rPr lang="en-GB" b="0" dirty="0" smtClean="0">
                <a:solidFill>
                  <a:srgbClr val="000000"/>
                </a:solidFill>
              </a:rPr>
              <a:t> </a:t>
            </a:r>
            <a:endParaRPr lang="en-US" b="0" dirty="0" smtClean="0">
              <a:solidFill>
                <a:srgbClr val="000000"/>
              </a:solidFill>
            </a:endParaRPr>
          </a:p>
        </p:txBody>
      </p:sp>
      <p:sp>
        <p:nvSpPr>
          <p:cNvPr id="27661" name="TextBox 1"/>
          <p:cNvSpPr txBox="1">
            <a:spLocks noChangeArrowheads="1"/>
          </p:cNvSpPr>
          <p:nvPr/>
        </p:nvSpPr>
        <p:spPr bwMode="auto">
          <a:xfrm>
            <a:off x="323850" y="4941888"/>
            <a:ext cx="5019675" cy="584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V0 decay :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a neutral particle (no track) gives suddenly two tracks</a:t>
            </a:r>
          </a:p>
        </p:txBody>
      </p:sp>
      <p:sp>
        <p:nvSpPr>
          <p:cNvPr id="27662" name="TextBox 2"/>
          <p:cNvSpPr txBox="1">
            <a:spLocks noChangeArrowheads="1"/>
          </p:cNvSpPr>
          <p:nvPr/>
        </p:nvSpPr>
        <p:spPr bwMode="auto">
          <a:xfrm>
            <a:off x="2495550" y="260350"/>
            <a:ext cx="4152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smtClean="0">
                <a:solidFill>
                  <a:srgbClr val="B32DC0"/>
                </a:solidFill>
              </a:rPr>
              <a:t>How do we identify each</a:t>
            </a:r>
            <a:r>
              <a:rPr lang="en-US" altLang="ja-JP" b="0" smtClean="0">
                <a:solidFill>
                  <a:srgbClr val="B32DC0"/>
                </a:solidFill>
              </a:rPr>
              <a:t> V0?</a:t>
            </a:r>
          </a:p>
        </p:txBody>
      </p:sp>
      <p:sp>
        <p:nvSpPr>
          <p:cNvPr id="27663" name="TextBox 1"/>
          <p:cNvSpPr txBox="1">
            <a:spLocks noChangeArrowheads="1"/>
          </p:cNvSpPr>
          <p:nvPr/>
        </p:nvSpPr>
        <p:spPr bwMode="auto">
          <a:xfrm>
            <a:off x="6084888" y="4337050"/>
            <a:ext cx="20891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FF"/>
                </a:solidFill>
              </a:rPr>
              <a:t>P = Q</a:t>
            </a:r>
            <a:r>
              <a:rPr lang="en-US" sz="1600" b="0" baseline="30000" smtClean="0">
                <a:solidFill>
                  <a:srgbClr val="0000FF"/>
                </a:solidFill>
              </a:rPr>
              <a:t>.</a:t>
            </a:r>
            <a:r>
              <a:rPr lang="en-US" sz="1600" b="0" smtClean="0">
                <a:solidFill>
                  <a:srgbClr val="0000FF"/>
                </a:solidFill>
              </a:rPr>
              <a:t>B</a:t>
            </a:r>
            <a:r>
              <a:rPr lang="en-US" sz="1600" b="0" baseline="30000" smtClean="0">
                <a:solidFill>
                  <a:srgbClr val="0000FF"/>
                </a:solidFill>
              </a:rPr>
              <a:t>.</a:t>
            </a:r>
            <a:r>
              <a:rPr lang="en-US" sz="1600" b="0" smtClean="0">
                <a:solidFill>
                  <a:srgbClr val="0000FF"/>
                </a:solidFill>
              </a:rPr>
              <a:t>R 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P momentum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Q electric charge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B magnetic field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R radius of curvature</a:t>
            </a:r>
          </a:p>
        </p:txBody>
      </p:sp>
      <p:sp>
        <p:nvSpPr>
          <p:cNvPr id="27664" name="TextBox 1"/>
          <p:cNvSpPr txBox="1">
            <a:spLocks noChangeArrowheads="1"/>
          </p:cNvSpPr>
          <p:nvPr/>
        </p:nvSpPr>
        <p:spPr bwMode="auto">
          <a:xfrm>
            <a:off x="323850" y="5661025"/>
            <a:ext cx="4686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000" smtClean="0">
                <a:solidFill>
                  <a:srgbClr val="000000"/>
                </a:solidFill>
              </a:rPr>
              <a:t>Identify V0s from the decay topology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ChangeArrowheads="1"/>
          </p:cNvSpPr>
          <p:nvPr/>
        </p:nvSpPr>
        <p:spPr bwMode="auto">
          <a:xfrm>
            <a:off x="381000" y="765175"/>
            <a:ext cx="8512175" cy="515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defTabSz="9144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en-US" altLang="ja-JP" sz="2400" dirty="0" smtClean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Calculate the (invariant) mass</a:t>
            </a:r>
            <a:endParaRPr lang="en-US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Energy conservation  	</a:t>
            </a:r>
            <a:r>
              <a:rPr lang="en-US" altLang="ja-JP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    	            	     </a:t>
            </a:r>
            <a:r>
              <a:rPr lang="en-US" altLang="ja-JP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 = E</a:t>
            </a:r>
            <a:r>
              <a:rPr lang="en-US" altLang="ja-JP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altLang="ja-JP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+E</a:t>
            </a:r>
            <a:r>
              <a:rPr lang="en-US" altLang="ja-JP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altLang="ja-JP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Momentum conservation </a:t>
            </a:r>
            <a:r>
              <a:rPr lang="en-GB" altLang="ja-JP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	   		     </a:t>
            </a:r>
            <a:r>
              <a:rPr lang="en-US" altLang="ja-JP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altLang="ja-JP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</a:t>
            </a:r>
            <a:r>
              <a:rPr lang="en-US" altLang="ja-JP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altLang="ja-JP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altLang="ja-JP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+</a:t>
            </a:r>
            <a:r>
              <a:rPr lang="en-US" altLang="ja-JP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altLang="ja-JP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Total energy   				     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4</a:t>
            </a:r>
            <a:endParaRPr lang="en-US" baseline="30000" dirty="0" smtClean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c=1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                   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endParaRPr lang="en-US" baseline="30000" dirty="0" smtClean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 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 = E</a:t>
            </a:r>
            <a:r>
              <a:rPr lang="en-US" baseline="-25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+E</a:t>
            </a:r>
            <a:r>
              <a:rPr lang="en-US" baseline="-25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 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baseline="30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endParaRPr lang="en-US" dirty="0" smtClean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30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US" baseline="30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US" baseline="30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     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m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 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= E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- p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=(E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+E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-(p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+p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 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m</a:t>
            </a:r>
            <a:r>
              <a:rPr lang="en-GB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GB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+2E</a:t>
            </a:r>
            <a:r>
              <a:rPr lang="en-GB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- 2 </a:t>
            </a:r>
            <a:r>
              <a:rPr lang="en-GB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 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r>
              <a:rPr lang="en-GB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aseline="3000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aseline="30000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Calculate the mass of the initial particle from the values of the mass and the momentum of the final particles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Particle Identification (done by a number of PID </a:t>
            </a:r>
            <a:r>
              <a:rPr lang="en-US" altLang="ja-JP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detectors)           	 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m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 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m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Radius of curvature of the particle tracks due to magnetic fi</a:t>
            </a:r>
            <a:r>
              <a:rPr lang="en-US" altLang="ja-JP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eld	        	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  </a:t>
            </a:r>
            <a:r>
              <a:rPr lang="en-US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baseline="-25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endParaRPr lang="en-US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dirty="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P=Q</a:t>
            </a:r>
            <a:r>
              <a:rPr lang="en-US" baseline="30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lang="en-US" baseline="30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R (P momentum, Q electric charge, R radius of curvature, B magnetic field)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88913"/>
            <a:ext cx="249555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 bwMode="auto">
          <a:xfrm>
            <a:off x="7019925" y="5084763"/>
            <a:ext cx="504825" cy="14446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0" name="TextBox 2"/>
          <p:cNvSpPr txBox="1">
            <a:spLocks noChangeArrowheads="1"/>
          </p:cNvSpPr>
          <p:nvPr/>
        </p:nvSpPr>
        <p:spPr bwMode="auto">
          <a:xfrm>
            <a:off x="485775" y="260350"/>
            <a:ext cx="4494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B32DC0"/>
                </a:solidFill>
              </a:rPr>
              <a:t>How do we identify each</a:t>
            </a:r>
            <a:r>
              <a:rPr lang="en-US" altLang="ja-JP" dirty="0" smtClean="0">
                <a:solidFill>
                  <a:srgbClr val="B32DC0"/>
                </a:solidFill>
              </a:rPr>
              <a:t> V0?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7019925" y="4797425"/>
            <a:ext cx="503238" cy="14446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400" b="0" smtClean="0">
                <a:solidFill>
                  <a:srgbClr val="000000"/>
                </a:solidFill>
              </a:rPr>
              <a:t>ALICE masterclass : strange particles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97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9CF4F65-C0FF-2146-9D05-5D0071020711}" type="slidenum">
              <a:rPr lang="en-US" sz="1400" b="0">
                <a:solidFill>
                  <a:srgbClr val="000000"/>
                </a:solidFill>
              </a:rPr>
              <a:pPr/>
              <a:t>8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ALICE masterclass : strange particles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818240-74A3-1641-843A-D86FB36C980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37" y="1270000"/>
            <a:ext cx="8708463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1</a:t>
            </a:r>
            <a:r>
              <a:rPr lang="en-US" sz="2400" b="1" baseline="3000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st</a:t>
            </a:r>
            <a:r>
              <a:rPr lang="en-US" sz="2400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 part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Identification of V0s (</a:t>
            </a:r>
            <a:r>
              <a:rPr lang="en-US" sz="2400" b="1" dirty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K</a:t>
            </a:r>
            <a:r>
              <a:rPr lang="en-US" sz="2400" b="1" baseline="-25000" dirty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s</a:t>
            </a:r>
            <a:r>
              <a:rPr lang="en-US" sz="2400" b="1" dirty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, </a:t>
            </a:r>
            <a:r>
              <a:rPr lang="el-GR" sz="2400" b="1" dirty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Λ</a:t>
            </a:r>
            <a:r>
              <a:rPr lang="en-US" sz="2400" b="1" dirty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, anti-</a:t>
            </a:r>
            <a:r>
              <a:rPr lang="el-GR" sz="2400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Λ</a:t>
            </a:r>
            <a:r>
              <a:rPr lang="en-US" sz="2400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) in </a:t>
            </a:r>
            <a:r>
              <a:rPr lang="en-US" sz="2400" b="1" dirty="0" err="1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pp</a:t>
            </a:r>
            <a:r>
              <a:rPr lang="en-US" sz="2400" b="1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 collisions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 b="1" dirty="0">
              <a:solidFill>
                <a:srgbClr val="B32DC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Visual analysis </a:t>
            </a:r>
            <a:r>
              <a:rPr lang="en-US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of 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small samples (~15 events) of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pp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 </a:t>
            </a:r>
            <a:endParaRPr 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Find V0s with “V0 finder”</a:t>
            </a: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C</a:t>
            </a:r>
            <a:r>
              <a:rPr lang="x-none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alculate invariant mass (with “calculator”)</a:t>
            </a:r>
            <a:endParaRPr 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Classify in corresponding histograms</a:t>
            </a:r>
            <a:endParaRPr 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Merge all results at the end of the 1</a:t>
            </a:r>
            <a:r>
              <a:rPr lang="en-US" sz="2400" baseline="300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st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 part</a:t>
            </a: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Comment on width of the peak, background events</a:t>
            </a:r>
            <a:endParaRPr lang="fr-FR" sz="24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>
                <a:solidFill>
                  <a:srgbClr val="000000"/>
                </a:solidFill>
              </a:rPr>
              <a:t>1.11.2024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225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5058</TotalTime>
  <Words>1038</Words>
  <Application>Microsoft Macintosh PowerPoint</Application>
  <PresentationFormat>On-screen Show (4:3)</PresentationFormat>
  <Paragraphs>192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Blank Presentation</vt:lpstr>
      <vt:lpstr>1_Blank Presentation</vt:lpstr>
      <vt:lpstr>PowerPoint Presentation</vt:lpstr>
      <vt:lpstr>PowerPoint Presentation</vt:lpstr>
      <vt:lpstr>PowerPoint Presentation</vt:lpstr>
      <vt:lpstr>PowerPoint Presentation</vt:lpstr>
      <vt:lpstr>How do we find V0s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Geometry of a Pb-Pb collision</vt:lpstr>
      <vt:lpstr>PowerPoint Presentation</vt:lpstr>
      <vt:lpstr>Centrality of Pb-Pb collisions</vt:lpstr>
      <vt:lpstr>Strangeness enhancement calculation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53</cp:revision>
  <dcterms:created xsi:type="dcterms:W3CDTF">2019-02-20T22:01:06Z</dcterms:created>
  <dcterms:modified xsi:type="dcterms:W3CDTF">2024-11-01T07:03:44Z</dcterms:modified>
</cp:coreProperties>
</file>