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6" r:id="rId2"/>
    <p:sldId id="279" r:id="rId3"/>
    <p:sldId id="257" r:id="rId4"/>
    <p:sldId id="267" r:id="rId5"/>
    <p:sldId id="260" r:id="rId6"/>
    <p:sldId id="264" r:id="rId7"/>
    <p:sldId id="282" r:id="rId8"/>
    <p:sldId id="283" r:id="rId9"/>
    <p:sldId id="288" r:id="rId10"/>
    <p:sldId id="261" r:id="rId11"/>
    <p:sldId id="290" r:id="rId12"/>
    <p:sldId id="270" r:id="rId13"/>
    <p:sldId id="269" r:id="rId14"/>
    <p:sldId id="271" r:id="rId15"/>
    <p:sldId id="272" r:id="rId16"/>
    <p:sldId id="258" r:id="rId17"/>
    <p:sldId id="263" r:id="rId18"/>
    <p:sldId id="259" r:id="rId19"/>
    <p:sldId id="275" r:id="rId20"/>
    <p:sldId id="265" r:id="rId21"/>
    <p:sldId id="280" r:id="rId22"/>
    <p:sldId id="277" r:id="rId23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5"/>
    <p:restoredTop sz="94577"/>
  </p:normalViewPr>
  <p:slideViewPr>
    <p:cSldViewPr>
      <p:cViewPr>
        <p:scale>
          <a:sx n="235" d="100"/>
          <a:sy n="235" d="100"/>
        </p:scale>
        <p:origin x="144" y="-5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346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148FEA9-C62D-3B4E-80AF-92201B890B5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92114CD9-25B8-674A-8F95-02C5948477D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997420C2-8389-DA46-8734-268552A2434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A9E1159F-036D-EC42-BB31-7929959006D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CE991F99-9F51-A94E-AF1A-9E4A6E02DFB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>
            <a:extLst>
              <a:ext uri="{FF2B5EF4-FFF2-40B4-BE49-F238E27FC236}">
                <a16:creationId xmlns:a16="http://schemas.microsoft.com/office/drawing/2014/main" id="{D5924BC2-7477-E646-9C34-E082620DAE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B5464C6E-0F20-334C-A5A4-76397DD51D2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>
            <a:extLst>
              <a:ext uri="{FF2B5EF4-FFF2-40B4-BE49-F238E27FC236}">
                <a16:creationId xmlns:a16="http://schemas.microsoft.com/office/drawing/2014/main" id="{BA45D2EC-44AC-C846-9E42-34C5C18B73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9677114-DAEA-3F42-8CFB-E42A236DE0D9}" type="slidenum">
              <a:rPr lang="en-US" altLang="en-US" sz="1300"/>
              <a:pPr/>
              <a:t>1</a:t>
            </a:fld>
            <a:endParaRPr lang="en-US" altLang="en-US" sz="1300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DD5F6C43-188C-AF4E-B132-88EBB9CAD9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972E698-AD22-5340-B909-321681F8E7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z="15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>
            <a:extLst>
              <a:ext uri="{FF2B5EF4-FFF2-40B4-BE49-F238E27FC236}">
                <a16:creationId xmlns:a16="http://schemas.microsoft.com/office/drawing/2014/main" id="{ED2D442C-4EDA-D542-837A-C452108D7F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D7A7E36-DDB9-9F4A-A169-ACB4F005D24D}" type="slidenum">
              <a:rPr lang="en-US" altLang="en-US" sz="1300"/>
              <a:pPr/>
              <a:t>12</a:t>
            </a:fld>
            <a:endParaRPr lang="en-US" altLang="en-US" sz="1300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13C2CA8E-AB1C-C141-9742-FFCA426EE4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790CBA7E-B1C6-B344-9DB8-1408444F7A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>
            <a:extLst>
              <a:ext uri="{FF2B5EF4-FFF2-40B4-BE49-F238E27FC236}">
                <a16:creationId xmlns:a16="http://schemas.microsoft.com/office/drawing/2014/main" id="{791E9B65-29E0-2043-8F45-8EE9C28674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AC028F4-6F06-5C4C-B426-1E4E67EA7365}" type="slidenum">
              <a:rPr lang="en-US" altLang="en-US" sz="1300"/>
              <a:pPr/>
              <a:t>13</a:t>
            </a:fld>
            <a:endParaRPr lang="en-US" altLang="en-US" sz="1300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EB358380-6A5C-7B49-969A-CB1A064712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9FACB081-463D-7B4F-8739-D37A11549B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>
            <a:extLst>
              <a:ext uri="{FF2B5EF4-FFF2-40B4-BE49-F238E27FC236}">
                <a16:creationId xmlns:a16="http://schemas.microsoft.com/office/drawing/2014/main" id="{138AB7E0-D218-C448-BA01-6C6C55D30C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268DEC0-A0C6-3D43-B1F9-221E77FDFE39}" type="slidenum">
              <a:rPr lang="en-US" altLang="en-US" sz="1300"/>
              <a:pPr/>
              <a:t>14</a:t>
            </a:fld>
            <a:endParaRPr lang="en-US" altLang="en-US" sz="1300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8F8DA7BD-4A68-0443-A1FB-3E1992691E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DC04098E-C460-7A45-B6CB-9E82A8C952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>
            <a:extLst>
              <a:ext uri="{FF2B5EF4-FFF2-40B4-BE49-F238E27FC236}">
                <a16:creationId xmlns:a16="http://schemas.microsoft.com/office/drawing/2014/main" id="{F95F1362-530A-B744-A610-4A6EF85A5F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58FA4F6-43A9-0848-898D-44DCE19A5507}" type="slidenum">
              <a:rPr lang="en-US" altLang="en-US" sz="1300"/>
              <a:pPr/>
              <a:t>15</a:t>
            </a:fld>
            <a:endParaRPr lang="en-US" altLang="en-US" sz="130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B70C6313-4889-E84E-8C28-0869AFA994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3438C484-EA5E-1B48-8CA5-0114F8942E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>
            <a:extLst>
              <a:ext uri="{FF2B5EF4-FFF2-40B4-BE49-F238E27FC236}">
                <a16:creationId xmlns:a16="http://schemas.microsoft.com/office/drawing/2014/main" id="{9BE2269B-6057-D34C-8E1C-8E6C0C328B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76D7932-F6B9-9A4B-839A-1B707B2FB6A0}" type="slidenum">
              <a:rPr lang="en-US" altLang="en-US" sz="1300"/>
              <a:pPr/>
              <a:t>16</a:t>
            </a:fld>
            <a:endParaRPr lang="en-US" altLang="en-US" sz="1300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54127A53-B9EC-4F47-A0B2-7E4352281C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9CB146D8-CE36-F447-9E30-3A18137D68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>
            <a:extLst>
              <a:ext uri="{FF2B5EF4-FFF2-40B4-BE49-F238E27FC236}">
                <a16:creationId xmlns:a16="http://schemas.microsoft.com/office/drawing/2014/main" id="{C31DFEA6-F7CC-2740-9B0B-56E3DC3E22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1A569D3-B565-4442-B7EB-9A26CF5E535F}" type="slidenum">
              <a:rPr lang="en-US" altLang="en-US" sz="1300"/>
              <a:pPr/>
              <a:t>17</a:t>
            </a:fld>
            <a:endParaRPr lang="en-US" altLang="en-US" sz="1300"/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B6DF4BD0-931B-7542-BBA5-BBF2864399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7764CF2B-6B0F-4940-A739-158BD99958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>
            <a:extLst>
              <a:ext uri="{FF2B5EF4-FFF2-40B4-BE49-F238E27FC236}">
                <a16:creationId xmlns:a16="http://schemas.microsoft.com/office/drawing/2014/main" id="{A17E4118-E53F-AE48-96E0-5A808B327D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8DC978F-2151-714D-8643-D648525F728F}" type="slidenum">
              <a:rPr lang="en-US" altLang="en-US" sz="1300"/>
              <a:pPr/>
              <a:t>18</a:t>
            </a:fld>
            <a:endParaRPr lang="en-US" altLang="en-US" sz="1300"/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776394C9-45A0-0D44-9DE0-68464860A0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A4755EF3-51F6-3848-93F3-074B109E19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>
            <a:extLst>
              <a:ext uri="{FF2B5EF4-FFF2-40B4-BE49-F238E27FC236}">
                <a16:creationId xmlns:a16="http://schemas.microsoft.com/office/drawing/2014/main" id="{1A514C4D-3F4E-1D41-ADA1-497168539B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7961DD8-C558-D542-9885-9064F5C32A51}" type="slidenum">
              <a:rPr lang="en-US" altLang="en-US" sz="1300"/>
              <a:pPr/>
              <a:t>20</a:t>
            </a:fld>
            <a:endParaRPr lang="en-US" altLang="en-US" sz="1300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45E1413B-04BC-9345-89FD-FC2906B044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3C17907B-87A3-3646-A988-8464E40E47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59FF2E83-3052-BE40-AD93-1478AC33EA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11AC275-C50B-DA48-A310-28EFA7813E1A}" type="slidenum">
              <a:rPr lang="en-US" altLang="en-US" sz="1300"/>
              <a:pPr/>
              <a:t>22</a:t>
            </a:fld>
            <a:endParaRPr lang="en-US" altLang="en-US" sz="1300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6DD5E951-B266-9144-B04D-B83001D4CA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633EA646-1D86-C547-B710-0CA5A077EF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b="1">
                <a:latin typeface="Arial" panose="020B0604020202020204" pitchFamily="34" charset="0"/>
                <a:ea typeface="ＭＳ Ｐゴシック" panose="020B0600070205080204" pitchFamily="34" charset="-128"/>
              </a:rPr>
              <a:t>And enjoy sailing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C31947B1-4E89-C349-9458-D3E454A2EB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B1C4BEC-FE7F-9B48-90A2-04E47F1EEACA}" type="slidenum">
              <a:rPr lang="en-US" altLang="en-US" sz="1300"/>
              <a:pPr/>
              <a:t>2</a:t>
            </a:fld>
            <a:endParaRPr lang="en-US" altLang="en-US" sz="1300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64CBA1CA-DF79-7B4A-BA10-EC4F0330015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8DBA2F4-01C3-BA40-AF57-8B04D9B85E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10E52957-A5B3-F743-9B4A-1D6837915D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17557D3-6C2A-DB45-B843-47ECE0F326D8}" type="slidenum">
              <a:rPr lang="en-US" altLang="en-US" sz="1300"/>
              <a:pPr/>
              <a:t>3</a:t>
            </a:fld>
            <a:endParaRPr lang="en-US" altLang="en-US" sz="13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11AD7C3F-0E4B-8B4F-A468-29779BFDA1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AC269B4C-FEBD-1247-B947-4C944A24E0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24D3A9C7-718D-9943-ACFF-5C82651530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A07BCC8-A1C7-FB4A-9F7B-06BDF71FA07F}" type="slidenum">
              <a:rPr lang="en-US" altLang="en-US" sz="1300"/>
              <a:pPr/>
              <a:t>4</a:t>
            </a:fld>
            <a:endParaRPr lang="en-US" altLang="en-US" sz="13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A8A9FC41-2D0F-1341-B361-7263985036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9D14F90A-B5F5-9C48-8D9B-6894A0BB58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77830A2-C872-2348-B373-17B9542BE4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F2C3625-60C5-534B-9BDC-77EBB6ECE2C3}" type="slidenum">
              <a:rPr lang="en-US" altLang="en-US" sz="1300"/>
              <a:pPr/>
              <a:t>5</a:t>
            </a:fld>
            <a:endParaRPr lang="en-US" altLang="en-US" sz="13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3363AB2-44E1-F943-ACE3-99C9C166E0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25ABF404-7646-034A-A30D-AE05371EF9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>
            <a:extLst>
              <a:ext uri="{FF2B5EF4-FFF2-40B4-BE49-F238E27FC236}">
                <a16:creationId xmlns:a16="http://schemas.microsoft.com/office/drawing/2014/main" id="{ECF8EEC0-8DEC-2E46-8A8B-F32082A3D0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CFA0881-8FE9-D643-930B-ED9D23B4109F}" type="slidenum">
              <a:rPr lang="en-US" altLang="en-US" sz="1300"/>
              <a:pPr/>
              <a:t>6</a:t>
            </a:fld>
            <a:endParaRPr lang="en-US" altLang="en-US" sz="1300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8D15CFD6-2F73-EE4B-BA8A-8F41326C8B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D495814-FE2D-C04D-9A76-DAC1CB1A4F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>
            <a:extLst>
              <a:ext uri="{FF2B5EF4-FFF2-40B4-BE49-F238E27FC236}">
                <a16:creationId xmlns:a16="http://schemas.microsoft.com/office/drawing/2014/main" id="{ECF8EEC0-8DEC-2E46-8A8B-F32082A3D0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CFA0881-8FE9-D643-930B-ED9D23B4109F}" type="slidenum">
              <a:rPr lang="en-US" altLang="en-US" sz="1300"/>
              <a:pPr/>
              <a:t>9</a:t>
            </a:fld>
            <a:endParaRPr lang="en-US" altLang="en-US" sz="1300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8D15CFD6-2F73-EE4B-BA8A-8F41326C8B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D495814-FE2D-C04D-9A76-DAC1CB1A4F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8379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>
            <a:extLst>
              <a:ext uri="{FF2B5EF4-FFF2-40B4-BE49-F238E27FC236}">
                <a16:creationId xmlns:a16="http://schemas.microsoft.com/office/drawing/2014/main" id="{16F241CB-A3B4-3B45-AF3A-6F5272D707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677E103-0550-844C-B90F-6BC13C7B2331}" type="slidenum">
              <a:rPr lang="en-US" altLang="en-US" sz="1300"/>
              <a:pPr/>
              <a:t>10</a:t>
            </a:fld>
            <a:endParaRPr lang="en-US" altLang="en-US" sz="1300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B5210672-AA0F-A947-893E-77FA05AF68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59B41F86-8057-5749-9755-BE7C6CF203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64C6E-0F20-334C-A5A4-76397DD51D23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8477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F2A3620-8F8E-CB48-8C58-FDC704BDE6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800">
              <a:solidFill>
                <a:schemeClr val="bg1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7" descr="YCC-logo">
            <a:extLst>
              <a:ext uri="{FF2B5EF4-FFF2-40B4-BE49-F238E27FC236}">
                <a16:creationId xmlns:a16="http://schemas.microsoft.com/office/drawing/2014/main" id="{9BCB7807-1F54-3448-A70E-10697B90A8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7620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>
            <a:extLst>
              <a:ext uri="{FF2B5EF4-FFF2-40B4-BE49-F238E27FC236}">
                <a16:creationId xmlns:a16="http://schemas.microsoft.com/office/drawing/2014/main" id="{93BAF71C-0242-E64D-A4CC-D2D7E8FC6A0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6800" y="228600"/>
            <a:ext cx="3683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800" b="1">
                <a:solidFill>
                  <a:schemeClr val="bg1"/>
                </a:solidFill>
                <a:ea typeface="+mn-ea"/>
              </a:rPr>
              <a:t>Yachting Club CERN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55D8FA7-4CCE-DF47-945E-1A420924FA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68A7CA3-C875-784A-90D1-79179AACD5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YCC Introduction to Sailing – Sebastian Łopieński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EC7C281-D691-E844-ACD0-782A3E2B78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6922C90-4F38-1B4C-9780-74A2CC6862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525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7E06F43-20B6-224E-93B8-A5EF3C9FDB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7139BDE-3245-5343-A322-CEDE66EEEA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AADAB1C-89FF-8644-BED9-5B06B34348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545C8-94FC-634A-AFC7-53022366F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06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52400"/>
            <a:ext cx="20955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341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2AC0A02-853B-C14C-B42E-CE1592F4BB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73EBD58-351F-2141-A55E-7D3E027223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2ADB57E-32FF-4746-BCFA-D9989D27E4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9F938-05E3-E64F-A7EB-4B95C93653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79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109E57-C32A-704F-8ADE-DC81D3F095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F149618-D6C9-C445-B4E6-A2CD31539C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E63E94B-20E0-8446-9736-84B1893276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725B46-684E-6F4D-A425-F0628528D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412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F7D284D-1C75-F24E-B16A-79715DF160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519FA6-FF81-FD4D-97B2-2EB7079BD4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1B414C9-900E-854C-AFB8-1C195715A5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561EA-369C-8546-9C5E-38066E9DD4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667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734511-9BC4-AD44-8E02-822B5996D9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BAB6E6-B6B0-1C49-9331-8E43045A45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19C4A2-3626-764D-9E22-30A62D7DE5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F1A65-37BC-DF46-9901-EDE3CCFEB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23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5657CA7-5B66-7546-BB26-6F9BE9F067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23B6492-299D-6E4F-9B49-3EA06B1F01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9DF0C9F-1BBF-F944-8A9C-AEF118C056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0D625-2D32-6C4B-B61E-1E5DE69F4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6617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497CB6D-3D5E-0B4C-8C8F-E0FD928E26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35D92D1-C429-0247-A5B1-14E43408C7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1052B0A-A5F4-3547-98DC-41D5570B1E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22D63-F214-3C41-A568-5E524C38F6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52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A6C1485-C307-9542-B5C7-D61D7A2931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2785FE9-A99A-2E4A-A5B2-FD26EC78C6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A24CCFB-4EF9-DF46-8CF9-7306897379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08639-F4E7-6A4B-AD64-8A36B5874C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931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51A88-E3F5-D446-9E39-7B3D0C2E71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E0509-8666-A345-A5BF-E8DF74E798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8FBAD5-4EF1-BC4E-96A6-BDE1E60B5D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00BFB-B093-B64A-84F9-FFCCE6CB74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3313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C8021-47CA-4244-932E-08B0A33D1C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B4170-EB23-0849-ACAA-75B53C03CA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B9274-28CA-354E-8F98-A91C31CD86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F46A9-E6EE-3447-8CC3-8EF0C51534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176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4870E64-B707-C34F-8D64-A795C5BEF6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382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5FC7664-F1E3-E448-9B47-B811EDAAC6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86C7157-AB42-EC46-8512-F5B2ED7FB70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5486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BC715C4-B92A-1849-A55C-A51EA40731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7150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6E6B52C-6918-FE42-997A-F4F84D6A507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8768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fld id="{F61645F5-B216-F644-801F-B02EF7B07E14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7" descr="YCC-logo">
            <a:extLst>
              <a:ext uri="{FF2B5EF4-FFF2-40B4-BE49-F238E27FC236}">
                <a16:creationId xmlns:a16="http://schemas.microsoft.com/office/drawing/2014/main" id="{0E46DBDB-4F76-FF4C-AE53-9E3FD1768A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172200"/>
            <a:ext cx="5334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>
            <a:extLst>
              <a:ext uri="{FF2B5EF4-FFF2-40B4-BE49-F238E27FC236}">
                <a16:creationId xmlns:a16="http://schemas.microsoft.com/office/drawing/2014/main" id="{E0EDC6B4-6417-8D41-9CF6-26827E549E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800">
              <a:solidFill>
                <a:schemeClr val="bg1"/>
              </a:solidFill>
              <a:latin typeface="Arial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19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yachti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hyperlink" Target="https://www.youtube.com/watch?v=PWlvR5-xPvY" TargetMode="Externa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yachting/courses/YCCSailingCourse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yachting.web.cern.ch/yachting/thursdays/thursday.htm" TargetMode="External"/><Relationship Id="rId2" Type="http://schemas.openxmlformats.org/officeDocument/2006/relationships/hyperlink" Target="https://yachting.web.cern.ch/yachting/courses/course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chting.web.cern.ch/yachting/calendar.html" TargetMode="External"/><Relationship Id="rId5" Type="http://schemas.openxmlformats.org/officeDocument/2006/relationships/hyperlink" Target="https://yachting.web.cern.ch/yachting/cgi-bin/res/surveillance.pl" TargetMode="External"/><Relationship Id="rId4" Type="http://schemas.openxmlformats.org/officeDocument/2006/relationships/hyperlink" Target="https://yachting.web.cern.ch/yachting/regatta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3D40A7B1-87E4-7E49-A46C-26DAAA47808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Introduction to Sailing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2400" dirty="0">
                <a:ea typeface="ＭＳ Ｐゴシック" panose="020B0600070205080204" pitchFamily="34" charset="-128"/>
              </a:rPr>
              <a:t>part 1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3340F250-9388-194F-A071-F4010184885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2057400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Sebastian </a:t>
            </a:r>
            <a:r>
              <a:rPr lang="pl-PL" altLang="en-US" dirty="0">
                <a:ea typeface="ＭＳ Ｐゴシック" panose="020B0600070205080204" pitchFamily="34" charset="-128"/>
              </a:rPr>
              <a:t>Ł</a:t>
            </a:r>
            <a:r>
              <a:rPr lang="en-US" altLang="en-US" dirty="0" err="1">
                <a:ea typeface="ＭＳ Ｐゴシック" panose="020B0600070205080204" pitchFamily="34" charset="-128"/>
              </a:rPr>
              <a:t>opie</a:t>
            </a:r>
            <a:r>
              <a:rPr lang="pl-PL" altLang="en-US" dirty="0">
                <a:ea typeface="ＭＳ Ｐゴシック" panose="020B0600070205080204" pitchFamily="34" charset="-128"/>
              </a:rPr>
              <a:t>ń</a:t>
            </a:r>
            <a:r>
              <a:rPr lang="en-US" altLang="en-US" dirty="0">
                <a:ea typeface="ＭＳ Ｐゴシック" panose="020B0600070205080204" pitchFamily="34" charset="-128"/>
              </a:rPr>
              <a:t>ski</a:t>
            </a:r>
          </a:p>
          <a:p>
            <a:pPr eaLnBrk="1" hangingPunct="1"/>
            <a:r>
              <a:rPr lang="en-US" altLang="en-US" sz="1800" dirty="0">
                <a:ea typeface="ＭＳ Ｐゴシック" panose="020B0600070205080204" pitchFamily="34" charset="-128"/>
              </a:rPr>
              <a:t>e-mail: </a:t>
            </a:r>
            <a:r>
              <a:rPr lang="en-US" altLang="en-US" sz="1800" dirty="0" err="1">
                <a:ea typeface="ＭＳ Ｐゴシック" panose="020B0600070205080204" pitchFamily="34" charset="-128"/>
              </a:rPr>
              <a:t>Sebastian.Lopienski@gmail.com</a:t>
            </a:r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YCC, </a:t>
            </a:r>
            <a:r>
              <a:rPr lang="en-US" altLang="en-US" sz="2400" dirty="0">
                <a:ea typeface="ＭＳ Ｐゴシック" panose="020B0600070205080204" pitchFamily="34" charset="-128"/>
                <a:hlinkClick r:id="rId3"/>
              </a:rPr>
              <a:t>http://cern.ch/yachting</a:t>
            </a:r>
            <a:endParaRPr lang="en-US" altLang="en-US" sz="24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4">
            <a:extLst>
              <a:ext uri="{FF2B5EF4-FFF2-40B4-BE49-F238E27FC236}">
                <a16:creationId xmlns:a16="http://schemas.microsoft.com/office/drawing/2014/main" id="{5033073B-4D41-6F4D-8FB4-207E6E4F0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225A4176-F5BB-0543-9090-54483D6B01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Why a boat moves?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A47F6E6-982D-5D46-8228-FC4287CF4C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wind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pushes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 boat – going downwind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but what about going upwind???</a:t>
            </a:r>
          </a:p>
        </p:txBody>
      </p:sp>
      <p:pic>
        <p:nvPicPr>
          <p:cNvPr id="10244" name="Picture 4" descr="Dscn3988">
            <a:extLst>
              <a:ext uri="{FF2B5EF4-FFF2-40B4-BE49-F238E27FC236}">
                <a16:creationId xmlns:a16="http://schemas.microsoft.com/office/drawing/2014/main" id="{4C5657AE-2263-0F44-B7EF-89F2B87AB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2514600"/>
            <a:ext cx="28051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AutoShape 5">
            <a:extLst>
              <a:ext uri="{FF2B5EF4-FFF2-40B4-BE49-F238E27FC236}">
                <a16:creationId xmlns:a16="http://schemas.microsoft.com/office/drawing/2014/main" id="{EC610E19-29B3-7242-BE2A-3945FBDBB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4238625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pic>
        <p:nvPicPr>
          <p:cNvPr id="10246" name="Picture 6" descr="Dscn3679">
            <a:extLst>
              <a:ext uri="{FF2B5EF4-FFF2-40B4-BE49-F238E27FC236}">
                <a16:creationId xmlns:a16="http://schemas.microsoft.com/office/drawing/2014/main" id="{59782B61-9C02-5846-BD8F-6C0849CA8DDA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59800" y="2476500"/>
            <a:ext cx="2174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 Box 8">
            <a:extLst>
              <a:ext uri="{FF2B5EF4-FFF2-40B4-BE49-F238E27FC236}">
                <a16:creationId xmlns:a16="http://schemas.microsoft.com/office/drawing/2014/main" id="{BDC4AB4C-ED9A-E741-A009-285E8E79A4D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70057" y="5264943"/>
            <a:ext cx="1600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Pictures © Sebastian </a:t>
            </a:r>
            <a:r>
              <a:rPr lang="pl-PL" altLang="en-US" sz="800"/>
              <a:t>Łopieńsk</a:t>
            </a:r>
            <a:r>
              <a:rPr lang="en-US" altLang="en-US" sz="800"/>
              <a:t>i</a:t>
            </a:r>
          </a:p>
        </p:txBody>
      </p:sp>
      <p:sp>
        <p:nvSpPr>
          <p:cNvPr id="10" name="AutoShape 5">
            <a:extLst>
              <a:ext uri="{FF2B5EF4-FFF2-40B4-BE49-F238E27FC236}">
                <a16:creationId xmlns:a16="http://schemas.microsoft.com/office/drawing/2014/main" id="{70AAEAEF-7C1E-3F4C-9F7F-E5C481462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4186" y="4329111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5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8406483-DA89-C012-8BAB-1E3BB76966A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733800" y="5334000"/>
            <a:ext cx="904003" cy="381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6DD8A09-96DE-89E5-167F-36DF75984324}"/>
              </a:ext>
            </a:extLst>
          </p:cNvPr>
          <p:cNvCxnSpPr>
            <a:cxnSpLocks/>
          </p:cNvCxnSpPr>
          <p:nvPr/>
        </p:nvCxnSpPr>
        <p:spPr bwMode="auto">
          <a:xfrm flipH="1">
            <a:off x="3733800" y="3733800"/>
            <a:ext cx="699062" cy="1600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873857A-D6E9-A0B1-73F6-50D54E86F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H" dirty="0"/>
              <a:t>Sailing upwind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A843D2-06A4-59AA-13A7-45619EA7B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YCC Introduction to Sailing – Sebastian Łopieński</a:t>
            </a:r>
          </a:p>
        </p:txBody>
      </p:sp>
      <p:sp>
        <p:nvSpPr>
          <p:cNvPr id="7" name="AutoShape 25">
            <a:extLst>
              <a:ext uri="{FF2B5EF4-FFF2-40B4-BE49-F238E27FC236}">
                <a16:creationId xmlns:a16="http://schemas.microsoft.com/office/drawing/2014/main" id="{AEE20472-02E9-BA0D-338C-CA8ED5B760A9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021931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DCE8FB27-DBB5-5376-1C48-AF46133A2401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460331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4423690-F123-CA8E-A4B4-E9968ED0407E}"/>
              </a:ext>
            </a:extLst>
          </p:cNvPr>
          <p:cNvGrpSpPr/>
          <p:nvPr/>
        </p:nvGrpSpPr>
        <p:grpSpPr>
          <a:xfrm rot="13168316">
            <a:off x="959066" y="303956"/>
            <a:ext cx="8393263" cy="6028521"/>
            <a:chOff x="2415861" y="213191"/>
            <a:chExt cx="5108215" cy="3669012"/>
          </a:xfrm>
        </p:grpSpPr>
        <p:sp>
          <p:nvSpPr>
            <p:cNvPr id="9" name="Arc 8">
              <a:extLst>
                <a:ext uri="{FF2B5EF4-FFF2-40B4-BE49-F238E27FC236}">
                  <a16:creationId xmlns:a16="http://schemas.microsoft.com/office/drawing/2014/main" id="{13E5F9A3-0ADA-895E-30B7-62CFF82E8264}"/>
                </a:ext>
              </a:extLst>
            </p:cNvPr>
            <p:cNvSpPr/>
            <p:nvPr/>
          </p:nvSpPr>
          <p:spPr bwMode="auto">
            <a:xfrm rot="333326">
              <a:off x="2799676" y="1671290"/>
              <a:ext cx="4724400" cy="2210913"/>
            </a:xfrm>
            <a:prstGeom prst="arc">
              <a:avLst>
                <a:gd name="adj1" fmla="val 11474015"/>
                <a:gd name="adj2" fmla="val 18157487"/>
              </a:avLst>
            </a:prstGeom>
            <a:noFill/>
            <a:ln w="1905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FA11535A-09FC-E0DD-1EB8-03AC768FA1D7}"/>
                </a:ext>
              </a:extLst>
            </p:cNvPr>
            <p:cNvSpPr/>
            <p:nvPr/>
          </p:nvSpPr>
          <p:spPr bwMode="auto">
            <a:xfrm rot="19493880" flipV="1">
              <a:off x="2415861" y="213191"/>
              <a:ext cx="4724400" cy="2210913"/>
            </a:xfrm>
            <a:prstGeom prst="arc">
              <a:avLst>
                <a:gd name="adj1" fmla="val 11474015"/>
                <a:gd name="adj2" fmla="val 18157487"/>
              </a:avLst>
            </a:prstGeom>
            <a:noFill/>
            <a:ln w="1905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910D37-0DEF-E36D-D6DD-AF945E923410}"/>
                </a:ext>
              </a:extLst>
            </p:cNvPr>
            <p:cNvCxnSpPr>
              <a:cxnSpLocks/>
              <a:stCxn id="9" idx="0"/>
              <a:endCxn id="10" idx="0"/>
            </p:cNvCxnSpPr>
            <p:nvPr/>
          </p:nvCxnSpPr>
          <p:spPr bwMode="auto">
            <a:xfrm>
              <a:off x="3039433" y="2136387"/>
              <a:ext cx="207978" cy="78598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5C70C66-551D-4556-92A8-3FA3F088C257}"/>
              </a:ext>
            </a:extLst>
          </p:cNvPr>
          <p:cNvCxnSpPr>
            <a:cxnSpLocks/>
          </p:cNvCxnSpPr>
          <p:nvPr/>
        </p:nvCxnSpPr>
        <p:spPr bwMode="auto">
          <a:xfrm flipH="1">
            <a:off x="3733800" y="4114800"/>
            <a:ext cx="1600200" cy="1219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776FF4A-1D68-2279-52EF-879C109FB46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671767" y="2616070"/>
            <a:ext cx="4303776" cy="19635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B50EDD2-ADBB-F065-98F8-3A042F729DA2}"/>
              </a:ext>
            </a:extLst>
          </p:cNvPr>
          <p:cNvCxnSpPr>
            <a:cxnSpLocks/>
          </p:cNvCxnSpPr>
          <p:nvPr/>
        </p:nvCxnSpPr>
        <p:spPr bwMode="auto">
          <a:xfrm flipH="1">
            <a:off x="4637803" y="4114800"/>
            <a:ext cx="691631" cy="1600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D10B5E4-26BE-A122-A775-6A30627AC8C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432862" y="3733800"/>
            <a:ext cx="896572" cy="381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260C288-A179-436F-238E-D758339AD91F}"/>
              </a:ext>
            </a:extLst>
          </p:cNvPr>
          <p:cNvGrpSpPr/>
          <p:nvPr/>
        </p:nvGrpSpPr>
        <p:grpSpPr>
          <a:xfrm>
            <a:off x="4764638" y="2760886"/>
            <a:ext cx="6593522" cy="2919841"/>
            <a:chOff x="2927808" y="2303685"/>
            <a:chExt cx="6593522" cy="2919841"/>
          </a:xfrm>
        </p:grpSpPr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981126E0-F899-C37F-FEB8-54FDCF6C8205}"/>
                </a:ext>
              </a:extLst>
            </p:cNvPr>
            <p:cNvSpPr/>
            <p:nvPr/>
          </p:nvSpPr>
          <p:spPr bwMode="auto">
            <a:xfrm rot="12187239">
              <a:off x="2927808" y="2303685"/>
              <a:ext cx="6593522" cy="2919841"/>
            </a:xfrm>
            <a:prstGeom prst="arc">
              <a:avLst>
                <a:gd name="adj1" fmla="val 17682652"/>
                <a:gd name="adj2" fmla="val 21264559"/>
              </a:avLst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DE2AB2E-857A-9516-BD5E-305882A2F2A5}"/>
                </a:ext>
              </a:extLst>
            </p:cNvPr>
            <p:cNvSpPr/>
            <p:nvPr/>
          </p:nvSpPr>
          <p:spPr bwMode="auto">
            <a:xfrm>
              <a:off x="3048000" y="2683054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8" name="Rectangle 21">
            <a:extLst>
              <a:ext uri="{FF2B5EF4-FFF2-40B4-BE49-F238E27FC236}">
                <a16:creationId xmlns:a16="http://schemas.microsoft.com/office/drawing/2014/main" id="{D413A3E6-EE10-0C09-32C5-7C7EEDF63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384" y="4995957"/>
            <a:ext cx="2755343" cy="57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400" dirty="0"/>
              <a:t>aerodynamic force</a:t>
            </a:r>
          </a:p>
        </p:txBody>
      </p:sp>
      <p:sp>
        <p:nvSpPr>
          <p:cNvPr id="51" name="AutoShape 5">
            <a:extLst>
              <a:ext uri="{FF2B5EF4-FFF2-40B4-BE49-F238E27FC236}">
                <a16:creationId xmlns:a16="http://schemas.microsoft.com/office/drawing/2014/main" id="{8B706634-CEAF-FF36-6776-DF6C865B7920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241131" y="550068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627C3F8-A302-42D7-49D8-566CF403F3A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726036" y="2234470"/>
            <a:ext cx="896400" cy="3816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6826017-7770-F298-D6D3-FD6941B4E6A5}"/>
              </a:ext>
            </a:extLst>
          </p:cNvPr>
          <p:cNvCxnSpPr/>
          <p:nvPr/>
        </p:nvCxnSpPr>
        <p:spPr bwMode="auto">
          <a:xfrm>
            <a:off x="5287795" y="3352431"/>
            <a:ext cx="655805" cy="30517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F5E91ED-014A-5764-03FE-4CAA3776A337}"/>
              </a:ext>
            </a:extLst>
          </p:cNvPr>
          <p:cNvCxnSpPr>
            <a:cxnSpLocks/>
          </p:cNvCxnSpPr>
          <p:nvPr/>
        </p:nvCxnSpPr>
        <p:spPr bwMode="auto">
          <a:xfrm flipH="1">
            <a:off x="5632969" y="1828801"/>
            <a:ext cx="691631" cy="1600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56" name="Rectangle 21">
            <a:extLst>
              <a:ext uri="{FF2B5EF4-FFF2-40B4-BE49-F238E27FC236}">
                <a16:creationId xmlns:a16="http://schemas.microsoft.com/office/drawing/2014/main" id="{77617752-0A99-0697-607D-EB009EA4D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6257" y="1676400"/>
            <a:ext cx="2755343" cy="57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400" dirty="0"/>
              <a:t>force on the keel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614D377-BE1A-C420-3F0E-8BBDE9FC898E}"/>
              </a:ext>
            </a:extLst>
          </p:cNvPr>
          <p:cNvGrpSpPr/>
          <p:nvPr/>
        </p:nvGrpSpPr>
        <p:grpSpPr>
          <a:xfrm>
            <a:off x="5019973" y="3338428"/>
            <a:ext cx="1839949" cy="1773157"/>
            <a:chOff x="5019973" y="3338428"/>
            <a:chExt cx="1839949" cy="177315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B0897BC-AB17-F223-7F2B-C2564841D127}"/>
                </a:ext>
              </a:extLst>
            </p:cNvPr>
            <p:cNvSpPr txBox="1"/>
            <p:nvPr/>
          </p:nvSpPr>
          <p:spPr>
            <a:xfrm>
              <a:off x="5019973" y="3338428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EEB869E-01C6-A62E-458A-E5C1B191F96C}"/>
                </a:ext>
              </a:extLst>
            </p:cNvPr>
            <p:cNvSpPr txBox="1"/>
            <p:nvPr/>
          </p:nvSpPr>
          <p:spPr>
            <a:xfrm>
              <a:off x="5121958" y="358589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825746C-FAC6-BB3F-7298-58375590D8E9}"/>
                </a:ext>
              </a:extLst>
            </p:cNvPr>
            <p:cNvSpPr txBox="1"/>
            <p:nvPr/>
          </p:nvSpPr>
          <p:spPr>
            <a:xfrm>
              <a:off x="5287795" y="381165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62E1A4B-242C-027C-CE4A-5407E5BE63DC}"/>
                </a:ext>
              </a:extLst>
            </p:cNvPr>
            <p:cNvSpPr txBox="1"/>
            <p:nvPr/>
          </p:nvSpPr>
          <p:spPr>
            <a:xfrm>
              <a:off x="5198126" y="3432008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B4747E6-BFED-A4C6-8C19-10345696BE4C}"/>
                </a:ext>
              </a:extLst>
            </p:cNvPr>
            <p:cNvSpPr txBox="1"/>
            <p:nvPr/>
          </p:nvSpPr>
          <p:spPr>
            <a:xfrm>
              <a:off x="5343538" y="365574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4F61D86-5C3A-857C-65BE-FD7ECB6CE18C}"/>
                </a:ext>
              </a:extLst>
            </p:cNvPr>
            <p:cNvSpPr txBox="1"/>
            <p:nvPr/>
          </p:nvSpPr>
          <p:spPr>
            <a:xfrm>
              <a:off x="5496278" y="4028039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EF97F68-8043-BCA4-CA96-B8E83EC84336}"/>
                </a:ext>
              </a:extLst>
            </p:cNvPr>
            <p:cNvSpPr txBox="1"/>
            <p:nvPr/>
          </p:nvSpPr>
          <p:spPr>
            <a:xfrm>
              <a:off x="5784205" y="4298411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A4BE4-0EA2-2DE8-227E-66E5EA93DE0E}"/>
                </a:ext>
              </a:extLst>
            </p:cNvPr>
            <p:cNvSpPr txBox="1"/>
            <p:nvPr/>
          </p:nvSpPr>
          <p:spPr>
            <a:xfrm>
              <a:off x="6156074" y="460242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116B5AC-6858-BE1F-CB78-245795A4E13C}"/>
                </a:ext>
              </a:extLst>
            </p:cNvPr>
            <p:cNvSpPr txBox="1"/>
            <p:nvPr/>
          </p:nvSpPr>
          <p:spPr>
            <a:xfrm>
              <a:off x="5720153" y="4053808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1A5FA55-32DB-43DB-9037-3468C8B700FF}"/>
                </a:ext>
              </a:extLst>
            </p:cNvPr>
            <p:cNvSpPr txBox="1"/>
            <p:nvPr/>
          </p:nvSpPr>
          <p:spPr>
            <a:xfrm>
              <a:off x="5491192" y="3816544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65C28B7-8B4F-3366-C3C6-41788E8B7EBA}"/>
                </a:ext>
              </a:extLst>
            </p:cNvPr>
            <p:cNvSpPr txBox="1"/>
            <p:nvPr/>
          </p:nvSpPr>
          <p:spPr>
            <a:xfrm>
              <a:off x="6027971" y="4368542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A6A0A95-6F17-DA6A-FC3A-86278CD4C6E4}"/>
                </a:ext>
              </a:extLst>
            </p:cNvPr>
            <p:cNvSpPr txBox="1"/>
            <p:nvPr/>
          </p:nvSpPr>
          <p:spPr>
            <a:xfrm>
              <a:off x="6571060" y="4803808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+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9C11024D-F5CB-D969-8FDF-0EA0281A3544}"/>
              </a:ext>
            </a:extLst>
          </p:cNvPr>
          <p:cNvGrpSpPr/>
          <p:nvPr/>
        </p:nvGrpSpPr>
        <p:grpSpPr>
          <a:xfrm>
            <a:off x="4759189" y="3257569"/>
            <a:ext cx="1652960" cy="1923005"/>
            <a:chOff x="4759189" y="3257569"/>
            <a:chExt cx="1652960" cy="1923005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1D47416-1AAD-F4F7-78BF-9C8347E955F5}"/>
                </a:ext>
              </a:extLst>
            </p:cNvPr>
            <p:cNvSpPr txBox="1"/>
            <p:nvPr/>
          </p:nvSpPr>
          <p:spPr>
            <a:xfrm>
              <a:off x="4759189" y="3257569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-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5F91703-B70E-C114-3DC4-633D0A72CA24}"/>
                </a:ext>
              </a:extLst>
            </p:cNvPr>
            <p:cNvSpPr txBox="1"/>
            <p:nvPr/>
          </p:nvSpPr>
          <p:spPr>
            <a:xfrm>
              <a:off x="4868943" y="3552587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-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1E50163-8364-5BE6-B4FB-0A5D999C6B25}"/>
                </a:ext>
              </a:extLst>
            </p:cNvPr>
            <p:cNvSpPr txBox="1"/>
            <p:nvPr/>
          </p:nvSpPr>
          <p:spPr>
            <a:xfrm>
              <a:off x="5020829" y="3783906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-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C91A55D-72E9-544F-9298-90BB1618D3E0}"/>
                </a:ext>
              </a:extLst>
            </p:cNvPr>
            <p:cNvSpPr txBox="1"/>
            <p:nvPr/>
          </p:nvSpPr>
          <p:spPr>
            <a:xfrm>
              <a:off x="5296355" y="4123592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-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692B9DD-B284-AE0B-F9D2-12BF64138E1A}"/>
                </a:ext>
              </a:extLst>
            </p:cNvPr>
            <p:cNvSpPr txBox="1"/>
            <p:nvPr/>
          </p:nvSpPr>
          <p:spPr>
            <a:xfrm>
              <a:off x="5663275" y="4498166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-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EB5BD57-A376-94DB-EB9F-0B71D8EF323C}"/>
                </a:ext>
              </a:extLst>
            </p:cNvPr>
            <p:cNvSpPr txBox="1"/>
            <p:nvPr/>
          </p:nvSpPr>
          <p:spPr>
            <a:xfrm>
              <a:off x="6168171" y="4872797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445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ooter Placeholder 4">
            <a:extLst>
              <a:ext uri="{FF2B5EF4-FFF2-40B4-BE49-F238E27FC236}">
                <a16:creationId xmlns:a16="http://schemas.microsoft.com/office/drawing/2014/main" id="{AFDFFBA7-9D30-444C-BB78-CEA5F52C5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C4763726-5FA2-0943-93A1-1A5CD3C131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Sailing points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6B45C407-E384-3949-9B4C-DBBA69CFD5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close-hauled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(upwind)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close reach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beam reach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broad reach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running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(dead downwind)</a:t>
            </a:r>
          </a:p>
        </p:txBody>
      </p:sp>
      <p:pic>
        <p:nvPicPr>
          <p:cNvPr id="28676" name="Picture 4" descr="Dead_Zone">
            <a:extLst>
              <a:ext uri="{FF2B5EF4-FFF2-40B4-BE49-F238E27FC236}">
                <a16:creationId xmlns:a16="http://schemas.microsoft.com/office/drawing/2014/main" id="{F1C1F1E6-2AB7-F14E-9477-60A3D4D53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4148138" cy="447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6">
            <a:extLst>
              <a:ext uri="{FF2B5EF4-FFF2-40B4-BE49-F238E27FC236}">
                <a16:creationId xmlns:a16="http://schemas.microsoft.com/office/drawing/2014/main" id="{7739C212-C2F6-254F-89C9-34BF5C4E9A21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28782" y="3096418"/>
            <a:ext cx="16827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Courtesy of www.easytolearn.net</a:t>
            </a:r>
          </a:p>
        </p:txBody>
      </p:sp>
      <p:sp>
        <p:nvSpPr>
          <p:cNvPr id="24583" name="Text Box 7">
            <a:extLst>
              <a:ext uri="{FF2B5EF4-FFF2-40B4-BE49-F238E27FC236}">
                <a16:creationId xmlns:a16="http://schemas.microsoft.com/office/drawing/2014/main" id="{BB69B2A2-C2E2-6444-8B0B-A4A3D5303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562600"/>
            <a:ext cx="5405438" cy="4572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400">
                <a:solidFill>
                  <a:srgbClr val="FF3300"/>
                </a:solidFill>
              </a:rPr>
              <a:t>But how to go directly into the wind???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2B3BAD9-CE6D-2940-94FF-ECEBC8AE689D}"/>
              </a:ext>
            </a:extLst>
          </p:cNvPr>
          <p:cNvSpPr/>
          <p:nvPr/>
        </p:nvSpPr>
        <p:spPr bwMode="auto">
          <a:xfrm>
            <a:off x="6781800" y="6248400"/>
            <a:ext cx="2135406" cy="3841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Poll “Sailing directions”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Footer Placeholder 4">
            <a:extLst>
              <a:ext uri="{FF2B5EF4-FFF2-40B4-BE49-F238E27FC236}">
                <a16:creationId xmlns:a16="http://schemas.microsoft.com/office/drawing/2014/main" id="{0B526959-E6A4-554E-A32F-DF1083068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310E93D4-2A3D-FF46-B49E-D06BEBBCD8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Helming</a:t>
            </a:r>
          </a:p>
        </p:txBody>
      </p:sp>
      <p:pic>
        <p:nvPicPr>
          <p:cNvPr id="23556" name="Picture 4" descr="ster-prosto">
            <a:extLst>
              <a:ext uri="{FF2B5EF4-FFF2-40B4-BE49-F238E27FC236}">
                <a16:creationId xmlns:a16="http://schemas.microsoft.com/office/drawing/2014/main" id="{0051F130-4E88-FD46-9EB1-C5F7EDC28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133600"/>
            <a:ext cx="13620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ster-prawo">
            <a:extLst>
              <a:ext uri="{FF2B5EF4-FFF2-40B4-BE49-F238E27FC236}">
                <a16:creationId xmlns:a16="http://schemas.microsoft.com/office/drawing/2014/main" id="{20728264-176B-7A47-BAC2-E56118CDF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5" y="2133600"/>
            <a:ext cx="13620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 descr="ster-lewo">
            <a:extLst>
              <a:ext uri="{FF2B5EF4-FFF2-40B4-BE49-F238E27FC236}">
                <a16:creationId xmlns:a16="http://schemas.microsoft.com/office/drawing/2014/main" id="{F9263CD0-E009-A34A-9CB2-7F0AAAA0D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133600"/>
            <a:ext cx="13620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AutoShape 7">
            <a:extLst>
              <a:ext uri="{FF2B5EF4-FFF2-40B4-BE49-F238E27FC236}">
                <a16:creationId xmlns:a16="http://schemas.microsoft.com/office/drawing/2014/main" id="{4D32E527-4920-114E-ABCB-8979BC27D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00" y="1676400"/>
            <a:ext cx="152400" cy="533400"/>
          </a:xfrm>
          <a:prstGeom prst="upArrow">
            <a:avLst>
              <a:gd name="adj1" fmla="val 50000"/>
              <a:gd name="adj2" fmla="val 8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3560" name="AutoShape 8">
            <a:extLst>
              <a:ext uri="{FF2B5EF4-FFF2-40B4-BE49-F238E27FC236}">
                <a16:creationId xmlns:a16="http://schemas.microsoft.com/office/drawing/2014/main" id="{F3FC232B-AE8E-3A40-BAC5-0B06BE14B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648200"/>
            <a:ext cx="2590800" cy="685800"/>
          </a:xfrm>
          <a:prstGeom prst="wedgeRoundRectCallout">
            <a:avLst>
              <a:gd name="adj1" fmla="val 19977"/>
              <a:gd name="adj2" fmla="val -168287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rudder is in the center</a:t>
            </a:r>
          </a:p>
          <a:p>
            <a:pPr algn="ctr"/>
            <a:r>
              <a:rPr lang="en-US" altLang="en-US" sz="1600">
                <a:sym typeface="Wingdings" pitchFamily="2" charset="2"/>
              </a:rPr>
              <a:t> the boat goes straight</a:t>
            </a:r>
            <a:endParaRPr lang="en-US" altLang="en-US" sz="1600"/>
          </a:p>
        </p:txBody>
      </p:sp>
      <p:sp>
        <p:nvSpPr>
          <p:cNvPr id="23561" name="AutoShape 9">
            <a:extLst>
              <a:ext uri="{FF2B5EF4-FFF2-40B4-BE49-F238E27FC236}">
                <a16:creationId xmlns:a16="http://schemas.microsoft.com/office/drawing/2014/main" id="{F115BF9B-5AFC-B649-AD9D-4D13CCC33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2743200"/>
            <a:ext cx="1828800" cy="685800"/>
          </a:xfrm>
          <a:prstGeom prst="wedgeRoundRectCallout">
            <a:avLst>
              <a:gd name="adj1" fmla="val 72051"/>
              <a:gd name="adj2" fmla="val 36806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tiller is opposite </a:t>
            </a:r>
            <a:br>
              <a:rPr lang="en-US" altLang="en-US" sz="1600"/>
            </a:br>
            <a:r>
              <a:rPr lang="en-US" altLang="en-US" sz="1600"/>
              <a:t>to the rudder</a:t>
            </a:r>
          </a:p>
        </p:txBody>
      </p:sp>
      <p:sp>
        <p:nvSpPr>
          <p:cNvPr id="23562" name="AutoShape 10">
            <a:extLst>
              <a:ext uri="{FF2B5EF4-FFF2-40B4-BE49-F238E27FC236}">
                <a16:creationId xmlns:a16="http://schemas.microsoft.com/office/drawing/2014/main" id="{86680F3F-4DB8-8444-B26B-DB3E15BB2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2743200"/>
            <a:ext cx="1828800" cy="685800"/>
          </a:xfrm>
          <a:prstGeom prst="wedgeRoundRectCallout">
            <a:avLst>
              <a:gd name="adj1" fmla="val -76477"/>
              <a:gd name="adj2" fmla="val 32870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tiller is opposite </a:t>
            </a:r>
            <a:br>
              <a:rPr lang="en-US" altLang="en-US" sz="1600"/>
            </a:br>
            <a:r>
              <a:rPr lang="en-US" altLang="en-US" sz="1600"/>
              <a:t>to the rudder</a:t>
            </a:r>
          </a:p>
        </p:txBody>
      </p:sp>
      <p:sp>
        <p:nvSpPr>
          <p:cNvPr id="23563" name="AutoShape 11">
            <a:extLst>
              <a:ext uri="{FF2B5EF4-FFF2-40B4-BE49-F238E27FC236}">
                <a16:creationId xmlns:a16="http://schemas.microsoft.com/office/drawing/2014/main" id="{F522AC11-619A-0D4C-9AF2-9C0D479CC346}"/>
              </a:ext>
            </a:extLst>
          </p:cNvPr>
          <p:cNvSpPr>
            <a:spLocks noChangeArrowheads="1"/>
          </p:cNvSpPr>
          <p:nvPr/>
        </p:nvSpPr>
        <p:spPr bwMode="auto">
          <a:xfrm rot="-1800000">
            <a:off x="4019550" y="1695450"/>
            <a:ext cx="152400" cy="533400"/>
          </a:xfrm>
          <a:prstGeom prst="upArrow">
            <a:avLst>
              <a:gd name="adj1" fmla="val 50000"/>
              <a:gd name="adj2" fmla="val 8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3564" name="AutoShape 12">
            <a:extLst>
              <a:ext uri="{FF2B5EF4-FFF2-40B4-BE49-F238E27FC236}">
                <a16:creationId xmlns:a16="http://schemas.microsoft.com/office/drawing/2014/main" id="{8A25467C-210D-5744-BDF6-410D699EB1ED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7353300" y="1724025"/>
            <a:ext cx="152400" cy="533400"/>
          </a:xfrm>
          <a:prstGeom prst="upArrow">
            <a:avLst>
              <a:gd name="adj1" fmla="val 50000"/>
              <a:gd name="adj2" fmla="val 8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3566" name="AutoShape 14">
            <a:extLst>
              <a:ext uri="{FF2B5EF4-FFF2-40B4-BE49-F238E27FC236}">
                <a16:creationId xmlns:a16="http://schemas.microsoft.com/office/drawing/2014/main" id="{4824D8A0-8B08-A245-B632-5979CEE17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4648200"/>
            <a:ext cx="2514600" cy="685800"/>
          </a:xfrm>
          <a:prstGeom prst="wedgeRoundRectCallout">
            <a:avLst>
              <a:gd name="adj1" fmla="val -10481"/>
              <a:gd name="adj2" fmla="val -173843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rudder is turned to port</a:t>
            </a:r>
          </a:p>
          <a:p>
            <a:pPr algn="ctr"/>
            <a:r>
              <a:rPr lang="en-US" altLang="en-US" sz="1600">
                <a:sym typeface="Wingdings" pitchFamily="2" charset="2"/>
              </a:rPr>
              <a:t> the boat turns left</a:t>
            </a:r>
            <a:endParaRPr lang="en-US" altLang="en-US" sz="1600"/>
          </a:p>
        </p:txBody>
      </p:sp>
      <p:sp>
        <p:nvSpPr>
          <p:cNvPr id="23567" name="AutoShape 15">
            <a:extLst>
              <a:ext uri="{FF2B5EF4-FFF2-40B4-BE49-F238E27FC236}">
                <a16:creationId xmlns:a16="http://schemas.microsoft.com/office/drawing/2014/main" id="{B8494FAC-1B00-D341-9A94-8B04BA470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4648200"/>
            <a:ext cx="2971800" cy="685800"/>
          </a:xfrm>
          <a:prstGeom prst="wedgeRoundRectCallout">
            <a:avLst>
              <a:gd name="adj1" fmla="val 2028"/>
              <a:gd name="adj2" fmla="val -17662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rudder is turned to starboard</a:t>
            </a:r>
          </a:p>
          <a:p>
            <a:pPr algn="ctr"/>
            <a:r>
              <a:rPr lang="en-US" altLang="en-US" sz="1600">
                <a:sym typeface="Wingdings" pitchFamily="2" charset="2"/>
              </a:rPr>
              <a:t> the boat turns right</a:t>
            </a:r>
            <a:endParaRPr lang="en-US" altLang="en-US" sz="1600"/>
          </a:p>
        </p:txBody>
      </p:sp>
      <p:sp>
        <p:nvSpPr>
          <p:cNvPr id="16" name="AutoShape 10">
            <a:extLst>
              <a:ext uri="{FF2B5EF4-FFF2-40B4-BE49-F238E27FC236}">
                <a16:creationId xmlns:a16="http://schemas.microsoft.com/office/drawing/2014/main" id="{7303D1F6-830B-A74C-8A4C-FE8E0C00A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5562600"/>
            <a:ext cx="3733800" cy="457200"/>
          </a:xfrm>
          <a:prstGeom prst="wedgeRoundRectCallout">
            <a:avLst>
              <a:gd name="adj1" fmla="val -49718"/>
              <a:gd name="adj2" fmla="val 23481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no speed =&gt; you cannot 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nimBg="1"/>
      <p:bldP spid="23560" grpId="0" animBg="1"/>
      <p:bldP spid="23561" grpId="0" animBg="1"/>
      <p:bldP spid="23562" grpId="0" animBg="1"/>
      <p:bldP spid="23563" grpId="0" animBg="1"/>
      <p:bldP spid="23564" grpId="0" animBg="1"/>
      <p:bldP spid="23566" grpId="0" animBg="1"/>
      <p:bldP spid="23567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oter Placeholder 4">
            <a:extLst>
              <a:ext uri="{FF2B5EF4-FFF2-40B4-BE49-F238E27FC236}">
                <a16:creationId xmlns:a16="http://schemas.microsoft.com/office/drawing/2014/main" id="{E1680B0C-7F30-F243-B5EB-0CFCE3F5F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8BD4E26B-1D29-174C-AB83-1E3D455BC3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err="1">
                <a:ea typeface="ＭＳ Ｐゴシック" panose="020B0600070205080204" pitchFamily="34" charset="-128"/>
              </a:rPr>
              <a:t>Manoeuvres</a:t>
            </a:r>
            <a:endParaRPr lang="en-US" altLang="en-US" sz="4000" dirty="0">
              <a:ea typeface="ＭＳ Ｐゴシック" panose="020B0600070205080204" pitchFamily="34" charset="-128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590260B-CC2D-3E48-A751-63D7294CF8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43200" y="3124200"/>
            <a:ext cx="24384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luffing up</a:t>
            </a:r>
          </a:p>
        </p:txBody>
      </p:sp>
      <p:sp>
        <p:nvSpPr>
          <p:cNvPr id="32772" name="AutoShape 5">
            <a:extLst>
              <a:ext uri="{FF2B5EF4-FFF2-40B4-BE49-F238E27FC236}">
                <a16:creationId xmlns:a16="http://schemas.microsoft.com/office/drawing/2014/main" id="{B85515C7-16F6-C243-AF64-FAEB66281E9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460331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grpSp>
        <p:nvGrpSpPr>
          <p:cNvPr id="2" name="Group 23">
            <a:extLst>
              <a:ext uri="{FF2B5EF4-FFF2-40B4-BE49-F238E27FC236}">
                <a16:creationId xmlns:a16="http://schemas.microsoft.com/office/drawing/2014/main" id="{0F854507-3F4B-9345-813C-57ED1CCE8DD4}"/>
              </a:ext>
            </a:extLst>
          </p:cNvPr>
          <p:cNvGrpSpPr>
            <a:grpSpLocks/>
          </p:cNvGrpSpPr>
          <p:nvPr/>
        </p:nvGrpSpPr>
        <p:grpSpPr bwMode="auto">
          <a:xfrm>
            <a:off x="5486400" y="3276600"/>
            <a:ext cx="1812925" cy="1355725"/>
            <a:chOff x="4464" y="2352"/>
            <a:chExt cx="1142" cy="854"/>
          </a:xfrm>
        </p:grpSpPr>
        <p:pic>
          <p:nvPicPr>
            <p:cNvPr id="32792" name="Picture 6" descr="sailboat-beamreach">
              <a:extLst>
                <a:ext uri="{FF2B5EF4-FFF2-40B4-BE49-F238E27FC236}">
                  <a16:creationId xmlns:a16="http://schemas.microsoft.com/office/drawing/2014/main" id="{5455459F-203A-2E41-9B3A-626B3F807F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5042" y="2302"/>
              <a:ext cx="513" cy="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3" name="Picture 8" descr="sailboat-downwind">
              <a:extLst>
                <a:ext uri="{FF2B5EF4-FFF2-40B4-BE49-F238E27FC236}">
                  <a16:creationId xmlns:a16="http://schemas.microsoft.com/office/drawing/2014/main" id="{E8623275-470D-4243-BA9B-27BB0CA7F9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9225352">
              <a:off x="4464" y="2592"/>
              <a:ext cx="513" cy="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94" name="Line 13">
              <a:extLst>
                <a:ext uri="{FF2B5EF4-FFF2-40B4-BE49-F238E27FC236}">
                  <a16:creationId xmlns:a16="http://schemas.microsoft.com/office/drawing/2014/main" id="{9E880F4A-1DA6-B345-82D7-25D1AFBCF7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52" y="2544"/>
              <a:ext cx="24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4">
            <a:extLst>
              <a:ext uri="{FF2B5EF4-FFF2-40B4-BE49-F238E27FC236}">
                <a16:creationId xmlns:a16="http://schemas.microsoft.com/office/drawing/2014/main" id="{BCBF8020-BEF6-9943-83D7-5D39844009DF}"/>
              </a:ext>
            </a:extLst>
          </p:cNvPr>
          <p:cNvGrpSpPr>
            <a:grpSpLocks/>
          </p:cNvGrpSpPr>
          <p:nvPr/>
        </p:nvGrpSpPr>
        <p:grpSpPr bwMode="auto">
          <a:xfrm>
            <a:off x="5257800" y="4495800"/>
            <a:ext cx="812800" cy="1371600"/>
            <a:chOff x="4320" y="3108"/>
            <a:chExt cx="512" cy="864"/>
          </a:xfrm>
        </p:grpSpPr>
        <p:pic>
          <p:nvPicPr>
            <p:cNvPr id="32790" name="Picture 11" descr="sailboat-downwind-m">
              <a:extLst>
                <a:ext uri="{FF2B5EF4-FFF2-40B4-BE49-F238E27FC236}">
                  <a16:creationId xmlns:a16="http://schemas.microsoft.com/office/drawing/2014/main" id="{3D6FA296-4070-5642-96AB-3077FBFAC1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368069">
              <a:off x="4320" y="3360"/>
              <a:ext cx="512" cy="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91" name="Line 14">
              <a:extLst>
                <a:ext uri="{FF2B5EF4-FFF2-40B4-BE49-F238E27FC236}">
                  <a16:creationId xmlns:a16="http://schemas.microsoft.com/office/drawing/2014/main" id="{DA879130-8A55-214E-A419-EBECF3FAEE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0" y="310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6">
            <a:extLst>
              <a:ext uri="{FF2B5EF4-FFF2-40B4-BE49-F238E27FC236}">
                <a16:creationId xmlns:a16="http://schemas.microsoft.com/office/drawing/2014/main" id="{515D1B45-0CE8-D946-8710-69C8884C11B2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3048000"/>
            <a:ext cx="2127250" cy="1147763"/>
            <a:chOff x="384" y="1920"/>
            <a:chExt cx="1340" cy="723"/>
          </a:xfrm>
        </p:grpSpPr>
        <p:pic>
          <p:nvPicPr>
            <p:cNvPr id="32787" name="Picture 4" descr="sailboat-beamreach">
              <a:extLst>
                <a:ext uri="{FF2B5EF4-FFF2-40B4-BE49-F238E27FC236}">
                  <a16:creationId xmlns:a16="http://schemas.microsoft.com/office/drawing/2014/main" id="{1BE74A17-CFF6-2C4D-939C-7935F39654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160" y="2080"/>
              <a:ext cx="513" cy="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8" name="Picture 7" descr="sailboat-upwind">
              <a:extLst>
                <a:ext uri="{FF2B5EF4-FFF2-40B4-BE49-F238E27FC236}">
                  <a16:creationId xmlns:a16="http://schemas.microsoft.com/office/drawing/2014/main" id="{AA14293E-5072-5A41-96D2-A838EF936B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907366">
              <a:off x="434" y="1870"/>
              <a:ext cx="513" cy="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9" name="Line 15">
              <a:extLst>
                <a:ext uri="{FF2B5EF4-FFF2-40B4-BE49-F238E27FC236}">
                  <a16:creationId xmlns:a16="http://schemas.microsoft.com/office/drawing/2014/main" id="{AB210C1C-5F03-B342-A1BB-9A5F648DE3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60" y="2256"/>
              <a:ext cx="19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2">
            <a:extLst>
              <a:ext uri="{FF2B5EF4-FFF2-40B4-BE49-F238E27FC236}">
                <a16:creationId xmlns:a16="http://schemas.microsoft.com/office/drawing/2014/main" id="{96DDC94E-36E4-1748-8223-71BB353010CD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1143000"/>
            <a:ext cx="1422400" cy="1905000"/>
            <a:chOff x="4032" y="624"/>
            <a:chExt cx="896" cy="1200"/>
          </a:xfrm>
        </p:grpSpPr>
        <p:pic>
          <p:nvPicPr>
            <p:cNvPr id="32783" name="Picture 9" descr="sailboat-dead">
              <a:extLst>
                <a:ext uri="{FF2B5EF4-FFF2-40B4-BE49-F238E27FC236}">
                  <a16:creationId xmlns:a16="http://schemas.microsoft.com/office/drawing/2014/main" id="{7F5B3F22-1F37-5C4A-BE6D-F6216782A4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1152"/>
              <a:ext cx="513" cy="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4" name="Picture 10" descr="sailboat-upwind-m">
              <a:extLst>
                <a:ext uri="{FF2B5EF4-FFF2-40B4-BE49-F238E27FC236}">
                  <a16:creationId xmlns:a16="http://schemas.microsoft.com/office/drawing/2014/main" id="{BA924F16-ECD7-7A43-94EE-F3544CAD0B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03793">
              <a:off x="4416" y="624"/>
              <a:ext cx="512" cy="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5" name="Line 16">
              <a:extLst>
                <a:ext uri="{FF2B5EF4-FFF2-40B4-BE49-F238E27FC236}">
                  <a16:creationId xmlns:a16="http://schemas.microsoft.com/office/drawing/2014/main" id="{5AF20E2D-869D-1944-8617-581F48B21C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68" y="1728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6" name="Line 17">
              <a:extLst>
                <a:ext uri="{FF2B5EF4-FFF2-40B4-BE49-F238E27FC236}">
                  <a16:creationId xmlns:a16="http://schemas.microsoft.com/office/drawing/2014/main" id="{A83AA004-84E0-A645-BECA-4DEE6FD6CF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86" y="1080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19" name="Rectangle 19">
            <a:extLst>
              <a:ext uri="{FF2B5EF4-FFF2-40B4-BE49-F238E27FC236}">
                <a16:creationId xmlns:a16="http://schemas.microsoft.com/office/drawing/2014/main" id="{99C6F36E-2BB5-7A45-981A-929DD019D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981200"/>
            <a:ext cx="2362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tacking</a:t>
            </a:r>
          </a:p>
        </p:txBody>
      </p:sp>
      <p:sp>
        <p:nvSpPr>
          <p:cNvPr id="25620" name="Rectangle 20">
            <a:extLst>
              <a:ext uri="{FF2B5EF4-FFF2-40B4-BE49-F238E27FC236}">
                <a16:creationId xmlns:a16="http://schemas.microsoft.com/office/drawing/2014/main" id="{B47291F1-E2D6-9B4B-8079-4A3B24744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3962400"/>
            <a:ext cx="3429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bearing away (falling off)</a:t>
            </a:r>
          </a:p>
        </p:txBody>
      </p:sp>
      <p:sp>
        <p:nvSpPr>
          <p:cNvPr id="25621" name="Rectangle 21">
            <a:extLst>
              <a:ext uri="{FF2B5EF4-FFF2-40B4-BE49-F238E27FC236}">
                <a16:creationId xmlns:a16="http://schemas.microsoft.com/office/drawing/2014/main" id="{37B5AB6F-23D3-994D-9A24-416269F63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4419600"/>
            <a:ext cx="152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 dirty="0"/>
              <a:t>gybing</a:t>
            </a:r>
          </a:p>
        </p:txBody>
      </p:sp>
      <p:sp>
        <p:nvSpPr>
          <p:cNvPr id="32780" name="AutoShape 25">
            <a:extLst>
              <a:ext uri="{FF2B5EF4-FFF2-40B4-BE49-F238E27FC236}">
                <a16:creationId xmlns:a16="http://schemas.microsoft.com/office/drawing/2014/main" id="{B1EC6050-331A-B848-9CAF-96CDBC98BB64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583531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25627" name="AutoShape 27">
            <a:extLst>
              <a:ext uri="{FF2B5EF4-FFF2-40B4-BE49-F238E27FC236}">
                <a16:creationId xmlns:a16="http://schemas.microsoft.com/office/drawing/2014/main" id="{4E7B3BB8-C6F1-ED40-BF20-5C0C7276C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419600"/>
            <a:ext cx="1981200" cy="685800"/>
          </a:xfrm>
          <a:prstGeom prst="wedgeRoundRectCallout">
            <a:avLst>
              <a:gd name="adj1" fmla="val 17546"/>
              <a:gd name="adj2" fmla="val -157176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trimming sails</a:t>
            </a:r>
          </a:p>
          <a:p>
            <a:pPr algn="ctr"/>
            <a:r>
              <a:rPr lang="en-US" altLang="en-US" sz="1600"/>
              <a:t>(pulling sheets)</a:t>
            </a:r>
          </a:p>
        </p:txBody>
      </p:sp>
      <p:sp>
        <p:nvSpPr>
          <p:cNvPr id="25628" name="AutoShape 28">
            <a:extLst>
              <a:ext uri="{FF2B5EF4-FFF2-40B4-BE49-F238E27FC236}">
                <a16:creationId xmlns:a16="http://schemas.microsoft.com/office/drawing/2014/main" id="{C4849B2B-7C64-0640-A28A-FFB951875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2209800"/>
            <a:ext cx="1981200" cy="685800"/>
          </a:xfrm>
          <a:prstGeom prst="wedgeRoundRectCallout">
            <a:avLst>
              <a:gd name="adj1" fmla="val -11537"/>
              <a:gd name="adj2" fmla="val 146991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easing sails</a:t>
            </a:r>
          </a:p>
          <a:p>
            <a:pPr algn="ctr"/>
            <a:r>
              <a:rPr lang="en-US" altLang="en-US" sz="1600"/>
              <a:t>(releasing sheets)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A249A30-3FD3-3047-873C-C6BF18BF5BF8}"/>
              </a:ext>
            </a:extLst>
          </p:cNvPr>
          <p:cNvSpPr/>
          <p:nvPr/>
        </p:nvSpPr>
        <p:spPr bwMode="auto">
          <a:xfrm>
            <a:off x="6781800" y="6248400"/>
            <a:ext cx="2135406" cy="3841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CH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Poll “</a:t>
            </a:r>
            <a:r>
              <a:rPr lang="en-US" dirty="0" err="1"/>
              <a:t>Manoeuvres</a:t>
            </a:r>
            <a:r>
              <a:rPr kumimoji="0" lang="en-CH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19" grpId="0"/>
      <p:bldP spid="25620" grpId="0"/>
      <p:bldP spid="25621" grpId="0"/>
      <p:bldP spid="25627" grpId="0" animBg="1"/>
      <p:bldP spid="25628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1" name="Picture 7" descr="capsize-right">
            <a:extLst>
              <a:ext uri="{FF2B5EF4-FFF2-40B4-BE49-F238E27FC236}">
                <a16:creationId xmlns:a16="http://schemas.microsoft.com/office/drawing/2014/main" id="{E37C05EE-B39D-9844-BBF1-BECABA751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25" y="4800600"/>
            <a:ext cx="400367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Footer Placeholder 4">
            <a:extLst>
              <a:ext uri="{FF2B5EF4-FFF2-40B4-BE49-F238E27FC236}">
                <a16:creationId xmlns:a16="http://schemas.microsoft.com/office/drawing/2014/main" id="{974B73FE-7B9A-FE45-9255-C690502B3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pic>
        <p:nvPicPr>
          <p:cNvPr id="34819" name="Picture 9" descr="Capsize-2">
            <a:extLst>
              <a:ext uri="{FF2B5EF4-FFF2-40B4-BE49-F238E27FC236}">
                <a16:creationId xmlns:a16="http://schemas.microsoft.com/office/drawing/2014/main" id="{10F453A0-CC00-9D48-97ED-B9A175AD3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400"/>
            <a:ext cx="3352800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2">
            <a:extLst>
              <a:ext uri="{FF2B5EF4-FFF2-40B4-BE49-F238E27FC236}">
                <a16:creationId xmlns:a16="http://schemas.microsoft.com/office/drawing/2014/main" id="{01C9647F-CB0E-6E48-B9D9-DD94F3C343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Capsizing (dinghies)</a:t>
            </a:r>
          </a:p>
        </p:txBody>
      </p:sp>
      <p:sp>
        <p:nvSpPr>
          <p:cNvPr id="34821" name="Rectangle 3">
            <a:extLst>
              <a:ext uri="{FF2B5EF4-FFF2-40B4-BE49-F238E27FC236}">
                <a16:creationId xmlns:a16="http://schemas.microsoft.com/office/drawing/2014/main" id="{3D65DCBA-02B4-8A47-B7C2-9006065BCA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6858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sometimes a dinghy capsizes:</a:t>
            </a:r>
          </a:p>
        </p:txBody>
      </p:sp>
      <p:sp>
        <p:nvSpPr>
          <p:cNvPr id="26628" name="Rectangle 4">
            <a:extLst>
              <a:ext uri="{FF2B5EF4-FFF2-40B4-BE49-F238E27FC236}">
                <a16:creationId xmlns:a16="http://schemas.microsoft.com/office/drawing/2014/main" id="{80F0A51A-838A-6746-BB31-B72C01343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191000"/>
            <a:ext cx="2819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sz="3200"/>
              <a:t>wait for help</a:t>
            </a:r>
          </a:p>
        </p:txBody>
      </p:sp>
      <p:sp>
        <p:nvSpPr>
          <p:cNvPr id="26629" name="Rectangle 5">
            <a:extLst>
              <a:ext uri="{FF2B5EF4-FFF2-40B4-BE49-F238E27FC236}">
                <a16:creationId xmlns:a16="http://schemas.microsoft.com/office/drawing/2014/main" id="{1674E6A0-2B0F-F848-A209-C2CC60FA6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191000"/>
            <a:ext cx="5257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sz="3200"/>
              <a:t>…or put it upright yourself</a:t>
            </a:r>
            <a:br>
              <a:rPr lang="en-US" altLang="en-US" sz="3200"/>
            </a:br>
            <a:r>
              <a:rPr lang="en-US" altLang="en-US" sz="3200">
                <a:hlinkClick r:id="rId5"/>
              </a:rPr>
              <a:t>like this</a:t>
            </a:r>
            <a:endParaRPr lang="en-US" altLang="en-US" sz="3200"/>
          </a:p>
        </p:txBody>
      </p:sp>
      <p:pic>
        <p:nvPicPr>
          <p:cNvPr id="26630" name="Picture 6" descr="capsize-help">
            <a:extLst>
              <a:ext uri="{FF2B5EF4-FFF2-40B4-BE49-F238E27FC236}">
                <a16:creationId xmlns:a16="http://schemas.microsoft.com/office/drawing/2014/main" id="{F2C0E896-0AF1-EB42-85A6-93FE56ECE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4800600"/>
            <a:ext cx="2293937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8" descr="sb-capsize">
            <a:extLst>
              <a:ext uri="{FF2B5EF4-FFF2-40B4-BE49-F238E27FC236}">
                <a16:creationId xmlns:a16="http://schemas.microsoft.com/office/drawing/2014/main" id="{A8D78B1B-C7F4-B248-8FEB-D718D88B3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76400"/>
            <a:ext cx="3302000" cy="2476500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Footer Placeholder 4">
            <a:extLst>
              <a:ext uri="{FF2B5EF4-FFF2-40B4-BE49-F238E27FC236}">
                <a16:creationId xmlns:a16="http://schemas.microsoft.com/office/drawing/2014/main" id="{CFD10D0B-2004-994B-8CCD-AEC84D7D3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6A68F725-3E17-7D49-B22D-6CFCAB7A21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Safety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444D1BC6-D319-2149-9616-F80867D33B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Water is (often) cold!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Wear buoyancy aid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(lifejackets)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Stay with the capsized boats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Save your heat and energy</a:t>
            </a:r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CF42DF7B-C8D2-9649-929F-F8AA30ECD771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820819" y="5514181"/>
            <a:ext cx="20986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Used by permission. Copyright © Boat Ed.</a:t>
            </a:r>
          </a:p>
        </p:txBody>
      </p:sp>
      <p:pic>
        <p:nvPicPr>
          <p:cNvPr id="7174" name="Picture 6" descr="HELP_2003">
            <a:extLst>
              <a:ext uri="{FF2B5EF4-FFF2-40B4-BE49-F238E27FC236}">
                <a16:creationId xmlns:a16="http://schemas.microsoft.com/office/drawing/2014/main" id="{46DFAEEE-D63B-F24A-8E2E-673D607D8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19625"/>
            <a:ext cx="9525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Huddle_2003">
            <a:extLst>
              <a:ext uri="{FF2B5EF4-FFF2-40B4-BE49-F238E27FC236}">
                <a16:creationId xmlns:a16="http://schemas.microsoft.com/office/drawing/2014/main" id="{6938E55D-B1D2-9E4C-8B6D-CC8DF5B75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518025"/>
            <a:ext cx="1524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 Box 8">
            <a:extLst>
              <a:ext uri="{FF2B5EF4-FFF2-40B4-BE49-F238E27FC236}">
                <a16:creationId xmlns:a16="http://schemas.microsoft.com/office/drawing/2014/main" id="{EF447BD3-5316-4041-9D1B-FCCC92AF697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09732" y="3115468"/>
            <a:ext cx="1720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Courtesy of www.hypothermia.org</a:t>
            </a:r>
          </a:p>
        </p:txBody>
      </p:sp>
      <p:pic>
        <p:nvPicPr>
          <p:cNvPr id="7177" name="Picture 9" descr="timegraph-transp">
            <a:extLst>
              <a:ext uri="{FF2B5EF4-FFF2-40B4-BE49-F238E27FC236}">
                <a16:creationId xmlns:a16="http://schemas.microsoft.com/office/drawing/2014/main" id="{3160EF24-8B0D-D64C-AF52-3D31A5294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85800"/>
            <a:ext cx="2667000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 descr="water_air7">
            <a:extLst>
              <a:ext uri="{FF2B5EF4-FFF2-40B4-BE49-F238E27FC236}">
                <a16:creationId xmlns:a16="http://schemas.microsoft.com/office/drawing/2014/main" id="{5CA3E52C-2BDB-3A4B-9EB5-77D2077D6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71863"/>
            <a:ext cx="4602163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033721A-9A6F-CE4D-A751-90E82F1E2C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Footer Placeholder 4">
            <a:extLst>
              <a:ext uri="{FF2B5EF4-FFF2-40B4-BE49-F238E27FC236}">
                <a16:creationId xmlns:a16="http://schemas.microsoft.com/office/drawing/2014/main" id="{FBA9E132-D8F9-F844-BACC-6EFB5225D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B4536912-CE82-E140-91B0-342E257E5B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Clothing</a:t>
            </a: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54B289E6-0AEF-E14B-8095-064E4E12E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dinghies (RS, Xenon, Laser 2)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wetsuit</a:t>
            </a:r>
          </a:p>
          <a:p>
            <a:pPr marL="1889125" lvl="2" eaLnBrk="1" hangingPunct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no wetsuit = no course</a:t>
            </a:r>
          </a:p>
          <a:p>
            <a:pPr marL="1889125" lvl="2" eaLnBrk="1" hangingPunct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neoprene 3-4 mm thick</a:t>
            </a:r>
          </a:p>
          <a:p>
            <a:pPr marL="1889125" lvl="2" eaLnBrk="1" hangingPunct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reinforced knees &amp; seat</a:t>
            </a:r>
          </a:p>
          <a:p>
            <a:pPr marL="1889125" lvl="2" eaLnBrk="1" hangingPunct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long sleeve better than a „shorty</a:t>
            </a:r>
            <a:r>
              <a:rPr lang="ja-JP" altLang="en-US">
                <a:ea typeface="ＭＳ Ｐゴシック" panose="020B0600070205080204" pitchFamily="34" charset="-128"/>
                <a:sym typeface="Wingdings" pitchFamily="2" charset="2"/>
              </a:rPr>
              <a:t>”</a:t>
            </a:r>
            <a:endParaRPr lang="en-US" altLang="ja-JP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marL="1889125" lvl="2" eaLnBrk="1" hangingPunct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shoes that can get wet (neoprene)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keelboat (</a:t>
            </a:r>
            <a:r>
              <a:rPr lang="en-US" altLang="en-US" dirty="0" err="1">
                <a:ea typeface="ＭＳ Ｐゴシック" panose="020B0600070205080204" pitchFamily="34" charset="-128"/>
                <a:sym typeface="Wingdings" pitchFamily="2" charset="2"/>
              </a:rPr>
              <a:t>Yngling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  waterproof jacket 	</a:t>
            </a:r>
          </a:p>
          <a:p>
            <a:pPr marL="1889125" lvl="2" eaLnBrk="1" hangingPunct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warm clothes and good shoes</a:t>
            </a:r>
          </a:p>
          <a:p>
            <a:pPr marL="1889125" lvl="2" eaLnBrk="1" hangingPunct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no need for ocean-passing clothing</a:t>
            </a:r>
          </a:p>
        </p:txBody>
      </p:sp>
      <p:pic>
        <p:nvPicPr>
          <p:cNvPr id="12295" name="Picture 7" descr="wetsuit">
            <a:extLst>
              <a:ext uri="{FF2B5EF4-FFF2-40B4-BE49-F238E27FC236}">
                <a16:creationId xmlns:a16="http://schemas.microsoft.com/office/drawing/2014/main" id="{791648F8-38B6-F547-BD4D-947F34940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9" descr="foulweather">
            <a:extLst>
              <a:ext uri="{FF2B5EF4-FFF2-40B4-BE49-F238E27FC236}">
                <a16:creationId xmlns:a16="http://schemas.microsoft.com/office/drawing/2014/main" id="{D326ED57-4DF9-9445-8A12-BAA4DB79C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45000"/>
            <a:ext cx="23622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Text Box 10">
            <a:extLst>
              <a:ext uri="{FF2B5EF4-FFF2-40B4-BE49-F238E27FC236}">
                <a16:creationId xmlns:a16="http://schemas.microsoft.com/office/drawing/2014/main" id="{BDFB6940-41E3-694A-9A82-2391E5F1F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1676400"/>
            <a:ext cx="2590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>
                <a:solidFill>
                  <a:srgbClr val="FF3300"/>
                </a:solidFill>
              </a:rPr>
              <a:t>+ buoyancy aid</a:t>
            </a:r>
          </a:p>
        </p:txBody>
      </p:sp>
      <p:pic>
        <p:nvPicPr>
          <p:cNvPr id="12299" name="Picture 11" descr="buoyancy">
            <a:extLst>
              <a:ext uri="{FF2B5EF4-FFF2-40B4-BE49-F238E27FC236}">
                <a16:creationId xmlns:a16="http://schemas.microsoft.com/office/drawing/2014/main" id="{AC20CA71-DE74-074C-9F6E-4B67658B6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86000"/>
            <a:ext cx="132397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ED7A8E70-3EFE-2B4B-A3C9-90D0E3119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143000"/>
            <a:ext cx="2438400" cy="6096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0962" name="Footer Placeholder 4">
            <a:extLst>
              <a:ext uri="{FF2B5EF4-FFF2-40B4-BE49-F238E27FC236}">
                <a16:creationId xmlns:a16="http://schemas.microsoft.com/office/drawing/2014/main" id="{30AD3D90-9593-9D45-BD21-742E60031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8202" name="Rectangle 10">
            <a:extLst>
              <a:ext uri="{FF2B5EF4-FFF2-40B4-BE49-F238E27FC236}">
                <a16:creationId xmlns:a16="http://schemas.microsoft.com/office/drawing/2014/main" id="{E2500F1C-6548-774C-BE13-B604D46D1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144838"/>
            <a:ext cx="2895600" cy="6096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8203" name="Rectangle 11">
            <a:extLst>
              <a:ext uri="{FF2B5EF4-FFF2-40B4-BE49-F238E27FC236}">
                <a16:creationId xmlns:a16="http://schemas.microsoft.com/office/drawing/2014/main" id="{4C8A2830-A2E8-4243-A3D3-C83C0822F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157663"/>
            <a:ext cx="2209800" cy="6096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8204" name="Rectangle 12">
            <a:extLst>
              <a:ext uri="{FF2B5EF4-FFF2-40B4-BE49-F238E27FC236}">
                <a16:creationId xmlns:a16="http://schemas.microsoft.com/office/drawing/2014/main" id="{E3F7AC42-B6D6-D541-8B03-C84A75BA8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181600"/>
            <a:ext cx="2819400" cy="6096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15E166C5-4533-994A-A92B-FA0A573569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122488"/>
            <a:ext cx="1752600" cy="6096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0967" name="Rectangle 2">
            <a:extLst>
              <a:ext uri="{FF2B5EF4-FFF2-40B4-BE49-F238E27FC236}">
                <a16:creationId xmlns:a16="http://schemas.microsoft.com/office/drawing/2014/main" id="{E021CB66-6CE7-3A4D-9D2A-DC31683BA2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Most important knots</a:t>
            </a:r>
          </a:p>
        </p:txBody>
      </p:sp>
      <p:sp>
        <p:nvSpPr>
          <p:cNvPr id="40968" name="Rectangle 3">
            <a:extLst>
              <a:ext uri="{FF2B5EF4-FFF2-40B4-BE49-F238E27FC236}">
                <a16:creationId xmlns:a16="http://schemas.microsoft.com/office/drawing/2014/main" id="{AA4E6D54-49DB-6746-9CD6-877B577818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Square knot</a:t>
            </a:r>
          </a:p>
          <a:p>
            <a:pPr eaLnBrk="1" hangingPunct="1"/>
            <a:endParaRPr lang="en-US" altLang="en-US" sz="28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Bowline</a:t>
            </a:r>
          </a:p>
          <a:p>
            <a:pPr eaLnBrk="1" hangingPunct="1"/>
            <a:endParaRPr lang="en-US" altLang="en-US" sz="28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Figure of eight</a:t>
            </a:r>
          </a:p>
          <a:p>
            <a:pPr eaLnBrk="1" hangingPunct="1"/>
            <a:endParaRPr lang="en-US" altLang="en-US" sz="28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Cleat knot</a:t>
            </a:r>
          </a:p>
          <a:p>
            <a:pPr eaLnBrk="1" hangingPunct="1"/>
            <a:endParaRPr lang="en-US" altLang="en-US" sz="28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Coiling a rope</a:t>
            </a:r>
          </a:p>
        </p:txBody>
      </p:sp>
      <p:pic>
        <p:nvPicPr>
          <p:cNvPr id="40969" name="Picture 4" descr="bowline2">
            <a:extLst>
              <a:ext uri="{FF2B5EF4-FFF2-40B4-BE49-F238E27FC236}">
                <a16:creationId xmlns:a16="http://schemas.microsoft.com/office/drawing/2014/main" id="{CD064BB2-7DB8-1243-A4A7-2EEB77508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5" y="1828800"/>
            <a:ext cx="1724025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0" name="Picture 5" descr="figureeight">
            <a:extLst>
              <a:ext uri="{FF2B5EF4-FFF2-40B4-BE49-F238E27FC236}">
                <a16:creationId xmlns:a16="http://schemas.microsoft.com/office/drawing/2014/main" id="{7F91C20B-37B9-2A4C-968D-19B58589F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819400"/>
            <a:ext cx="16002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1" name="Picture 6" descr="coil">
            <a:extLst>
              <a:ext uri="{FF2B5EF4-FFF2-40B4-BE49-F238E27FC236}">
                <a16:creationId xmlns:a16="http://schemas.microsoft.com/office/drawing/2014/main" id="{B3A3A8DF-781E-CB4E-94F2-9B93689A2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724400"/>
            <a:ext cx="23241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Picture 7" descr="tiecleat">
            <a:extLst>
              <a:ext uri="{FF2B5EF4-FFF2-40B4-BE49-F238E27FC236}">
                <a16:creationId xmlns:a16="http://schemas.microsoft.com/office/drawing/2014/main" id="{C0A94422-D954-654C-AE66-C5FEC72AA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63975"/>
            <a:ext cx="20574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3" name="Text Box 8">
            <a:extLst>
              <a:ext uri="{FF2B5EF4-FFF2-40B4-BE49-F238E27FC236}">
                <a16:creationId xmlns:a16="http://schemas.microsoft.com/office/drawing/2014/main" id="{3A70760D-ABC9-9A4B-8253-FAFA15C4C53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36719" y="4922044"/>
            <a:ext cx="1676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Images courtesy of UKDivers.net</a:t>
            </a:r>
          </a:p>
        </p:txBody>
      </p:sp>
      <p:pic>
        <p:nvPicPr>
          <p:cNvPr id="40974" name="Picture 15" descr="C:\Sebastian\Sailing\YCC\Theory-Introduction\old and materials\squareknot.gif">
            <a:extLst>
              <a:ext uri="{FF2B5EF4-FFF2-40B4-BE49-F238E27FC236}">
                <a16:creationId xmlns:a16="http://schemas.microsoft.com/office/drawing/2014/main" id="{AC6DF258-4BE3-AA49-B580-DB6DBFE7C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19200"/>
            <a:ext cx="3465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8202" grpId="0" animBg="1"/>
      <p:bldP spid="8202" grpId="1" animBg="1"/>
      <p:bldP spid="8203" grpId="0" animBg="1"/>
      <p:bldP spid="8203" grpId="1" animBg="1"/>
      <p:bldP spid="8204" grpId="0" animBg="1"/>
      <p:bldP spid="8204" grpId="1" animBg="1"/>
      <p:bldP spid="8201" grpId="0" animBg="1"/>
      <p:bldP spid="8201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Footer Placeholder 4">
            <a:extLst>
              <a:ext uri="{FF2B5EF4-FFF2-40B4-BE49-F238E27FC236}">
                <a16:creationId xmlns:a16="http://schemas.microsoft.com/office/drawing/2014/main" id="{3B2DF52F-5BEE-2548-8EA9-D273ACB6A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CA0EB2C7-DEEB-7A4D-9057-2DB2E6A5B7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Next lecture…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11DE6E75-57C7-0C40-84B3-26035F42EA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True and apparent wind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Trimming sails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Spinnaker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More on </a:t>
            </a:r>
            <a:r>
              <a:rPr lang="en-US" altLang="en-US" dirty="0" err="1">
                <a:ea typeface="ＭＳ Ｐゴシック" panose="020B0600070205080204" pitchFamily="34" charset="-128"/>
              </a:rPr>
              <a:t>manoeuvres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US" altLang="en-US" dirty="0">
                <a:ea typeface="ＭＳ Ｐゴシック" panose="020B0600070205080204" pitchFamily="34" charset="-128"/>
              </a:rPr>
              <a:t>Tacking and gybing</a:t>
            </a:r>
          </a:p>
          <a:p>
            <a:pPr lvl="2" eaLnBrk="1" hangingPunct="1"/>
            <a:r>
              <a:rPr lang="en-US" altLang="en-US" dirty="0">
                <a:ea typeface="ＭＳ Ｐゴシック" panose="020B0600070205080204" pitchFamily="34" charset="-128"/>
              </a:rPr>
              <a:t>Man overboard (MOB)</a:t>
            </a:r>
          </a:p>
          <a:p>
            <a:pPr lvl="2" eaLnBrk="1" hangingPunct="1"/>
            <a:r>
              <a:rPr lang="en-US" altLang="en-US" dirty="0">
                <a:ea typeface="ＭＳ Ｐゴシック" panose="020B0600070205080204" pitchFamily="34" charset="-128"/>
              </a:rPr>
              <a:t>Leaving and entering a </a:t>
            </a:r>
            <a:r>
              <a:rPr lang="en-US" altLang="en-US" dirty="0" err="1">
                <a:ea typeface="ＭＳ Ｐゴシック" panose="020B0600070205080204" pitchFamily="34" charset="-128"/>
              </a:rPr>
              <a:t>harbour</a:t>
            </a:r>
            <a:r>
              <a:rPr lang="en-US" altLang="en-US" dirty="0">
                <a:ea typeface="ＭＳ Ｐゴシック" panose="020B0600070205080204" pitchFamily="34" charset="-128"/>
              </a:rPr>
              <a:t>	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Priority rules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And other things that I </a:t>
            </a:r>
            <a:r>
              <a:rPr lang="en-US" altLang="en-US" dirty="0" err="1">
                <a:ea typeface="ＭＳ Ｐゴシック" panose="020B0600070205080204" pitchFamily="34" charset="-128"/>
              </a:rPr>
              <a:t>didn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t cover today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4">
            <a:extLst>
              <a:ext uri="{FF2B5EF4-FFF2-40B4-BE49-F238E27FC236}">
                <a16:creationId xmlns:a16="http://schemas.microsoft.com/office/drawing/2014/main" id="{1F2E61F5-9DFC-9F4A-8CB9-3C1C1769D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C298ED3-BEC3-E044-AD2F-33630F0B91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Good choice!</a:t>
            </a:r>
          </a:p>
        </p:txBody>
      </p:sp>
      <p:sp>
        <p:nvSpPr>
          <p:cNvPr id="16387" name="Text Box 11">
            <a:extLst>
              <a:ext uri="{FF2B5EF4-FFF2-40B4-BE49-F238E27FC236}">
                <a16:creationId xmlns:a16="http://schemas.microsoft.com/office/drawing/2014/main" id="{A5546605-6CAE-5C41-AA8C-BC538CDC95A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70057" y="2902743"/>
            <a:ext cx="1600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Pictures © Sebastian </a:t>
            </a:r>
            <a:r>
              <a:rPr lang="pl-PL" altLang="en-US" sz="800"/>
              <a:t>Łopieńsk</a:t>
            </a:r>
            <a:r>
              <a:rPr lang="en-US" altLang="en-US" sz="800"/>
              <a:t>i</a:t>
            </a:r>
          </a:p>
        </p:txBody>
      </p:sp>
      <p:pic>
        <p:nvPicPr>
          <p:cNvPr id="13317" name="Picture 12" descr="Dscn4138">
            <a:extLst>
              <a:ext uri="{FF2B5EF4-FFF2-40B4-BE49-F238E27FC236}">
                <a16:creationId xmlns:a16="http://schemas.microsoft.com/office/drawing/2014/main" id="{5C8F7CC4-7B58-4245-AE1C-7E007DDBE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3581400" cy="2687638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3" descr="Dscn3920">
            <a:extLst>
              <a:ext uri="{FF2B5EF4-FFF2-40B4-BE49-F238E27FC236}">
                <a16:creationId xmlns:a16="http://schemas.microsoft.com/office/drawing/2014/main" id="{AF50ABDF-5981-124E-85F4-47EF40C8C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90600"/>
            <a:ext cx="3581400" cy="2689225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4" descr="Dscn4050">
            <a:extLst>
              <a:ext uri="{FF2B5EF4-FFF2-40B4-BE49-F238E27FC236}">
                <a16:creationId xmlns:a16="http://schemas.microsoft.com/office/drawing/2014/main" id="{6FD188A8-A4FC-BC4B-BBAB-0354112EB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70313"/>
            <a:ext cx="3581400" cy="2687637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5" descr="DSCN7941-b">
            <a:extLst>
              <a:ext uri="{FF2B5EF4-FFF2-40B4-BE49-F238E27FC236}">
                <a16:creationId xmlns:a16="http://schemas.microsoft.com/office/drawing/2014/main" id="{C40CAAE0-D489-894F-92BC-2EE7ACA89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10000"/>
            <a:ext cx="3276600" cy="2617788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Footer Placeholder 4">
            <a:extLst>
              <a:ext uri="{FF2B5EF4-FFF2-40B4-BE49-F238E27FC236}">
                <a16:creationId xmlns:a16="http://schemas.microsoft.com/office/drawing/2014/main" id="{14DDA4A2-A0C0-5643-8B62-64949B0FD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200A0E16-305D-7D4D-8122-ECF219D14E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Further reading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8D8A62E8-596D-F247-AC89-E137F00786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i="1" dirty="0">
                <a:ea typeface="ＭＳ Ｐゴシック" panose="020B0600070205080204" pitchFamily="34" charset="-128"/>
              </a:rPr>
              <a:t>“YCC Sailing Course for Beginners”</a:t>
            </a:r>
            <a:r>
              <a:rPr lang="en-US" altLang="en-US" sz="2800" dirty="0">
                <a:ea typeface="ＭＳ Ｐゴシック" panose="020B0600070205080204" pitchFamily="34" charset="-128"/>
              </a:rPr>
              <a:t> booklet:</a:t>
            </a:r>
            <a:br>
              <a:rPr lang="en-US" altLang="en-US" sz="2800" dirty="0">
                <a:ea typeface="ＭＳ Ｐゴシック" panose="020B0600070205080204" pitchFamily="34" charset="-128"/>
              </a:rPr>
            </a:br>
            <a:r>
              <a:rPr lang="en-US" altLang="en-US" sz="2400" dirty="0">
                <a:ea typeface="ＭＳ Ｐゴシック" panose="020B0600070205080204" pitchFamily="34" charset="-128"/>
                <a:hlinkClick r:id="rId3"/>
              </a:rPr>
              <a:t>http://cern.ch/yachting/courses/YCCSailingCourse.pdf</a:t>
            </a:r>
            <a:r>
              <a:rPr lang="en-US" altLang="en-US" sz="2400" dirty="0">
                <a:ea typeface="ＭＳ Ｐゴシック" panose="020B0600070205080204" pitchFamily="34" charset="-128"/>
              </a:rPr>
              <a:t> 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Footer Placeholder 4">
            <a:extLst>
              <a:ext uri="{FF2B5EF4-FFF2-40B4-BE49-F238E27FC236}">
                <a16:creationId xmlns:a16="http://schemas.microsoft.com/office/drawing/2014/main" id="{ECB422A4-F159-3C4D-8299-D250FF4DB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1D0014AA-1E2B-6347-8396-46AF410A58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Take part in YCC activities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0E35FFCD-2940-FC42-9FE6-B35A6CED0B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50593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Attend other </a:t>
            </a:r>
            <a:r>
              <a:rPr lang="en-US" altLang="en-US" sz="2800" dirty="0">
                <a:ea typeface="ＭＳ Ｐゴシック" panose="020B0600070205080204" pitchFamily="34" charset="-128"/>
                <a:hlinkClick r:id="rId2"/>
              </a:rPr>
              <a:t>Theory courses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2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Come and sail on </a:t>
            </a:r>
            <a:r>
              <a:rPr lang="en-US" altLang="en-US" sz="2800" dirty="0">
                <a:ea typeface="ＭＳ Ｐゴシック" panose="020B0600070205080204" pitchFamily="34" charset="-128"/>
                <a:hlinkClick r:id="rId3"/>
              </a:rPr>
              <a:t>Thursday practice evenings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935538" algn="l"/>
              </a:tabLst>
            </a:pPr>
            <a:r>
              <a:rPr lang="en-US" altLang="en-US" sz="2400" dirty="0">
                <a:ea typeface="ＭＳ Ｐゴシック" panose="020B0600070205080204" pitchFamily="34" charset="-128"/>
              </a:rPr>
              <a:t>meet people, sail on different boats</a:t>
            </a:r>
          </a:p>
          <a:p>
            <a:pPr eaLnBrk="1" hangingPunct="1">
              <a:lnSpc>
                <a:spcPct val="12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Participate in </a:t>
            </a:r>
            <a:r>
              <a:rPr lang="en-US" altLang="en-US" sz="2800" dirty="0">
                <a:ea typeface="ＭＳ Ｐゴシック" panose="020B0600070205080204" pitchFamily="34" charset="-128"/>
                <a:hlinkClick r:id="rId4"/>
              </a:rPr>
              <a:t>Internal regatta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935538" algn="l"/>
              </a:tabLst>
            </a:pPr>
            <a:r>
              <a:rPr lang="en-US" altLang="en-US" sz="2400" dirty="0">
                <a:ea typeface="ＭＳ Ｐゴシック" panose="020B0600070205080204" pitchFamily="34" charset="-128"/>
              </a:rPr>
              <a:t>best way to learn sailing, even for complete beginners</a:t>
            </a:r>
          </a:p>
          <a:p>
            <a:pPr eaLnBrk="1" hangingPunct="1">
              <a:lnSpc>
                <a:spcPct val="12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Register to </a:t>
            </a:r>
            <a:r>
              <a:rPr lang="en-US" altLang="en-US" sz="2800" dirty="0">
                <a:ea typeface="ＭＳ Ｐゴシック" panose="020B0600070205080204" pitchFamily="34" charset="-128"/>
                <a:hlinkClick r:id="rId5"/>
              </a:rPr>
              <a:t>Surveillance boat shifts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935538" algn="l"/>
              </a:tabLst>
            </a:pPr>
            <a:r>
              <a:rPr lang="en-US" altLang="en-US" sz="2400" dirty="0">
                <a:ea typeface="ＭＳ Ｐゴシック" panose="020B0600070205080204" pitchFamily="34" charset="-128"/>
              </a:rPr>
              <a:t>you’ll have to do two shifts before taking a sailing test</a:t>
            </a:r>
          </a:p>
          <a:p>
            <a:pPr eaLnBrk="1" hangingPunct="1">
              <a:lnSpc>
                <a:spcPct val="12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Check the </a:t>
            </a:r>
            <a:r>
              <a:rPr lang="en-US" altLang="en-US" sz="2800" dirty="0">
                <a:ea typeface="ＭＳ Ｐゴシック" panose="020B0600070205080204" pitchFamily="34" charset="-128"/>
                <a:hlinkClick r:id="rId6"/>
              </a:rPr>
              <a:t>Calendar</a:t>
            </a:r>
            <a:r>
              <a:rPr lang="en-US" altLang="en-US" sz="2800" dirty="0">
                <a:ea typeface="ＭＳ Ｐゴシック" panose="020B0600070205080204" pitchFamily="34" charset="-128"/>
              </a:rPr>
              <a:t> for other events</a:t>
            </a:r>
          </a:p>
          <a:p>
            <a:pPr lvl="1" eaLnBrk="1" hangingPunct="1">
              <a:tabLst>
                <a:tab pos="4935538" algn="l"/>
              </a:tabLst>
            </a:pPr>
            <a:r>
              <a:rPr lang="en-US" altLang="en-US" sz="2400" i="1" dirty="0">
                <a:ea typeface="ＭＳ Ｐゴシック" panose="020B0600070205080204" pitchFamily="34" charset="-128"/>
              </a:rPr>
              <a:t>Newcomers Welcome, Opening Dinner</a:t>
            </a:r>
            <a:r>
              <a:rPr lang="en-US" altLang="en-US" sz="2400" dirty="0">
                <a:ea typeface="ＭＳ Ｐゴシック" panose="020B0600070205080204" pitchFamily="34" charset="-128"/>
              </a:rPr>
              <a:t>, etc.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Footer Placeholder 4">
            <a:extLst>
              <a:ext uri="{FF2B5EF4-FFF2-40B4-BE49-F238E27FC236}">
                <a16:creationId xmlns:a16="http://schemas.microsoft.com/office/drawing/2014/main" id="{92D292AB-278E-5740-968D-30F796A9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pic>
        <p:nvPicPr>
          <p:cNvPr id="47106" name="Picture 6" descr="tlo-Dscn3745">
            <a:extLst>
              <a:ext uri="{FF2B5EF4-FFF2-40B4-BE49-F238E27FC236}">
                <a16:creationId xmlns:a16="http://schemas.microsoft.com/office/drawing/2014/main" id="{9FFC849C-0637-B143-8CBC-475856E72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19175"/>
            <a:ext cx="6248400" cy="510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3">
            <a:extLst>
              <a:ext uri="{FF2B5EF4-FFF2-40B4-BE49-F238E27FC236}">
                <a16:creationId xmlns:a16="http://schemas.microsoft.com/office/drawing/2014/main" id="{3BACEA24-A224-B24C-9BD3-1195645CEF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Thank you</a:t>
            </a:r>
          </a:p>
        </p:txBody>
      </p:sp>
      <p:sp>
        <p:nvSpPr>
          <p:cNvPr id="54276" name="Rectangle 4">
            <a:extLst>
              <a:ext uri="{FF2B5EF4-FFF2-40B4-BE49-F238E27FC236}">
                <a16:creationId xmlns:a16="http://schemas.microsoft.com/office/drawing/2014/main" id="{982D107E-1B63-B540-A973-9DEACC4102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19200" y="1143000"/>
            <a:ext cx="3962400" cy="2514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…and please</a:t>
            </a:r>
          </a:p>
          <a:p>
            <a:pPr algn="ctr"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ask questions!!!</a:t>
            </a:r>
          </a:p>
          <a:p>
            <a:pPr algn="ctr" eaLnBrk="1" hangingPunct="1">
              <a:buFontTx/>
              <a:buNone/>
            </a:pPr>
            <a:endParaRPr lang="en-US" altLang="en-US" sz="20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  <a:p>
            <a:pPr algn="ctr" eaLnBrk="1" hangingPunct="1"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also to 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Sebastian.Lopienski@gmail.com</a:t>
            </a:r>
            <a:endParaRPr lang="en-US" altLang="en-US" sz="20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7109" name="Text Box 5">
            <a:extLst>
              <a:ext uri="{FF2B5EF4-FFF2-40B4-BE49-F238E27FC236}">
                <a16:creationId xmlns:a16="http://schemas.microsoft.com/office/drawing/2014/main" id="{10CDC997-0A7E-7F4C-99A5-77D5EEE19BE7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70057" y="2902743"/>
            <a:ext cx="1600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Pictures © Sebastian </a:t>
            </a:r>
            <a:r>
              <a:rPr lang="pl-PL" altLang="en-US" sz="800"/>
              <a:t>Łopieńsk</a:t>
            </a:r>
            <a:r>
              <a:rPr lang="en-US" altLang="en-US" sz="800"/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4">
            <a:extLst>
              <a:ext uri="{FF2B5EF4-FFF2-40B4-BE49-F238E27FC236}">
                <a16:creationId xmlns:a16="http://schemas.microsoft.com/office/drawing/2014/main" id="{EE1D5218-816D-F546-8BBF-4FE9F3CE7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9C9F577A-DB4D-114A-A79C-933A662E17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Good choice!</a:t>
            </a:r>
          </a:p>
        </p:txBody>
      </p:sp>
      <p:sp>
        <p:nvSpPr>
          <p:cNvPr id="18435" name="Text Box 11">
            <a:extLst>
              <a:ext uri="{FF2B5EF4-FFF2-40B4-BE49-F238E27FC236}">
                <a16:creationId xmlns:a16="http://schemas.microsoft.com/office/drawing/2014/main" id="{C6F5C43D-88DB-1E46-BC6D-C38F21880881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70057" y="2902743"/>
            <a:ext cx="1600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Pictures © Sebastian </a:t>
            </a:r>
            <a:r>
              <a:rPr lang="pl-PL" altLang="en-US" sz="800"/>
              <a:t>Łopieńsk</a:t>
            </a:r>
            <a:r>
              <a:rPr lang="en-US" altLang="en-US" sz="800"/>
              <a:t>i</a:t>
            </a:r>
          </a:p>
        </p:txBody>
      </p:sp>
      <p:pic>
        <p:nvPicPr>
          <p:cNvPr id="6156" name="Picture 12" descr="Dscn4138">
            <a:extLst>
              <a:ext uri="{FF2B5EF4-FFF2-40B4-BE49-F238E27FC236}">
                <a16:creationId xmlns:a16="http://schemas.microsoft.com/office/drawing/2014/main" id="{EFBD7450-58FE-1842-B346-A93BA834A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6705600" cy="5033963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13" descr="Dscn3920">
            <a:extLst>
              <a:ext uri="{FF2B5EF4-FFF2-40B4-BE49-F238E27FC236}">
                <a16:creationId xmlns:a16="http://schemas.microsoft.com/office/drawing/2014/main" id="{A044DD85-FC4A-C74F-BD39-EC2693AAE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6705600" cy="5033963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4" descr="Dscn4050">
            <a:extLst>
              <a:ext uri="{FF2B5EF4-FFF2-40B4-BE49-F238E27FC236}">
                <a16:creationId xmlns:a16="http://schemas.microsoft.com/office/drawing/2014/main" id="{11DCB3E4-FE25-614F-99BE-09B6B1278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6705600" cy="5033963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15" descr="DSCN7941-b">
            <a:extLst>
              <a:ext uri="{FF2B5EF4-FFF2-40B4-BE49-F238E27FC236}">
                <a16:creationId xmlns:a16="http://schemas.microsoft.com/office/drawing/2014/main" id="{26E88571-6365-E74E-BABF-A7D308EB8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6324600" cy="5051425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16" descr="Dscn8014">
            <a:extLst>
              <a:ext uri="{FF2B5EF4-FFF2-40B4-BE49-F238E27FC236}">
                <a16:creationId xmlns:a16="http://schemas.microsoft.com/office/drawing/2014/main" id="{70905DD8-B141-CE4D-8617-15C14C0EC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629400" cy="4976813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DSC05237.JPG">
            <a:extLst>
              <a:ext uri="{FF2B5EF4-FFF2-40B4-BE49-F238E27FC236}">
                <a16:creationId xmlns:a16="http://schemas.microsoft.com/office/drawing/2014/main" id="{BA2F394E-E970-5942-B1D6-B727395C73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28800"/>
            <a:ext cx="6629400" cy="49720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90287E0-4FD5-1940-9468-0815E1F3EEEA}"/>
              </a:ext>
            </a:extLst>
          </p:cNvPr>
          <p:cNvSpPr/>
          <p:nvPr/>
        </p:nvSpPr>
        <p:spPr bwMode="auto">
          <a:xfrm>
            <a:off x="6781800" y="6248400"/>
            <a:ext cx="2135406" cy="3841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Poll “Sailing experience”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oter Placeholder 4">
            <a:extLst>
              <a:ext uri="{FF2B5EF4-FFF2-40B4-BE49-F238E27FC236}">
                <a16:creationId xmlns:a16="http://schemas.microsoft.com/office/drawing/2014/main" id="{E6DD49FA-527F-B84C-8E38-6EA849D9B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4DB9CA9A-FA8A-1B47-A849-3E8DAE8CAC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141F1DE3-89F7-A144-B8F4-CA71D03494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A boat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Why does it move?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Sails, sailing points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Helming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manoeuvres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Safety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Knots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some other information</a:t>
            </a:r>
          </a:p>
        </p:txBody>
      </p:sp>
      <p:sp>
        <p:nvSpPr>
          <p:cNvPr id="21508" name="AutoShape 4">
            <a:extLst>
              <a:ext uri="{FF2B5EF4-FFF2-40B4-BE49-F238E27FC236}">
                <a16:creationId xmlns:a16="http://schemas.microsoft.com/office/drawing/2014/main" id="{10002C8F-C5A5-5443-A408-39D28C1F9261}"/>
              </a:ext>
            </a:extLst>
          </p:cNvPr>
          <p:cNvSpPr>
            <a:spLocks/>
          </p:cNvSpPr>
          <p:nvPr/>
        </p:nvSpPr>
        <p:spPr bwMode="auto">
          <a:xfrm>
            <a:off x="5486400" y="1676400"/>
            <a:ext cx="381000" cy="3962400"/>
          </a:xfrm>
          <a:prstGeom prst="rightBrace">
            <a:avLst>
              <a:gd name="adj1" fmla="val 86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1509" name="Text Box 5">
            <a:extLst>
              <a:ext uri="{FF2B5EF4-FFF2-40B4-BE49-F238E27FC236}">
                <a16:creationId xmlns:a16="http://schemas.microsoft.com/office/drawing/2014/main" id="{6302DF5A-6E48-754C-8D46-F3AD7E172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3276600"/>
            <a:ext cx="2451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200"/>
              <a:t>vocabulary</a:t>
            </a:r>
            <a:r>
              <a:rPr lang="en-US" altLang="en-US" sz="2400"/>
              <a:t>…</a:t>
            </a:r>
          </a:p>
        </p:txBody>
      </p:sp>
      <p:sp>
        <p:nvSpPr>
          <p:cNvPr id="21510" name="Text Box 6">
            <a:extLst>
              <a:ext uri="{FF2B5EF4-FFF2-40B4-BE49-F238E27FC236}">
                <a16:creationId xmlns:a16="http://schemas.microsoft.com/office/drawing/2014/main" id="{1ABB3408-FFC3-714A-87E7-FD80A99E0110}"/>
              </a:ext>
            </a:extLst>
          </p:cNvPr>
          <p:cNvSpPr txBox="1">
            <a:spLocks noChangeArrowheads="1"/>
          </p:cNvSpPr>
          <p:nvPr/>
        </p:nvSpPr>
        <p:spPr bwMode="auto">
          <a:xfrm rot="-1907032">
            <a:off x="4505325" y="4516438"/>
            <a:ext cx="4673600" cy="12001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 b="1">
                <a:solidFill>
                  <a:srgbClr val="FF3300"/>
                </a:solidFill>
              </a:rPr>
              <a:t>please interrupt </a:t>
            </a:r>
            <a:br>
              <a:rPr lang="en-US" altLang="en-US" sz="3600" b="1">
                <a:solidFill>
                  <a:srgbClr val="FF3300"/>
                </a:solidFill>
              </a:rPr>
            </a:br>
            <a:r>
              <a:rPr lang="en-US" altLang="en-US" sz="3600" b="1">
                <a:solidFill>
                  <a:srgbClr val="FF3300"/>
                </a:solidFill>
              </a:rPr>
              <a:t>and ask questions!!!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/>
      <p:bldP spid="215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4">
            <a:extLst>
              <a:ext uri="{FF2B5EF4-FFF2-40B4-BE49-F238E27FC236}">
                <a16:creationId xmlns:a16="http://schemas.microsoft.com/office/drawing/2014/main" id="{7AA3B69A-8E11-2D42-A85D-D3DB9889F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9241" name="Rectangle 25">
            <a:extLst>
              <a:ext uri="{FF2B5EF4-FFF2-40B4-BE49-F238E27FC236}">
                <a16:creationId xmlns:a16="http://schemas.microsoft.com/office/drawing/2014/main" id="{532E8550-8575-3E41-AAA7-D82DD66EA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514600"/>
            <a:ext cx="1524000" cy="6096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233" name="Rectangle 17">
            <a:extLst>
              <a:ext uri="{FF2B5EF4-FFF2-40B4-BE49-F238E27FC236}">
                <a16:creationId xmlns:a16="http://schemas.microsoft.com/office/drawing/2014/main" id="{409E9B8A-83E9-C147-B797-036F754DB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905000"/>
            <a:ext cx="1600200" cy="6096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229" name="Rectangle 13">
            <a:extLst>
              <a:ext uri="{FF2B5EF4-FFF2-40B4-BE49-F238E27FC236}">
                <a16:creationId xmlns:a16="http://schemas.microsoft.com/office/drawing/2014/main" id="{950A77E2-DEEB-A546-9FEB-A95BC3ED4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295400"/>
            <a:ext cx="990600" cy="609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2545" name="Rectangle 2">
            <a:extLst>
              <a:ext uri="{FF2B5EF4-FFF2-40B4-BE49-F238E27FC236}">
                <a16:creationId xmlns:a16="http://schemas.microsoft.com/office/drawing/2014/main" id="{D74D8095-5E98-9640-8A41-3311D9DFEB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A boat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2EA017D6-E40D-FA4F-91F6-69A44644FD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Hull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Rigging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Sheets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right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s</a:t>
            </a:r>
            <a:r>
              <a:rPr lang="en-US" altLang="en-US" dirty="0">
                <a:ea typeface="ＭＳ Ｐゴシック" panose="020B0600070205080204" pitchFamily="34" charset="-128"/>
              </a:rPr>
              <a:t>tarboard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left  port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what can be moved?</a:t>
            </a:r>
          </a:p>
        </p:txBody>
      </p:sp>
      <p:sp>
        <p:nvSpPr>
          <p:cNvPr id="22547" name="Text Box 7">
            <a:extLst>
              <a:ext uri="{FF2B5EF4-FFF2-40B4-BE49-F238E27FC236}">
                <a16:creationId xmlns:a16="http://schemas.microsoft.com/office/drawing/2014/main" id="{A66E649D-3791-864D-9013-14CF1452B35B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28782" y="2944018"/>
            <a:ext cx="16827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Courtesy of www.easytolearn.net</a:t>
            </a:r>
          </a:p>
        </p:txBody>
      </p:sp>
      <p:sp>
        <p:nvSpPr>
          <p:cNvPr id="9224" name="AutoShape 8">
            <a:extLst>
              <a:ext uri="{FF2B5EF4-FFF2-40B4-BE49-F238E27FC236}">
                <a16:creationId xmlns:a16="http://schemas.microsoft.com/office/drawing/2014/main" id="{3E26189F-13F7-EC4D-BF66-F43607B08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1354" y="4937716"/>
            <a:ext cx="2841523" cy="338256"/>
          </a:xfrm>
          <a:prstGeom prst="wedgeRoundRectCallout">
            <a:avLst>
              <a:gd name="adj1" fmla="val -44618"/>
              <a:gd name="adj2" fmla="val -114916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memo trick: both have 4 letters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928D69-1D12-C54D-A388-B20DB979C424}"/>
              </a:ext>
            </a:extLst>
          </p:cNvPr>
          <p:cNvGrpSpPr/>
          <p:nvPr/>
        </p:nvGrpSpPr>
        <p:grpSpPr>
          <a:xfrm>
            <a:off x="4572000" y="495300"/>
            <a:ext cx="4800600" cy="6299472"/>
            <a:chOff x="4876800" y="865188"/>
            <a:chExt cx="3986213" cy="5230812"/>
          </a:xfrm>
        </p:grpSpPr>
        <p:sp>
          <p:nvSpPr>
            <p:cNvPr id="9244" name="Rectangle 28">
              <a:extLst>
                <a:ext uri="{FF2B5EF4-FFF2-40B4-BE49-F238E27FC236}">
                  <a16:creationId xmlns:a16="http://schemas.microsoft.com/office/drawing/2014/main" id="{E7715048-162F-BD4C-8A85-D4C445605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5975" y="4429125"/>
              <a:ext cx="581025" cy="22860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43" name="Rectangle 27">
              <a:extLst>
                <a:ext uri="{FF2B5EF4-FFF2-40B4-BE49-F238E27FC236}">
                  <a16:creationId xmlns:a16="http://schemas.microsoft.com/office/drawing/2014/main" id="{5330F997-655F-0448-92EF-F2C40C1CA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0" y="4524375"/>
              <a:ext cx="685800" cy="22860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34" name="Rectangle 18">
              <a:extLst>
                <a:ext uri="{FF2B5EF4-FFF2-40B4-BE49-F238E27FC236}">
                  <a16:creationId xmlns:a16="http://schemas.microsoft.com/office/drawing/2014/main" id="{026F484E-AC15-A843-83B2-F4BFF859D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400" y="2133600"/>
              <a:ext cx="609600" cy="2286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35" name="Rectangle 19">
              <a:extLst>
                <a:ext uri="{FF2B5EF4-FFF2-40B4-BE49-F238E27FC236}">
                  <a16:creationId xmlns:a16="http://schemas.microsoft.com/office/drawing/2014/main" id="{E9CBED41-1367-A649-8083-C3ACDA2F0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3962400"/>
              <a:ext cx="609600" cy="2286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36" name="Rectangle 20">
              <a:extLst>
                <a:ext uri="{FF2B5EF4-FFF2-40B4-BE49-F238E27FC236}">
                  <a16:creationId xmlns:a16="http://schemas.microsoft.com/office/drawing/2014/main" id="{EF338E81-8962-A14D-9683-DB7BD612F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8800" y="2133600"/>
              <a:ext cx="609600" cy="2286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37" name="Rectangle 21">
              <a:extLst>
                <a:ext uri="{FF2B5EF4-FFF2-40B4-BE49-F238E27FC236}">
                  <a16:creationId xmlns:a16="http://schemas.microsoft.com/office/drawing/2014/main" id="{0641D664-2063-AC40-9161-22D91387C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3105150"/>
              <a:ext cx="533400" cy="2286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38" name="Rectangle 22">
              <a:extLst>
                <a:ext uri="{FF2B5EF4-FFF2-40B4-BE49-F238E27FC236}">
                  <a16:creationId xmlns:a16="http://schemas.microsoft.com/office/drawing/2014/main" id="{F8CEAB34-4530-BF4F-AB36-7284577F7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0" y="3429000"/>
              <a:ext cx="609600" cy="2286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39" name="Rectangle 23">
              <a:extLst>
                <a:ext uri="{FF2B5EF4-FFF2-40B4-BE49-F238E27FC236}">
                  <a16:creationId xmlns:a16="http://schemas.microsoft.com/office/drawing/2014/main" id="{D5382C78-5E68-264F-8285-BCB61796C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6200" y="3733800"/>
              <a:ext cx="609600" cy="2286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30" name="Rectangle 14">
              <a:extLst>
                <a:ext uri="{FF2B5EF4-FFF2-40B4-BE49-F238E27FC236}">
                  <a16:creationId xmlns:a16="http://schemas.microsoft.com/office/drawing/2014/main" id="{D988AC1A-A5B1-2E42-8FE2-612EA1B44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4391025"/>
              <a:ext cx="4572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31" name="Rectangle 15">
              <a:extLst>
                <a:ext uri="{FF2B5EF4-FFF2-40B4-BE49-F238E27FC236}">
                  <a16:creationId xmlns:a16="http://schemas.microsoft.com/office/drawing/2014/main" id="{55E5F587-4B75-4F42-A011-D9B1CC3E0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3200" y="5715000"/>
              <a:ext cx="4572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32" name="Rectangle 16">
              <a:extLst>
                <a:ext uri="{FF2B5EF4-FFF2-40B4-BE49-F238E27FC236}">
                  <a16:creationId xmlns:a16="http://schemas.microsoft.com/office/drawing/2014/main" id="{6D27FAFB-0A80-154B-9D7E-4387A7347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0" y="5238750"/>
              <a:ext cx="4572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226" name="Rectangle 10">
              <a:extLst>
                <a:ext uri="{FF2B5EF4-FFF2-40B4-BE49-F238E27FC236}">
                  <a16:creationId xmlns:a16="http://schemas.microsoft.com/office/drawing/2014/main" id="{CE9099DE-1FB0-5B4B-9B01-135E350CC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2800" y="5305425"/>
              <a:ext cx="9906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pic>
          <p:nvPicPr>
            <p:cNvPr id="22549" name="Picture 30" descr="Parts_of_the_Boat">
              <a:extLst>
                <a:ext uri="{FF2B5EF4-FFF2-40B4-BE49-F238E27FC236}">
                  <a16:creationId xmlns:a16="http://schemas.microsoft.com/office/drawing/2014/main" id="{F9B178CD-8A1F-A441-AC2E-6B1A7FF2FA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865188"/>
              <a:ext cx="3986213" cy="523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1" grpId="0" animBg="1"/>
      <p:bldP spid="9233" grpId="0" animBg="1"/>
      <p:bldP spid="9229" grpId="0" animBg="1"/>
      <p:bldP spid="9222" grpId="0" build="p"/>
      <p:bldP spid="92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7" descr="470">
            <a:extLst>
              <a:ext uri="{FF2B5EF4-FFF2-40B4-BE49-F238E27FC236}">
                <a16:creationId xmlns:a16="http://schemas.microsoft.com/office/drawing/2014/main" id="{FAA5E1AF-268D-8745-8D4B-1A713726C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82775"/>
            <a:ext cx="2822575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Footer Placeholder 5">
            <a:extLst>
              <a:ext uri="{FF2B5EF4-FFF2-40B4-BE49-F238E27FC236}">
                <a16:creationId xmlns:a16="http://schemas.microsoft.com/office/drawing/2014/main" id="{2AA53666-E81A-F44D-9067-155BF3A42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1D15EDCE-F0B3-FF45-B4C9-B3A0CC509E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Boats in the club *</a:t>
            </a:r>
          </a:p>
        </p:txBody>
      </p:sp>
      <p:sp>
        <p:nvSpPr>
          <p:cNvPr id="24580" name="Rectangle 5">
            <a:extLst>
              <a:ext uri="{FF2B5EF4-FFF2-40B4-BE49-F238E27FC236}">
                <a16:creationId xmlns:a16="http://schemas.microsoft.com/office/drawing/2014/main" id="{3363CD89-0C9C-2744-8416-9A5C5EC23CE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keelboat (</a:t>
            </a:r>
            <a:r>
              <a:rPr lang="en-US" altLang="en-US" dirty="0" err="1">
                <a:ea typeface="ＭＳ Ｐゴシック" panose="020B0600070205080204" pitchFamily="34" charset="-128"/>
              </a:rPr>
              <a:t>Yngling</a:t>
            </a:r>
            <a:r>
              <a:rPr lang="en-US" altLang="en-US" dirty="0">
                <a:ea typeface="ＭＳ Ｐゴシック" panose="020B0600070205080204" pitchFamily="34" charset="-128"/>
              </a:rPr>
              <a:t>)</a:t>
            </a:r>
          </a:p>
        </p:txBody>
      </p:sp>
      <p:sp>
        <p:nvSpPr>
          <p:cNvPr id="24581" name="Rectangle 6">
            <a:extLst>
              <a:ext uri="{FF2B5EF4-FFF2-40B4-BE49-F238E27FC236}">
                <a16:creationId xmlns:a16="http://schemas.microsoft.com/office/drawing/2014/main" id="{645E18A3-1FAD-2046-AE90-75633465659D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dinghy (RS 400/500, Xenon, Laser 2)</a:t>
            </a:r>
          </a:p>
        </p:txBody>
      </p:sp>
      <p:pic>
        <p:nvPicPr>
          <p:cNvPr id="24582" name="Picture 4" descr="Yngling">
            <a:extLst>
              <a:ext uri="{FF2B5EF4-FFF2-40B4-BE49-F238E27FC236}">
                <a16:creationId xmlns:a16="http://schemas.microsoft.com/office/drawing/2014/main" id="{4AD7BB28-CF25-2F46-B991-88E8937CF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3173413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 Box 8">
            <a:extLst>
              <a:ext uri="{FF2B5EF4-FFF2-40B4-BE49-F238E27FC236}">
                <a16:creationId xmlns:a16="http://schemas.microsoft.com/office/drawing/2014/main" id="{BF9EE1CB-C8B2-7C42-9949-27F549A09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885825"/>
            <a:ext cx="22878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* in the beginners’ courses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8FB762B-D541-5F4D-A99C-C3F650073518}"/>
              </a:ext>
            </a:extLst>
          </p:cNvPr>
          <p:cNvSpPr/>
          <p:nvPr/>
        </p:nvSpPr>
        <p:spPr bwMode="auto">
          <a:xfrm>
            <a:off x="7317006" y="6248400"/>
            <a:ext cx="1600200" cy="3841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Poll “Stability”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88428-B7BA-B44C-A3CF-C1451575D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 boat keep upright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5556B4-7F87-B942-B1AD-B614823DF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YCC Introduction to Sailing – Sebastian Łopieński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983B3BF-3905-C243-B7D9-BEF0FF5920DC}"/>
              </a:ext>
            </a:extLst>
          </p:cNvPr>
          <p:cNvGrpSpPr/>
          <p:nvPr/>
        </p:nvGrpSpPr>
        <p:grpSpPr>
          <a:xfrm>
            <a:off x="838200" y="1143000"/>
            <a:ext cx="1524000" cy="4743896"/>
            <a:chOff x="4953000" y="-8879"/>
            <a:chExt cx="2133600" cy="664145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2942A72-BCFD-3E42-A77C-674772FC1C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-8879"/>
              <a:ext cx="0" cy="648587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E8DCD3C-F865-4F49-8D56-E9C780DA9C36}"/>
                </a:ext>
              </a:extLst>
            </p:cNvPr>
            <p:cNvSpPr/>
            <p:nvPr/>
          </p:nvSpPr>
          <p:spPr bwMode="auto">
            <a:xfrm>
              <a:off x="5943600" y="6477000"/>
              <a:ext cx="155575" cy="155575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Chord 4">
              <a:extLst>
                <a:ext uri="{FF2B5EF4-FFF2-40B4-BE49-F238E27FC236}">
                  <a16:creationId xmlns:a16="http://schemas.microsoft.com/office/drawing/2014/main" id="{2F8ACC00-25A8-E949-B974-E0FF540CB822}"/>
                </a:ext>
              </a:extLst>
            </p:cNvPr>
            <p:cNvSpPr/>
            <p:nvPr/>
          </p:nvSpPr>
          <p:spPr bwMode="auto">
            <a:xfrm>
              <a:off x="4953000" y="3352800"/>
              <a:ext cx="2133600" cy="2133600"/>
            </a:xfrm>
            <a:prstGeom prst="chord">
              <a:avLst>
                <a:gd name="adj1" fmla="val 21376638"/>
                <a:gd name="adj2" fmla="val 11065962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6397FC4-A8A8-964B-9613-3B9F6ADB4C3A}"/>
              </a:ext>
            </a:extLst>
          </p:cNvPr>
          <p:cNvGrpSpPr/>
          <p:nvPr/>
        </p:nvGrpSpPr>
        <p:grpSpPr>
          <a:xfrm rot="858919">
            <a:off x="3780577" y="1161143"/>
            <a:ext cx="1524000" cy="4743896"/>
            <a:chOff x="4953000" y="-8879"/>
            <a:chExt cx="2133600" cy="6641454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E4BF0B9-1FAE-4545-B3DB-AF6D2EEFFD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-8879"/>
              <a:ext cx="0" cy="648587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71BA0DD-4501-4245-B85B-64BECF99E06F}"/>
                </a:ext>
              </a:extLst>
            </p:cNvPr>
            <p:cNvSpPr/>
            <p:nvPr/>
          </p:nvSpPr>
          <p:spPr bwMode="auto">
            <a:xfrm>
              <a:off x="5943600" y="6477000"/>
              <a:ext cx="155575" cy="155575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Chord 21">
              <a:extLst>
                <a:ext uri="{FF2B5EF4-FFF2-40B4-BE49-F238E27FC236}">
                  <a16:creationId xmlns:a16="http://schemas.microsoft.com/office/drawing/2014/main" id="{71C041BA-8068-E346-BC66-58F2F343D5A4}"/>
                </a:ext>
              </a:extLst>
            </p:cNvPr>
            <p:cNvSpPr/>
            <p:nvPr/>
          </p:nvSpPr>
          <p:spPr bwMode="auto">
            <a:xfrm>
              <a:off x="4953000" y="3352800"/>
              <a:ext cx="2133600" cy="2133600"/>
            </a:xfrm>
            <a:prstGeom prst="chord">
              <a:avLst>
                <a:gd name="adj1" fmla="val 21376638"/>
                <a:gd name="adj2" fmla="val 11065962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64A2F7-D346-7D42-86B7-95A701C15425}"/>
              </a:ext>
            </a:extLst>
          </p:cNvPr>
          <p:cNvGrpSpPr/>
          <p:nvPr/>
        </p:nvGrpSpPr>
        <p:grpSpPr>
          <a:xfrm rot="2379470">
            <a:off x="6738778" y="1388252"/>
            <a:ext cx="1524000" cy="4743896"/>
            <a:chOff x="4953000" y="-8879"/>
            <a:chExt cx="2133600" cy="6641454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EDE4D98-A828-FA4F-89C4-0E10213DD53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-8879"/>
              <a:ext cx="0" cy="648587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8A67496-3B42-1747-8B93-E4C2F0F6833B}"/>
                </a:ext>
              </a:extLst>
            </p:cNvPr>
            <p:cNvSpPr/>
            <p:nvPr/>
          </p:nvSpPr>
          <p:spPr bwMode="auto">
            <a:xfrm>
              <a:off x="5943600" y="6477000"/>
              <a:ext cx="155575" cy="155575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Chord 25">
              <a:extLst>
                <a:ext uri="{FF2B5EF4-FFF2-40B4-BE49-F238E27FC236}">
                  <a16:creationId xmlns:a16="http://schemas.microsoft.com/office/drawing/2014/main" id="{204911FA-965F-0645-B20A-B64B32C81B02}"/>
                </a:ext>
              </a:extLst>
            </p:cNvPr>
            <p:cNvSpPr/>
            <p:nvPr/>
          </p:nvSpPr>
          <p:spPr bwMode="auto">
            <a:xfrm>
              <a:off x="4953000" y="3352800"/>
              <a:ext cx="2133600" cy="2133600"/>
            </a:xfrm>
            <a:prstGeom prst="chord">
              <a:avLst>
                <a:gd name="adj1" fmla="val 21376638"/>
                <a:gd name="adj2" fmla="val 11065962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70B41C5-6717-C94A-BC74-DD99F9DC1D5E}"/>
              </a:ext>
            </a:extLst>
          </p:cNvPr>
          <p:cNvGrpSpPr/>
          <p:nvPr/>
        </p:nvGrpSpPr>
        <p:grpSpPr>
          <a:xfrm>
            <a:off x="533400" y="4735212"/>
            <a:ext cx="7920000" cy="1436988"/>
            <a:chOff x="533400" y="4339516"/>
            <a:chExt cx="7920000" cy="143698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2EC5E36-D1A6-E449-82B4-08215FA9E21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3400" y="4339516"/>
              <a:ext cx="7920000" cy="1436988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88E9DD3-75F0-E148-9121-95D95F11A210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>
              <a:off x="533400" y="4339516"/>
              <a:ext cx="7920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5BB7C6C-84DE-4746-9AEF-5D5907CB4533}"/>
              </a:ext>
            </a:extLst>
          </p:cNvPr>
          <p:cNvCxnSpPr>
            <a:cxnSpLocks/>
          </p:cNvCxnSpPr>
          <p:nvPr/>
        </p:nvCxnSpPr>
        <p:spPr bwMode="auto">
          <a:xfrm>
            <a:off x="1600200" y="4953000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615BEB2-DAA4-DC47-B17B-0381EAD9196C}"/>
              </a:ext>
            </a:extLst>
          </p:cNvPr>
          <p:cNvCxnSpPr/>
          <p:nvPr/>
        </p:nvCxnSpPr>
        <p:spPr bwMode="auto">
          <a:xfrm>
            <a:off x="4191000" y="4892806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364B46D-DB46-A845-8635-EF48705DB38C}"/>
              </a:ext>
            </a:extLst>
          </p:cNvPr>
          <p:cNvCxnSpPr/>
          <p:nvPr/>
        </p:nvCxnSpPr>
        <p:spPr bwMode="auto">
          <a:xfrm>
            <a:off x="6553200" y="4846810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C63586C-427D-4446-8600-5D2017EA6E1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00201" y="4138438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F7C9B4D-C271-0D44-8138-A450344EE2E3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398431" y="4138438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68E7B29-3962-D04A-B369-136620C7A497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973240" y="4138438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 Box 9">
            <a:extLst>
              <a:ext uri="{FF2B5EF4-FFF2-40B4-BE49-F238E27FC236}">
                <a16:creationId xmlns:a16="http://schemas.microsoft.com/office/drawing/2014/main" id="{D37FE18C-02B0-4544-8C2B-9E21BC418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42" y="1095028"/>
            <a:ext cx="1350050" cy="46166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400" dirty="0">
                <a:solidFill>
                  <a:srgbClr val="FF3300"/>
                </a:solidFill>
              </a:rPr>
              <a:t>keelboat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EB29DB93-D3A3-AC4C-8710-22A402A25A8E}"/>
              </a:ext>
            </a:extLst>
          </p:cNvPr>
          <p:cNvSpPr/>
          <p:nvPr/>
        </p:nvSpPr>
        <p:spPr bwMode="auto">
          <a:xfrm rot="11466480">
            <a:off x="4361941" y="1134632"/>
            <a:ext cx="588430" cy="213008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CF5BADA7-57CA-034F-A669-4508C11197E6}"/>
              </a:ext>
            </a:extLst>
          </p:cNvPr>
          <p:cNvSpPr/>
          <p:nvPr/>
        </p:nvSpPr>
        <p:spPr bwMode="auto">
          <a:xfrm rot="13292002">
            <a:off x="8159184" y="1576621"/>
            <a:ext cx="588430" cy="47150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64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88428-B7BA-B44C-A3CF-C1451575D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 boat keep upright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5556B4-7F87-B942-B1AD-B614823DF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YCC Introduction to Sailing – Sebastian Łopieński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64A2F7-D346-7D42-86B7-95A701C15425}"/>
              </a:ext>
            </a:extLst>
          </p:cNvPr>
          <p:cNvGrpSpPr/>
          <p:nvPr/>
        </p:nvGrpSpPr>
        <p:grpSpPr>
          <a:xfrm rot="2379470">
            <a:off x="5793482" y="1401039"/>
            <a:ext cx="1524000" cy="4632771"/>
            <a:chOff x="4953000" y="-8879"/>
            <a:chExt cx="2133600" cy="648587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EDE4D98-A828-FA4F-89C4-0E10213DD53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-8879"/>
              <a:ext cx="0" cy="648587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Chord 25">
              <a:extLst>
                <a:ext uri="{FF2B5EF4-FFF2-40B4-BE49-F238E27FC236}">
                  <a16:creationId xmlns:a16="http://schemas.microsoft.com/office/drawing/2014/main" id="{204911FA-965F-0645-B20A-B64B32C81B02}"/>
                </a:ext>
              </a:extLst>
            </p:cNvPr>
            <p:cNvSpPr/>
            <p:nvPr/>
          </p:nvSpPr>
          <p:spPr bwMode="auto">
            <a:xfrm>
              <a:off x="4953000" y="3352800"/>
              <a:ext cx="2133600" cy="2133600"/>
            </a:xfrm>
            <a:prstGeom prst="chord">
              <a:avLst>
                <a:gd name="adj1" fmla="val 21376638"/>
                <a:gd name="adj2" fmla="val 11065962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364B46D-DB46-A845-8635-EF48705DB38C}"/>
              </a:ext>
            </a:extLst>
          </p:cNvPr>
          <p:cNvCxnSpPr/>
          <p:nvPr/>
        </p:nvCxnSpPr>
        <p:spPr bwMode="auto">
          <a:xfrm>
            <a:off x="6172200" y="4175818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68E7B29-3962-D04A-B369-136620C7A497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92484" y="4138438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 Box 9">
            <a:extLst>
              <a:ext uri="{FF2B5EF4-FFF2-40B4-BE49-F238E27FC236}">
                <a16:creationId xmlns:a16="http://schemas.microsoft.com/office/drawing/2014/main" id="{D37FE18C-02B0-4544-8C2B-9E21BC418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216" y="1095027"/>
            <a:ext cx="1350050" cy="46166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400" dirty="0">
                <a:solidFill>
                  <a:srgbClr val="FF3300"/>
                </a:solidFill>
              </a:rPr>
              <a:t>keelboat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C0FA1EB-9BFC-A346-95AE-D8473E8520CC}"/>
              </a:ext>
            </a:extLst>
          </p:cNvPr>
          <p:cNvGrpSpPr/>
          <p:nvPr/>
        </p:nvGrpSpPr>
        <p:grpSpPr>
          <a:xfrm rot="2379470">
            <a:off x="2132219" y="1388251"/>
            <a:ext cx="1524000" cy="4743896"/>
            <a:chOff x="4953000" y="-8879"/>
            <a:chExt cx="2133600" cy="6641454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2B0C219-A7F6-F046-94B0-3809C51C1A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-8879"/>
              <a:ext cx="0" cy="648587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86C528-A58B-3B47-AE75-A0E3542EEB9B}"/>
                </a:ext>
              </a:extLst>
            </p:cNvPr>
            <p:cNvSpPr/>
            <p:nvPr/>
          </p:nvSpPr>
          <p:spPr bwMode="auto">
            <a:xfrm>
              <a:off x="5943600" y="6477000"/>
              <a:ext cx="155575" cy="155575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Chord 36">
              <a:extLst>
                <a:ext uri="{FF2B5EF4-FFF2-40B4-BE49-F238E27FC236}">
                  <a16:creationId xmlns:a16="http://schemas.microsoft.com/office/drawing/2014/main" id="{039494A5-66CA-B34B-BD76-02F9675E2710}"/>
                </a:ext>
              </a:extLst>
            </p:cNvPr>
            <p:cNvSpPr/>
            <p:nvPr/>
          </p:nvSpPr>
          <p:spPr bwMode="auto">
            <a:xfrm>
              <a:off x="4953000" y="3352800"/>
              <a:ext cx="2133600" cy="2133600"/>
            </a:xfrm>
            <a:prstGeom prst="chord">
              <a:avLst>
                <a:gd name="adj1" fmla="val 21376638"/>
                <a:gd name="adj2" fmla="val 11065962"/>
              </a:avLst>
            </a:prstGeom>
            <a:solidFill>
              <a:srgbClr val="FFC0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48E6E19-D0E8-7242-8535-750407D92BC7}"/>
              </a:ext>
            </a:extLst>
          </p:cNvPr>
          <p:cNvCxnSpPr/>
          <p:nvPr/>
        </p:nvCxnSpPr>
        <p:spPr bwMode="auto">
          <a:xfrm>
            <a:off x="1946641" y="4846809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ADF01AD-A7B2-0C4A-872C-7845CE07D68D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366681" y="4138437"/>
            <a:ext cx="0" cy="720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Text Box 9">
            <a:extLst>
              <a:ext uri="{FF2B5EF4-FFF2-40B4-BE49-F238E27FC236}">
                <a16:creationId xmlns:a16="http://schemas.microsoft.com/office/drawing/2014/main" id="{FECE4D64-3C0A-9349-805C-67668A939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698" y="1095027"/>
            <a:ext cx="1093569" cy="46166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400" dirty="0">
                <a:solidFill>
                  <a:srgbClr val="FF3300"/>
                </a:solidFill>
              </a:rPr>
              <a:t>dinghy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70B41C5-6717-C94A-BC74-DD99F9DC1D5E}"/>
              </a:ext>
            </a:extLst>
          </p:cNvPr>
          <p:cNvGrpSpPr/>
          <p:nvPr/>
        </p:nvGrpSpPr>
        <p:grpSpPr>
          <a:xfrm>
            <a:off x="533400" y="4735212"/>
            <a:ext cx="7920000" cy="1436988"/>
            <a:chOff x="533400" y="4339516"/>
            <a:chExt cx="7920000" cy="143698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2EC5E36-D1A6-E449-82B4-08215FA9E21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3400" y="4339516"/>
              <a:ext cx="7920000" cy="1436988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88E9DD3-75F0-E148-9121-95D95F11A210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>
              <a:off x="533400" y="4339516"/>
              <a:ext cx="7920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1" name="Right Arrow 40">
            <a:extLst>
              <a:ext uri="{FF2B5EF4-FFF2-40B4-BE49-F238E27FC236}">
                <a16:creationId xmlns:a16="http://schemas.microsoft.com/office/drawing/2014/main" id="{CFB5DAA9-5398-194A-B224-CE6C95A9CB92}"/>
              </a:ext>
            </a:extLst>
          </p:cNvPr>
          <p:cNvSpPr/>
          <p:nvPr/>
        </p:nvSpPr>
        <p:spPr bwMode="auto">
          <a:xfrm rot="13292002">
            <a:off x="3601182" y="1576620"/>
            <a:ext cx="588430" cy="47150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401827F0-1C59-774C-A70D-3BBF3C715FFC}"/>
              </a:ext>
            </a:extLst>
          </p:cNvPr>
          <p:cNvSpPr/>
          <p:nvPr/>
        </p:nvSpPr>
        <p:spPr bwMode="auto">
          <a:xfrm rot="2275245">
            <a:off x="8018835" y="2170497"/>
            <a:ext cx="588430" cy="213008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95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7" descr="470">
            <a:extLst>
              <a:ext uri="{FF2B5EF4-FFF2-40B4-BE49-F238E27FC236}">
                <a16:creationId xmlns:a16="http://schemas.microsoft.com/office/drawing/2014/main" id="{FAA5E1AF-268D-8745-8D4B-1A713726C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82775"/>
            <a:ext cx="2822575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Footer Placeholder 5">
            <a:extLst>
              <a:ext uri="{FF2B5EF4-FFF2-40B4-BE49-F238E27FC236}">
                <a16:creationId xmlns:a16="http://schemas.microsoft.com/office/drawing/2014/main" id="{2AA53666-E81A-F44D-9067-155BF3A42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1D15EDCE-F0B3-FF45-B4C9-B3A0CC509E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Boats in the club *</a:t>
            </a:r>
          </a:p>
        </p:txBody>
      </p:sp>
      <p:sp>
        <p:nvSpPr>
          <p:cNvPr id="24580" name="Rectangle 5">
            <a:extLst>
              <a:ext uri="{FF2B5EF4-FFF2-40B4-BE49-F238E27FC236}">
                <a16:creationId xmlns:a16="http://schemas.microsoft.com/office/drawing/2014/main" id="{3363CD89-0C9C-2744-8416-9A5C5EC23CE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keelboat (</a:t>
            </a:r>
            <a:r>
              <a:rPr lang="en-US" altLang="en-US" dirty="0" err="1">
                <a:ea typeface="ＭＳ Ｐゴシック" panose="020B0600070205080204" pitchFamily="34" charset="-128"/>
              </a:rPr>
              <a:t>Yngling</a:t>
            </a:r>
            <a:r>
              <a:rPr lang="en-US" altLang="en-US" dirty="0">
                <a:ea typeface="ＭＳ Ｐゴシック" panose="020B0600070205080204" pitchFamily="34" charset="-128"/>
              </a:rPr>
              <a:t>)</a:t>
            </a:r>
          </a:p>
        </p:txBody>
      </p:sp>
      <p:sp>
        <p:nvSpPr>
          <p:cNvPr id="24581" name="Rectangle 6">
            <a:extLst>
              <a:ext uri="{FF2B5EF4-FFF2-40B4-BE49-F238E27FC236}">
                <a16:creationId xmlns:a16="http://schemas.microsoft.com/office/drawing/2014/main" id="{645E18A3-1FAD-2046-AE90-75633465659D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dinghy (RS 400/500, Xenon, Laser 2)</a:t>
            </a:r>
          </a:p>
        </p:txBody>
      </p:sp>
      <p:pic>
        <p:nvPicPr>
          <p:cNvPr id="24582" name="Picture 4" descr="Yngling">
            <a:extLst>
              <a:ext uri="{FF2B5EF4-FFF2-40B4-BE49-F238E27FC236}">
                <a16:creationId xmlns:a16="http://schemas.microsoft.com/office/drawing/2014/main" id="{4AD7BB28-CF25-2F46-B991-88E8937CF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3173413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 Box 8">
            <a:extLst>
              <a:ext uri="{FF2B5EF4-FFF2-40B4-BE49-F238E27FC236}">
                <a16:creationId xmlns:a16="http://schemas.microsoft.com/office/drawing/2014/main" id="{BF9EE1CB-C8B2-7C42-9949-27F549A09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885825"/>
            <a:ext cx="22878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* in the beginners’ courses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8FB762B-D541-5F4D-A99C-C3F650073518}"/>
              </a:ext>
            </a:extLst>
          </p:cNvPr>
          <p:cNvSpPr/>
          <p:nvPr/>
        </p:nvSpPr>
        <p:spPr bwMode="auto">
          <a:xfrm>
            <a:off x="6781800" y="6248400"/>
            <a:ext cx="2135406" cy="3841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Poll “Speed and inertia”</a:t>
            </a:r>
          </a:p>
        </p:txBody>
      </p:sp>
    </p:spTree>
    <p:extLst>
      <p:ext uri="{BB962C8B-B14F-4D97-AF65-F5344CB8AC3E}">
        <p14:creationId xmlns:p14="http://schemas.microsoft.com/office/powerpoint/2010/main" val="191184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3618</TotalTime>
  <Words>880</Words>
  <Application>Microsoft Macintosh PowerPoint</Application>
  <PresentationFormat>On-screen Show (4:3)</PresentationFormat>
  <Paragraphs>216</Paragraphs>
  <Slides>22</Slides>
  <Notes>18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ＭＳ Ｐゴシック</vt:lpstr>
      <vt:lpstr>Arial</vt:lpstr>
      <vt:lpstr>Wingdings</vt:lpstr>
      <vt:lpstr>Default Design</vt:lpstr>
      <vt:lpstr>Introduction to Sailing part 1</vt:lpstr>
      <vt:lpstr>Good choice!</vt:lpstr>
      <vt:lpstr>Good choice!</vt:lpstr>
      <vt:lpstr>Outline</vt:lpstr>
      <vt:lpstr>A boat</vt:lpstr>
      <vt:lpstr>Boats in the club *</vt:lpstr>
      <vt:lpstr>How does a boat keep upright</vt:lpstr>
      <vt:lpstr>How does a boat keep upright</vt:lpstr>
      <vt:lpstr>Boats in the club *</vt:lpstr>
      <vt:lpstr>Why a boat moves?</vt:lpstr>
      <vt:lpstr>Sailing upwind</vt:lpstr>
      <vt:lpstr>Sailing points</vt:lpstr>
      <vt:lpstr>Helming</vt:lpstr>
      <vt:lpstr>Manoeuvres</vt:lpstr>
      <vt:lpstr>Capsizing (dinghies)</vt:lpstr>
      <vt:lpstr>Safety</vt:lpstr>
      <vt:lpstr>Clothing</vt:lpstr>
      <vt:lpstr>Most important knots</vt:lpstr>
      <vt:lpstr>Next lecture…</vt:lpstr>
      <vt:lpstr>Further reading</vt:lpstr>
      <vt:lpstr>Take part in YCC activities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Sebastian Lopienski</cp:lastModifiedBy>
  <cp:revision>130</cp:revision>
  <cp:lastPrinted>2011-04-04T13:12:00Z</cp:lastPrinted>
  <dcterms:created xsi:type="dcterms:W3CDTF">1601-01-01T00:00:00Z</dcterms:created>
  <dcterms:modified xsi:type="dcterms:W3CDTF">2024-04-17T20:07:45Z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