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4" r:id="rId2"/>
    <p:sldId id="277" r:id="rId3"/>
    <p:sldId id="292" r:id="rId4"/>
    <p:sldId id="267" r:id="rId5"/>
    <p:sldId id="260" r:id="rId6"/>
    <p:sldId id="278" r:id="rId7"/>
    <p:sldId id="289" r:id="rId8"/>
    <p:sldId id="298" r:id="rId9"/>
    <p:sldId id="280" r:id="rId10"/>
    <p:sldId id="295" r:id="rId11"/>
    <p:sldId id="281" r:id="rId12"/>
    <p:sldId id="279" r:id="rId13"/>
    <p:sldId id="271" r:id="rId14"/>
    <p:sldId id="276" r:id="rId15"/>
    <p:sldId id="290" r:id="rId16"/>
    <p:sldId id="283" r:id="rId17"/>
    <p:sldId id="274" r:id="rId18"/>
    <p:sldId id="285" r:id="rId19"/>
    <p:sldId id="286" r:id="rId20"/>
    <p:sldId id="265" r:id="rId21"/>
    <p:sldId id="296" r:id="rId22"/>
    <p:sldId id="291" r:id="rId23"/>
    <p:sldId id="297" r:id="rId24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2"/>
    <p:restoredTop sz="94560"/>
  </p:normalViewPr>
  <p:slideViewPr>
    <p:cSldViewPr>
      <p:cViewPr varScale="1">
        <p:scale>
          <a:sx n="165" d="100"/>
          <a:sy n="165" d="100"/>
        </p:scale>
        <p:origin x="208" y="10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346" y="-84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E3FC3391-0466-E44B-A6E8-CC43BE523C0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7FD5384A-FFD8-1043-9FA1-790BC7F33C8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F5B05A97-BE58-3044-83E9-6C325F2BB07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B5D8481A-F8C7-8145-98E7-0F5D4DC8180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21AE13DD-88B4-4F43-8231-ABA8CCCF4D4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>
            <a:extLst>
              <a:ext uri="{FF2B5EF4-FFF2-40B4-BE49-F238E27FC236}">
                <a16:creationId xmlns:a16="http://schemas.microsoft.com/office/drawing/2014/main" id="{3E622F55-7541-8A45-9509-C56AEE276F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fld id="{EB88E32C-72BB-E94B-A1D6-53D2FEE706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>
            <a:extLst>
              <a:ext uri="{FF2B5EF4-FFF2-40B4-BE49-F238E27FC236}">
                <a16:creationId xmlns:a16="http://schemas.microsoft.com/office/drawing/2014/main" id="{BA45D2EC-44AC-C846-9E42-34C5C18B73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9677114-DAEA-3F42-8CFB-E42A236DE0D9}" type="slidenum">
              <a:rPr lang="en-US" altLang="en-US" sz="1300"/>
              <a:pPr/>
              <a:t>1</a:t>
            </a:fld>
            <a:endParaRPr lang="en-US" altLang="en-US" sz="1300"/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DD5F6C43-188C-AF4E-B132-88EBB9CAD9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F972E698-AD22-5340-B909-321681F8E7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z="15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DD531AC0-61C9-6C47-B3CF-C1D9F858CD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F98F53E-02DE-3D41-BF1C-44F60CA72617}" type="slidenum">
              <a:rPr lang="en-US" altLang="en-US" sz="1300"/>
              <a:pPr/>
              <a:t>4</a:t>
            </a:fld>
            <a:endParaRPr lang="en-US" altLang="en-US" sz="13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F044B4C9-0FF4-B34E-B48D-24C0D60F4F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4C5FB92A-8996-3E48-8BAD-9038E1667D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>
            <a:extLst>
              <a:ext uri="{FF2B5EF4-FFF2-40B4-BE49-F238E27FC236}">
                <a16:creationId xmlns:a16="http://schemas.microsoft.com/office/drawing/2014/main" id="{3D329671-43B3-7540-B789-32515E4341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75C531D-D7CA-B84A-9A2C-0CF197648FE2}" type="slidenum">
              <a:rPr lang="en-US" altLang="en-US" sz="1300"/>
              <a:pPr/>
              <a:t>5</a:t>
            </a:fld>
            <a:endParaRPr lang="en-US" altLang="en-US" sz="13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7419D105-C815-C548-9C94-E9296BC2CD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7FB39829-B848-0A45-BA36-1F37CC79EC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>
            <a:extLst>
              <a:ext uri="{FF2B5EF4-FFF2-40B4-BE49-F238E27FC236}">
                <a16:creationId xmlns:a16="http://schemas.microsoft.com/office/drawing/2014/main" id="{D1DEC03A-D4EB-9B40-BE79-47BC3AC41B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5366D23-B987-1247-802B-7594019D4A93}" type="slidenum">
              <a:rPr lang="en-US" altLang="en-US" sz="1300"/>
              <a:pPr/>
              <a:t>13</a:t>
            </a:fld>
            <a:endParaRPr lang="en-US" altLang="en-US" sz="1300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EE1159DE-C84C-5A42-9652-21F98A997B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32B02159-D9CC-B043-8865-435C644C0A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>
            <a:extLst>
              <a:ext uri="{FF2B5EF4-FFF2-40B4-BE49-F238E27FC236}">
                <a16:creationId xmlns:a16="http://schemas.microsoft.com/office/drawing/2014/main" id="{6D7CA751-92A0-5B4A-B49C-841AF9848A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2F16010-6559-5445-B66B-E5BBF3D8A9FC}" type="slidenum">
              <a:rPr lang="en-US" altLang="en-US" sz="1300"/>
              <a:pPr/>
              <a:t>14</a:t>
            </a:fld>
            <a:endParaRPr lang="en-US" altLang="en-US" sz="1300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9D247C51-02A5-3342-9908-AF1AC07D8E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A274CD55-B2DF-1944-A94B-37C26B6C07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>
            <a:extLst>
              <a:ext uri="{FF2B5EF4-FFF2-40B4-BE49-F238E27FC236}">
                <a16:creationId xmlns:a16="http://schemas.microsoft.com/office/drawing/2014/main" id="{934ED6B4-E190-5345-9E84-D56474320A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FA1E57E-3234-AB44-8B29-BA3EE8B7C998}" type="slidenum">
              <a:rPr lang="en-US" altLang="en-US" sz="1300"/>
              <a:pPr/>
              <a:t>18</a:t>
            </a:fld>
            <a:endParaRPr lang="en-US" altLang="en-US" sz="1300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09D8EBED-F0F9-5344-97B7-5D1FDB4E6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9514E448-28D8-6C46-A6A7-0C84A57CB7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>
            <a:extLst>
              <a:ext uri="{FF2B5EF4-FFF2-40B4-BE49-F238E27FC236}">
                <a16:creationId xmlns:a16="http://schemas.microsoft.com/office/drawing/2014/main" id="{1A514C4D-3F4E-1D41-ADA1-497168539B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7961DD8-C558-D542-9885-9064F5C32A51}" type="slidenum">
              <a:rPr lang="en-US" altLang="en-US" sz="1300"/>
              <a:pPr/>
              <a:t>20</a:t>
            </a:fld>
            <a:endParaRPr lang="en-US" altLang="en-US" sz="1300"/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45E1413B-04BC-9345-89FD-FC2906B044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3C17907B-87A3-3646-A988-8464E40E47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005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>
            <a:extLst>
              <a:ext uri="{FF2B5EF4-FFF2-40B4-BE49-F238E27FC236}">
                <a16:creationId xmlns:a16="http://schemas.microsoft.com/office/drawing/2014/main" id="{59FF2E83-3052-BE40-AD93-1478AC33EA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11AC275-C50B-DA48-A310-28EFA7813E1A}" type="slidenum">
              <a:rPr lang="en-US" altLang="en-US" sz="1300"/>
              <a:pPr/>
              <a:t>23</a:t>
            </a:fld>
            <a:endParaRPr lang="en-US" altLang="en-US" sz="1300"/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6DD5E951-B266-9144-B04D-B83001D4CA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633EA646-1D86-C547-B710-0CA5A077EF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b="1">
                <a:latin typeface="Arial" panose="020B0604020202020204" pitchFamily="34" charset="0"/>
                <a:ea typeface="ＭＳ Ｐゴシック" panose="020B0600070205080204" pitchFamily="34" charset="-128"/>
              </a:rPr>
              <a:t>And enjoy sailing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03E1AEC-3328-384C-B32E-F29E487884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800">
              <a:solidFill>
                <a:schemeClr val="bg1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7" descr="YCC-logo">
            <a:extLst>
              <a:ext uri="{FF2B5EF4-FFF2-40B4-BE49-F238E27FC236}">
                <a16:creationId xmlns:a16="http://schemas.microsoft.com/office/drawing/2014/main" id="{268B1C6D-98D4-284A-8DFF-EB4807D4F3A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7620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>
            <a:extLst>
              <a:ext uri="{FF2B5EF4-FFF2-40B4-BE49-F238E27FC236}">
                <a16:creationId xmlns:a16="http://schemas.microsoft.com/office/drawing/2014/main" id="{462E830F-71F7-F345-8A6F-A564E67665C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6800" y="228600"/>
            <a:ext cx="3683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2800" b="1">
                <a:solidFill>
                  <a:schemeClr val="bg1"/>
                </a:solidFill>
                <a:ea typeface="+mn-ea"/>
              </a:rPr>
              <a:t>Yachting Club CERN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32C805F-7D2A-9E4C-9017-19C4045128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7E8AAFA-9608-A349-8292-91857BCA448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DD84929-D5C6-5946-96C6-F233304C60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50D34C-8FE9-9342-A537-CDE056D06A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645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9C39C35-8318-AA4F-8337-02B59B89E1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30B48AF-A996-FD45-B706-B624CCB38D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 – spring 2007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1994A91-B8E0-2642-8614-A9D798DED2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F9856B-F55B-4641-9CE4-CC4DBFD54A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46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152400"/>
            <a:ext cx="20955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134100" cy="5973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4CB283E-3516-5645-A3DC-668F0A0C77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650D12B-FB06-E04E-AF08-EBFBC9F5D1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 – spring 2007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C86B894-9FAF-A94E-95E7-01E8300DBC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65000-8DBA-0B48-B02C-F8DEED7211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617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4F526B-A4C4-3843-91AD-B94A1B80232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B04310-3A0F-EE47-BFBD-C14E48D84A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 – spring 2007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ED5536-5CBD-1F48-B2D9-6CF0497344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334197-6C47-0944-8CA5-FE280CB565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9952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3375881-1ACE-A44A-A44E-8DCF992AEB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06E4518-D491-0247-9CE3-ECABADC5E4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 – spring 2007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3DD4916-7901-604D-8E61-12491E6B55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69AB53-0E2A-564E-8F86-C25A27590B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6220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34719AC-E4DD-6343-8F00-4D0092F353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4495FA2-D88A-B244-B8D8-2C2BEBF6DF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 – spring 2007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12D2755-C5CC-5E4B-8C22-3014B6494A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1FCFBE-BF41-E047-9914-A0524FF52E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4455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EDCE28A-FAD8-2546-BEED-F634916191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031449-BD77-3645-A682-B64769B923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 – spring 2007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2697D3-5592-C84B-B828-02C5A61B36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901445-6805-354F-9E64-D7FCC5BA25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5939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B06C41D-0C2E-C847-A5F5-783C6FE652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B914898-86BB-9A47-B82D-28B530749D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 – spring 2007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9AC2083-36AE-314C-AF9A-9410936D61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820D08-AAA0-9544-B634-D9E409F01B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136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5B25052-0B5B-424D-9DA4-07E7E46784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AA9CEF1-98D6-124A-8BF5-5ED1767CEA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 – spring 2007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5105F4F-17F5-C143-BBE9-D171AD2E2D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9400E-AE86-7342-95F6-0E7748302C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3365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5A871DD-E405-104C-A527-DD2931FA0E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4E76666-DA76-2E4A-8D9A-E981C02FFF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 – spring 2007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82A7F9E-E1B4-094E-BBF0-ECCF8C94855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0CE941-6924-BA43-8822-1D60E37D2E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6041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7CE30C-6D91-8C42-9786-3884B86D5B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60444B-927E-CE4A-AEE7-A77C79373B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 – spring 2007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F9CB25-0704-E54E-AF75-5863EA477A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AC0D52-486E-FC49-AD16-EB91C0A7F8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4608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A4E54E-19E9-4E46-A5F4-33F69388EE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57F35D-1F2E-8242-AB25-D0A0617C3D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 – spring 2007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BFE61D-6FFE-FB48-A545-BE116DCE56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BA5280-B417-6445-A45B-376E06C4C8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525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8E92CDD-9A93-2C4B-B920-2F03D3F348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382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A806245-CE99-C04D-9773-FAFC00EDCE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E410DBE-3107-3044-AE9D-5980E9010C0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5486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85F58A73-001C-8B45-938D-C15A3996C05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57150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 – spring 2007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607EA28-6DA1-684C-ACA7-12DED429558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8768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/>
            </a:lvl1pPr>
          </a:lstStyle>
          <a:p>
            <a:fld id="{7E6C7667-539A-0548-BFFB-7CF32AC9F07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7" descr="YCC-logo">
            <a:extLst>
              <a:ext uri="{FF2B5EF4-FFF2-40B4-BE49-F238E27FC236}">
                <a16:creationId xmlns:a16="http://schemas.microsoft.com/office/drawing/2014/main" id="{DA06B426-90E7-164A-AFE3-1B29DDE3D0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172200"/>
            <a:ext cx="5334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8">
            <a:extLst>
              <a:ext uri="{FF2B5EF4-FFF2-40B4-BE49-F238E27FC236}">
                <a16:creationId xmlns:a16="http://schemas.microsoft.com/office/drawing/2014/main" id="{69F12971-8C28-DB43-96D3-919757C7D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1800">
              <a:solidFill>
                <a:schemeClr val="bg1"/>
              </a:solidFill>
              <a:latin typeface="Arial" charset="0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yachti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yachting/courses/YCCSailingCourse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yachting.web.cern.ch/yachting/thursdays/thursday.htm" TargetMode="External"/><Relationship Id="rId2" Type="http://schemas.openxmlformats.org/officeDocument/2006/relationships/hyperlink" Target="https://yachting.web.cern.ch/yachting/courses/course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chting.web.cern.ch/yachting/calendar.html" TargetMode="External"/><Relationship Id="rId5" Type="http://schemas.openxmlformats.org/officeDocument/2006/relationships/hyperlink" Target="https://yachting.web.cern.ch/yachting/cgi-bin/res/surveillance.pl" TargetMode="External"/><Relationship Id="rId4" Type="http://schemas.openxmlformats.org/officeDocument/2006/relationships/hyperlink" Target="https://yachting.web.cern.ch/yachting/regatta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ldormirabaud.com/" TargetMode="External"/><Relationship Id="rId2" Type="http://schemas.openxmlformats.org/officeDocument/2006/relationships/hyperlink" Target="http://www.ycg.ch/regates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ltwaterjournal.life/blog/types-of-sails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3D40A7B1-87E4-7E49-A46C-26DAAA47808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Introduction to Sailing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2400" dirty="0">
                <a:ea typeface="ＭＳ Ｐゴシック" panose="020B0600070205080204" pitchFamily="34" charset="-128"/>
              </a:rPr>
              <a:t>part 2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3340F250-9388-194F-A071-F4010184885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00800" cy="2057400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Sebastian </a:t>
            </a:r>
            <a:r>
              <a:rPr lang="pl-PL" altLang="en-US" dirty="0">
                <a:ea typeface="ＭＳ Ｐゴシック" panose="020B0600070205080204" pitchFamily="34" charset="-128"/>
              </a:rPr>
              <a:t>Ł</a:t>
            </a:r>
            <a:r>
              <a:rPr lang="en-US" altLang="en-US" dirty="0" err="1">
                <a:ea typeface="ＭＳ Ｐゴシック" panose="020B0600070205080204" pitchFamily="34" charset="-128"/>
              </a:rPr>
              <a:t>opie</a:t>
            </a:r>
            <a:r>
              <a:rPr lang="pl-PL" altLang="en-US" dirty="0">
                <a:ea typeface="ＭＳ Ｐゴシック" panose="020B0600070205080204" pitchFamily="34" charset="-128"/>
              </a:rPr>
              <a:t>ń</a:t>
            </a:r>
            <a:r>
              <a:rPr lang="en-US" altLang="en-US" dirty="0">
                <a:ea typeface="ＭＳ Ｐゴシック" panose="020B0600070205080204" pitchFamily="34" charset="-128"/>
              </a:rPr>
              <a:t>ski</a:t>
            </a:r>
          </a:p>
          <a:p>
            <a:pPr eaLnBrk="1" hangingPunct="1"/>
            <a:r>
              <a:rPr lang="en-US" altLang="en-US" sz="1800" dirty="0">
                <a:ea typeface="ＭＳ Ｐゴシック" panose="020B0600070205080204" pitchFamily="34" charset="-128"/>
              </a:rPr>
              <a:t>e-mail: </a:t>
            </a:r>
            <a:r>
              <a:rPr lang="en-US" altLang="en-US" sz="1800" dirty="0" err="1">
                <a:ea typeface="ＭＳ Ｐゴシック" panose="020B0600070205080204" pitchFamily="34" charset="-128"/>
              </a:rPr>
              <a:t>Sebastian.Lopienski@gmail.com</a:t>
            </a:r>
            <a:endParaRPr lang="en-US" altLang="en-US" sz="1800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1800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1800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YCC, </a:t>
            </a:r>
            <a:r>
              <a:rPr lang="en-US" altLang="en-US" sz="2400" dirty="0">
                <a:ea typeface="ＭＳ Ｐゴシック" panose="020B0600070205080204" pitchFamily="34" charset="-128"/>
                <a:hlinkClick r:id="rId3"/>
              </a:rPr>
              <a:t>http://cern.ch/yachting</a:t>
            </a:r>
            <a:endParaRPr lang="en-US" altLang="en-US" sz="240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Footer Placeholder 4">
            <a:extLst>
              <a:ext uri="{FF2B5EF4-FFF2-40B4-BE49-F238E27FC236}">
                <a16:creationId xmlns:a16="http://schemas.microsoft.com/office/drawing/2014/main" id="{F023B93F-DFED-414A-8494-99E62CBD4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58384" name="AutoShape 16">
            <a:extLst>
              <a:ext uri="{FF2B5EF4-FFF2-40B4-BE49-F238E27FC236}">
                <a16:creationId xmlns:a16="http://schemas.microsoft.com/office/drawing/2014/main" id="{09AEBE0F-7CAC-6C4C-B062-7B87745DB50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545556" y="1021556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/>
              <a:t>wind</a:t>
            </a:r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6F278B9A-2CEA-0E43-8D0C-3DDEB88070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3810000"/>
            <a:ext cx="8229600" cy="2209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>
                <a:solidFill>
                  <a:srgbClr val="CC0000"/>
                </a:solidFill>
                <a:ea typeface="ＭＳ Ｐゴシック" panose="020B0600070205080204" pitchFamily="34" charset="-128"/>
              </a:rPr>
              <a:t>A sail should be let out until it stops working,</a:t>
            </a:r>
            <a:br>
              <a:rPr lang="en-US" altLang="en-US" sz="2000">
                <a:solidFill>
                  <a:srgbClr val="CC0000"/>
                </a:solidFill>
                <a:ea typeface="ＭＳ Ｐゴシック" panose="020B0600070205080204" pitchFamily="34" charset="-128"/>
              </a:rPr>
            </a:br>
            <a:r>
              <a:rPr lang="en-US" altLang="en-US" sz="2000">
                <a:solidFill>
                  <a:srgbClr val="CC0000"/>
                </a:solidFill>
                <a:ea typeface="ＭＳ Ｐゴシック" panose="020B0600070205080204" pitchFamily="34" charset="-128"/>
              </a:rPr>
              <a:t>…and then trimmed a little to make it stop flatter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>
              <a:solidFill>
                <a:srgbClr val="CC0000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>
                <a:ea typeface="ＭＳ Ｐゴシック" panose="020B0600070205080204" pitchFamily="34" charset="-128"/>
              </a:rPr>
              <a:t>Correct sail trim depends on the course, so:</a:t>
            </a:r>
            <a:br>
              <a:rPr lang="en-US" altLang="en-US" sz="2000">
                <a:ea typeface="ＭＳ Ｐゴシック" panose="020B0600070205080204" pitchFamily="34" charset="-128"/>
              </a:rPr>
            </a:br>
            <a:r>
              <a:rPr lang="en-US" altLang="en-US" sz="2000">
                <a:ea typeface="ＭＳ Ｐゴシック" panose="020B0600070205080204" pitchFamily="34" charset="-128"/>
              </a:rPr>
              <a:t>Changing your course? </a:t>
            </a:r>
            <a:r>
              <a:rPr lang="en-US" altLang="en-US" sz="2000">
                <a:ea typeface="ＭＳ Ｐゴシック" panose="020B0600070205080204" pitchFamily="34" charset="-128"/>
                <a:sym typeface="Wingdings" pitchFamily="2" charset="2"/>
              </a:rPr>
              <a:t> work on your sails!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>
                <a:ea typeface="ＭＳ Ｐゴシック" panose="020B0600070205080204" pitchFamily="34" charset="-128"/>
              </a:rPr>
              <a:t>Both sails (mainsail and the jib) should be (more or less) parallel</a:t>
            </a:r>
          </a:p>
        </p:txBody>
      </p:sp>
      <p:pic>
        <p:nvPicPr>
          <p:cNvPr id="58372" name="Picture 4" descr="sailboat-badtrim1">
            <a:extLst>
              <a:ext uri="{FF2B5EF4-FFF2-40B4-BE49-F238E27FC236}">
                <a16:creationId xmlns:a16="http://schemas.microsoft.com/office/drawing/2014/main" id="{3E9B8D49-AAAF-1046-AA4E-2FC779DCB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481745">
            <a:off x="6327775" y="2130425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5" descr="sailboat-badtrim2">
            <a:extLst>
              <a:ext uri="{FF2B5EF4-FFF2-40B4-BE49-F238E27FC236}">
                <a16:creationId xmlns:a16="http://schemas.microsoft.com/office/drawing/2014/main" id="{DC547C77-322B-584B-8C83-A790ADDC0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97747" flipV="1">
            <a:off x="7610475" y="2143125"/>
            <a:ext cx="8382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6" descr="sailboat-beamreach-m">
            <a:extLst>
              <a:ext uri="{FF2B5EF4-FFF2-40B4-BE49-F238E27FC236}">
                <a16:creationId xmlns:a16="http://schemas.microsoft.com/office/drawing/2014/main" id="{BAC42177-2065-2446-9212-8E19502AE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9715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5" name="AutoShape 7">
            <a:extLst>
              <a:ext uri="{FF2B5EF4-FFF2-40B4-BE49-F238E27FC236}">
                <a16:creationId xmlns:a16="http://schemas.microsoft.com/office/drawing/2014/main" id="{77A65A64-5C92-6742-A73B-0294F5277D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971800"/>
            <a:ext cx="1371600" cy="609600"/>
          </a:xfrm>
          <a:prstGeom prst="wedgeRoundRectCallout">
            <a:avLst>
              <a:gd name="adj1" fmla="val -25102"/>
              <a:gd name="adj2" fmla="val -5106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Correctly trimmed</a:t>
            </a:r>
          </a:p>
        </p:txBody>
      </p:sp>
      <p:sp>
        <p:nvSpPr>
          <p:cNvPr id="58376" name="AutoShape 8">
            <a:extLst>
              <a:ext uri="{FF2B5EF4-FFF2-40B4-BE49-F238E27FC236}">
                <a16:creationId xmlns:a16="http://schemas.microsoft.com/office/drawing/2014/main" id="{2694EC74-6A15-5E4B-BEE4-EC3CFC878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2971800"/>
            <a:ext cx="2286000" cy="609600"/>
          </a:xfrm>
          <a:prstGeom prst="wedgeRoundRectCallout">
            <a:avLst>
              <a:gd name="adj1" fmla="val 18097"/>
              <a:gd name="adj2" fmla="val -50532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Sails not parallel – something is WRONG!</a:t>
            </a:r>
          </a:p>
        </p:txBody>
      </p:sp>
      <p:sp>
        <p:nvSpPr>
          <p:cNvPr id="58377" name="AutoShape 9">
            <a:extLst>
              <a:ext uri="{FF2B5EF4-FFF2-40B4-BE49-F238E27FC236}">
                <a16:creationId xmlns:a16="http://schemas.microsoft.com/office/drawing/2014/main" id="{6725F0F6-5675-964B-8CBE-88EBDC551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2971800"/>
            <a:ext cx="1752600" cy="609600"/>
          </a:xfrm>
          <a:prstGeom prst="wedgeRoundRectCallout">
            <a:avLst>
              <a:gd name="adj1" fmla="val -21898"/>
              <a:gd name="adj2" fmla="val -50532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Overtrimmed – WRONG!</a:t>
            </a:r>
          </a:p>
        </p:txBody>
      </p:sp>
      <p:sp>
        <p:nvSpPr>
          <p:cNvPr id="58378" name="AutoShape 10">
            <a:extLst>
              <a:ext uri="{FF2B5EF4-FFF2-40B4-BE49-F238E27FC236}">
                <a16:creationId xmlns:a16="http://schemas.microsoft.com/office/drawing/2014/main" id="{756E5A6E-D24E-1B48-B6EF-68CA98879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2971800"/>
            <a:ext cx="2133600" cy="609600"/>
          </a:xfrm>
          <a:prstGeom prst="wedgeRoundRectCallout">
            <a:avLst>
              <a:gd name="adj1" fmla="val -21495"/>
              <a:gd name="adj2" fmla="val -50532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Not enough trimmed – WRONG!</a:t>
            </a:r>
          </a:p>
        </p:txBody>
      </p:sp>
      <p:pic>
        <p:nvPicPr>
          <p:cNvPr id="58379" name="Picture 11" descr="sailboat-upwind">
            <a:extLst>
              <a:ext uri="{FF2B5EF4-FFF2-40B4-BE49-F238E27FC236}">
                <a16:creationId xmlns:a16="http://schemas.microsoft.com/office/drawing/2014/main" id="{B2F5C0FD-0902-7E42-9632-C0D35EEDC1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787901">
            <a:off x="2670175" y="2130425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80" name="Picture 12" descr="sailboat-downwind-m">
            <a:extLst>
              <a:ext uri="{FF2B5EF4-FFF2-40B4-BE49-F238E27FC236}">
                <a16:creationId xmlns:a16="http://schemas.microsoft.com/office/drawing/2014/main" id="{6A9AC726-EDA7-844B-9AED-72680E5A9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22717">
            <a:off x="4727575" y="2054225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81" name="AutoShape 13">
            <a:extLst>
              <a:ext uri="{FF2B5EF4-FFF2-40B4-BE49-F238E27FC236}">
                <a16:creationId xmlns:a16="http://schemas.microsoft.com/office/drawing/2014/main" id="{A59ED8FC-F431-434B-A79E-C8AB56A4F9D5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279356" y="1021556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/>
              <a:t>wind</a:t>
            </a:r>
          </a:p>
        </p:txBody>
      </p:sp>
      <p:sp>
        <p:nvSpPr>
          <p:cNvPr id="58382" name="AutoShape 14">
            <a:extLst>
              <a:ext uri="{FF2B5EF4-FFF2-40B4-BE49-F238E27FC236}">
                <a16:creationId xmlns:a16="http://schemas.microsoft.com/office/drawing/2014/main" id="{E9623DAB-A0F1-7141-A73A-06813BE5FD53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555331" y="1021556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sp>
        <p:nvSpPr>
          <p:cNvPr id="58383" name="AutoShape 15">
            <a:extLst>
              <a:ext uri="{FF2B5EF4-FFF2-40B4-BE49-F238E27FC236}">
                <a16:creationId xmlns:a16="http://schemas.microsoft.com/office/drawing/2014/main" id="{D5A5ACB5-9786-C94C-A5EA-8D9E57AAD77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88156" y="1021556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/>
              <a:t>wind</a:t>
            </a:r>
          </a:p>
        </p:txBody>
      </p:sp>
      <p:sp>
        <p:nvSpPr>
          <p:cNvPr id="25616" name="Rectangle 17">
            <a:extLst>
              <a:ext uri="{FF2B5EF4-FFF2-40B4-BE49-F238E27FC236}">
                <a16:creationId xmlns:a16="http://schemas.microsoft.com/office/drawing/2014/main" id="{94D0A919-0568-9741-B7F5-87F7B31D79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Trimming sails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E025863-992B-864C-9220-7BF46FBA278C}"/>
              </a:ext>
            </a:extLst>
          </p:cNvPr>
          <p:cNvSpPr/>
          <p:nvPr/>
        </p:nvSpPr>
        <p:spPr bwMode="auto">
          <a:xfrm>
            <a:off x="7010400" y="6248400"/>
            <a:ext cx="1906806" cy="38417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Poll “Correct trim”</a:t>
            </a:r>
          </a:p>
        </p:txBody>
      </p:sp>
      <p:sp>
        <p:nvSpPr>
          <p:cNvPr id="19" name="AutoShape 13">
            <a:extLst>
              <a:ext uri="{FF2B5EF4-FFF2-40B4-BE49-F238E27FC236}">
                <a16:creationId xmlns:a16="http://schemas.microsoft.com/office/drawing/2014/main" id="{A5D2199A-E561-8A4A-B4DF-DDA91DFCDB91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7517606" y="1020097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/>
              <a:t>wind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C4B734-10B6-EF44-9E1A-99EDACB5B01F}"/>
              </a:ext>
            </a:extLst>
          </p:cNvPr>
          <p:cNvSpPr txBox="1"/>
          <p:nvPr/>
        </p:nvSpPr>
        <p:spPr>
          <a:xfrm>
            <a:off x="813108" y="180835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/>
              <a:t>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B00640-8E88-E249-8441-67E9A87A2E05}"/>
              </a:ext>
            </a:extLst>
          </p:cNvPr>
          <p:cNvSpPr txBox="1"/>
          <p:nvPr/>
        </p:nvSpPr>
        <p:spPr>
          <a:xfrm>
            <a:off x="2860533" y="180835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/>
              <a:t>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8E1F40-49CF-A547-A157-AB28F246B48F}"/>
              </a:ext>
            </a:extLst>
          </p:cNvPr>
          <p:cNvSpPr txBox="1"/>
          <p:nvPr/>
        </p:nvSpPr>
        <p:spPr>
          <a:xfrm>
            <a:off x="4867798" y="180835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/>
              <a:t>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D60D8B-95A5-A548-B95F-8B069289B935}"/>
              </a:ext>
            </a:extLst>
          </p:cNvPr>
          <p:cNvSpPr txBox="1"/>
          <p:nvPr/>
        </p:nvSpPr>
        <p:spPr>
          <a:xfrm>
            <a:off x="6591823" y="180835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/>
              <a:t>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B96FDE5-29F6-C344-B4C6-B02A0BFA0574}"/>
              </a:ext>
            </a:extLst>
          </p:cNvPr>
          <p:cNvSpPr txBox="1"/>
          <p:nvPr/>
        </p:nvSpPr>
        <p:spPr>
          <a:xfrm>
            <a:off x="7847772" y="180835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83221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84" grpId="0" animBg="1"/>
      <p:bldP spid="58375" grpId="0" animBg="1"/>
      <p:bldP spid="58376" grpId="0" animBg="1"/>
      <p:bldP spid="58377" grpId="0" animBg="1"/>
      <p:bldP spid="58378" grpId="0" animBg="1"/>
      <p:bldP spid="58381" grpId="0" animBg="1"/>
      <p:bldP spid="58382" grpId="0" animBg="1"/>
      <p:bldP spid="58383" grpId="0" animBg="1"/>
      <p:bldP spid="18" grpId="0" animBg="1"/>
      <p:bldP spid="19" grpId="0" animBg="1"/>
      <p:bldP spid="2" grpId="0"/>
      <p:bldP spid="21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Footer Placeholder 4">
            <a:extLst>
              <a:ext uri="{FF2B5EF4-FFF2-40B4-BE49-F238E27FC236}">
                <a16:creationId xmlns:a16="http://schemas.microsoft.com/office/drawing/2014/main" id="{F023B93F-DFED-414A-8494-99E62CBD4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58384" name="AutoShape 16">
            <a:extLst>
              <a:ext uri="{FF2B5EF4-FFF2-40B4-BE49-F238E27FC236}">
                <a16:creationId xmlns:a16="http://schemas.microsoft.com/office/drawing/2014/main" id="{09AEBE0F-7CAC-6C4C-B062-7B87745DB50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545556" y="1312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6F278B9A-2CEA-0E43-8D0C-3DDEB88070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3810000"/>
            <a:ext cx="8229600" cy="2209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>
                <a:solidFill>
                  <a:srgbClr val="CC0000"/>
                </a:solidFill>
                <a:ea typeface="ＭＳ Ｐゴシック" panose="020B0600070205080204" pitchFamily="34" charset="-128"/>
              </a:rPr>
              <a:t>A sail should be let out until it stops working,</a:t>
            </a:r>
            <a:br>
              <a:rPr lang="en-US" altLang="en-US" sz="2000">
                <a:solidFill>
                  <a:srgbClr val="CC0000"/>
                </a:solidFill>
                <a:ea typeface="ＭＳ Ｐゴシック" panose="020B0600070205080204" pitchFamily="34" charset="-128"/>
              </a:rPr>
            </a:br>
            <a:r>
              <a:rPr lang="en-US" altLang="en-US" sz="2000">
                <a:solidFill>
                  <a:srgbClr val="CC0000"/>
                </a:solidFill>
                <a:ea typeface="ＭＳ Ｐゴシック" panose="020B0600070205080204" pitchFamily="34" charset="-128"/>
              </a:rPr>
              <a:t>…and then trimmed a little to make it stop flatter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>
              <a:solidFill>
                <a:srgbClr val="CC0000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>
                <a:ea typeface="ＭＳ Ｐゴシック" panose="020B0600070205080204" pitchFamily="34" charset="-128"/>
              </a:rPr>
              <a:t>Correct sail trim depends on the course, so:</a:t>
            </a:r>
            <a:br>
              <a:rPr lang="en-US" altLang="en-US" sz="2000">
                <a:ea typeface="ＭＳ Ｐゴシック" panose="020B0600070205080204" pitchFamily="34" charset="-128"/>
              </a:rPr>
            </a:br>
            <a:r>
              <a:rPr lang="en-US" altLang="en-US" sz="2000">
                <a:ea typeface="ＭＳ Ｐゴシック" panose="020B0600070205080204" pitchFamily="34" charset="-128"/>
              </a:rPr>
              <a:t>Changing your course? </a:t>
            </a:r>
            <a:r>
              <a:rPr lang="en-US" altLang="en-US" sz="2000">
                <a:ea typeface="ＭＳ Ｐゴシック" panose="020B0600070205080204" pitchFamily="34" charset="-128"/>
                <a:sym typeface="Wingdings" pitchFamily="2" charset="2"/>
              </a:rPr>
              <a:t> work on your sails!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>
                <a:ea typeface="ＭＳ Ｐゴシック" panose="020B0600070205080204" pitchFamily="34" charset="-128"/>
              </a:rPr>
              <a:t>Both sails (mainsail and the jib) should be (more or less) parallel</a:t>
            </a:r>
          </a:p>
        </p:txBody>
      </p:sp>
      <p:pic>
        <p:nvPicPr>
          <p:cNvPr id="58372" name="Picture 4" descr="sailboat-badtrim1">
            <a:extLst>
              <a:ext uri="{FF2B5EF4-FFF2-40B4-BE49-F238E27FC236}">
                <a16:creationId xmlns:a16="http://schemas.microsoft.com/office/drawing/2014/main" id="{3E9B8D49-AAAF-1046-AA4E-2FC779DCB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481745">
            <a:off x="6327775" y="2130425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5" descr="sailboat-badtrim2">
            <a:extLst>
              <a:ext uri="{FF2B5EF4-FFF2-40B4-BE49-F238E27FC236}">
                <a16:creationId xmlns:a16="http://schemas.microsoft.com/office/drawing/2014/main" id="{DC547C77-322B-584B-8C83-A790ADDC0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97747" flipV="1">
            <a:off x="7610475" y="2143125"/>
            <a:ext cx="8382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6" descr="sailboat-beamreach-m">
            <a:extLst>
              <a:ext uri="{FF2B5EF4-FFF2-40B4-BE49-F238E27FC236}">
                <a16:creationId xmlns:a16="http://schemas.microsoft.com/office/drawing/2014/main" id="{BAC42177-2065-2446-9212-8E19502AE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9715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5" name="AutoShape 7">
            <a:extLst>
              <a:ext uri="{FF2B5EF4-FFF2-40B4-BE49-F238E27FC236}">
                <a16:creationId xmlns:a16="http://schemas.microsoft.com/office/drawing/2014/main" id="{77A65A64-5C92-6742-A73B-0294F5277D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971800"/>
            <a:ext cx="1371600" cy="609600"/>
          </a:xfrm>
          <a:prstGeom prst="wedgeRoundRectCallout">
            <a:avLst>
              <a:gd name="adj1" fmla="val -25102"/>
              <a:gd name="adj2" fmla="val -5106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Correctly trimmed</a:t>
            </a:r>
          </a:p>
        </p:txBody>
      </p:sp>
      <p:sp>
        <p:nvSpPr>
          <p:cNvPr id="58376" name="AutoShape 8">
            <a:extLst>
              <a:ext uri="{FF2B5EF4-FFF2-40B4-BE49-F238E27FC236}">
                <a16:creationId xmlns:a16="http://schemas.microsoft.com/office/drawing/2014/main" id="{2694EC74-6A15-5E4B-BEE4-EC3CFC878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2971800"/>
            <a:ext cx="2286000" cy="609600"/>
          </a:xfrm>
          <a:prstGeom prst="wedgeRoundRectCallout">
            <a:avLst>
              <a:gd name="adj1" fmla="val 18097"/>
              <a:gd name="adj2" fmla="val -50532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Sails not parallel – something is WRONG!</a:t>
            </a:r>
          </a:p>
        </p:txBody>
      </p:sp>
      <p:sp>
        <p:nvSpPr>
          <p:cNvPr id="58377" name="AutoShape 9">
            <a:extLst>
              <a:ext uri="{FF2B5EF4-FFF2-40B4-BE49-F238E27FC236}">
                <a16:creationId xmlns:a16="http://schemas.microsoft.com/office/drawing/2014/main" id="{6725F0F6-5675-964B-8CBE-88EBDC551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2971800"/>
            <a:ext cx="1752600" cy="609600"/>
          </a:xfrm>
          <a:prstGeom prst="wedgeRoundRectCallout">
            <a:avLst>
              <a:gd name="adj1" fmla="val -21898"/>
              <a:gd name="adj2" fmla="val -50532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Overtrimmed – WRONG!</a:t>
            </a:r>
          </a:p>
        </p:txBody>
      </p:sp>
      <p:sp>
        <p:nvSpPr>
          <p:cNvPr id="58378" name="AutoShape 10">
            <a:extLst>
              <a:ext uri="{FF2B5EF4-FFF2-40B4-BE49-F238E27FC236}">
                <a16:creationId xmlns:a16="http://schemas.microsoft.com/office/drawing/2014/main" id="{756E5A6E-D24E-1B48-B6EF-68CA98879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2971800"/>
            <a:ext cx="2133600" cy="609600"/>
          </a:xfrm>
          <a:prstGeom prst="wedgeRoundRectCallout">
            <a:avLst>
              <a:gd name="adj1" fmla="val -21495"/>
              <a:gd name="adj2" fmla="val -50532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Not enough trimmed – WRONG!</a:t>
            </a:r>
          </a:p>
        </p:txBody>
      </p:sp>
      <p:pic>
        <p:nvPicPr>
          <p:cNvPr id="58379" name="Picture 11" descr="sailboat-upwind">
            <a:extLst>
              <a:ext uri="{FF2B5EF4-FFF2-40B4-BE49-F238E27FC236}">
                <a16:creationId xmlns:a16="http://schemas.microsoft.com/office/drawing/2014/main" id="{B2F5C0FD-0902-7E42-9632-C0D35EEDC1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787901">
            <a:off x="2670175" y="2130425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80" name="Picture 12" descr="sailboat-downwind-m">
            <a:extLst>
              <a:ext uri="{FF2B5EF4-FFF2-40B4-BE49-F238E27FC236}">
                <a16:creationId xmlns:a16="http://schemas.microsoft.com/office/drawing/2014/main" id="{6A9AC726-EDA7-844B-9AED-72680E5A9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22717">
            <a:off x="4727575" y="2054225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81" name="AutoShape 13">
            <a:extLst>
              <a:ext uri="{FF2B5EF4-FFF2-40B4-BE49-F238E27FC236}">
                <a16:creationId xmlns:a16="http://schemas.microsoft.com/office/drawing/2014/main" id="{A59ED8FC-F431-434B-A79E-C8AB56A4F9D5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536531" y="1312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sp>
        <p:nvSpPr>
          <p:cNvPr id="58382" name="AutoShape 14">
            <a:extLst>
              <a:ext uri="{FF2B5EF4-FFF2-40B4-BE49-F238E27FC236}">
                <a16:creationId xmlns:a16="http://schemas.microsoft.com/office/drawing/2014/main" id="{E9623DAB-A0F1-7141-A73A-06813BE5FD53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555331" y="1312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sp>
        <p:nvSpPr>
          <p:cNvPr id="58383" name="AutoShape 15">
            <a:extLst>
              <a:ext uri="{FF2B5EF4-FFF2-40B4-BE49-F238E27FC236}">
                <a16:creationId xmlns:a16="http://schemas.microsoft.com/office/drawing/2014/main" id="{D5A5ACB5-9786-C94C-A5EA-8D9E57AAD77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88156" y="1312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sp>
        <p:nvSpPr>
          <p:cNvPr id="25616" name="Rectangle 17">
            <a:extLst>
              <a:ext uri="{FF2B5EF4-FFF2-40B4-BE49-F238E27FC236}">
                <a16:creationId xmlns:a16="http://schemas.microsoft.com/office/drawing/2014/main" id="{94D0A919-0568-9741-B7F5-87F7B31D79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Trimming sails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84" grpId="0" animBg="1"/>
      <p:bldP spid="58375" grpId="0" animBg="1"/>
      <p:bldP spid="58376" grpId="0" animBg="1"/>
      <p:bldP spid="58377" grpId="0" animBg="1"/>
      <p:bldP spid="58378" grpId="0" animBg="1"/>
      <p:bldP spid="58381" grpId="0" animBg="1"/>
      <p:bldP spid="58382" grpId="0" animBg="1"/>
      <p:bldP spid="5838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Footer Placeholder 4">
            <a:extLst>
              <a:ext uri="{FF2B5EF4-FFF2-40B4-BE49-F238E27FC236}">
                <a16:creationId xmlns:a16="http://schemas.microsoft.com/office/drawing/2014/main" id="{1A3F5C9E-7F36-4B42-81B9-615FD8172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pic>
        <p:nvPicPr>
          <p:cNvPr id="26626" name="Picture 4" descr="DSCN4184">
            <a:extLst>
              <a:ext uri="{FF2B5EF4-FFF2-40B4-BE49-F238E27FC236}">
                <a16:creationId xmlns:a16="http://schemas.microsoft.com/office/drawing/2014/main" id="{3FCC4E04-D75B-8640-A05D-EDBA5F899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59436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34" name="Line 14">
            <a:extLst>
              <a:ext uri="{FF2B5EF4-FFF2-40B4-BE49-F238E27FC236}">
                <a16:creationId xmlns:a16="http://schemas.microsoft.com/office/drawing/2014/main" id="{2531AB7E-0DAE-6A41-B64C-3F97BA43436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52800" y="2895600"/>
            <a:ext cx="762000" cy="3048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29" name="Line 9">
            <a:extLst>
              <a:ext uri="{FF2B5EF4-FFF2-40B4-BE49-F238E27FC236}">
                <a16:creationId xmlns:a16="http://schemas.microsoft.com/office/drawing/2014/main" id="{46A94BD2-58B8-5D43-B2CB-506F78E2426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52800" y="3352800"/>
            <a:ext cx="762000" cy="7620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28" name="Line 8">
            <a:extLst>
              <a:ext uri="{FF2B5EF4-FFF2-40B4-BE49-F238E27FC236}">
                <a16:creationId xmlns:a16="http://schemas.microsoft.com/office/drawing/2014/main" id="{2E8F5E9A-48FC-EF46-BCD2-33BA9D1E36F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52800" y="1295400"/>
            <a:ext cx="762000" cy="20574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41" name="Rectangle 21">
            <a:extLst>
              <a:ext uri="{FF2B5EF4-FFF2-40B4-BE49-F238E27FC236}">
                <a16:creationId xmlns:a16="http://schemas.microsoft.com/office/drawing/2014/main" id="{240506A6-2B46-8941-B0C5-DA15DB90C779}"/>
              </a:ext>
            </a:extLst>
          </p:cNvPr>
          <p:cNvSpPr>
            <a:spLocks noChangeArrowheads="1"/>
          </p:cNvSpPr>
          <p:nvPr/>
        </p:nvSpPr>
        <p:spPr bwMode="auto">
          <a:xfrm rot="284344">
            <a:off x="2524125" y="3302000"/>
            <a:ext cx="1590675" cy="74613"/>
          </a:xfrm>
          <a:prstGeom prst="rect">
            <a:avLst/>
          </a:prstGeom>
          <a:gradFill rotWithShape="1">
            <a:gsLst>
              <a:gs pos="0">
                <a:srgbClr val="1F9CDB"/>
              </a:gs>
              <a:gs pos="100000">
                <a:srgbClr val="0E4865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631" name="Rectangle 2">
            <a:extLst>
              <a:ext uri="{FF2B5EF4-FFF2-40B4-BE49-F238E27FC236}">
                <a16:creationId xmlns:a16="http://schemas.microsoft.com/office/drawing/2014/main" id="{FEE1E2B1-71E9-7340-8C55-A50F662580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>
                <a:ea typeface="ＭＳ Ｐゴシック" panose="020B0600070205080204" pitchFamily="34" charset="-128"/>
              </a:rPr>
              <a:t>Spinnaker (symmetric)</a:t>
            </a:r>
          </a:p>
        </p:txBody>
      </p:sp>
      <p:sp>
        <p:nvSpPr>
          <p:cNvPr id="26632" name="Text Box 5">
            <a:extLst>
              <a:ext uri="{FF2B5EF4-FFF2-40B4-BE49-F238E27FC236}">
                <a16:creationId xmlns:a16="http://schemas.microsoft.com/office/drawing/2014/main" id="{96ACA2FA-24BF-134A-AECA-D2957C986BC1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070057" y="2902743"/>
            <a:ext cx="16002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Pictures © Sebastian </a:t>
            </a:r>
            <a:r>
              <a:rPr lang="pl-PL" altLang="en-US" sz="800"/>
              <a:t>Łopieńsk</a:t>
            </a:r>
            <a:r>
              <a:rPr lang="en-US" altLang="en-US" sz="800"/>
              <a:t>i</a:t>
            </a:r>
          </a:p>
        </p:txBody>
      </p:sp>
      <p:sp>
        <p:nvSpPr>
          <p:cNvPr id="56327" name="AutoShape 7">
            <a:extLst>
              <a:ext uri="{FF2B5EF4-FFF2-40B4-BE49-F238E27FC236}">
                <a16:creationId xmlns:a16="http://schemas.microsoft.com/office/drawing/2014/main" id="{A3772B34-D065-7644-9591-1B0EED369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3438" y="5105400"/>
            <a:ext cx="1066800" cy="533400"/>
          </a:xfrm>
          <a:prstGeom prst="wedgeRoundRectCallout">
            <a:avLst>
              <a:gd name="adj1" fmla="val 51935"/>
              <a:gd name="adj2" fmla="val -37559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spinnaker pole</a:t>
            </a:r>
          </a:p>
        </p:txBody>
      </p:sp>
      <p:sp>
        <p:nvSpPr>
          <p:cNvPr id="56332" name="Line 12">
            <a:extLst>
              <a:ext uri="{FF2B5EF4-FFF2-40B4-BE49-F238E27FC236}">
                <a16:creationId xmlns:a16="http://schemas.microsoft.com/office/drawing/2014/main" id="{1135E2DA-2DED-2B4C-9E60-766BF286C35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514600" y="3276600"/>
            <a:ext cx="1981200" cy="11430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3" name="Line 13">
            <a:extLst>
              <a:ext uri="{FF2B5EF4-FFF2-40B4-BE49-F238E27FC236}">
                <a16:creationId xmlns:a16="http://schemas.microsoft.com/office/drawing/2014/main" id="{4F50197D-6DBA-CF4F-BD97-B2C70F8B201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95800" y="4114800"/>
            <a:ext cx="1447800" cy="3048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5" name="Line 15">
            <a:extLst>
              <a:ext uri="{FF2B5EF4-FFF2-40B4-BE49-F238E27FC236}">
                <a16:creationId xmlns:a16="http://schemas.microsoft.com/office/drawing/2014/main" id="{4377B412-D6D8-B240-A550-0D58E84EBC9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86400" y="3733800"/>
            <a:ext cx="228600" cy="762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6" name="Line 16">
            <a:extLst>
              <a:ext uri="{FF2B5EF4-FFF2-40B4-BE49-F238E27FC236}">
                <a16:creationId xmlns:a16="http://schemas.microsoft.com/office/drawing/2014/main" id="{80FCF0DD-FA2F-C448-A5C1-231965F7839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24400" y="3429000"/>
            <a:ext cx="609600" cy="2286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7" name="Line 17">
            <a:extLst>
              <a:ext uri="{FF2B5EF4-FFF2-40B4-BE49-F238E27FC236}">
                <a16:creationId xmlns:a16="http://schemas.microsoft.com/office/drawing/2014/main" id="{3B435C25-4493-FC45-BA0B-D285F5AFBF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34025" y="3810000"/>
            <a:ext cx="15240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8" name="Line 18">
            <a:extLst>
              <a:ext uri="{FF2B5EF4-FFF2-40B4-BE49-F238E27FC236}">
                <a16:creationId xmlns:a16="http://schemas.microsoft.com/office/drawing/2014/main" id="{669C7676-8AF2-7E43-97C2-B5DEE6400E9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48275" y="3810000"/>
            <a:ext cx="9525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9" name="Line 19">
            <a:extLst>
              <a:ext uri="{FF2B5EF4-FFF2-40B4-BE49-F238E27FC236}">
                <a16:creationId xmlns:a16="http://schemas.microsoft.com/office/drawing/2014/main" id="{A4E546B6-B224-3E49-8294-F0B8FEFED5E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76800" y="3810000"/>
            <a:ext cx="228600" cy="1524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40" name="Line 20">
            <a:extLst>
              <a:ext uri="{FF2B5EF4-FFF2-40B4-BE49-F238E27FC236}">
                <a16:creationId xmlns:a16="http://schemas.microsoft.com/office/drawing/2014/main" id="{93B1EB0E-140A-E941-B429-2BC92B7D038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53000" y="4038600"/>
            <a:ext cx="990600" cy="762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43" name="AutoShape 23">
            <a:extLst>
              <a:ext uri="{FF2B5EF4-FFF2-40B4-BE49-F238E27FC236}">
                <a16:creationId xmlns:a16="http://schemas.microsoft.com/office/drawing/2014/main" id="{1A252963-B8ED-9440-8299-AFB8DEB5F3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828800"/>
            <a:ext cx="1066800" cy="381000"/>
          </a:xfrm>
          <a:prstGeom prst="wedgeRoundRectCallout">
            <a:avLst>
              <a:gd name="adj1" fmla="val -49403"/>
              <a:gd name="adj2" fmla="val 26134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spinnaker</a:t>
            </a:r>
          </a:p>
        </p:txBody>
      </p:sp>
      <p:sp>
        <p:nvSpPr>
          <p:cNvPr id="56345" name="Text Box 25">
            <a:extLst>
              <a:ext uri="{FF2B5EF4-FFF2-40B4-BE49-F238E27FC236}">
                <a16:creationId xmlns:a16="http://schemas.microsoft.com/office/drawing/2014/main" id="{5A89E3C7-7F0D-3A4F-B379-79B7B73546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7025" y="1739900"/>
            <a:ext cx="152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Moving the pole</a:t>
            </a:r>
            <a:br>
              <a:rPr lang="en-US" altLang="en-US"/>
            </a:br>
            <a:r>
              <a:rPr lang="en-US" altLang="en-US"/>
              <a:t>up and down:</a:t>
            </a:r>
          </a:p>
        </p:txBody>
      </p:sp>
      <p:sp>
        <p:nvSpPr>
          <p:cNvPr id="56347" name="AutoShape 27">
            <a:extLst>
              <a:ext uri="{FF2B5EF4-FFF2-40B4-BE49-F238E27FC236}">
                <a16:creationId xmlns:a16="http://schemas.microsoft.com/office/drawing/2014/main" id="{874826BA-A653-4642-A94F-CD5EBD252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4038" y="4038600"/>
            <a:ext cx="1677987" cy="381000"/>
          </a:xfrm>
          <a:prstGeom prst="wedgeRoundRectCallout">
            <a:avLst>
              <a:gd name="adj1" fmla="val -118116"/>
              <a:gd name="adj2" fmla="val -108750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leeward sheet</a:t>
            </a:r>
          </a:p>
        </p:txBody>
      </p:sp>
      <p:sp>
        <p:nvSpPr>
          <p:cNvPr id="56348" name="Text Box 28">
            <a:extLst>
              <a:ext uri="{FF2B5EF4-FFF2-40B4-BE49-F238E27FC236}">
                <a16:creationId xmlns:a16="http://schemas.microsoft.com/office/drawing/2014/main" id="{8BAD3BED-7ED6-CA40-9BDC-5AD382C445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3286125"/>
            <a:ext cx="19050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Controlling </a:t>
            </a:r>
            <a:br>
              <a:rPr lang="en-US" altLang="en-US"/>
            </a:br>
            <a:r>
              <a:rPr lang="en-US" altLang="en-US"/>
              <a:t>the spinnaker</a:t>
            </a:r>
            <a:br>
              <a:rPr lang="en-US" altLang="en-US"/>
            </a:br>
            <a:r>
              <a:rPr lang="en-US" altLang="en-US"/>
              <a:t>to port and starboard:</a:t>
            </a:r>
          </a:p>
        </p:txBody>
      </p:sp>
      <p:sp>
        <p:nvSpPr>
          <p:cNvPr id="56349" name="AutoShape 29">
            <a:extLst>
              <a:ext uri="{FF2B5EF4-FFF2-40B4-BE49-F238E27FC236}">
                <a16:creationId xmlns:a16="http://schemas.microsoft.com/office/drawing/2014/main" id="{D0EE5159-0DB7-474E-9520-B1451BDF5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4038" y="4495800"/>
            <a:ext cx="1677987" cy="533400"/>
          </a:xfrm>
          <a:prstGeom prst="wedgeRoundRectCallout">
            <a:avLst>
              <a:gd name="adj1" fmla="val -129472"/>
              <a:gd name="adj2" fmla="val -98810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windward sheet (guy)</a:t>
            </a:r>
          </a:p>
        </p:txBody>
      </p:sp>
      <p:sp>
        <p:nvSpPr>
          <p:cNvPr id="56351" name="Line 31">
            <a:extLst>
              <a:ext uri="{FF2B5EF4-FFF2-40B4-BE49-F238E27FC236}">
                <a16:creationId xmlns:a16="http://schemas.microsoft.com/office/drawing/2014/main" id="{EF7ED00F-284A-DB4C-B8F1-32BD7D4E159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14800" y="4114800"/>
            <a:ext cx="228600" cy="762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52" name="Line 32">
            <a:extLst>
              <a:ext uri="{FF2B5EF4-FFF2-40B4-BE49-F238E27FC236}">
                <a16:creationId xmlns:a16="http://schemas.microsoft.com/office/drawing/2014/main" id="{01D4302D-0BED-154A-926D-60B3354E94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14800" y="1295400"/>
            <a:ext cx="152400" cy="26670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53" name="Line 33">
            <a:extLst>
              <a:ext uri="{FF2B5EF4-FFF2-40B4-BE49-F238E27FC236}">
                <a16:creationId xmlns:a16="http://schemas.microsoft.com/office/drawing/2014/main" id="{D786A309-B2FF-9447-BDF4-A1BF455A9E2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14800" y="3962400"/>
            <a:ext cx="228600" cy="762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44" name="AutoShape 24">
            <a:extLst>
              <a:ext uri="{FF2B5EF4-FFF2-40B4-BE49-F238E27FC236}">
                <a16:creationId xmlns:a16="http://schemas.microsoft.com/office/drawing/2014/main" id="{87A9B231-4E28-8A46-AE79-271D10BEC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4038" y="2286000"/>
            <a:ext cx="1066800" cy="381000"/>
          </a:xfrm>
          <a:prstGeom prst="wedgeRoundRectCallout">
            <a:avLst>
              <a:gd name="adj1" fmla="val -349852"/>
              <a:gd name="adj2" fmla="val 42500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uphaul</a:t>
            </a:r>
          </a:p>
        </p:txBody>
      </p:sp>
      <p:sp>
        <p:nvSpPr>
          <p:cNvPr id="56346" name="AutoShape 26">
            <a:extLst>
              <a:ext uri="{FF2B5EF4-FFF2-40B4-BE49-F238E27FC236}">
                <a16:creationId xmlns:a16="http://schemas.microsoft.com/office/drawing/2014/main" id="{16D611F5-22DF-AD4D-B9BB-85DC8AD2F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4038" y="2743200"/>
            <a:ext cx="1066800" cy="381000"/>
          </a:xfrm>
          <a:prstGeom prst="wedgeRoundRectCallout">
            <a:avLst>
              <a:gd name="adj1" fmla="val -336162"/>
              <a:gd name="adj2" fmla="val 231250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downhaul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5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6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6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1000"/>
                                        <p:tgtEl>
                                          <p:spTgt spid="56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56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6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56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56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56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41" grpId="0" animBg="1"/>
      <p:bldP spid="56327" grpId="0" animBg="1"/>
      <p:bldP spid="56343" grpId="0" animBg="1"/>
      <p:bldP spid="56345" grpId="0"/>
      <p:bldP spid="56347" grpId="0" animBg="1"/>
      <p:bldP spid="56348" grpId="0"/>
      <p:bldP spid="56349" grpId="0" animBg="1"/>
      <p:bldP spid="56344" grpId="0" animBg="1"/>
      <p:bldP spid="563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Footer Placeholder 4">
            <a:extLst>
              <a:ext uri="{FF2B5EF4-FFF2-40B4-BE49-F238E27FC236}">
                <a16:creationId xmlns:a16="http://schemas.microsoft.com/office/drawing/2014/main" id="{769E1AC0-3FC1-4340-BF61-40A479CC0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E637EA97-4BA5-DC40-82F1-4D262B265A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Tacking</a:t>
            </a:r>
          </a:p>
        </p:txBody>
      </p:sp>
      <p:sp>
        <p:nvSpPr>
          <p:cNvPr id="25615" name="Line 15">
            <a:extLst>
              <a:ext uri="{FF2B5EF4-FFF2-40B4-BE49-F238E27FC236}">
                <a16:creationId xmlns:a16="http://schemas.microsoft.com/office/drawing/2014/main" id="{F68FB4CE-FFC1-AD44-B8F1-F4946473821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46238" y="4764088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6" name="Line 16">
            <a:extLst>
              <a:ext uri="{FF2B5EF4-FFF2-40B4-BE49-F238E27FC236}">
                <a16:creationId xmlns:a16="http://schemas.microsoft.com/office/drawing/2014/main" id="{7B16F994-D446-034D-9C9F-65E66159242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6288" y="3581400"/>
            <a:ext cx="18415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7" name="Line 17">
            <a:extLst>
              <a:ext uri="{FF2B5EF4-FFF2-40B4-BE49-F238E27FC236}">
                <a16:creationId xmlns:a16="http://schemas.microsoft.com/office/drawing/2014/main" id="{E1137606-B717-CF4F-8985-E0B642765B6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87400" y="2260600"/>
            <a:ext cx="203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9" name="Rectangle 19">
            <a:extLst>
              <a:ext uri="{FF2B5EF4-FFF2-40B4-BE49-F238E27FC236}">
                <a16:creationId xmlns:a16="http://schemas.microsoft.com/office/drawing/2014/main" id="{8B6F1331-26A5-C243-840C-7228DDD73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1371600"/>
            <a:ext cx="3048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576263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576263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576263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576263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576263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5762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5762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5762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5762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1600" b="1" dirty="0"/>
              <a:t>crew: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5.	trimming jib on the new side</a:t>
            </a:r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4.	changing place when</a:t>
            </a:r>
            <a:br>
              <a:rPr lang="en-US" altLang="en-US" sz="1600" dirty="0"/>
            </a:br>
            <a:r>
              <a:rPr lang="en-US" altLang="en-US" sz="1600" dirty="0"/>
              <a:t>	passing line of the wind</a:t>
            </a:r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3.	easing jib completely</a:t>
            </a:r>
            <a:br>
              <a:rPr lang="en-US" altLang="en-US" sz="1600" dirty="0"/>
            </a:br>
            <a:r>
              <a:rPr lang="en-US" altLang="en-US" sz="1600" dirty="0"/>
              <a:t>	when it stops working</a:t>
            </a:r>
            <a:br>
              <a:rPr lang="en-US" altLang="en-US" sz="1600" dirty="0"/>
            </a:b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2.	grabbing other jib sheet</a:t>
            </a:r>
            <a:br>
              <a:rPr lang="en-US" altLang="en-US" sz="1600" dirty="0"/>
            </a:br>
            <a:r>
              <a:rPr lang="en-US" altLang="ja-JP" sz="1600" i="1" dirty="0"/>
              <a:t>“ready!”</a:t>
            </a:r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1.	trimming jib</a:t>
            </a:r>
          </a:p>
        </p:txBody>
      </p:sp>
      <p:sp>
        <p:nvSpPr>
          <p:cNvPr id="28679" name="AutoShape 25">
            <a:extLst>
              <a:ext uri="{FF2B5EF4-FFF2-40B4-BE49-F238E27FC236}">
                <a16:creationId xmlns:a16="http://schemas.microsoft.com/office/drawing/2014/main" id="{8377578C-AECE-4C44-A157-617232343313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583531" y="550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sp>
        <p:nvSpPr>
          <p:cNvPr id="25630" name="Rectangle 30">
            <a:extLst>
              <a:ext uri="{FF2B5EF4-FFF2-40B4-BE49-F238E27FC236}">
                <a16:creationId xmlns:a16="http://schemas.microsoft.com/office/drawing/2014/main" id="{6A6CF3A4-FFF2-9B46-A11F-6A1D75097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1371600"/>
            <a:ext cx="2971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7663" indent="-347663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1600" b="1" dirty="0"/>
              <a:t>helmsman: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5.	rudder zero</a:t>
            </a:r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4.	changing place when </a:t>
            </a:r>
            <a:br>
              <a:rPr lang="en-US" altLang="en-US" sz="1600" dirty="0"/>
            </a:br>
            <a:r>
              <a:rPr lang="en-US" altLang="en-US" sz="1600" dirty="0"/>
              <a:t>	passing line of the wind</a:t>
            </a:r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3.	</a:t>
            </a:r>
            <a:r>
              <a:rPr lang="en-US" altLang="ja-JP" sz="1600" i="1" dirty="0"/>
              <a:t> “tacking!” / “lee-oh!”</a:t>
            </a:r>
            <a:br>
              <a:rPr lang="en-US" altLang="ja-JP" sz="1600" i="1" dirty="0"/>
            </a:br>
            <a:r>
              <a:rPr lang="en-US" altLang="ja-JP" sz="1600" dirty="0"/>
              <a:t>luffing up more </a:t>
            </a:r>
            <a:br>
              <a:rPr lang="en-US" altLang="ja-JP" sz="1600" dirty="0"/>
            </a:br>
            <a:r>
              <a:rPr lang="en-US" altLang="ja-JP" sz="1600" dirty="0"/>
              <a:t>	(rudder to starboard *)</a:t>
            </a:r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2.	</a:t>
            </a:r>
            <a:r>
              <a:rPr lang="en-US" altLang="ja-JP" sz="1600" i="1" dirty="0"/>
              <a:t>“ready to tack?”</a:t>
            </a:r>
            <a:br>
              <a:rPr lang="en-US" altLang="ja-JP" sz="1600" i="1" dirty="0"/>
            </a:br>
            <a:endParaRPr lang="en-US" altLang="ja-JP" sz="1600" dirty="0"/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1.	trimming mainsail</a:t>
            </a:r>
            <a:br>
              <a:rPr lang="en-US" altLang="en-US" sz="1600" dirty="0"/>
            </a:br>
            <a:r>
              <a:rPr lang="en-US" altLang="en-US" sz="1600" dirty="0"/>
              <a:t>luffing up </a:t>
            </a:r>
            <a:br>
              <a:rPr lang="en-US" altLang="en-US" sz="1600" dirty="0"/>
            </a:br>
            <a:r>
              <a:rPr lang="en-US" altLang="en-US" sz="1600" dirty="0"/>
              <a:t>	to close-hauled course</a:t>
            </a:r>
          </a:p>
        </p:txBody>
      </p:sp>
      <p:sp>
        <p:nvSpPr>
          <p:cNvPr id="25633" name="Text Box 33">
            <a:extLst>
              <a:ext uri="{FF2B5EF4-FFF2-40B4-BE49-F238E27FC236}">
                <a16:creationId xmlns:a16="http://schemas.microsoft.com/office/drawing/2014/main" id="{8D5C32A7-0AE1-8045-816D-71F324FDB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029200"/>
            <a:ext cx="354013" cy="3365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/>
              <a:t>1.</a:t>
            </a:r>
          </a:p>
        </p:txBody>
      </p:sp>
      <p:sp>
        <p:nvSpPr>
          <p:cNvPr id="25634" name="Text Box 34">
            <a:extLst>
              <a:ext uri="{FF2B5EF4-FFF2-40B4-BE49-F238E27FC236}">
                <a16:creationId xmlns:a16="http://schemas.microsoft.com/office/drawing/2014/main" id="{55E287F3-0E58-504D-AA7A-7E8BA93DA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588" y="4464050"/>
            <a:ext cx="354012" cy="3365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/>
              <a:t>2.</a:t>
            </a:r>
          </a:p>
        </p:txBody>
      </p:sp>
      <p:sp>
        <p:nvSpPr>
          <p:cNvPr id="25635" name="Text Box 35">
            <a:extLst>
              <a:ext uri="{FF2B5EF4-FFF2-40B4-BE49-F238E27FC236}">
                <a16:creationId xmlns:a16="http://schemas.microsoft.com/office/drawing/2014/main" id="{DF34E7FC-EBC1-C147-8A11-CA4878E4F4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3581400"/>
            <a:ext cx="354013" cy="3365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/>
              <a:t>3.</a:t>
            </a:r>
          </a:p>
        </p:txBody>
      </p:sp>
      <p:sp>
        <p:nvSpPr>
          <p:cNvPr id="25636" name="Text Box 36">
            <a:extLst>
              <a:ext uri="{FF2B5EF4-FFF2-40B4-BE49-F238E27FC236}">
                <a16:creationId xmlns:a16="http://schemas.microsoft.com/office/drawing/2014/main" id="{937A13FB-4C28-DD45-82F6-B9FCE9BCC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2590800"/>
            <a:ext cx="354012" cy="3365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/>
              <a:t>4.</a:t>
            </a:r>
          </a:p>
        </p:txBody>
      </p:sp>
      <p:sp>
        <p:nvSpPr>
          <p:cNvPr id="25637" name="Text Box 37">
            <a:extLst>
              <a:ext uri="{FF2B5EF4-FFF2-40B4-BE49-F238E27FC236}">
                <a16:creationId xmlns:a16="http://schemas.microsoft.com/office/drawing/2014/main" id="{46CEC82B-2B89-624F-B81B-9126C6F67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313" y="1524000"/>
            <a:ext cx="354012" cy="3365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/>
              <a:t>5.</a:t>
            </a:r>
          </a:p>
        </p:txBody>
      </p:sp>
      <p:sp>
        <p:nvSpPr>
          <p:cNvPr id="28686" name="Rectangle 38">
            <a:extLst>
              <a:ext uri="{FF2B5EF4-FFF2-40B4-BE49-F238E27FC236}">
                <a16:creationId xmlns:a16="http://schemas.microsoft.com/office/drawing/2014/main" id="{32FBBD81-B666-5846-BE33-EC6658CAA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6172200"/>
            <a:ext cx="1752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7663" indent="-347663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/>
              <a:t>* in the case drawn</a:t>
            </a:r>
          </a:p>
        </p:txBody>
      </p:sp>
      <p:grpSp>
        <p:nvGrpSpPr>
          <p:cNvPr id="2" name="Group 52">
            <a:extLst>
              <a:ext uri="{FF2B5EF4-FFF2-40B4-BE49-F238E27FC236}">
                <a16:creationId xmlns:a16="http://schemas.microsoft.com/office/drawing/2014/main" id="{5949F1C0-D440-904E-BE49-191C655F9307}"/>
              </a:ext>
            </a:extLst>
          </p:cNvPr>
          <p:cNvGrpSpPr>
            <a:grpSpLocks/>
          </p:cNvGrpSpPr>
          <p:nvPr/>
        </p:nvGrpSpPr>
        <p:grpSpPr bwMode="auto">
          <a:xfrm>
            <a:off x="1092200" y="1371600"/>
            <a:ext cx="812800" cy="971550"/>
            <a:chOff x="688" y="864"/>
            <a:chExt cx="512" cy="612"/>
          </a:xfrm>
        </p:grpSpPr>
        <p:pic>
          <p:nvPicPr>
            <p:cNvPr id="28704" name="Picture 10" descr="sailboat-upwind-m">
              <a:extLst>
                <a:ext uri="{FF2B5EF4-FFF2-40B4-BE49-F238E27FC236}">
                  <a16:creationId xmlns:a16="http://schemas.microsoft.com/office/drawing/2014/main" id="{E83EFF8E-F8BF-464F-9BFE-D050B216FD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203793">
              <a:off x="688" y="864"/>
              <a:ext cx="512" cy="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5" name="Oval 41">
              <a:extLst>
                <a:ext uri="{FF2B5EF4-FFF2-40B4-BE49-F238E27FC236}">
                  <a16:creationId xmlns:a16="http://schemas.microsoft.com/office/drawing/2014/main" id="{B1C140E6-1DA6-7248-B6DE-0C19E2A12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" y="1062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6" name="Oval 42">
              <a:extLst>
                <a:ext uri="{FF2B5EF4-FFF2-40B4-BE49-F238E27FC236}">
                  <a16:creationId xmlns:a16="http://schemas.microsoft.com/office/drawing/2014/main" id="{2E7A4294-0685-8545-806F-249EB305D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" y="1152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3" name="Group 51">
            <a:extLst>
              <a:ext uri="{FF2B5EF4-FFF2-40B4-BE49-F238E27FC236}">
                <a16:creationId xmlns:a16="http://schemas.microsoft.com/office/drawing/2014/main" id="{EFBD3B4B-B961-B041-91E1-6F7FA426565F}"/>
              </a:ext>
            </a:extLst>
          </p:cNvPr>
          <p:cNvGrpSpPr>
            <a:grpSpLocks/>
          </p:cNvGrpSpPr>
          <p:nvPr/>
        </p:nvGrpSpPr>
        <p:grpSpPr bwMode="auto">
          <a:xfrm>
            <a:off x="254000" y="2514600"/>
            <a:ext cx="814388" cy="974725"/>
            <a:chOff x="160" y="1584"/>
            <a:chExt cx="513" cy="614"/>
          </a:xfrm>
        </p:grpSpPr>
        <p:pic>
          <p:nvPicPr>
            <p:cNvPr id="28701" name="Picture 9" descr="sailboat-dead">
              <a:extLst>
                <a:ext uri="{FF2B5EF4-FFF2-40B4-BE49-F238E27FC236}">
                  <a16:creationId xmlns:a16="http://schemas.microsoft.com/office/drawing/2014/main" id="{1CCD660B-2E62-AB42-AE94-D597E46FBD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" y="1584"/>
              <a:ext cx="513" cy="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702" name="Oval 43">
              <a:extLst>
                <a:ext uri="{FF2B5EF4-FFF2-40B4-BE49-F238E27FC236}">
                  <a16:creationId xmlns:a16="http://schemas.microsoft.com/office/drawing/2014/main" id="{25BCF61C-ECD9-A444-B91A-D125F7898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1920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3" name="Oval 44">
              <a:extLst>
                <a:ext uri="{FF2B5EF4-FFF2-40B4-BE49-F238E27FC236}">
                  <a16:creationId xmlns:a16="http://schemas.microsoft.com/office/drawing/2014/main" id="{53596121-AACD-4846-9D7C-731A5BB63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" y="2016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4" name="Group 50">
            <a:extLst>
              <a:ext uri="{FF2B5EF4-FFF2-40B4-BE49-F238E27FC236}">
                <a16:creationId xmlns:a16="http://schemas.microsoft.com/office/drawing/2014/main" id="{A784566F-5005-5E42-9573-19CC68847E14}"/>
              </a:ext>
            </a:extLst>
          </p:cNvPr>
          <p:cNvGrpSpPr>
            <a:grpSpLocks/>
          </p:cNvGrpSpPr>
          <p:nvPr/>
        </p:nvGrpSpPr>
        <p:grpSpPr bwMode="auto">
          <a:xfrm>
            <a:off x="701675" y="4114800"/>
            <a:ext cx="974725" cy="814388"/>
            <a:chOff x="442" y="2592"/>
            <a:chExt cx="614" cy="513"/>
          </a:xfrm>
        </p:grpSpPr>
        <p:pic>
          <p:nvPicPr>
            <p:cNvPr id="28698" name="Picture 7" descr="sailboat-upwind">
              <a:extLst>
                <a:ext uri="{FF2B5EF4-FFF2-40B4-BE49-F238E27FC236}">
                  <a16:creationId xmlns:a16="http://schemas.microsoft.com/office/drawing/2014/main" id="{C6B76F51-DD53-BE43-887A-9B2AF69387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2907366">
              <a:off x="492" y="2542"/>
              <a:ext cx="513" cy="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99" name="Oval 45">
              <a:extLst>
                <a:ext uri="{FF2B5EF4-FFF2-40B4-BE49-F238E27FC236}">
                  <a16:creationId xmlns:a16="http://schemas.microsoft.com/office/drawing/2014/main" id="{B11A1EE1-ED45-4047-9BC7-25FCE7474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" y="2772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700" name="Oval 46">
              <a:extLst>
                <a:ext uri="{FF2B5EF4-FFF2-40B4-BE49-F238E27FC236}">
                  <a16:creationId xmlns:a16="http://schemas.microsoft.com/office/drawing/2014/main" id="{0F2EA897-5EDE-0A45-9638-852C39870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2700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5" name="Group 49">
            <a:extLst>
              <a:ext uri="{FF2B5EF4-FFF2-40B4-BE49-F238E27FC236}">
                <a16:creationId xmlns:a16="http://schemas.microsoft.com/office/drawing/2014/main" id="{11DF2416-298C-A34E-9503-ACA0D39FC53D}"/>
              </a:ext>
            </a:extLst>
          </p:cNvPr>
          <p:cNvGrpSpPr>
            <a:grpSpLocks/>
          </p:cNvGrpSpPr>
          <p:nvPr/>
        </p:nvGrpSpPr>
        <p:grpSpPr bwMode="auto">
          <a:xfrm>
            <a:off x="1997075" y="4800600"/>
            <a:ext cx="974725" cy="814388"/>
            <a:chOff x="1258" y="3024"/>
            <a:chExt cx="614" cy="513"/>
          </a:xfrm>
        </p:grpSpPr>
        <p:pic>
          <p:nvPicPr>
            <p:cNvPr id="28695" name="Picture 4" descr="sailboat-beamreach">
              <a:extLst>
                <a:ext uri="{FF2B5EF4-FFF2-40B4-BE49-F238E27FC236}">
                  <a16:creationId xmlns:a16="http://schemas.microsoft.com/office/drawing/2014/main" id="{3F47DC67-CE3F-3A4A-BC5E-E91BC71AA4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8" y="3024"/>
              <a:ext cx="614" cy="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96" name="Oval 47">
              <a:extLst>
                <a:ext uri="{FF2B5EF4-FFF2-40B4-BE49-F238E27FC236}">
                  <a16:creationId xmlns:a16="http://schemas.microsoft.com/office/drawing/2014/main" id="{846488F7-EE80-3C4A-A190-D6B449269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3072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697" name="Oval 48">
              <a:extLst>
                <a:ext uri="{FF2B5EF4-FFF2-40B4-BE49-F238E27FC236}">
                  <a16:creationId xmlns:a16="http://schemas.microsoft.com/office/drawing/2014/main" id="{62B8260D-4E45-A64D-9FD9-136B45E11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4" y="3072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pic>
        <p:nvPicPr>
          <p:cNvPr id="25659" name="Picture 59" descr="C:\Sebastian\Sailing\YCC\Theory-Introduction\old and materials\ster.gif">
            <a:extLst>
              <a:ext uri="{FF2B5EF4-FFF2-40B4-BE49-F238E27FC236}">
                <a16:creationId xmlns:a16="http://schemas.microsoft.com/office/drawing/2014/main" id="{966F4805-9E5E-B54B-9559-94E985B4D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200000">
            <a:off x="2864643" y="4974432"/>
            <a:ext cx="125413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59" descr="C:\Sebastian\Sailing\YCC\Theory-Introduction\old and materials\ster.gif">
            <a:extLst>
              <a:ext uri="{FF2B5EF4-FFF2-40B4-BE49-F238E27FC236}">
                <a16:creationId xmlns:a16="http://schemas.microsoft.com/office/drawing/2014/main" id="{F4B94864-1C8E-B246-83F7-9220ED539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217895">
            <a:off x="1559718" y="4577557"/>
            <a:ext cx="125413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59" descr="C:\Sebastian\Sailing\YCC\Theory-Introduction\old and materials\ster.gif">
            <a:extLst>
              <a:ext uri="{FF2B5EF4-FFF2-40B4-BE49-F238E27FC236}">
                <a16:creationId xmlns:a16="http://schemas.microsoft.com/office/drawing/2014/main" id="{9245503F-8848-E54C-9B28-AD60E2CEB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908862">
            <a:off x="738188" y="3319463"/>
            <a:ext cx="125412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59" descr="C:\Sebastian\Sailing\YCC\Theory-Introduction\old and materials\ster.gif">
            <a:extLst>
              <a:ext uri="{FF2B5EF4-FFF2-40B4-BE49-F238E27FC236}">
                <a16:creationId xmlns:a16="http://schemas.microsoft.com/office/drawing/2014/main" id="{37B006C2-438D-644F-B1F9-F8AEE49D6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57090">
            <a:off x="1069975" y="2017713"/>
            <a:ext cx="127000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6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6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33" grpId="0" animBg="1"/>
      <p:bldP spid="25634" grpId="0" animBg="1"/>
      <p:bldP spid="25635" grpId="0" animBg="1"/>
      <p:bldP spid="25636" grpId="0" animBg="1"/>
      <p:bldP spid="256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Footer Placeholder 4">
            <a:extLst>
              <a:ext uri="{FF2B5EF4-FFF2-40B4-BE49-F238E27FC236}">
                <a16:creationId xmlns:a16="http://schemas.microsoft.com/office/drawing/2014/main" id="{F598516C-3024-AA47-9F5D-6D7B7537E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6B5076B7-2616-E24D-9063-72115CC2C6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Gybing</a:t>
            </a:r>
          </a:p>
        </p:txBody>
      </p:sp>
      <p:sp>
        <p:nvSpPr>
          <p:cNvPr id="52232" name="Line 8">
            <a:extLst>
              <a:ext uri="{FF2B5EF4-FFF2-40B4-BE49-F238E27FC236}">
                <a16:creationId xmlns:a16="http://schemas.microsoft.com/office/drawing/2014/main" id="{2C280688-CD2F-9047-92B5-6BC6C720593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95400" y="21336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35" name="Line 11">
            <a:extLst>
              <a:ext uri="{FF2B5EF4-FFF2-40B4-BE49-F238E27FC236}">
                <a16:creationId xmlns:a16="http://schemas.microsoft.com/office/drawing/2014/main" id="{6F9F3EBB-18E8-064D-9A60-C79476F2392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22313" y="3276600"/>
            <a:ext cx="635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5" name="AutoShape 24">
            <a:extLst>
              <a:ext uri="{FF2B5EF4-FFF2-40B4-BE49-F238E27FC236}">
                <a16:creationId xmlns:a16="http://schemas.microsoft.com/office/drawing/2014/main" id="{77FA53D7-B61C-6A44-95D1-D07C73B9F18E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583531" y="550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sp>
        <p:nvSpPr>
          <p:cNvPr id="52252" name="Rectangle 28">
            <a:extLst>
              <a:ext uri="{FF2B5EF4-FFF2-40B4-BE49-F238E27FC236}">
                <a16:creationId xmlns:a16="http://schemas.microsoft.com/office/drawing/2014/main" id="{6B54D636-2597-E046-97A7-7F9F47704B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1219200"/>
            <a:ext cx="29718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576263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576263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576263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576263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576263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5762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5762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5762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5762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1600" b="1" dirty="0"/>
              <a:t>crew: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1.	easing jib</a:t>
            </a:r>
            <a:br>
              <a:rPr lang="en-US" altLang="en-US" sz="1600" dirty="0"/>
            </a:br>
            <a:br>
              <a:rPr lang="en-US" altLang="en-US" sz="1600" dirty="0"/>
            </a:b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2.	grabbing other jib sheet</a:t>
            </a:r>
            <a:br>
              <a:rPr lang="en-US" altLang="en-US" sz="1600" dirty="0"/>
            </a:br>
            <a:r>
              <a:rPr lang="en-US" altLang="ja-JP" sz="1600" i="1" dirty="0"/>
              <a:t>“ready!”</a:t>
            </a:r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3.	continue easing jib</a:t>
            </a:r>
            <a:br>
              <a:rPr lang="en-US" altLang="en-US" sz="1600" dirty="0"/>
            </a:br>
            <a:br>
              <a:rPr lang="en-US" altLang="en-US" sz="1200" dirty="0"/>
            </a:br>
            <a:br>
              <a:rPr lang="en-US" altLang="en-US" sz="1200" dirty="0"/>
            </a:b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4.	changing place when</a:t>
            </a:r>
            <a:br>
              <a:rPr lang="en-US" altLang="en-US" sz="1600" dirty="0"/>
            </a:br>
            <a:r>
              <a:rPr lang="en-US" altLang="en-US" sz="1600" dirty="0"/>
              <a:t>	passing line of the wind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	pulling jib to the new side</a:t>
            </a:r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5.	trimming jib (loosely!)</a:t>
            </a:r>
          </a:p>
        </p:txBody>
      </p:sp>
      <p:sp>
        <p:nvSpPr>
          <p:cNvPr id="52253" name="Rectangle 29">
            <a:extLst>
              <a:ext uri="{FF2B5EF4-FFF2-40B4-BE49-F238E27FC236}">
                <a16:creationId xmlns:a16="http://schemas.microsoft.com/office/drawing/2014/main" id="{5F18B746-2B76-A647-8E3A-0E5C40886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219200"/>
            <a:ext cx="3657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7663" indent="-347663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5475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1600" b="1" dirty="0"/>
              <a:t>helmsman: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1.	easing mainsail</a:t>
            </a:r>
            <a:br>
              <a:rPr lang="en-US" altLang="en-US" sz="1600" dirty="0"/>
            </a:br>
            <a:r>
              <a:rPr lang="en-US" altLang="en-US" sz="1600" dirty="0"/>
              <a:t>falling off</a:t>
            </a:r>
            <a:br>
              <a:rPr lang="en-US" altLang="en-US" sz="1600" dirty="0"/>
            </a:br>
            <a:r>
              <a:rPr lang="en-US" altLang="en-US" sz="1600" dirty="0"/>
              <a:t>	to broad-reach course</a:t>
            </a:r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2.	</a:t>
            </a:r>
            <a:r>
              <a:rPr lang="en-US" altLang="ja-JP" sz="1600" i="1" dirty="0"/>
              <a:t>“ready to gybe?”</a:t>
            </a:r>
            <a:br>
              <a:rPr lang="en-US" altLang="ja-JP" sz="1600" i="1" dirty="0"/>
            </a:br>
            <a:endParaRPr lang="en-US" altLang="ja-JP" sz="1600" i="1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3.	</a:t>
            </a:r>
            <a:r>
              <a:rPr lang="en-US" altLang="ja-JP" sz="1600" i="1" dirty="0"/>
              <a:t>“gybing!”</a:t>
            </a:r>
            <a:br>
              <a:rPr lang="en-US" altLang="ja-JP" sz="1600" i="1" dirty="0"/>
            </a:br>
            <a:r>
              <a:rPr lang="en-US" altLang="ja-JP" sz="1600" dirty="0"/>
              <a:t>falling off (very slowly!)</a:t>
            </a:r>
            <a:br>
              <a:rPr lang="en-US" altLang="ja-JP" sz="1600" dirty="0"/>
            </a:br>
            <a:r>
              <a:rPr lang="en-US" altLang="ja-JP" sz="1600" dirty="0"/>
              <a:t>bringing mainsail to the middle</a:t>
            </a:r>
            <a:br>
              <a:rPr lang="en-US" altLang="ja-JP" sz="1600" dirty="0"/>
            </a:br>
            <a:r>
              <a:rPr lang="en-US" altLang="ja-JP" sz="1600" i="1" dirty="0"/>
              <a:t> “watch your head” / </a:t>
            </a:r>
            <a:br>
              <a:rPr lang="en-US" altLang="ja-JP" sz="1600" i="1" dirty="0"/>
            </a:br>
            <a:r>
              <a:rPr lang="en-US" altLang="ja-JP" sz="1600" i="1" dirty="0"/>
              <a:t> “heads down”</a:t>
            </a:r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4.	changing place when </a:t>
            </a:r>
            <a:br>
              <a:rPr lang="en-US" altLang="en-US" sz="1600" dirty="0"/>
            </a:br>
            <a:r>
              <a:rPr lang="en-US" altLang="en-US" sz="1600" dirty="0"/>
              <a:t>	passing line of the wind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	easing mainsail to the other side</a:t>
            </a:r>
          </a:p>
          <a:p>
            <a:pPr eaLnBrk="1" hangingPunct="1">
              <a:spcBef>
                <a:spcPct val="20000"/>
              </a:spcBef>
            </a:pPr>
            <a:endParaRPr lang="en-US" alt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altLang="en-US" sz="1600" dirty="0"/>
              <a:t>5.	rudder zero</a:t>
            </a:r>
          </a:p>
        </p:txBody>
      </p:sp>
      <p:sp>
        <p:nvSpPr>
          <p:cNvPr id="52256" name="Line 32">
            <a:extLst>
              <a:ext uri="{FF2B5EF4-FFF2-40B4-BE49-F238E27FC236}">
                <a16:creationId xmlns:a16="http://schemas.microsoft.com/office/drawing/2014/main" id="{2E4550FB-0257-3942-87B5-BD0476BC5778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47244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57" name="Text Box 33">
            <a:extLst>
              <a:ext uri="{FF2B5EF4-FFF2-40B4-BE49-F238E27FC236}">
                <a16:creationId xmlns:a16="http://schemas.microsoft.com/office/drawing/2014/main" id="{366F32F3-91B3-D74F-9FDB-3D630F89F5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1905000"/>
            <a:ext cx="354013" cy="3365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/>
              <a:t>1.</a:t>
            </a:r>
          </a:p>
        </p:txBody>
      </p:sp>
      <p:sp>
        <p:nvSpPr>
          <p:cNvPr id="52258" name="Text Box 34">
            <a:extLst>
              <a:ext uri="{FF2B5EF4-FFF2-40B4-BE49-F238E27FC236}">
                <a16:creationId xmlns:a16="http://schemas.microsoft.com/office/drawing/2014/main" id="{2C9A96AD-45C6-8E44-A495-225112441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590800"/>
            <a:ext cx="354013" cy="3365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/>
              <a:t>2.</a:t>
            </a:r>
          </a:p>
        </p:txBody>
      </p:sp>
      <p:sp>
        <p:nvSpPr>
          <p:cNvPr id="52259" name="Text Box 35">
            <a:extLst>
              <a:ext uri="{FF2B5EF4-FFF2-40B4-BE49-F238E27FC236}">
                <a16:creationId xmlns:a16="http://schemas.microsoft.com/office/drawing/2014/main" id="{5ECF29D3-F213-2E4B-93D0-E8AC7CA72D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3276600"/>
            <a:ext cx="354013" cy="3365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/>
              <a:t>3.</a:t>
            </a:r>
          </a:p>
        </p:txBody>
      </p:sp>
      <p:sp>
        <p:nvSpPr>
          <p:cNvPr id="52260" name="Text Box 36">
            <a:extLst>
              <a:ext uri="{FF2B5EF4-FFF2-40B4-BE49-F238E27FC236}">
                <a16:creationId xmlns:a16="http://schemas.microsoft.com/office/drawing/2014/main" id="{5154E5E2-8786-0B45-9EB4-63107FACB5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4572000"/>
            <a:ext cx="354013" cy="3365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/>
              <a:t>4.</a:t>
            </a:r>
          </a:p>
        </p:txBody>
      </p:sp>
      <p:sp>
        <p:nvSpPr>
          <p:cNvPr id="52261" name="Text Box 37">
            <a:extLst>
              <a:ext uri="{FF2B5EF4-FFF2-40B4-BE49-F238E27FC236}">
                <a16:creationId xmlns:a16="http://schemas.microsoft.com/office/drawing/2014/main" id="{C45FEB1F-4760-4646-91C1-FCDACAC9F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638800"/>
            <a:ext cx="354013" cy="3365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/>
              <a:t>5.</a:t>
            </a:r>
          </a:p>
        </p:txBody>
      </p:sp>
      <p:grpSp>
        <p:nvGrpSpPr>
          <p:cNvPr id="2" name="Group 46">
            <a:extLst>
              <a:ext uri="{FF2B5EF4-FFF2-40B4-BE49-F238E27FC236}">
                <a16:creationId xmlns:a16="http://schemas.microsoft.com/office/drawing/2014/main" id="{3F3AEEA9-16FE-B84B-B24F-CD09A644DEDD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1676400"/>
            <a:ext cx="974725" cy="814388"/>
            <a:chOff x="960" y="1056"/>
            <a:chExt cx="614" cy="513"/>
          </a:xfrm>
        </p:grpSpPr>
        <p:pic>
          <p:nvPicPr>
            <p:cNvPr id="30752" name="Picture 6" descr="sailboat-beamreach">
              <a:extLst>
                <a:ext uri="{FF2B5EF4-FFF2-40B4-BE49-F238E27FC236}">
                  <a16:creationId xmlns:a16="http://schemas.microsoft.com/office/drawing/2014/main" id="{C6011938-C01D-D54B-B516-0A84566C3D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269641">
              <a:off x="1010" y="1006"/>
              <a:ext cx="513" cy="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53" name="Oval 38">
              <a:extLst>
                <a:ext uri="{FF2B5EF4-FFF2-40B4-BE49-F238E27FC236}">
                  <a16:creationId xmlns:a16="http://schemas.microsoft.com/office/drawing/2014/main" id="{E0AF9BE0-E136-E245-BF68-E01C68F2A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4" y="1080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754" name="Oval 39">
              <a:extLst>
                <a:ext uri="{FF2B5EF4-FFF2-40B4-BE49-F238E27FC236}">
                  <a16:creationId xmlns:a16="http://schemas.microsoft.com/office/drawing/2014/main" id="{80470EF1-59DA-EB42-9219-419A29C13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1104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3" name="Group 47">
            <a:extLst>
              <a:ext uri="{FF2B5EF4-FFF2-40B4-BE49-F238E27FC236}">
                <a16:creationId xmlns:a16="http://schemas.microsoft.com/office/drawing/2014/main" id="{635425A7-6BE9-CA44-8B45-20F450E741CB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2438400"/>
            <a:ext cx="814388" cy="974725"/>
            <a:chOff x="432" y="1536"/>
            <a:chExt cx="513" cy="614"/>
          </a:xfrm>
        </p:grpSpPr>
        <p:pic>
          <p:nvPicPr>
            <p:cNvPr id="30749" name="Picture 7" descr="sailboat-downwind">
              <a:extLst>
                <a:ext uri="{FF2B5EF4-FFF2-40B4-BE49-F238E27FC236}">
                  <a16:creationId xmlns:a16="http://schemas.microsoft.com/office/drawing/2014/main" id="{18C6A2B8-8D7F-DA4A-9343-04B12B7BC6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9225352">
              <a:off x="432" y="1536"/>
              <a:ext cx="513" cy="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50" name="Oval 40">
              <a:extLst>
                <a:ext uri="{FF2B5EF4-FFF2-40B4-BE49-F238E27FC236}">
                  <a16:creationId xmlns:a16="http://schemas.microsoft.com/office/drawing/2014/main" id="{10D6EB6B-A650-0244-8F92-2C996B8B1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1626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751" name="Oval 41">
              <a:extLst>
                <a:ext uri="{FF2B5EF4-FFF2-40B4-BE49-F238E27FC236}">
                  <a16:creationId xmlns:a16="http://schemas.microsoft.com/office/drawing/2014/main" id="{EEB40F2A-D2F8-2742-BF61-464FB4783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1728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4" name="Group 48">
            <a:extLst>
              <a:ext uri="{FF2B5EF4-FFF2-40B4-BE49-F238E27FC236}">
                <a16:creationId xmlns:a16="http://schemas.microsoft.com/office/drawing/2014/main" id="{A5F1BF43-2971-7B48-88CC-796A8634FC3E}"/>
              </a:ext>
            </a:extLst>
          </p:cNvPr>
          <p:cNvGrpSpPr>
            <a:grpSpLocks/>
          </p:cNvGrpSpPr>
          <p:nvPr/>
        </p:nvGrpSpPr>
        <p:grpSpPr bwMode="auto">
          <a:xfrm>
            <a:off x="419100" y="3771900"/>
            <a:ext cx="812800" cy="971550"/>
            <a:chOff x="264" y="2376"/>
            <a:chExt cx="512" cy="612"/>
          </a:xfrm>
        </p:grpSpPr>
        <p:pic>
          <p:nvPicPr>
            <p:cNvPr id="30746" name="Picture 31" descr="sailboat-gybe">
              <a:extLst>
                <a:ext uri="{FF2B5EF4-FFF2-40B4-BE49-F238E27FC236}">
                  <a16:creationId xmlns:a16="http://schemas.microsoft.com/office/drawing/2014/main" id="{0E980897-D3A8-304D-AD78-DC3A75BE3C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64" y="2376"/>
              <a:ext cx="512" cy="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7" name="Oval 42">
              <a:extLst>
                <a:ext uri="{FF2B5EF4-FFF2-40B4-BE49-F238E27FC236}">
                  <a16:creationId xmlns:a16="http://schemas.microsoft.com/office/drawing/2014/main" id="{517CFA0E-4F65-7348-8AD4-6E633C51B8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508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748" name="Oval 43">
              <a:extLst>
                <a:ext uri="{FF2B5EF4-FFF2-40B4-BE49-F238E27FC236}">
                  <a16:creationId xmlns:a16="http://schemas.microsoft.com/office/drawing/2014/main" id="{9B792B24-F77B-834D-92ED-CA3C82D3A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" y="2640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5" name="Group 49">
            <a:extLst>
              <a:ext uri="{FF2B5EF4-FFF2-40B4-BE49-F238E27FC236}">
                <a16:creationId xmlns:a16="http://schemas.microsoft.com/office/drawing/2014/main" id="{9F1C50F9-D15F-704C-9488-42AE24194070}"/>
              </a:ext>
            </a:extLst>
          </p:cNvPr>
          <p:cNvGrpSpPr>
            <a:grpSpLocks/>
          </p:cNvGrpSpPr>
          <p:nvPr/>
        </p:nvGrpSpPr>
        <p:grpSpPr bwMode="auto">
          <a:xfrm>
            <a:off x="933450" y="5257800"/>
            <a:ext cx="812800" cy="971550"/>
            <a:chOff x="588" y="3312"/>
            <a:chExt cx="512" cy="612"/>
          </a:xfrm>
        </p:grpSpPr>
        <p:pic>
          <p:nvPicPr>
            <p:cNvPr id="30743" name="Picture 10" descr="sailboat-downwind-m">
              <a:extLst>
                <a:ext uri="{FF2B5EF4-FFF2-40B4-BE49-F238E27FC236}">
                  <a16:creationId xmlns:a16="http://schemas.microsoft.com/office/drawing/2014/main" id="{FA03A073-1ACB-7047-B531-29D3F657E9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172396">
              <a:off x="588" y="3312"/>
              <a:ext cx="512" cy="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4" name="Oval 44">
              <a:extLst>
                <a:ext uri="{FF2B5EF4-FFF2-40B4-BE49-F238E27FC236}">
                  <a16:creationId xmlns:a16="http://schemas.microsoft.com/office/drawing/2014/main" id="{F7C9C35E-5B79-424E-B4F0-830000BA6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384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745" name="Oval 45">
              <a:extLst>
                <a:ext uri="{FF2B5EF4-FFF2-40B4-BE49-F238E27FC236}">
                  <a16:creationId xmlns:a16="http://schemas.microsoft.com/office/drawing/2014/main" id="{AC6193ED-14EE-264F-99BF-CC27ACE4F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" y="3444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pic>
        <p:nvPicPr>
          <p:cNvPr id="33" name="Picture 59" descr="C:\Sebastian\Sailing\YCC\Theory-Introduction\old and materials\ster.gif">
            <a:extLst>
              <a:ext uri="{FF2B5EF4-FFF2-40B4-BE49-F238E27FC236}">
                <a16:creationId xmlns:a16="http://schemas.microsoft.com/office/drawing/2014/main" id="{960B9FB5-3D3E-854B-9927-E2683A649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19665">
            <a:off x="2347912" y="1757363"/>
            <a:ext cx="125413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59" descr="C:\Sebastian\Sailing\YCC\Theory-Introduction\old and materials\ster.gif">
            <a:extLst>
              <a:ext uri="{FF2B5EF4-FFF2-40B4-BE49-F238E27FC236}">
                <a16:creationId xmlns:a16="http://schemas.microsoft.com/office/drawing/2014/main" id="{B67DE240-EF8C-704A-BE76-B25FA4A96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990853">
            <a:off x="1143001" y="2378075"/>
            <a:ext cx="125412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59" descr="C:\Sebastian\Sailing\YCC\Theory-Introduction\old and materials\ster.gif">
            <a:extLst>
              <a:ext uri="{FF2B5EF4-FFF2-40B4-BE49-F238E27FC236}">
                <a16:creationId xmlns:a16="http://schemas.microsoft.com/office/drawing/2014/main" id="{8331CE44-3AAA-FD44-9A80-9FC693EBF9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394121">
            <a:off x="666750" y="3705225"/>
            <a:ext cx="125413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59" descr="C:\Sebastian\Sailing\YCC\Theory-Introduction\old and materials\ster.gif">
            <a:extLst>
              <a:ext uri="{FF2B5EF4-FFF2-40B4-BE49-F238E27FC236}">
                <a16:creationId xmlns:a16="http://schemas.microsoft.com/office/drawing/2014/main" id="{C1B16E46-4229-C044-A393-147F5B2ED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168435">
            <a:off x="1003300" y="5202238"/>
            <a:ext cx="12541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50" name="AutoShape 26">
            <a:extLst>
              <a:ext uri="{FF2B5EF4-FFF2-40B4-BE49-F238E27FC236}">
                <a16:creationId xmlns:a16="http://schemas.microsoft.com/office/drawing/2014/main" id="{24EFCCFE-B73E-3C4C-93FB-65475B119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3962400"/>
            <a:ext cx="1828800" cy="609600"/>
          </a:xfrm>
          <a:prstGeom prst="wedgeRoundRectCallout">
            <a:avLst>
              <a:gd name="adj1" fmla="val -59403"/>
              <a:gd name="adj2" fmla="val -79481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Slow rotation!!!</a:t>
            </a:r>
          </a:p>
          <a:p>
            <a:pPr algn="ctr"/>
            <a:r>
              <a:rPr lang="en-US" altLang="en-US"/>
              <a:t>(go almost straight)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2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2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22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2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22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57" grpId="0" animBg="1"/>
      <p:bldP spid="52258" grpId="0" animBg="1"/>
      <p:bldP spid="52259" grpId="0" animBg="1"/>
      <p:bldP spid="52260" grpId="0" animBg="1"/>
      <p:bldP spid="52261" grpId="0" animBg="1"/>
      <p:bldP spid="5225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9" name="Picture 9" descr="C:\Sebastian\Sailing\YCC\Theory-Introduction\old and materials\MOB2.gif">
            <a:extLst>
              <a:ext uri="{FF2B5EF4-FFF2-40B4-BE49-F238E27FC236}">
                <a16:creationId xmlns:a16="http://schemas.microsoft.com/office/drawing/2014/main" id="{10366C39-C744-F642-B443-A509D50A2B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065588"/>
            <a:ext cx="3886200" cy="218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0" descr="C:\Sebastian\Sailing\YCC\Theory-Introduction\old and materials\MOB2.jpg">
            <a:extLst>
              <a:ext uri="{FF2B5EF4-FFF2-40B4-BE49-F238E27FC236}">
                <a16:creationId xmlns:a16="http://schemas.microsoft.com/office/drawing/2014/main" id="{2D05F88B-E954-624F-88F0-19331382B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600200"/>
            <a:ext cx="5607050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itle 1">
            <a:extLst>
              <a:ext uri="{FF2B5EF4-FFF2-40B4-BE49-F238E27FC236}">
                <a16:creationId xmlns:a16="http://schemas.microsoft.com/office/drawing/2014/main" id="{1EE7FC36-E62D-9A44-9B06-7253B2F8F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Man overboard (MOB)</a:t>
            </a:r>
          </a:p>
        </p:txBody>
      </p:sp>
      <p:sp>
        <p:nvSpPr>
          <p:cNvPr id="32772" name="Footer Placeholder 3">
            <a:extLst>
              <a:ext uri="{FF2B5EF4-FFF2-40B4-BE49-F238E27FC236}">
                <a16:creationId xmlns:a16="http://schemas.microsoft.com/office/drawing/2014/main" id="{C518136F-069C-ED40-998C-9A39BAC62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98028C-C717-4843-A920-84320A19D8EE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214394" y="4928394"/>
            <a:ext cx="3613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000"/>
              <a:t>From http://www.learn2sail.co.uk/dinghies/section.asp?id=11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A2695A-807E-E34E-99B2-9DA7664CBBD6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-1530350" y="2444750"/>
            <a:ext cx="33067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 sz="1000"/>
              <a:t>From http://www.lalizas.com/products.asp?S0=1&amp;S1=4</a:t>
            </a:r>
          </a:p>
        </p:txBody>
      </p:sp>
      <p:sp>
        <p:nvSpPr>
          <p:cNvPr id="9" name="AutoShape 26">
            <a:extLst>
              <a:ext uri="{FF2B5EF4-FFF2-40B4-BE49-F238E27FC236}">
                <a16:creationId xmlns:a16="http://schemas.microsoft.com/office/drawing/2014/main" id="{B8B39B5A-06A2-BD42-BE16-9C9061A87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886200"/>
            <a:ext cx="990600" cy="381000"/>
          </a:xfrm>
          <a:prstGeom prst="wedgeRoundRectCallout">
            <a:avLst>
              <a:gd name="adj1" fmla="val -46366"/>
              <a:gd name="adj2" fmla="val -340620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 b="1"/>
              <a:t>2. </a:t>
            </a:r>
            <a:r>
              <a:rPr lang="en-US" altLang="en-US"/>
              <a:t>tack</a:t>
            </a:r>
          </a:p>
        </p:txBody>
      </p:sp>
      <p:sp>
        <p:nvSpPr>
          <p:cNvPr id="10" name="AutoShape 26">
            <a:extLst>
              <a:ext uri="{FF2B5EF4-FFF2-40B4-BE49-F238E27FC236}">
                <a16:creationId xmlns:a16="http://schemas.microsoft.com/office/drawing/2014/main" id="{95E94A16-F07E-9F4E-92F6-3D158627A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5943600"/>
            <a:ext cx="838200" cy="381000"/>
          </a:xfrm>
          <a:prstGeom prst="wedgeRoundRectCallout">
            <a:avLst>
              <a:gd name="adj1" fmla="val 67042"/>
              <a:gd name="adj2" fmla="val -285764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tack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AC1469-F054-4A4E-9F11-D7A20DCCC6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5867400"/>
            <a:ext cx="152400" cy="152400"/>
          </a:xfrm>
          <a:prstGeom prst="ellips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US"/>
          </a:p>
        </p:txBody>
      </p:sp>
      <p:sp>
        <p:nvSpPr>
          <p:cNvPr id="17" name="AutoShape 5">
            <a:extLst>
              <a:ext uri="{FF2B5EF4-FFF2-40B4-BE49-F238E27FC236}">
                <a16:creationId xmlns:a16="http://schemas.microsoft.com/office/drawing/2014/main" id="{5FE04ADD-FED0-7340-B7C1-C5DFC514FB85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659731" y="931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sp>
        <p:nvSpPr>
          <p:cNvPr id="19" name="AutoShape 5">
            <a:extLst>
              <a:ext uri="{FF2B5EF4-FFF2-40B4-BE49-F238E27FC236}">
                <a16:creationId xmlns:a16="http://schemas.microsoft.com/office/drawing/2014/main" id="{B8476630-CA2F-0644-843C-413D290C3E5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355557" y="3536156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9215C8D-436F-BB46-AAF1-073B8AF66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1930400"/>
            <a:ext cx="152400" cy="152400"/>
          </a:xfrm>
          <a:prstGeom prst="ellips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GB" altLang="en-US"/>
          </a:p>
        </p:txBody>
      </p:sp>
      <p:sp>
        <p:nvSpPr>
          <p:cNvPr id="20" name="AutoShape 26">
            <a:extLst>
              <a:ext uri="{FF2B5EF4-FFF2-40B4-BE49-F238E27FC236}">
                <a16:creationId xmlns:a16="http://schemas.microsoft.com/office/drawing/2014/main" id="{AC978023-E0D6-2048-9BD3-714A2EA717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3962400"/>
            <a:ext cx="1905000" cy="838200"/>
          </a:xfrm>
          <a:prstGeom prst="wedgeRoundRectCallout">
            <a:avLst>
              <a:gd name="adj1" fmla="val 12074"/>
              <a:gd name="adj2" fmla="val -126176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 b="1"/>
              <a:t>3. </a:t>
            </a:r>
            <a:r>
              <a:rPr lang="en-US" altLang="en-US"/>
              <a:t>approach upwind, sails eased out</a:t>
            </a:r>
            <a:br>
              <a:rPr lang="en-US" altLang="en-US"/>
            </a:br>
            <a:r>
              <a:rPr lang="en-US" altLang="en-US"/>
              <a:t>(not working)</a:t>
            </a:r>
          </a:p>
        </p:txBody>
      </p:sp>
      <p:sp>
        <p:nvSpPr>
          <p:cNvPr id="21" name="AutoShape 26">
            <a:extLst>
              <a:ext uri="{FF2B5EF4-FFF2-40B4-BE49-F238E27FC236}">
                <a16:creationId xmlns:a16="http://schemas.microsoft.com/office/drawing/2014/main" id="{908B1C99-C0AD-9A49-9FF9-F7B81894C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4495800"/>
            <a:ext cx="1524000" cy="609600"/>
          </a:xfrm>
          <a:prstGeom prst="wedgeRoundRectCallout">
            <a:avLst>
              <a:gd name="adj1" fmla="val -5222"/>
              <a:gd name="adj2" fmla="val -257046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 b="1"/>
              <a:t>1. </a:t>
            </a:r>
            <a:r>
              <a:rPr lang="en-US" altLang="en-US"/>
              <a:t>sail away in broad reach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  <p:bldP spid="10" grpId="0" animBg="1"/>
      <p:bldP spid="12" grpId="0" animBg="1"/>
      <p:bldP spid="17" grpId="0" animBg="1"/>
      <p:bldP spid="19" grpId="0" animBg="1"/>
      <p:bldP spid="11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Footer Placeholder 4">
            <a:extLst>
              <a:ext uri="{FF2B5EF4-FFF2-40B4-BE49-F238E27FC236}">
                <a16:creationId xmlns:a16="http://schemas.microsoft.com/office/drawing/2014/main" id="{31ADA1AA-315B-A844-8440-BE378E29F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60458" name="Rectangle 42">
            <a:extLst>
              <a:ext uri="{FF2B5EF4-FFF2-40B4-BE49-F238E27FC236}">
                <a16:creationId xmlns:a16="http://schemas.microsoft.com/office/drawing/2014/main" id="{3F50E3E9-7EE6-1441-A7C0-EDE0B20998D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372100" y="3162300"/>
            <a:ext cx="2133600" cy="2286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784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60457" name="Rectangle 41">
            <a:extLst>
              <a:ext uri="{FF2B5EF4-FFF2-40B4-BE49-F238E27FC236}">
                <a16:creationId xmlns:a16="http://schemas.microsoft.com/office/drawing/2014/main" id="{5E778C23-A8AD-9E4B-94AD-CA91A2341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4648200"/>
            <a:ext cx="2133600" cy="2286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784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60456" name="Rectangle 40">
            <a:extLst>
              <a:ext uri="{FF2B5EF4-FFF2-40B4-BE49-F238E27FC236}">
                <a16:creationId xmlns:a16="http://schemas.microsoft.com/office/drawing/2014/main" id="{ECA1281B-FFD6-6941-BDEE-E7C2BAEDB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743200"/>
            <a:ext cx="2133600" cy="2286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7843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  <a:ea typeface="+mn-ea"/>
            </a:endParaRPr>
          </a:p>
        </p:txBody>
      </p:sp>
      <p:sp>
        <p:nvSpPr>
          <p:cNvPr id="33797" name="Rectangle 2">
            <a:extLst>
              <a:ext uri="{FF2B5EF4-FFF2-40B4-BE49-F238E27FC236}">
                <a16:creationId xmlns:a16="http://schemas.microsoft.com/office/drawing/2014/main" id="{E2A621FB-EE32-EB4C-A92F-E63A0872EC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Leaving and entering a harbour</a:t>
            </a:r>
          </a:p>
        </p:txBody>
      </p:sp>
      <p:sp>
        <p:nvSpPr>
          <p:cNvPr id="60420" name="Rectangle 4">
            <a:extLst>
              <a:ext uri="{FF2B5EF4-FFF2-40B4-BE49-F238E27FC236}">
                <a16:creationId xmlns:a16="http://schemas.microsoft.com/office/drawing/2014/main" id="{C3D94244-9C15-F24C-AF71-49025E0194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133600"/>
            <a:ext cx="2133600" cy="609600"/>
          </a:xfrm>
          <a:prstGeom prst="rect">
            <a:avLst/>
          </a:prstGeom>
          <a:gradFill rotWithShape="1">
            <a:gsLst>
              <a:gs pos="0">
                <a:srgbClr val="EFDFAF"/>
              </a:gs>
              <a:gs pos="100000">
                <a:srgbClr val="CC99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Land</a:t>
            </a:r>
          </a:p>
        </p:txBody>
      </p:sp>
      <p:sp>
        <p:nvSpPr>
          <p:cNvPr id="60421" name="AutoShape 5">
            <a:extLst>
              <a:ext uri="{FF2B5EF4-FFF2-40B4-BE49-F238E27FC236}">
                <a16:creationId xmlns:a16="http://schemas.microsoft.com/office/drawing/2014/main" id="{EB7B9CEB-B603-AA4E-9031-8B94A9FBF966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745331" y="12358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pic>
        <p:nvPicPr>
          <p:cNvPr id="60423" name="Picture 7" descr="sailboat-mast">
            <a:extLst>
              <a:ext uri="{FF2B5EF4-FFF2-40B4-BE49-F238E27FC236}">
                <a16:creationId xmlns:a16="http://schemas.microsoft.com/office/drawing/2014/main" id="{36049A23-9BCF-944E-BFA7-CAE206203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2667000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8" descr="sailboat-upwind">
            <a:extLst>
              <a:ext uri="{FF2B5EF4-FFF2-40B4-BE49-F238E27FC236}">
                <a16:creationId xmlns:a16="http://schemas.microsoft.com/office/drawing/2014/main" id="{17D499EA-57B8-F44E-A21F-808330FCF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223392">
            <a:off x="1397000" y="4362450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7" name="Line 11">
            <a:extLst>
              <a:ext uri="{FF2B5EF4-FFF2-40B4-BE49-F238E27FC236}">
                <a16:creationId xmlns:a16="http://schemas.microsoft.com/office/drawing/2014/main" id="{A4B6E2F9-00E4-AF48-A95D-044431A8FB7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7338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28" name="Line 12">
            <a:extLst>
              <a:ext uri="{FF2B5EF4-FFF2-40B4-BE49-F238E27FC236}">
                <a16:creationId xmlns:a16="http://schemas.microsoft.com/office/drawing/2014/main" id="{70B332BB-570A-B14D-A210-6C2281E6070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390650" y="3762375"/>
            <a:ext cx="228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29" name="Rectangle 13">
            <a:extLst>
              <a:ext uri="{FF2B5EF4-FFF2-40B4-BE49-F238E27FC236}">
                <a16:creationId xmlns:a16="http://schemas.microsoft.com/office/drawing/2014/main" id="{CC196014-4471-6744-BDCF-70CE11B8439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895600" y="4876800"/>
            <a:ext cx="2133600" cy="609600"/>
          </a:xfrm>
          <a:prstGeom prst="rect">
            <a:avLst/>
          </a:prstGeom>
          <a:gradFill rotWithShape="1">
            <a:gsLst>
              <a:gs pos="0">
                <a:srgbClr val="EFDFAF"/>
              </a:gs>
              <a:gs pos="100000">
                <a:srgbClr val="CC99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Land</a:t>
            </a:r>
          </a:p>
        </p:txBody>
      </p:sp>
      <p:sp>
        <p:nvSpPr>
          <p:cNvPr id="60430" name="AutoShape 14">
            <a:extLst>
              <a:ext uri="{FF2B5EF4-FFF2-40B4-BE49-F238E27FC236}">
                <a16:creationId xmlns:a16="http://schemas.microsoft.com/office/drawing/2014/main" id="{A5232D4F-EAC8-9948-BED1-1F47B4B1E824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488531" y="12358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pic>
        <p:nvPicPr>
          <p:cNvPr id="60431" name="Picture 15" descr="sailboat-mast">
            <a:extLst>
              <a:ext uri="{FF2B5EF4-FFF2-40B4-BE49-F238E27FC236}">
                <a16:creationId xmlns:a16="http://schemas.microsoft.com/office/drawing/2014/main" id="{1E77B43B-9BD8-F24A-9DBA-D65AAAC50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962400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32" name="AutoShape 16">
            <a:extLst>
              <a:ext uri="{FF2B5EF4-FFF2-40B4-BE49-F238E27FC236}">
                <a16:creationId xmlns:a16="http://schemas.microsoft.com/office/drawing/2014/main" id="{5093BE20-DF80-1842-B2ED-73945AF4D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5410200"/>
            <a:ext cx="1676400" cy="609600"/>
          </a:xfrm>
          <a:prstGeom prst="wedgeRoundRectCallout">
            <a:avLst>
              <a:gd name="adj1" fmla="val 3505"/>
              <a:gd name="adj2" fmla="val -190106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both maneuvres easy</a:t>
            </a:r>
          </a:p>
        </p:txBody>
      </p:sp>
      <p:sp>
        <p:nvSpPr>
          <p:cNvPr id="60433" name="Line 17">
            <a:extLst>
              <a:ext uri="{FF2B5EF4-FFF2-40B4-BE49-F238E27FC236}">
                <a16:creationId xmlns:a16="http://schemas.microsoft.com/office/drawing/2014/main" id="{3A2930EC-C73C-7B4A-ABE7-DBB54A4AAF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29000" y="3124200"/>
            <a:ext cx="0" cy="838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0435" name="Picture 19" descr="sailboat-downwind">
            <a:extLst>
              <a:ext uri="{FF2B5EF4-FFF2-40B4-BE49-F238E27FC236}">
                <a16:creationId xmlns:a16="http://schemas.microsoft.com/office/drawing/2014/main" id="{213FAF65-2952-734E-A56E-39E434DED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714747">
            <a:off x="4495800" y="2895600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4">
            <a:extLst>
              <a:ext uri="{FF2B5EF4-FFF2-40B4-BE49-F238E27FC236}">
                <a16:creationId xmlns:a16="http://schemas.microsoft.com/office/drawing/2014/main" id="{A8289D9B-46D4-4F44-9B43-5BED7A3DEFC5}"/>
              </a:ext>
            </a:extLst>
          </p:cNvPr>
          <p:cNvGrpSpPr>
            <a:grpSpLocks/>
          </p:cNvGrpSpPr>
          <p:nvPr/>
        </p:nvGrpSpPr>
        <p:grpSpPr bwMode="auto">
          <a:xfrm>
            <a:off x="3733800" y="3733800"/>
            <a:ext cx="914400" cy="533400"/>
            <a:chOff x="2544" y="2112"/>
            <a:chExt cx="576" cy="336"/>
          </a:xfrm>
        </p:grpSpPr>
        <p:sp>
          <p:nvSpPr>
            <p:cNvPr id="33823" name="Line 21">
              <a:extLst>
                <a:ext uri="{FF2B5EF4-FFF2-40B4-BE49-F238E27FC236}">
                  <a16:creationId xmlns:a16="http://schemas.microsoft.com/office/drawing/2014/main" id="{1773DE12-64D5-514D-87B9-0C9B2F0AFE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24" y="2112"/>
              <a:ext cx="96" cy="24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4" name="Line 22">
              <a:extLst>
                <a:ext uri="{FF2B5EF4-FFF2-40B4-BE49-F238E27FC236}">
                  <a16:creationId xmlns:a16="http://schemas.microsoft.com/office/drawing/2014/main" id="{1EAD9557-2FD1-AD45-9ADD-A6068F8C8D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84" y="2352"/>
              <a:ext cx="240" cy="96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25" name="Line 23">
              <a:extLst>
                <a:ext uri="{FF2B5EF4-FFF2-40B4-BE49-F238E27FC236}">
                  <a16:creationId xmlns:a16="http://schemas.microsoft.com/office/drawing/2014/main" id="{F7E99A3D-357E-7A49-912F-2E5CD08C34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544" y="2304"/>
              <a:ext cx="240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0442" name="AutoShape 26">
            <a:extLst>
              <a:ext uri="{FF2B5EF4-FFF2-40B4-BE49-F238E27FC236}">
                <a16:creationId xmlns:a16="http://schemas.microsoft.com/office/drawing/2014/main" id="{227D3728-2016-214A-9A33-9269B2D01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2590800"/>
            <a:ext cx="990600" cy="381000"/>
          </a:xfrm>
          <a:prstGeom prst="wedgeRoundRectCallout">
            <a:avLst>
              <a:gd name="adj1" fmla="val -4167"/>
              <a:gd name="adj2" fmla="val 101667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difficult</a:t>
            </a:r>
          </a:p>
        </p:txBody>
      </p:sp>
      <p:sp>
        <p:nvSpPr>
          <p:cNvPr id="60443" name="AutoShape 27">
            <a:extLst>
              <a:ext uri="{FF2B5EF4-FFF2-40B4-BE49-F238E27FC236}">
                <a16:creationId xmlns:a16="http://schemas.microsoft.com/office/drawing/2014/main" id="{6854CBEB-CEE1-1646-A559-BA45B2966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209800"/>
            <a:ext cx="1219200" cy="381000"/>
          </a:xfrm>
          <a:prstGeom prst="wedgeRoundRectCallout">
            <a:avLst>
              <a:gd name="adj1" fmla="val -1301"/>
              <a:gd name="adj2" fmla="val 195417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dangerous!</a:t>
            </a:r>
          </a:p>
        </p:txBody>
      </p:sp>
      <p:sp>
        <p:nvSpPr>
          <p:cNvPr id="60444" name="Rectangle 28">
            <a:extLst>
              <a:ext uri="{FF2B5EF4-FFF2-40B4-BE49-F238E27FC236}">
                <a16:creationId xmlns:a16="http://schemas.microsoft.com/office/drawing/2014/main" id="{FA2B0894-E661-4049-B43A-287AD0200E0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953000" y="2971800"/>
            <a:ext cx="2133600" cy="609600"/>
          </a:xfrm>
          <a:prstGeom prst="rect">
            <a:avLst/>
          </a:prstGeom>
          <a:gradFill rotWithShape="1">
            <a:gsLst>
              <a:gs pos="0">
                <a:srgbClr val="EFDFAF"/>
              </a:gs>
              <a:gs pos="100000">
                <a:srgbClr val="CC99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Land</a:t>
            </a:r>
          </a:p>
        </p:txBody>
      </p:sp>
      <p:sp>
        <p:nvSpPr>
          <p:cNvPr id="60445" name="Rectangle 29">
            <a:extLst>
              <a:ext uri="{FF2B5EF4-FFF2-40B4-BE49-F238E27FC236}">
                <a16:creationId xmlns:a16="http://schemas.microsoft.com/office/drawing/2014/main" id="{602E4689-6E2E-324D-86FE-D83AC280A27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324600" y="2362200"/>
            <a:ext cx="2590800" cy="304800"/>
          </a:xfrm>
          <a:prstGeom prst="rect">
            <a:avLst/>
          </a:prstGeom>
          <a:solidFill>
            <a:srgbClr val="CC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en-US" altLang="en-US"/>
          </a:p>
        </p:txBody>
      </p:sp>
      <p:sp>
        <p:nvSpPr>
          <p:cNvPr id="60446" name="Rectangle 30">
            <a:extLst>
              <a:ext uri="{FF2B5EF4-FFF2-40B4-BE49-F238E27FC236}">
                <a16:creationId xmlns:a16="http://schemas.microsoft.com/office/drawing/2014/main" id="{EDA8CACC-E493-0A4F-AE35-331EB81DC01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324600" y="3810000"/>
            <a:ext cx="2590800" cy="304800"/>
          </a:xfrm>
          <a:prstGeom prst="rect">
            <a:avLst/>
          </a:prstGeom>
          <a:solidFill>
            <a:srgbClr val="CC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en-US" altLang="en-US"/>
          </a:p>
        </p:txBody>
      </p:sp>
      <p:sp>
        <p:nvSpPr>
          <p:cNvPr id="60448" name="AutoShape 32">
            <a:extLst>
              <a:ext uri="{FF2B5EF4-FFF2-40B4-BE49-F238E27FC236}">
                <a16:creationId xmlns:a16="http://schemas.microsoft.com/office/drawing/2014/main" id="{E7949354-9A53-2843-BC1B-834194B4191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888956" y="12358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sp>
        <p:nvSpPr>
          <p:cNvPr id="60450" name="AutoShape 34">
            <a:extLst>
              <a:ext uri="{FF2B5EF4-FFF2-40B4-BE49-F238E27FC236}">
                <a16:creationId xmlns:a16="http://schemas.microsoft.com/office/drawing/2014/main" id="{8B9DBBEB-EF40-624F-A72D-72F3BA014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1066800"/>
            <a:ext cx="1600200" cy="609600"/>
          </a:xfrm>
          <a:prstGeom prst="wedgeRoundRectCallout">
            <a:avLst>
              <a:gd name="adj1" fmla="val 32042"/>
              <a:gd name="adj2" fmla="val 135417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typical in </a:t>
            </a:r>
            <a:br>
              <a:rPr lang="en-US" altLang="en-US"/>
            </a:br>
            <a:r>
              <a:rPr lang="en-US" altLang="en-US"/>
              <a:t>Port Choiseul</a:t>
            </a:r>
          </a:p>
        </p:txBody>
      </p:sp>
      <p:sp>
        <p:nvSpPr>
          <p:cNvPr id="60451" name="Rectangle 35">
            <a:extLst>
              <a:ext uri="{FF2B5EF4-FFF2-40B4-BE49-F238E27FC236}">
                <a16:creationId xmlns:a16="http://schemas.microsoft.com/office/drawing/2014/main" id="{48D762ED-A0C2-7349-9614-4BA27F4BCD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486400" y="4419600"/>
            <a:ext cx="3505200" cy="1706563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keep to windward</a:t>
            </a:r>
          </a:p>
          <a:p>
            <a:pPr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ready to ease or put down sails</a:t>
            </a:r>
            <a:br>
              <a:rPr lang="en-US" altLang="en-US" sz="1800">
                <a:ea typeface="ＭＳ Ｐゴシック" panose="020B0600070205080204" pitchFamily="34" charset="-128"/>
              </a:rPr>
            </a:br>
            <a:r>
              <a:rPr lang="en-US" altLang="en-US" sz="1800">
                <a:ea typeface="ＭＳ Ｐゴシック" panose="020B0600070205080204" pitchFamily="34" charset="-128"/>
              </a:rPr>
              <a:t>(when entering harbour)</a:t>
            </a:r>
          </a:p>
        </p:txBody>
      </p:sp>
      <p:pic>
        <p:nvPicPr>
          <p:cNvPr id="60452" name="Picture 36" descr="sailboat-beamreach">
            <a:extLst>
              <a:ext uri="{FF2B5EF4-FFF2-40B4-BE49-F238E27FC236}">
                <a16:creationId xmlns:a16="http://schemas.microsoft.com/office/drawing/2014/main" id="{D7161149-B325-2A4C-9298-8C124C7F3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2714625"/>
            <a:ext cx="9715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53" name="Picture 37" descr="sailboat-downwind">
            <a:extLst>
              <a:ext uri="{FF2B5EF4-FFF2-40B4-BE49-F238E27FC236}">
                <a16:creationId xmlns:a16="http://schemas.microsoft.com/office/drawing/2014/main" id="{5C8CA594-9770-B345-A19A-5D634F994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714625"/>
            <a:ext cx="9715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54" name="Line 38">
            <a:extLst>
              <a:ext uri="{FF2B5EF4-FFF2-40B4-BE49-F238E27FC236}">
                <a16:creationId xmlns:a16="http://schemas.microsoft.com/office/drawing/2014/main" id="{F22F4208-160E-884A-B7DA-0D50F124DD1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48575" y="3000375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0459" name="Picture 43" descr="sailboat-dead">
            <a:extLst>
              <a:ext uri="{FF2B5EF4-FFF2-40B4-BE49-F238E27FC236}">
                <a16:creationId xmlns:a16="http://schemas.microsoft.com/office/drawing/2014/main" id="{337ACB95-9A30-0F40-A7DA-EA19FA6235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2838450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0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0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0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0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0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0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60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58" grpId="0" animBg="1"/>
      <p:bldP spid="60457" grpId="0" animBg="1"/>
      <p:bldP spid="60456" grpId="0" animBg="1"/>
      <p:bldP spid="60420" grpId="0" animBg="1"/>
      <p:bldP spid="60421" grpId="0" animBg="1"/>
      <p:bldP spid="60429" grpId="0" animBg="1"/>
      <p:bldP spid="60430" grpId="0" animBg="1"/>
      <p:bldP spid="60432" grpId="0" animBg="1"/>
      <p:bldP spid="60442" grpId="0" animBg="1"/>
      <p:bldP spid="60443" grpId="0" animBg="1"/>
      <p:bldP spid="60444" grpId="0" animBg="1"/>
      <p:bldP spid="60445" grpId="0" animBg="1"/>
      <p:bldP spid="60446" grpId="0" animBg="1"/>
      <p:bldP spid="60448" grpId="0" animBg="1"/>
      <p:bldP spid="60450" grpId="0" animBg="1"/>
      <p:bldP spid="6045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Footer Placeholder 4">
            <a:extLst>
              <a:ext uri="{FF2B5EF4-FFF2-40B4-BE49-F238E27FC236}">
                <a16:creationId xmlns:a16="http://schemas.microsoft.com/office/drawing/2014/main" id="{6827B6A7-E644-9A44-92FA-7FADF2E5D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43A4C349-D877-5E42-A7E4-F1298811B6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Priority rules</a:t>
            </a:r>
          </a:p>
        </p:txBody>
      </p:sp>
      <p:sp>
        <p:nvSpPr>
          <p:cNvPr id="34819" name="AutoShape 10">
            <a:extLst>
              <a:ext uri="{FF2B5EF4-FFF2-40B4-BE49-F238E27FC236}">
                <a16:creationId xmlns:a16="http://schemas.microsoft.com/office/drawing/2014/main" id="{889A1521-CE5F-824E-84A0-052B7C8DC63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307931" y="550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sp>
        <p:nvSpPr>
          <p:cNvPr id="34820" name="AutoShape 11">
            <a:extLst>
              <a:ext uri="{FF2B5EF4-FFF2-40B4-BE49-F238E27FC236}">
                <a16:creationId xmlns:a16="http://schemas.microsoft.com/office/drawing/2014/main" id="{E68F1C8A-6CC3-F049-AEBF-F44388D0489B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783556" y="550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pic>
        <p:nvPicPr>
          <p:cNvPr id="50183" name="Picture 7" descr="sailboat-upwind">
            <a:extLst>
              <a:ext uri="{FF2B5EF4-FFF2-40B4-BE49-F238E27FC236}">
                <a16:creationId xmlns:a16="http://schemas.microsoft.com/office/drawing/2014/main" id="{4800AEA2-1108-1046-85AD-F9CC21BAE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443980">
            <a:off x="6056313" y="2101850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96" name="AutoShape 20">
            <a:extLst>
              <a:ext uri="{FF2B5EF4-FFF2-40B4-BE49-F238E27FC236}">
                <a16:creationId xmlns:a16="http://schemas.microsoft.com/office/drawing/2014/main" id="{E6FA51A0-25A4-3645-834B-563455913A6B}"/>
              </a:ext>
            </a:extLst>
          </p:cNvPr>
          <p:cNvSpPr>
            <a:spLocks noChangeArrowheads="1"/>
          </p:cNvSpPr>
          <p:nvPr/>
        </p:nvSpPr>
        <p:spPr bwMode="auto">
          <a:xfrm rot="2161772">
            <a:off x="5257800" y="1828800"/>
            <a:ext cx="976313" cy="257175"/>
          </a:xfrm>
          <a:prstGeom prst="leftArrow">
            <a:avLst>
              <a:gd name="adj1" fmla="val 33333"/>
              <a:gd name="adj2" fmla="val 75311"/>
            </a:avLst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50195" name="Picture 19" descr="sailboat-beamreach">
            <a:extLst>
              <a:ext uri="{FF2B5EF4-FFF2-40B4-BE49-F238E27FC236}">
                <a16:creationId xmlns:a16="http://schemas.microsoft.com/office/drawing/2014/main" id="{09D15771-6E9B-E24E-A19E-1517C00C1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630076">
            <a:off x="6280150" y="1368425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97" name="AutoShape 21">
            <a:extLst>
              <a:ext uri="{FF2B5EF4-FFF2-40B4-BE49-F238E27FC236}">
                <a16:creationId xmlns:a16="http://schemas.microsoft.com/office/drawing/2014/main" id="{BD7C8886-AAD2-2248-981B-A82E78477539}"/>
              </a:ext>
            </a:extLst>
          </p:cNvPr>
          <p:cNvSpPr>
            <a:spLocks noChangeArrowheads="1"/>
          </p:cNvSpPr>
          <p:nvPr/>
        </p:nvSpPr>
        <p:spPr bwMode="auto">
          <a:xfrm rot="-5588957">
            <a:off x="5512594" y="1116806"/>
            <a:ext cx="814388" cy="5619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905 h 21600"/>
              <a:gd name="T14" fmla="*/ 20811 w 21600"/>
              <a:gd name="T15" fmla="*/ 725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7516" y="0"/>
                </a:lnTo>
                <a:lnTo>
                  <a:pt x="17516" y="4905"/>
                </a:lnTo>
                <a:lnTo>
                  <a:pt x="12427" y="4905"/>
                </a:lnTo>
                <a:cubicBezTo>
                  <a:pt x="5564" y="4905"/>
                  <a:pt x="0" y="8152"/>
                  <a:pt x="0" y="12158"/>
                </a:cubicBezTo>
                <a:lnTo>
                  <a:pt x="0" y="21600"/>
                </a:lnTo>
                <a:lnTo>
                  <a:pt x="2400" y="21600"/>
                </a:lnTo>
                <a:lnTo>
                  <a:pt x="2400" y="12158"/>
                </a:lnTo>
                <a:cubicBezTo>
                  <a:pt x="2400" y="9449"/>
                  <a:pt x="6889" y="7253"/>
                  <a:pt x="12427" y="7253"/>
                </a:cubicBezTo>
                <a:lnTo>
                  <a:pt x="17516" y="7253"/>
                </a:lnTo>
                <a:lnTo>
                  <a:pt x="1751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sailboat-upwind-m">
            <a:extLst>
              <a:ext uri="{FF2B5EF4-FFF2-40B4-BE49-F238E27FC236}">
                <a16:creationId xmlns:a16="http://schemas.microsoft.com/office/drawing/2014/main" id="{83B0AA8B-0461-3643-972C-3CD6D08E5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45304">
            <a:off x="384175" y="2206625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8" name="AutoShape 12">
            <a:extLst>
              <a:ext uri="{FF2B5EF4-FFF2-40B4-BE49-F238E27FC236}">
                <a16:creationId xmlns:a16="http://schemas.microsoft.com/office/drawing/2014/main" id="{CDD13401-6016-7848-AE84-A459932E5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990600"/>
            <a:ext cx="2286000" cy="609600"/>
          </a:xfrm>
          <a:prstGeom prst="wedgeRoundRectCallout">
            <a:avLst>
              <a:gd name="adj1" fmla="val -43125"/>
              <a:gd name="adj2" fmla="val 113542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starboard tack boat</a:t>
            </a:r>
            <a:br>
              <a:rPr lang="en-US" altLang="en-US" sz="1600"/>
            </a:br>
            <a:r>
              <a:rPr lang="en-US" altLang="en-US" sz="1600"/>
              <a:t>(wind from starboard)</a:t>
            </a:r>
          </a:p>
        </p:txBody>
      </p:sp>
      <p:pic>
        <p:nvPicPr>
          <p:cNvPr id="50189" name="Picture 13" descr="sailboat-beamreach">
            <a:extLst>
              <a:ext uri="{FF2B5EF4-FFF2-40B4-BE49-F238E27FC236}">
                <a16:creationId xmlns:a16="http://schemas.microsoft.com/office/drawing/2014/main" id="{62BD0FDB-B12C-7447-B706-EFF8ADC50E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2701">
            <a:off x="2212975" y="1825625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92" name="AutoShape 16">
            <a:extLst>
              <a:ext uri="{FF2B5EF4-FFF2-40B4-BE49-F238E27FC236}">
                <a16:creationId xmlns:a16="http://schemas.microsoft.com/office/drawing/2014/main" id="{99FEB5FC-9BFC-0940-8AED-F6EB83BC138C}"/>
              </a:ext>
            </a:extLst>
          </p:cNvPr>
          <p:cNvSpPr>
            <a:spLocks noChangeArrowheads="1"/>
          </p:cNvSpPr>
          <p:nvPr/>
        </p:nvSpPr>
        <p:spPr bwMode="auto">
          <a:xfrm rot="1220358">
            <a:off x="1295400" y="1733550"/>
            <a:ext cx="976313" cy="257175"/>
          </a:xfrm>
          <a:prstGeom prst="leftArrow">
            <a:avLst>
              <a:gd name="adj1" fmla="val 33333"/>
              <a:gd name="adj2" fmla="val 75311"/>
            </a:avLst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0193" name="AutoShape 17">
            <a:extLst>
              <a:ext uri="{FF2B5EF4-FFF2-40B4-BE49-F238E27FC236}">
                <a16:creationId xmlns:a16="http://schemas.microsoft.com/office/drawing/2014/main" id="{B6E30F09-5BC6-4546-846F-DF8F96B9B95E}"/>
              </a:ext>
            </a:extLst>
          </p:cNvPr>
          <p:cNvSpPr>
            <a:spLocks noChangeArrowheads="1"/>
          </p:cNvSpPr>
          <p:nvPr/>
        </p:nvSpPr>
        <p:spPr bwMode="auto">
          <a:xfrm rot="2801912">
            <a:off x="1092994" y="2107406"/>
            <a:ext cx="814388" cy="5619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905 h 21600"/>
              <a:gd name="T14" fmla="*/ 20811 w 21600"/>
              <a:gd name="T15" fmla="*/ 725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7516" y="0"/>
                </a:lnTo>
                <a:lnTo>
                  <a:pt x="17516" y="4905"/>
                </a:lnTo>
                <a:lnTo>
                  <a:pt x="12427" y="4905"/>
                </a:lnTo>
                <a:cubicBezTo>
                  <a:pt x="5564" y="4905"/>
                  <a:pt x="0" y="8152"/>
                  <a:pt x="0" y="12158"/>
                </a:cubicBezTo>
                <a:lnTo>
                  <a:pt x="0" y="21600"/>
                </a:lnTo>
                <a:lnTo>
                  <a:pt x="2400" y="21600"/>
                </a:lnTo>
                <a:lnTo>
                  <a:pt x="2400" y="12158"/>
                </a:lnTo>
                <a:cubicBezTo>
                  <a:pt x="2400" y="9449"/>
                  <a:pt x="6889" y="7253"/>
                  <a:pt x="12427" y="7253"/>
                </a:cubicBezTo>
                <a:lnTo>
                  <a:pt x="17516" y="7253"/>
                </a:lnTo>
                <a:lnTo>
                  <a:pt x="1751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94" name="Text Box 18">
            <a:extLst>
              <a:ext uri="{FF2B5EF4-FFF2-40B4-BE49-F238E27FC236}">
                <a16:creationId xmlns:a16="http://schemas.microsoft.com/office/drawing/2014/main" id="{EE25797D-D2C0-B746-994D-A83B19CA3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795588"/>
            <a:ext cx="3333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/>
              <a:t>Port tack boat must keep clear </a:t>
            </a:r>
            <a:br>
              <a:rPr lang="en-US" altLang="en-US" sz="1800"/>
            </a:br>
            <a:r>
              <a:rPr lang="en-US" altLang="en-US" sz="1800"/>
              <a:t>of starboard tack boat</a:t>
            </a:r>
          </a:p>
        </p:txBody>
      </p:sp>
      <p:sp>
        <p:nvSpPr>
          <p:cNvPr id="50198" name="AutoShape 22">
            <a:extLst>
              <a:ext uri="{FF2B5EF4-FFF2-40B4-BE49-F238E27FC236}">
                <a16:creationId xmlns:a16="http://schemas.microsoft.com/office/drawing/2014/main" id="{62ED2FCA-A472-5F41-8303-4E053A6FDF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990600"/>
            <a:ext cx="1600200" cy="381000"/>
          </a:xfrm>
          <a:prstGeom prst="wedgeRoundRectCallout">
            <a:avLst>
              <a:gd name="adj1" fmla="val -26190"/>
              <a:gd name="adj2" fmla="val 312083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port tack boat</a:t>
            </a:r>
          </a:p>
        </p:txBody>
      </p:sp>
      <p:sp>
        <p:nvSpPr>
          <p:cNvPr id="50199" name="AutoShape 23">
            <a:extLst>
              <a:ext uri="{FF2B5EF4-FFF2-40B4-BE49-F238E27FC236}">
                <a16:creationId xmlns:a16="http://schemas.microsoft.com/office/drawing/2014/main" id="{19C87158-9C2A-CF40-BC87-C9DC45272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990600"/>
            <a:ext cx="1447800" cy="609600"/>
          </a:xfrm>
          <a:prstGeom prst="wedgeRoundRectCallout">
            <a:avLst>
              <a:gd name="adj1" fmla="val -67106"/>
              <a:gd name="adj2" fmla="val 69273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windward boat</a:t>
            </a:r>
          </a:p>
        </p:txBody>
      </p:sp>
      <p:sp>
        <p:nvSpPr>
          <p:cNvPr id="50200" name="Text Box 24">
            <a:extLst>
              <a:ext uri="{FF2B5EF4-FFF2-40B4-BE49-F238E27FC236}">
                <a16:creationId xmlns:a16="http://schemas.microsoft.com/office/drawing/2014/main" id="{1663F4B9-12EA-D94B-8A48-2E7492581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2895600"/>
            <a:ext cx="3448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/>
              <a:t>Windward boat must keep clear </a:t>
            </a:r>
            <a:br>
              <a:rPr lang="en-US" altLang="en-US" sz="1800"/>
            </a:br>
            <a:r>
              <a:rPr lang="en-US" altLang="en-US" sz="1800"/>
              <a:t>of boats to leeward</a:t>
            </a:r>
          </a:p>
        </p:txBody>
      </p:sp>
      <p:pic>
        <p:nvPicPr>
          <p:cNvPr id="50201" name="Picture 25" descr="sailboat-beamreach-m">
            <a:extLst>
              <a:ext uri="{FF2B5EF4-FFF2-40B4-BE49-F238E27FC236}">
                <a16:creationId xmlns:a16="http://schemas.microsoft.com/office/drawing/2014/main" id="{524571BF-1B61-7249-B221-7AAFBC79D4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616450"/>
            <a:ext cx="9715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202" name="Picture 26" descr="sailboat-beamreach-m">
            <a:extLst>
              <a:ext uri="{FF2B5EF4-FFF2-40B4-BE49-F238E27FC236}">
                <a16:creationId xmlns:a16="http://schemas.microsoft.com/office/drawing/2014/main" id="{57458844-E212-D24D-BBED-CE734D991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8" y="4616450"/>
            <a:ext cx="9715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203" name="AutoShape 27">
            <a:extLst>
              <a:ext uri="{FF2B5EF4-FFF2-40B4-BE49-F238E27FC236}">
                <a16:creationId xmlns:a16="http://schemas.microsoft.com/office/drawing/2014/main" id="{1C96C41F-B4B2-F34A-9FF6-C0A77AD4EDF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3262313" y="4768850"/>
            <a:ext cx="471487" cy="257175"/>
          </a:xfrm>
          <a:prstGeom prst="leftArrow">
            <a:avLst>
              <a:gd name="adj1" fmla="val 25926"/>
              <a:gd name="adj2" fmla="val 54932"/>
            </a:avLst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0205" name="AutoShape 29">
            <a:extLst>
              <a:ext uri="{FF2B5EF4-FFF2-40B4-BE49-F238E27FC236}">
                <a16:creationId xmlns:a16="http://schemas.microsoft.com/office/drawing/2014/main" id="{F3126370-0B72-C548-B0F3-DE9427C3A8E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600200" y="4845050"/>
            <a:ext cx="504825" cy="5619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942 h 21600"/>
              <a:gd name="T14" fmla="*/ 20590 w 21600"/>
              <a:gd name="T15" fmla="*/ 721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6199" y="0"/>
                </a:lnTo>
                <a:lnTo>
                  <a:pt x="16199" y="4942"/>
                </a:lnTo>
                <a:lnTo>
                  <a:pt x="12427" y="4942"/>
                </a:lnTo>
                <a:cubicBezTo>
                  <a:pt x="5564" y="4942"/>
                  <a:pt x="0" y="8173"/>
                  <a:pt x="0" y="12158"/>
                </a:cubicBezTo>
                <a:lnTo>
                  <a:pt x="0" y="21600"/>
                </a:lnTo>
                <a:lnTo>
                  <a:pt x="2324" y="21600"/>
                </a:lnTo>
                <a:lnTo>
                  <a:pt x="2324" y="12158"/>
                </a:lnTo>
                <a:cubicBezTo>
                  <a:pt x="2324" y="9429"/>
                  <a:pt x="6847" y="7216"/>
                  <a:pt x="12427" y="7216"/>
                </a:cubicBezTo>
                <a:lnTo>
                  <a:pt x="16199" y="7216"/>
                </a:lnTo>
                <a:lnTo>
                  <a:pt x="16199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206" name="AutoShape 30">
            <a:extLst>
              <a:ext uri="{FF2B5EF4-FFF2-40B4-BE49-F238E27FC236}">
                <a16:creationId xmlns:a16="http://schemas.microsoft.com/office/drawing/2014/main" id="{E481282A-70D7-4F41-B0C0-08109CF264EC}"/>
              </a:ext>
            </a:extLst>
          </p:cNvPr>
          <p:cNvSpPr>
            <a:spLocks noChangeArrowheads="1"/>
          </p:cNvSpPr>
          <p:nvPr/>
        </p:nvSpPr>
        <p:spPr bwMode="auto">
          <a:xfrm rot="16200000" flipV="1">
            <a:off x="1633538" y="4411662"/>
            <a:ext cx="457200" cy="5619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942 h 21600"/>
              <a:gd name="T14" fmla="*/ 20590 w 21600"/>
              <a:gd name="T15" fmla="*/ 721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6199" y="0"/>
                </a:lnTo>
                <a:lnTo>
                  <a:pt x="16199" y="4942"/>
                </a:lnTo>
                <a:lnTo>
                  <a:pt x="12427" y="4942"/>
                </a:lnTo>
                <a:cubicBezTo>
                  <a:pt x="5564" y="4942"/>
                  <a:pt x="0" y="8173"/>
                  <a:pt x="0" y="12158"/>
                </a:cubicBezTo>
                <a:lnTo>
                  <a:pt x="0" y="21600"/>
                </a:lnTo>
                <a:lnTo>
                  <a:pt x="2324" y="21600"/>
                </a:lnTo>
                <a:lnTo>
                  <a:pt x="2324" y="12158"/>
                </a:lnTo>
                <a:cubicBezTo>
                  <a:pt x="2324" y="9429"/>
                  <a:pt x="6847" y="7216"/>
                  <a:pt x="12427" y="7216"/>
                </a:cubicBezTo>
                <a:lnTo>
                  <a:pt x="16199" y="7216"/>
                </a:lnTo>
                <a:lnTo>
                  <a:pt x="16199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207" name="Text Box 31">
            <a:extLst>
              <a:ext uri="{FF2B5EF4-FFF2-40B4-BE49-F238E27FC236}">
                <a16:creationId xmlns:a16="http://schemas.microsoft.com/office/drawing/2014/main" id="{CD47347F-F644-B24C-9D2D-672871C05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5454650"/>
            <a:ext cx="3651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/>
              <a:t>Boat clear astern must keep clear </a:t>
            </a:r>
            <a:br>
              <a:rPr lang="en-US" altLang="en-US" sz="1800"/>
            </a:br>
            <a:r>
              <a:rPr lang="en-US" altLang="en-US" sz="1800"/>
              <a:t>of slower boat in front</a:t>
            </a:r>
          </a:p>
        </p:txBody>
      </p:sp>
      <p:sp>
        <p:nvSpPr>
          <p:cNvPr id="50208" name="AutoShape 32">
            <a:extLst>
              <a:ext uri="{FF2B5EF4-FFF2-40B4-BE49-F238E27FC236}">
                <a16:creationId xmlns:a16="http://schemas.microsoft.com/office/drawing/2014/main" id="{FD4F73E5-C444-704B-809B-3B8CA9223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2438400"/>
            <a:ext cx="1447800" cy="381000"/>
          </a:xfrm>
          <a:prstGeom prst="wedgeRoundRectCallout">
            <a:avLst>
              <a:gd name="adj1" fmla="val -75657"/>
              <a:gd name="adj2" fmla="val -1250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leeward boat</a:t>
            </a:r>
          </a:p>
        </p:txBody>
      </p:sp>
      <p:pic>
        <p:nvPicPr>
          <p:cNvPr id="50211" name="Picture 35" descr="motorboat">
            <a:extLst>
              <a:ext uri="{FF2B5EF4-FFF2-40B4-BE49-F238E27FC236}">
                <a16:creationId xmlns:a16="http://schemas.microsoft.com/office/drawing/2014/main" id="{E5581660-AD18-694F-BBF9-4417AD1B1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745285">
            <a:off x="7089775" y="4384675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214" name="AutoShape 38">
            <a:extLst>
              <a:ext uri="{FF2B5EF4-FFF2-40B4-BE49-F238E27FC236}">
                <a16:creationId xmlns:a16="http://schemas.microsoft.com/office/drawing/2014/main" id="{D001ED22-5EE7-A54A-BED1-B5911223C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625850"/>
            <a:ext cx="2438400" cy="609600"/>
          </a:xfrm>
          <a:prstGeom prst="wedgeRoundRectCallout">
            <a:avLst>
              <a:gd name="adj1" fmla="val -27407"/>
              <a:gd name="adj2" fmla="val 114843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boat clear astern (behind another boat)</a:t>
            </a:r>
          </a:p>
        </p:txBody>
      </p:sp>
      <p:pic>
        <p:nvPicPr>
          <p:cNvPr id="50215" name="Picture 39" descr="sailboat-downwind-m">
            <a:extLst>
              <a:ext uri="{FF2B5EF4-FFF2-40B4-BE49-F238E27FC236}">
                <a16:creationId xmlns:a16="http://schemas.microsoft.com/office/drawing/2014/main" id="{FC11B7C8-B850-EF46-A9B6-768334E42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57957">
            <a:off x="5638800" y="3778250"/>
            <a:ext cx="8128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216" name="AutoShape 40">
            <a:extLst>
              <a:ext uri="{FF2B5EF4-FFF2-40B4-BE49-F238E27FC236}">
                <a16:creationId xmlns:a16="http://schemas.microsoft.com/office/drawing/2014/main" id="{3EB75F02-C929-1A47-BD72-6A7AFB56F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3930650"/>
            <a:ext cx="1447800" cy="381000"/>
          </a:xfrm>
          <a:prstGeom prst="wedgeRoundRectCallout">
            <a:avLst>
              <a:gd name="adj1" fmla="val -37282"/>
              <a:gd name="adj2" fmla="val 113750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motor boat</a:t>
            </a:r>
          </a:p>
        </p:txBody>
      </p:sp>
      <p:sp>
        <p:nvSpPr>
          <p:cNvPr id="50217" name="AutoShape 41">
            <a:extLst>
              <a:ext uri="{FF2B5EF4-FFF2-40B4-BE49-F238E27FC236}">
                <a16:creationId xmlns:a16="http://schemas.microsoft.com/office/drawing/2014/main" id="{5B819282-B2B7-E540-9589-4915974A57CC}"/>
              </a:ext>
            </a:extLst>
          </p:cNvPr>
          <p:cNvSpPr>
            <a:spLocks noChangeArrowheads="1"/>
          </p:cNvSpPr>
          <p:nvPr/>
        </p:nvSpPr>
        <p:spPr bwMode="auto">
          <a:xfrm rot="-4634973">
            <a:off x="6446044" y="3942556"/>
            <a:ext cx="814388" cy="5619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905 h 21600"/>
              <a:gd name="T14" fmla="*/ 20811 w 21600"/>
              <a:gd name="T15" fmla="*/ 725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7516" y="0"/>
                </a:lnTo>
                <a:lnTo>
                  <a:pt x="17516" y="4905"/>
                </a:lnTo>
                <a:lnTo>
                  <a:pt x="12427" y="4905"/>
                </a:lnTo>
                <a:cubicBezTo>
                  <a:pt x="5564" y="4905"/>
                  <a:pt x="0" y="8152"/>
                  <a:pt x="0" y="12158"/>
                </a:cubicBezTo>
                <a:lnTo>
                  <a:pt x="0" y="21600"/>
                </a:lnTo>
                <a:lnTo>
                  <a:pt x="2400" y="21600"/>
                </a:lnTo>
                <a:lnTo>
                  <a:pt x="2400" y="12158"/>
                </a:lnTo>
                <a:cubicBezTo>
                  <a:pt x="2400" y="9449"/>
                  <a:pt x="6889" y="7253"/>
                  <a:pt x="12427" y="7253"/>
                </a:cubicBezTo>
                <a:lnTo>
                  <a:pt x="17516" y="7253"/>
                </a:lnTo>
                <a:lnTo>
                  <a:pt x="1751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218" name="AutoShape 42">
            <a:extLst>
              <a:ext uri="{FF2B5EF4-FFF2-40B4-BE49-F238E27FC236}">
                <a16:creationId xmlns:a16="http://schemas.microsoft.com/office/drawing/2014/main" id="{39F72E2D-7F06-FE48-94C1-F56C2F6AD3EC}"/>
              </a:ext>
            </a:extLst>
          </p:cNvPr>
          <p:cNvSpPr>
            <a:spLocks noChangeArrowheads="1"/>
          </p:cNvSpPr>
          <p:nvPr/>
        </p:nvSpPr>
        <p:spPr bwMode="auto">
          <a:xfrm rot="-7993066">
            <a:off x="6288881" y="4747419"/>
            <a:ext cx="976313" cy="257175"/>
          </a:xfrm>
          <a:prstGeom prst="leftArrow">
            <a:avLst>
              <a:gd name="adj1" fmla="val 33333"/>
              <a:gd name="adj2" fmla="val 75311"/>
            </a:avLst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0219" name="AutoShape 43">
            <a:extLst>
              <a:ext uri="{FF2B5EF4-FFF2-40B4-BE49-F238E27FC236}">
                <a16:creationId xmlns:a16="http://schemas.microsoft.com/office/drawing/2014/main" id="{D6276C5A-09E1-6E41-988E-429752745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4921250"/>
            <a:ext cx="1447800" cy="381000"/>
          </a:xfrm>
          <a:prstGeom prst="wedgeRoundRectCallout">
            <a:avLst>
              <a:gd name="adj1" fmla="val 38815"/>
              <a:gd name="adj2" fmla="val -144583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/>
              <a:t>sailing boat</a:t>
            </a:r>
          </a:p>
        </p:txBody>
      </p:sp>
      <p:sp>
        <p:nvSpPr>
          <p:cNvPr id="50220" name="Text Box 44">
            <a:extLst>
              <a:ext uri="{FF2B5EF4-FFF2-40B4-BE49-F238E27FC236}">
                <a16:creationId xmlns:a16="http://schemas.microsoft.com/office/drawing/2014/main" id="{B0D9B7FC-482E-794E-9175-726F1545A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5410200"/>
            <a:ext cx="2813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/>
              <a:t>Sailing boat has a priority </a:t>
            </a:r>
            <a:br>
              <a:rPr lang="en-US" altLang="en-US" sz="1800"/>
            </a:br>
            <a:r>
              <a:rPr lang="en-US" altLang="en-US" sz="1800"/>
              <a:t>over motorboats</a:t>
            </a:r>
          </a:p>
        </p:txBody>
      </p:sp>
      <p:sp>
        <p:nvSpPr>
          <p:cNvPr id="50221" name="Text Box 45">
            <a:extLst>
              <a:ext uri="{FF2B5EF4-FFF2-40B4-BE49-F238E27FC236}">
                <a16:creationId xmlns:a16="http://schemas.microsoft.com/office/drawing/2014/main" id="{90EC62A5-E7DE-474A-A518-0C96DB02B1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6019800"/>
            <a:ext cx="2976563" cy="39687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 b="1">
                <a:solidFill>
                  <a:srgbClr val="FF3300"/>
                </a:solidFill>
              </a:rPr>
              <a:t>There are exceptions!!!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0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0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0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0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0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0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0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6" grpId="0" animBg="1"/>
      <p:bldP spid="50188" grpId="0" animBg="1"/>
      <p:bldP spid="50192" grpId="0" animBg="1"/>
      <p:bldP spid="50194" grpId="0"/>
      <p:bldP spid="50198" grpId="0" animBg="1"/>
      <p:bldP spid="50199" grpId="0" animBg="1"/>
      <p:bldP spid="50200" grpId="0"/>
      <p:bldP spid="50203" grpId="0" animBg="1"/>
      <p:bldP spid="50207" grpId="0"/>
      <p:bldP spid="50208" grpId="0" animBg="1"/>
      <p:bldP spid="50214" grpId="0" animBg="1"/>
      <p:bldP spid="50216" grpId="0" animBg="1"/>
      <p:bldP spid="50218" grpId="0" animBg="1"/>
      <p:bldP spid="50219" grpId="0" animBg="1"/>
      <p:bldP spid="50220" grpId="0"/>
      <p:bldP spid="502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Footer Placeholder 4">
            <a:extLst>
              <a:ext uri="{FF2B5EF4-FFF2-40B4-BE49-F238E27FC236}">
                <a16:creationId xmlns:a16="http://schemas.microsoft.com/office/drawing/2014/main" id="{25344802-587A-6942-9082-F56BFE533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631665C2-3335-9345-8133-C6B8914BB1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Distance, speed etc.</a:t>
            </a: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86D04E27-9820-8C43-9C2E-CA15B7D8B9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rgbClr val="080808"/>
              </a:buClr>
            </a:pPr>
            <a:r>
              <a:rPr lang="en-US" altLang="en-US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1 nautical mile</a:t>
            </a:r>
            <a:r>
              <a:rPr lang="en-US" altLang="en-US" dirty="0">
                <a:ea typeface="ＭＳ Ｐゴシック" panose="020B0600070205080204" pitchFamily="34" charset="-128"/>
              </a:rPr>
              <a:t> (nm) is </a:t>
            </a:r>
            <a:r>
              <a:rPr lang="en-US" altLang="en-US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1852 </a:t>
            </a:r>
            <a:r>
              <a:rPr lang="en-US" altLang="en-US" dirty="0">
                <a:ea typeface="ＭＳ Ｐゴシック" panose="020B0600070205080204" pitchFamily="34" charset="-128"/>
              </a:rPr>
              <a:t>meters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(length of 1 minute of arc on the equator)</a:t>
            </a:r>
          </a:p>
          <a:p>
            <a:pPr eaLnBrk="1" hangingPunct="1">
              <a:buClr>
                <a:srgbClr val="080808"/>
              </a:buClr>
            </a:pPr>
            <a:r>
              <a:rPr lang="en-US" altLang="en-US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1 knot</a:t>
            </a:r>
            <a:r>
              <a:rPr lang="en-US" altLang="en-US" dirty="0">
                <a:ea typeface="ＭＳ Ｐゴシック" panose="020B0600070205080204" pitchFamily="34" charset="-128"/>
              </a:rPr>
              <a:t> (</a:t>
            </a:r>
            <a:r>
              <a:rPr lang="en-US" altLang="en-US" dirty="0" err="1">
                <a:ea typeface="ＭＳ Ｐゴシック" panose="020B0600070205080204" pitchFamily="34" charset="-128"/>
              </a:rPr>
              <a:t>kn</a:t>
            </a:r>
            <a:r>
              <a:rPr lang="en-US" altLang="en-US" dirty="0">
                <a:ea typeface="ＭＳ Ｐゴシック" panose="020B0600070205080204" pitchFamily="34" charset="-128"/>
              </a:rPr>
              <a:t>) is 1 nautical mile per hour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(2 knots = 1 m/s)</a:t>
            </a:r>
          </a:p>
          <a:p>
            <a:pPr eaLnBrk="1" hangingPunct="1">
              <a:buClr>
                <a:srgbClr val="080808"/>
              </a:buClr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>
              <a:buClr>
                <a:srgbClr val="080808"/>
              </a:buClr>
            </a:pPr>
            <a:r>
              <a:rPr lang="en-US" altLang="en-US" dirty="0">
                <a:ea typeface="ＭＳ Ｐゴシック" panose="020B0600070205080204" pitchFamily="34" charset="-128"/>
              </a:rPr>
              <a:t>(YCC) boats - usually 3</a:t>
            </a:r>
            <a:r>
              <a:rPr lang="pl-PL" altLang="en-US" dirty="0">
                <a:ea typeface="ＭＳ Ｐゴシック" panose="020B0600070205080204" pitchFamily="34" charset="-128"/>
              </a:rPr>
              <a:t> to 5 </a:t>
            </a:r>
            <a:r>
              <a:rPr lang="pl-PL" altLang="en-US" dirty="0" err="1">
                <a:ea typeface="ＭＳ Ｐゴシック" panose="020B0600070205080204" pitchFamily="34" charset="-128"/>
              </a:rPr>
              <a:t>knots</a:t>
            </a:r>
            <a:r>
              <a:rPr lang="pl-PL" altLang="en-US" dirty="0">
                <a:ea typeface="ＭＳ Ｐゴシック" panose="020B0600070205080204" pitchFamily="34" charset="-128"/>
              </a:rPr>
              <a:t>,</a:t>
            </a:r>
            <a:br>
              <a:rPr lang="pl-PL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up to 7-10 knots</a:t>
            </a:r>
            <a:r>
              <a:rPr lang="pl-PL" altLang="en-US" dirty="0">
                <a:ea typeface="ＭＳ Ｐゴシック" panose="020B0600070205080204" pitchFamily="34" charset="-128"/>
              </a:rPr>
              <a:t> (</a:t>
            </a:r>
            <a:r>
              <a:rPr lang="en-US" altLang="en-US" dirty="0">
                <a:ea typeface="ＭＳ Ｐゴシック" panose="020B0600070205080204" pitchFamily="34" charset="-128"/>
              </a:rPr>
              <a:t>could be more for </a:t>
            </a:r>
            <a:r>
              <a:rPr lang="en-US" altLang="en-US">
                <a:ea typeface="ＭＳ Ｐゴシック" panose="020B0600070205080204" pitchFamily="34" charset="-128"/>
              </a:rPr>
              <a:t>planing</a:t>
            </a:r>
            <a:r>
              <a:rPr lang="en-US" altLang="en-US" dirty="0">
                <a:ea typeface="ＭＳ Ｐゴシック" panose="020B0600070205080204" pitchFamily="34" charset="-128"/>
              </a:rPr>
              <a:t> dinghies</a:t>
            </a:r>
            <a:r>
              <a:rPr lang="pl-PL" altLang="en-US" dirty="0">
                <a:ea typeface="ＭＳ Ｐゴシック" panose="020B0600070205080204" pitchFamily="34" charset="-128"/>
              </a:rPr>
              <a:t>)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Footer Placeholder 5">
            <a:extLst>
              <a:ext uri="{FF2B5EF4-FFF2-40B4-BE49-F238E27FC236}">
                <a16:creationId xmlns:a16="http://schemas.microsoft.com/office/drawing/2014/main" id="{BFF14049-BD55-254C-B381-CAD14A0E5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27733BF6-4351-684F-AA1D-89D1A1E123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Wind – Beaufort scale</a:t>
            </a:r>
          </a:p>
        </p:txBody>
      </p:sp>
      <p:graphicFrame>
        <p:nvGraphicFramePr>
          <p:cNvPr id="66563" name="Group 3">
            <a:extLst>
              <a:ext uri="{FF2B5EF4-FFF2-40B4-BE49-F238E27FC236}">
                <a16:creationId xmlns:a16="http://schemas.microsoft.com/office/drawing/2014/main" id="{1CAACA02-4F88-444A-B2DB-C97118961580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228600" y="990600"/>
          <a:ext cx="8763000" cy="5151432"/>
        </p:xfrm>
        <a:graphic>
          <a:graphicData uri="http://schemas.openxmlformats.org/drawingml/2006/table">
            <a:tbl>
              <a:tblPr/>
              <a:tblGrid>
                <a:gridCol w="54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4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2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0-1 knots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0-1 km/h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flat water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1-3 knots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2-5 km/h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ripple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4-6 knots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6-11 km/h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wavelets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7-10 knots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12-19 km/h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large wavelets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11-16 knots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19-28 km/h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small waves, white horses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17-21 knots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29-38 km/h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long moderate waves, many white horses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22-27 knots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39-49 km/h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large breaking waves, white foam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28-33 knots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50-61 km/h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34-40 knots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62-74 km/h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41-47 knots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75-87 km/h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48-55 knots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88-102 km/h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56-63 knots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103-117 km/h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64+ knots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118+ km/h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air is filled with foam and spray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6635" name="Text Box 75">
            <a:extLst>
              <a:ext uri="{FF2B5EF4-FFF2-40B4-BE49-F238E27FC236}">
                <a16:creationId xmlns:a16="http://schemas.microsoft.com/office/drawing/2014/main" id="{B5E7B624-88F8-084D-8983-9EFAD18EDB3B}"/>
              </a:ext>
            </a:extLst>
          </p:cNvPr>
          <p:cNvSpPr txBox="1">
            <a:spLocks noChangeArrowheads="1"/>
          </p:cNvSpPr>
          <p:nvPr/>
        </p:nvSpPr>
        <p:spPr bwMode="auto">
          <a:xfrm rot="-1128713">
            <a:off x="3581400" y="4572000"/>
            <a:ext cx="5297488" cy="3048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b="1"/>
              <a:t>Hopefully you won</a:t>
            </a:r>
            <a:r>
              <a:rPr lang="ja-JP" altLang="en-US" b="1"/>
              <a:t>’</a:t>
            </a:r>
            <a:r>
              <a:rPr lang="en-US" altLang="ja-JP" b="1"/>
              <a:t>t be sailing in these winds on Lac Leman!</a:t>
            </a:r>
            <a:endParaRPr lang="en-US" alt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oter Placeholder 4">
            <a:extLst>
              <a:ext uri="{FF2B5EF4-FFF2-40B4-BE49-F238E27FC236}">
                <a16:creationId xmlns:a16="http://schemas.microsoft.com/office/drawing/2014/main" id="{E4F19375-9EB6-6B41-8907-D5B5CA26C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D6133F93-F53E-FA44-A863-3DDDB64B3C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After first outings…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8F915BE7-C760-1347-8493-9EE1FF7267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pl-PL" altLang="ja-JP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endParaRPr lang="pl-PL" altLang="ja-JP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endParaRPr lang="pl-PL" altLang="ja-JP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z="2800" i="1" dirty="0">
                <a:ea typeface="ＭＳ Ｐゴシック" panose="020B0600070205080204" pitchFamily="34" charset="-128"/>
              </a:rPr>
              <a:t>“Where does the wind come from?”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z="2800" i="1" dirty="0">
                <a:ea typeface="ＭＳ Ｐゴシック" panose="020B0600070205080204" pitchFamily="34" charset="-128"/>
              </a:rPr>
              <a:t>“How to slow down/break?”</a:t>
            </a:r>
            <a:endParaRPr lang="en-US" altLang="en-US" sz="2800" i="1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Footer Placeholder 4">
            <a:extLst>
              <a:ext uri="{FF2B5EF4-FFF2-40B4-BE49-F238E27FC236}">
                <a16:creationId xmlns:a16="http://schemas.microsoft.com/office/drawing/2014/main" id="{14DDA4A2-A0C0-5643-8B62-64949B0FD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200A0E16-305D-7D4D-8122-ECF219D14E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Further reading</a:t>
            </a: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8D8A62E8-596D-F247-AC89-E137F00786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i="1" dirty="0">
                <a:ea typeface="ＭＳ Ｐゴシック" panose="020B0600070205080204" pitchFamily="34" charset="-128"/>
              </a:rPr>
              <a:t>“YCC Sailing Course for Beginners”</a:t>
            </a:r>
            <a:r>
              <a:rPr lang="en-US" altLang="en-US" sz="2800" dirty="0">
                <a:ea typeface="ＭＳ Ｐゴシック" panose="020B0600070205080204" pitchFamily="34" charset="-128"/>
              </a:rPr>
              <a:t> booklet:</a:t>
            </a:r>
            <a:br>
              <a:rPr lang="en-US" altLang="en-US" sz="2800" dirty="0">
                <a:ea typeface="ＭＳ Ｐゴシック" panose="020B0600070205080204" pitchFamily="34" charset="-128"/>
              </a:rPr>
            </a:br>
            <a:r>
              <a:rPr lang="en-US" altLang="en-US" sz="2400" dirty="0">
                <a:ea typeface="ＭＳ Ｐゴシック" panose="020B0600070205080204" pitchFamily="34" charset="-128"/>
                <a:hlinkClick r:id="rId3"/>
              </a:rPr>
              <a:t>http://cern.ch/yachting/courses/YCCSailingCourse.pdf</a:t>
            </a:r>
            <a:endParaRPr lang="en-US" altLang="en-US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3913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Footer Placeholder 4">
            <a:extLst>
              <a:ext uri="{FF2B5EF4-FFF2-40B4-BE49-F238E27FC236}">
                <a16:creationId xmlns:a16="http://schemas.microsoft.com/office/drawing/2014/main" id="{ECB422A4-F159-3C4D-8299-D250FF4DB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1D0014AA-1E2B-6347-8396-46AF410A58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Take part in YCC activities</a:t>
            </a: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0E35FFCD-2940-FC42-9FE6-B35A6CED0B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458200" cy="50593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tabLst>
                <a:tab pos="4935538" algn="l"/>
              </a:tabLst>
            </a:pPr>
            <a:r>
              <a:rPr lang="en-US" altLang="en-US" sz="2800" dirty="0">
                <a:ea typeface="ＭＳ Ｐゴシック" panose="020B0600070205080204" pitchFamily="34" charset="-128"/>
              </a:rPr>
              <a:t>Attend other </a:t>
            </a:r>
            <a:r>
              <a:rPr lang="en-US" altLang="en-US" sz="2800" dirty="0">
                <a:ea typeface="ＭＳ Ｐゴシック" panose="020B0600070205080204" pitchFamily="34" charset="-128"/>
                <a:hlinkClick r:id="rId2"/>
              </a:rPr>
              <a:t>Theory courses</a:t>
            </a:r>
            <a:endParaRPr lang="en-US" altLang="en-US" sz="28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20000"/>
              </a:lnSpc>
              <a:tabLst>
                <a:tab pos="4935538" algn="l"/>
              </a:tabLst>
            </a:pPr>
            <a:r>
              <a:rPr lang="en-US" altLang="en-US" sz="2800" dirty="0">
                <a:ea typeface="ＭＳ Ｐゴシック" panose="020B0600070205080204" pitchFamily="34" charset="-128"/>
              </a:rPr>
              <a:t>Come and sail on </a:t>
            </a:r>
            <a:r>
              <a:rPr lang="en-US" altLang="en-US" sz="2800" dirty="0">
                <a:ea typeface="ＭＳ Ｐゴシック" panose="020B0600070205080204" pitchFamily="34" charset="-128"/>
                <a:hlinkClick r:id="rId3"/>
              </a:rPr>
              <a:t>Thursday practice evenings</a:t>
            </a:r>
            <a:endParaRPr lang="en-US" altLang="en-US" sz="2800" dirty="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935538" algn="l"/>
              </a:tabLst>
            </a:pPr>
            <a:r>
              <a:rPr lang="en-US" altLang="en-US" sz="2400" dirty="0">
                <a:ea typeface="ＭＳ Ｐゴシック" panose="020B0600070205080204" pitchFamily="34" charset="-128"/>
              </a:rPr>
              <a:t>meet people, sail on different boats</a:t>
            </a:r>
          </a:p>
          <a:p>
            <a:pPr eaLnBrk="1" hangingPunct="1">
              <a:lnSpc>
                <a:spcPct val="120000"/>
              </a:lnSpc>
              <a:tabLst>
                <a:tab pos="4935538" algn="l"/>
              </a:tabLst>
            </a:pPr>
            <a:r>
              <a:rPr lang="en-US" altLang="en-US" sz="2800" dirty="0">
                <a:ea typeface="ＭＳ Ｐゴシック" panose="020B0600070205080204" pitchFamily="34" charset="-128"/>
              </a:rPr>
              <a:t>Participate in </a:t>
            </a:r>
            <a:r>
              <a:rPr lang="en-US" altLang="en-US" sz="2800" dirty="0">
                <a:ea typeface="ＭＳ Ｐゴシック" panose="020B0600070205080204" pitchFamily="34" charset="-128"/>
                <a:hlinkClick r:id="rId4"/>
              </a:rPr>
              <a:t>Internal regatta</a:t>
            </a:r>
            <a:endParaRPr lang="en-US" altLang="en-US" sz="2800" dirty="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935538" algn="l"/>
              </a:tabLst>
            </a:pPr>
            <a:r>
              <a:rPr lang="en-US" altLang="en-US" sz="2400" dirty="0">
                <a:ea typeface="ＭＳ Ｐゴシック" panose="020B0600070205080204" pitchFamily="34" charset="-128"/>
              </a:rPr>
              <a:t>best way to learn sailing, even for complete beginners</a:t>
            </a:r>
          </a:p>
          <a:p>
            <a:pPr eaLnBrk="1" hangingPunct="1">
              <a:lnSpc>
                <a:spcPct val="120000"/>
              </a:lnSpc>
              <a:tabLst>
                <a:tab pos="4935538" algn="l"/>
              </a:tabLst>
            </a:pPr>
            <a:r>
              <a:rPr lang="en-US" altLang="en-US" sz="2800" dirty="0">
                <a:ea typeface="ＭＳ Ｐゴシック" panose="020B0600070205080204" pitchFamily="34" charset="-128"/>
              </a:rPr>
              <a:t>Register to </a:t>
            </a:r>
            <a:r>
              <a:rPr lang="en-US" altLang="en-US" sz="2800" dirty="0">
                <a:ea typeface="ＭＳ Ｐゴシック" panose="020B0600070205080204" pitchFamily="34" charset="-128"/>
                <a:hlinkClick r:id="rId5"/>
              </a:rPr>
              <a:t>Surveillance boat shifts</a:t>
            </a:r>
            <a:endParaRPr lang="en-US" altLang="en-US" sz="2800" dirty="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935538" algn="l"/>
              </a:tabLst>
            </a:pPr>
            <a:r>
              <a:rPr lang="en-US" altLang="en-US" sz="2400" dirty="0">
                <a:ea typeface="ＭＳ Ｐゴシック" panose="020B0600070205080204" pitchFamily="34" charset="-128"/>
              </a:rPr>
              <a:t>you’ll have to do two shifts before taking a sailing test</a:t>
            </a:r>
          </a:p>
          <a:p>
            <a:pPr eaLnBrk="1" hangingPunct="1">
              <a:lnSpc>
                <a:spcPct val="120000"/>
              </a:lnSpc>
              <a:tabLst>
                <a:tab pos="4935538" algn="l"/>
              </a:tabLst>
            </a:pPr>
            <a:r>
              <a:rPr lang="en-US" altLang="en-US" sz="2800" dirty="0">
                <a:ea typeface="ＭＳ Ｐゴシック" panose="020B0600070205080204" pitchFamily="34" charset="-128"/>
              </a:rPr>
              <a:t>Check the </a:t>
            </a:r>
            <a:r>
              <a:rPr lang="en-US" altLang="en-US" sz="2800" dirty="0">
                <a:ea typeface="ＭＳ Ｐゴシック" panose="020B0600070205080204" pitchFamily="34" charset="-128"/>
                <a:hlinkClick r:id="rId6"/>
              </a:rPr>
              <a:t>Calendar</a:t>
            </a:r>
            <a:r>
              <a:rPr lang="en-US" altLang="en-US" sz="2800" dirty="0">
                <a:ea typeface="ＭＳ Ｐゴシック" panose="020B0600070205080204" pitchFamily="34" charset="-128"/>
              </a:rPr>
              <a:t> for other events</a:t>
            </a:r>
          </a:p>
          <a:p>
            <a:pPr lvl="1" eaLnBrk="1" hangingPunct="1">
              <a:tabLst>
                <a:tab pos="4935538" algn="l"/>
              </a:tabLst>
            </a:pPr>
            <a:r>
              <a:rPr lang="en-US" altLang="en-US" sz="2400" i="1" dirty="0">
                <a:ea typeface="ＭＳ Ｐゴシック" panose="020B0600070205080204" pitchFamily="34" charset="-128"/>
              </a:rPr>
              <a:t>Newcomers Welcome, Opening Dinner</a:t>
            </a:r>
            <a:r>
              <a:rPr lang="en-US" altLang="en-US" sz="2400" dirty="0">
                <a:ea typeface="ＭＳ Ｐゴシック" panose="020B0600070205080204" pitchFamily="34" charset="-128"/>
              </a:rPr>
              <a:t>, etc.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Footer Placeholder 4">
            <a:extLst>
              <a:ext uri="{FF2B5EF4-FFF2-40B4-BE49-F238E27FC236}">
                <a16:creationId xmlns:a16="http://schemas.microsoft.com/office/drawing/2014/main" id="{C0A4A2D1-11D5-724B-9BF8-931E3FF9D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891B8CFC-F6BC-B446-AA98-8690C6331B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The famous Lake Geneva races</a:t>
            </a: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8E4EB105-3D28-9C45-A754-BC2666400C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458200" cy="5059363"/>
          </a:xfrm>
        </p:spPr>
        <p:txBody>
          <a:bodyPr/>
          <a:lstStyle/>
          <a:p>
            <a:pPr eaLnBrk="1" hangingPunct="1">
              <a:tabLst>
                <a:tab pos="4935538" algn="l"/>
              </a:tabLst>
            </a:pPr>
            <a:endParaRPr lang="en-US" altLang="en-US" sz="2800">
              <a:ea typeface="ＭＳ Ｐゴシック" panose="020B0600070205080204" pitchFamily="34" charset="-128"/>
            </a:endParaRPr>
          </a:p>
          <a:p>
            <a:pPr eaLnBrk="1" hangingPunct="1">
              <a:tabLst>
                <a:tab pos="4935538" algn="l"/>
              </a:tabLst>
            </a:pPr>
            <a:endParaRPr lang="en-US" altLang="en-US" sz="280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tabLst>
                <a:tab pos="4935538" algn="l"/>
              </a:tabLst>
            </a:pPr>
            <a:r>
              <a:rPr lang="en-US" altLang="en-US" sz="2800">
                <a:ea typeface="ＭＳ Ｐゴシック" panose="020B0600070205080204" pitchFamily="34" charset="-128"/>
                <a:hlinkClick r:id="rId2"/>
              </a:rPr>
              <a:t>Geneve-Rolle</a:t>
            </a:r>
            <a:r>
              <a:rPr lang="en-US" altLang="en-US" sz="2800">
                <a:ea typeface="ＭＳ Ｐゴシック" panose="020B0600070205080204" pitchFamily="34" charset="-128"/>
              </a:rPr>
              <a:t> regatta 	</a:t>
            </a:r>
            <a:r>
              <a:rPr lang="en-US" altLang="en-US" sz="2800" i="1">
                <a:ea typeface="ＭＳ Ｐゴシック" panose="020B0600070205080204" pitchFamily="34" charset="-128"/>
              </a:rPr>
              <a:t>Saturday, early June </a:t>
            </a:r>
            <a:br>
              <a:rPr lang="en-US" altLang="en-US" sz="2800" i="1">
                <a:ea typeface="ＭＳ Ｐゴシック" panose="020B0600070205080204" pitchFamily="34" charset="-128"/>
              </a:rPr>
            </a:br>
            <a:r>
              <a:rPr lang="en-US" altLang="en-US" sz="2800">
                <a:ea typeface="ＭＳ Ｐゴシック" panose="020B0600070205080204" pitchFamily="34" charset="-128"/>
              </a:rPr>
              <a:t>(200+ boats passing by Versoix around 15-16h)</a:t>
            </a:r>
            <a:r>
              <a:rPr lang="en-US" altLang="en-US" sz="2400">
                <a:ea typeface="ＭＳ Ｐゴシック" panose="020B0600070205080204" pitchFamily="34" charset="-128"/>
              </a:rPr>
              <a:t> </a:t>
            </a:r>
            <a:endParaRPr lang="en-US" altLang="en-US" sz="280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tabLst>
                <a:tab pos="4935538" algn="l"/>
              </a:tabLst>
            </a:pPr>
            <a:endParaRPr lang="en-US" altLang="en-US" sz="280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tabLst>
                <a:tab pos="4935538" algn="l"/>
              </a:tabLst>
            </a:pPr>
            <a:r>
              <a:rPr lang="en-US" altLang="en-US" sz="2800">
                <a:ea typeface="ＭＳ Ｐゴシック" panose="020B0600070205080204" pitchFamily="34" charset="-128"/>
                <a:hlinkClick r:id="rId3"/>
              </a:rPr>
              <a:t>Bol d</a:t>
            </a:r>
            <a:r>
              <a:rPr lang="ja-JP" altLang="en-US" sz="2800">
                <a:ea typeface="ＭＳ Ｐゴシック" panose="020B0600070205080204" pitchFamily="34" charset="-128"/>
                <a:hlinkClick r:id="rId3"/>
              </a:rPr>
              <a:t>’</a:t>
            </a:r>
            <a:r>
              <a:rPr lang="en-US" altLang="ja-JP" sz="2800">
                <a:ea typeface="ＭＳ Ｐゴシック" panose="020B0600070205080204" pitchFamily="34" charset="-128"/>
                <a:hlinkClick r:id="rId3"/>
              </a:rPr>
              <a:t>Or</a:t>
            </a:r>
            <a:r>
              <a:rPr lang="en-US" altLang="ja-JP" sz="2800">
                <a:ea typeface="ＭＳ Ｐゴシック" panose="020B0600070205080204" pitchFamily="34" charset="-128"/>
              </a:rPr>
              <a:t> regatta	</a:t>
            </a:r>
            <a:r>
              <a:rPr lang="en-US" altLang="ja-JP" sz="2800" i="1">
                <a:ea typeface="ＭＳ Ｐゴシック" panose="020B0600070205080204" pitchFamily="34" charset="-128"/>
              </a:rPr>
              <a:t>Saturday, mid-June</a:t>
            </a:r>
            <a:br>
              <a:rPr lang="en-US" altLang="ja-JP" sz="2800" i="1">
                <a:ea typeface="ＭＳ Ｐゴシック" panose="020B0600070205080204" pitchFamily="34" charset="-128"/>
              </a:rPr>
            </a:br>
            <a:r>
              <a:rPr lang="en-US" altLang="ja-JP" sz="2800">
                <a:ea typeface="ＭＳ Ｐゴシック" panose="020B0600070205080204" pitchFamily="34" charset="-128"/>
              </a:rPr>
              <a:t>(600+ boats passing by Versoix around 11h-13h)</a:t>
            </a:r>
            <a:r>
              <a:rPr lang="en-US" altLang="ja-JP" sz="2400">
                <a:ea typeface="ＭＳ Ｐゴシック" panose="020B0600070205080204" pitchFamily="34" charset="-128"/>
              </a:rPr>
              <a:t> </a:t>
            </a:r>
            <a:endParaRPr lang="en-US" altLang="ja-JP" sz="2800"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  <a:tabLst>
                <a:tab pos="4935538" algn="l"/>
              </a:tabLst>
            </a:pPr>
            <a:endParaRPr lang="en-US" altLang="en-US" sz="280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Footer Placeholder 4">
            <a:extLst>
              <a:ext uri="{FF2B5EF4-FFF2-40B4-BE49-F238E27FC236}">
                <a16:creationId xmlns:a16="http://schemas.microsoft.com/office/drawing/2014/main" id="{92D292AB-278E-5740-968D-30F796A90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pic>
        <p:nvPicPr>
          <p:cNvPr id="47106" name="Picture 6" descr="tlo-Dscn3745">
            <a:extLst>
              <a:ext uri="{FF2B5EF4-FFF2-40B4-BE49-F238E27FC236}">
                <a16:creationId xmlns:a16="http://schemas.microsoft.com/office/drawing/2014/main" id="{9FFC849C-0637-B143-8CBC-475856E72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019175"/>
            <a:ext cx="6248400" cy="510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3">
            <a:extLst>
              <a:ext uri="{FF2B5EF4-FFF2-40B4-BE49-F238E27FC236}">
                <a16:creationId xmlns:a16="http://schemas.microsoft.com/office/drawing/2014/main" id="{3BACEA24-A224-B24C-9BD3-1195645CEF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Thank you</a:t>
            </a:r>
          </a:p>
        </p:txBody>
      </p:sp>
      <p:sp>
        <p:nvSpPr>
          <p:cNvPr id="54276" name="Rectangle 4">
            <a:extLst>
              <a:ext uri="{FF2B5EF4-FFF2-40B4-BE49-F238E27FC236}">
                <a16:creationId xmlns:a16="http://schemas.microsoft.com/office/drawing/2014/main" id="{982D107E-1B63-B540-A973-9DEACC4102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19200" y="1143000"/>
            <a:ext cx="3962400" cy="2514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dirty="0">
                <a:solidFill>
                  <a:schemeClr val="bg1"/>
                </a:solidFill>
                <a:ea typeface="ＭＳ Ｐゴシック" panose="020B0600070205080204" pitchFamily="34" charset="-128"/>
              </a:rPr>
              <a:t>…and please</a:t>
            </a:r>
          </a:p>
          <a:p>
            <a:pPr algn="ctr" eaLnBrk="1" hangingPunct="1">
              <a:buFontTx/>
              <a:buNone/>
            </a:pPr>
            <a:r>
              <a:rPr lang="en-US" altLang="en-US" dirty="0">
                <a:solidFill>
                  <a:schemeClr val="bg1"/>
                </a:solidFill>
                <a:ea typeface="ＭＳ Ｐゴシック" panose="020B0600070205080204" pitchFamily="34" charset="-128"/>
              </a:rPr>
              <a:t>ask questions!!!</a:t>
            </a:r>
          </a:p>
          <a:p>
            <a:pPr algn="ctr" eaLnBrk="1" hangingPunct="1">
              <a:buFontTx/>
              <a:buNone/>
            </a:pPr>
            <a:endParaRPr lang="en-US" altLang="en-US" sz="2000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  <a:p>
            <a:pPr algn="ctr" eaLnBrk="1" hangingPunct="1">
              <a:buFontTx/>
              <a:buNone/>
            </a:pPr>
            <a:r>
              <a:rPr lang="en-US" altLang="en-US" sz="2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also to </a:t>
            </a:r>
          </a:p>
          <a:p>
            <a:pPr algn="ctr" eaLnBrk="1" hangingPunct="1">
              <a:buFontTx/>
              <a:buNone/>
            </a:pPr>
            <a:r>
              <a:rPr lang="en-US" altLang="en-US" sz="2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Sebastian.Lopienski@gmail.com</a:t>
            </a:r>
            <a:endParaRPr lang="en-US" altLang="en-US" sz="2000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47109" name="Text Box 5">
            <a:extLst>
              <a:ext uri="{FF2B5EF4-FFF2-40B4-BE49-F238E27FC236}">
                <a16:creationId xmlns:a16="http://schemas.microsoft.com/office/drawing/2014/main" id="{10CDC997-0A7E-7F4C-99A5-77D5EEE19BE7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070057" y="2902743"/>
            <a:ext cx="16002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Pictures © Sebastian </a:t>
            </a:r>
            <a:r>
              <a:rPr lang="pl-PL" altLang="en-US" sz="800"/>
              <a:t>Łopieńsk</a:t>
            </a:r>
            <a:r>
              <a:rPr lang="en-US" altLang="en-US" sz="800"/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oter Placeholder 4">
            <a:extLst>
              <a:ext uri="{FF2B5EF4-FFF2-40B4-BE49-F238E27FC236}">
                <a16:creationId xmlns:a16="http://schemas.microsoft.com/office/drawing/2014/main" id="{E4F19375-9EB6-6B41-8907-D5B5CA26C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D6133F93-F53E-FA44-A863-3DDDB64B3C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After first outings…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8F915BE7-C760-1347-8493-9EE1FF7267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i="1">
                <a:ea typeface="ＭＳ Ｐゴシック" panose="020B0600070205080204" pitchFamily="34" charset="-128"/>
              </a:rPr>
              <a:t>“</a:t>
            </a:r>
            <a:r>
              <a:rPr lang="en-US" altLang="ja-JP" sz="2800" i="1" dirty="0">
                <a:ea typeface="ＭＳ Ｐゴシック" panose="020B0600070205080204" pitchFamily="34" charset="-128"/>
              </a:rPr>
              <a:t>Where does the wind come from?</a:t>
            </a:r>
            <a:r>
              <a:rPr lang="ja-JP" altLang="en-US" sz="2800" i="1">
                <a:ea typeface="ＭＳ Ｐゴシック" panose="020B0600070205080204" pitchFamily="34" charset="-128"/>
              </a:rPr>
              <a:t>”</a:t>
            </a:r>
            <a:endParaRPr lang="en-US" altLang="ja-JP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ja-JP" altLang="en-US" sz="2800" i="1">
                <a:ea typeface="ＭＳ Ｐゴシック" panose="020B0600070205080204" pitchFamily="34" charset="-128"/>
              </a:rPr>
              <a:t>“</a:t>
            </a:r>
            <a:r>
              <a:rPr lang="en-US" altLang="ja-JP" sz="2800" i="1" dirty="0">
                <a:ea typeface="ＭＳ Ｐゴシック" panose="020B0600070205080204" pitchFamily="34" charset="-128"/>
              </a:rPr>
              <a:t>How to slow down/break?</a:t>
            </a:r>
            <a:r>
              <a:rPr lang="ja-JP" altLang="en-US" sz="2800" i="1">
                <a:ea typeface="ＭＳ Ｐゴシック" panose="020B0600070205080204" pitchFamily="34" charset="-128"/>
              </a:rPr>
              <a:t>”</a:t>
            </a:r>
            <a:endParaRPr lang="en-US" altLang="ja-JP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>
                <a:ea typeface="ＭＳ Ｐゴシック" panose="020B0600070205080204" pitchFamily="34" charset="-128"/>
              </a:rPr>
              <a:t>Helming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>
                <a:ea typeface="ＭＳ Ｐゴシック" panose="020B0600070205080204" pitchFamily="34" charset="-128"/>
              </a:rPr>
              <a:t>Trimming sails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i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>
                <a:ea typeface="ＭＳ Ｐゴシック" panose="020B0600070205080204" pitchFamily="34" charset="-128"/>
              </a:rPr>
              <a:t>Is it FUN or just too complicated? </a:t>
            </a:r>
            <a:r>
              <a:rPr lang="en-US" altLang="en-US" sz="2800" dirty="0">
                <a:ea typeface="ＭＳ Ｐゴシック" panose="020B0600070205080204" pitchFamily="34" charset="-128"/>
                <a:sym typeface="Wingdings" pitchFamily="2" charset="2"/>
              </a:rPr>
              <a:t></a:t>
            </a:r>
            <a:endParaRPr lang="en-US" altLang="en-US" sz="28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534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oter Placeholder 4">
            <a:extLst>
              <a:ext uri="{FF2B5EF4-FFF2-40B4-BE49-F238E27FC236}">
                <a16:creationId xmlns:a16="http://schemas.microsoft.com/office/drawing/2014/main" id="{A2C5C6FD-4FAA-BE42-A427-4DF1B6F26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795430F7-0E8A-944E-8930-EE4AACB8B0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F1430C70-5CEA-F446-8949-2DF67818AB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112838"/>
            <a:ext cx="7391400" cy="48307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True and apparent wind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Trimming sails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Spinnaker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More on </a:t>
            </a:r>
            <a:r>
              <a:rPr lang="en-US" altLang="en-US" dirty="0" err="1">
                <a:ea typeface="ＭＳ Ｐゴシック" panose="020B0600070205080204" pitchFamily="34" charset="-128"/>
              </a:rPr>
              <a:t>manoeuvres</a:t>
            </a:r>
            <a:r>
              <a:rPr lang="en-US" altLang="en-US" dirty="0">
                <a:ea typeface="ＭＳ Ｐゴシック" panose="020B0600070205080204" pitchFamily="34" charset="-128"/>
              </a:rPr>
              <a:t>:</a:t>
            </a:r>
          </a:p>
          <a:p>
            <a:pPr eaLnBrk="1" hangingPunct="1"/>
            <a:r>
              <a:rPr lang="en-US" altLang="en-US" sz="2800" dirty="0">
                <a:ea typeface="ＭＳ Ｐゴシック" panose="020B0600070205080204" pitchFamily="34" charset="-128"/>
              </a:rPr>
              <a:t>tacking, gybing</a:t>
            </a:r>
          </a:p>
          <a:p>
            <a:pPr eaLnBrk="1" hangingPunct="1"/>
            <a:r>
              <a:rPr lang="en-US" altLang="en-US" sz="2800" dirty="0">
                <a:ea typeface="ＭＳ Ｐゴシック" panose="020B0600070205080204" pitchFamily="34" charset="-128"/>
              </a:rPr>
              <a:t>MOB (man overboard)</a:t>
            </a:r>
          </a:p>
          <a:p>
            <a:pPr eaLnBrk="1" hangingPunct="1"/>
            <a:r>
              <a:rPr lang="en-US" altLang="en-US" sz="2800" dirty="0">
                <a:ea typeface="ＭＳ Ｐゴシック" panose="020B0600070205080204" pitchFamily="34" charset="-128"/>
              </a:rPr>
              <a:t>leaving and entering port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Priority rules</a:t>
            </a:r>
          </a:p>
        </p:txBody>
      </p:sp>
      <p:sp>
        <p:nvSpPr>
          <p:cNvPr id="21510" name="Text Box 6">
            <a:extLst>
              <a:ext uri="{FF2B5EF4-FFF2-40B4-BE49-F238E27FC236}">
                <a16:creationId xmlns:a16="http://schemas.microsoft.com/office/drawing/2014/main" id="{8D10E01E-B909-4D49-8968-E02E71CAF270}"/>
              </a:ext>
            </a:extLst>
          </p:cNvPr>
          <p:cNvSpPr txBox="1">
            <a:spLocks noChangeArrowheads="1"/>
          </p:cNvSpPr>
          <p:nvPr/>
        </p:nvSpPr>
        <p:spPr bwMode="auto">
          <a:xfrm rot="-1907032">
            <a:off x="3923280" y="3612052"/>
            <a:ext cx="5172075" cy="132397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4000" b="1" dirty="0">
                <a:solidFill>
                  <a:srgbClr val="FF3300"/>
                </a:solidFill>
              </a:rPr>
              <a:t>please interrupt </a:t>
            </a:r>
            <a:br>
              <a:rPr lang="en-US" altLang="en-US" sz="4000" b="1" dirty="0">
                <a:solidFill>
                  <a:srgbClr val="FF3300"/>
                </a:solidFill>
              </a:rPr>
            </a:br>
            <a:r>
              <a:rPr lang="en-US" altLang="en-US" sz="4000" b="1" dirty="0">
                <a:solidFill>
                  <a:srgbClr val="FF3300"/>
                </a:solidFill>
              </a:rPr>
              <a:t>and ask questions!!!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ooter Placeholder 4">
            <a:extLst>
              <a:ext uri="{FF2B5EF4-FFF2-40B4-BE49-F238E27FC236}">
                <a16:creationId xmlns:a16="http://schemas.microsoft.com/office/drawing/2014/main" id="{102CC0B4-DF2C-3E40-B5AC-4664D6E36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DDBED653-615B-7A4F-BFCC-193ED343D6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Do you still remember…?</a:t>
            </a:r>
          </a:p>
        </p:txBody>
      </p:sp>
      <p:sp>
        <p:nvSpPr>
          <p:cNvPr id="20483" name="Text Box 7">
            <a:extLst>
              <a:ext uri="{FF2B5EF4-FFF2-40B4-BE49-F238E27FC236}">
                <a16:creationId xmlns:a16="http://schemas.microsoft.com/office/drawing/2014/main" id="{A93E91FF-4B28-704D-A9A4-94B734D11A8B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028782" y="2944018"/>
            <a:ext cx="16827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Courtesy of www.easytolearn.net</a:t>
            </a:r>
          </a:p>
        </p:txBody>
      </p:sp>
      <p:pic>
        <p:nvPicPr>
          <p:cNvPr id="20484" name="Picture 33" descr="Parts_of_the_Boat-empty">
            <a:extLst>
              <a:ext uri="{FF2B5EF4-FFF2-40B4-BE49-F238E27FC236}">
                <a16:creationId xmlns:a16="http://schemas.microsoft.com/office/drawing/2014/main" id="{6D65EC29-958B-8040-9622-D39D840E4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3890963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0" name="Picture 34" descr="Dead_Zone-empty">
            <a:extLst>
              <a:ext uri="{FF2B5EF4-FFF2-40B4-BE49-F238E27FC236}">
                <a16:creationId xmlns:a16="http://schemas.microsoft.com/office/drawing/2014/main" id="{54A74016-7F45-1F41-82FA-FB6D11329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447800"/>
            <a:ext cx="4144963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oter Placeholder 4">
            <a:extLst>
              <a:ext uri="{FF2B5EF4-FFF2-40B4-BE49-F238E27FC236}">
                <a16:creationId xmlns:a16="http://schemas.microsoft.com/office/drawing/2014/main" id="{C4D35E5B-1182-7247-8AAA-246F1546E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6191B0AF-148E-0D42-AA41-983E927EE8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A sail</a:t>
            </a:r>
          </a:p>
        </p:txBody>
      </p:sp>
      <p:pic>
        <p:nvPicPr>
          <p:cNvPr id="22531" name="Picture 4" descr="bonpere">
            <a:extLst>
              <a:ext uri="{FF2B5EF4-FFF2-40B4-BE49-F238E27FC236}">
                <a16:creationId xmlns:a16="http://schemas.microsoft.com/office/drawing/2014/main" id="{38CED99F-FF39-F14B-B408-CFB286EC8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19200"/>
            <a:ext cx="4222750" cy="454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1" name="AutoShape 5">
            <a:extLst>
              <a:ext uri="{FF2B5EF4-FFF2-40B4-BE49-F238E27FC236}">
                <a16:creationId xmlns:a16="http://schemas.microsoft.com/office/drawing/2014/main" id="{AEF61D6A-E8F9-FF43-9E1F-D0BD396BFE7F}"/>
              </a:ext>
            </a:extLst>
          </p:cNvPr>
          <p:cNvSpPr>
            <a:spLocks/>
          </p:cNvSpPr>
          <p:nvPr/>
        </p:nvSpPr>
        <p:spPr bwMode="auto">
          <a:xfrm rot="-1157998">
            <a:off x="4897438" y="1822450"/>
            <a:ext cx="365125" cy="3429000"/>
          </a:xfrm>
          <a:prstGeom prst="rightBrace">
            <a:avLst>
              <a:gd name="adj1" fmla="val 78261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5303" name="AutoShape 7">
            <a:extLst>
              <a:ext uri="{FF2B5EF4-FFF2-40B4-BE49-F238E27FC236}">
                <a16:creationId xmlns:a16="http://schemas.microsoft.com/office/drawing/2014/main" id="{5F104BCE-8444-1A48-B809-04A5E1F49FC6}"/>
              </a:ext>
            </a:extLst>
          </p:cNvPr>
          <p:cNvSpPr>
            <a:spLocks/>
          </p:cNvSpPr>
          <p:nvPr/>
        </p:nvSpPr>
        <p:spPr bwMode="auto">
          <a:xfrm>
            <a:off x="4305300" y="1543050"/>
            <a:ext cx="342900" cy="3429000"/>
          </a:xfrm>
          <a:prstGeom prst="rightBrace">
            <a:avLst>
              <a:gd name="adj1" fmla="val 83333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5304" name="AutoShape 8">
            <a:extLst>
              <a:ext uri="{FF2B5EF4-FFF2-40B4-BE49-F238E27FC236}">
                <a16:creationId xmlns:a16="http://schemas.microsoft.com/office/drawing/2014/main" id="{4A45AF7E-FEDD-BF40-A44A-561A3AA65124}"/>
              </a:ext>
            </a:extLst>
          </p:cNvPr>
          <p:cNvSpPr>
            <a:spLocks/>
          </p:cNvSpPr>
          <p:nvPr/>
        </p:nvSpPr>
        <p:spPr bwMode="auto">
          <a:xfrm rot="5676926">
            <a:off x="4622006" y="4769644"/>
            <a:ext cx="365125" cy="1227138"/>
          </a:xfrm>
          <a:prstGeom prst="rightBrace">
            <a:avLst>
              <a:gd name="adj1" fmla="val 28007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5305" name="AutoShape 9">
            <a:extLst>
              <a:ext uri="{FF2B5EF4-FFF2-40B4-BE49-F238E27FC236}">
                <a16:creationId xmlns:a16="http://schemas.microsoft.com/office/drawing/2014/main" id="{14D6AF53-9741-004C-9E86-E4828C72143A}"/>
              </a:ext>
            </a:extLst>
          </p:cNvPr>
          <p:cNvSpPr>
            <a:spLocks/>
          </p:cNvSpPr>
          <p:nvPr/>
        </p:nvSpPr>
        <p:spPr bwMode="auto">
          <a:xfrm rot="5033387">
            <a:off x="3415506" y="4695032"/>
            <a:ext cx="504825" cy="1227138"/>
          </a:xfrm>
          <a:prstGeom prst="rightBrace">
            <a:avLst>
              <a:gd name="adj1" fmla="val 20257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5306" name="AutoShape 10">
            <a:extLst>
              <a:ext uri="{FF2B5EF4-FFF2-40B4-BE49-F238E27FC236}">
                <a16:creationId xmlns:a16="http://schemas.microsoft.com/office/drawing/2014/main" id="{A2427869-3C93-F34E-B8CD-4FFEFBD6DD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2971800"/>
            <a:ext cx="914400" cy="381000"/>
          </a:xfrm>
          <a:prstGeom prst="wedgeRoundRectCallout">
            <a:avLst>
              <a:gd name="adj1" fmla="val -187153"/>
              <a:gd name="adj2" fmla="val 78750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luff</a:t>
            </a:r>
          </a:p>
        </p:txBody>
      </p:sp>
      <p:sp>
        <p:nvSpPr>
          <p:cNvPr id="55307" name="AutoShape 11">
            <a:extLst>
              <a:ext uri="{FF2B5EF4-FFF2-40B4-BE49-F238E27FC236}">
                <a16:creationId xmlns:a16="http://schemas.microsoft.com/office/drawing/2014/main" id="{BF7578F2-2E97-624A-886B-E5CF31D3C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2971800"/>
            <a:ext cx="914400" cy="381000"/>
          </a:xfrm>
          <a:prstGeom prst="wedgeRoundRectCallout">
            <a:avLst>
              <a:gd name="adj1" fmla="val -253472"/>
              <a:gd name="adj2" fmla="val 21250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luff</a:t>
            </a:r>
          </a:p>
        </p:txBody>
      </p:sp>
      <p:sp>
        <p:nvSpPr>
          <p:cNvPr id="55308" name="AutoShape 12">
            <a:extLst>
              <a:ext uri="{FF2B5EF4-FFF2-40B4-BE49-F238E27FC236}">
                <a16:creationId xmlns:a16="http://schemas.microsoft.com/office/drawing/2014/main" id="{2E38BEC7-128E-484F-A6CC-3A240A9A7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5867400"/>
            <a:ext cx="914400" cy="381000"/>
          </a:xfrm>
          <a:prstGeom prst="wedgeRoundRectCallout">
            <a:avLst>
              <a:gd name="adj1" fmla="val 112764"/>
              <a:gd name="adj2" fmla="val -144435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foot</a:t>
            </a:r>
          </a:p>
        </p:txBody>
      </p:sp>
      <p:sp>
        <p:nvSpPr>
          <p:cNvPr id="55309" name="AutoShape 13">
            <a:extLst>
              <a:ext uri="{FF2B5EF4-FFF2-40B4-BE49-F238E27FC236}">
                <a16:creationId xmlns:a16="http://schemas.microsoft.com/office/drawing/2014/main" id="{663EBE80-2DAF-544B-B896-D27FB5569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5867400"/>
            <a:ext cx="914400" cy="381000"/>
          </a:xfrm>
          <a:prstGeom prst="wedgeRoundRectCallout">
            <a:avLst>
              <a:gd name="adj1" fmla="val -8074"/>
              <a:gd name="adj2" fmla="val -128759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foot</a:t>
            </a:r>
          </a:p>
        </p:txBody>
      </p:sp>
      <p:sp>
        <p:nvSpPr>
          <p:cNvPr id="55310" name="AutoShape 14">
            <a:extLst>
              <a:ext uri="{FF2B5EF4-FFF2-40B4-BE49-F238E27FC236}">
                <a16:creationId xmlns:a16="http://schemas.microsoft.com/office/drawing/2014/main" id="{8567DCE9-EB5E-C444-8A0D-D4C7403DB957}"/>
              </a:ext>
            </a:extLst>
          </p:cNvPr>
          <p:cNvSpPr>
            <a:spLocks/>
          </p:cNvSpPr>
          <p:nvPr/>
        </p:nvSpPr>
        <p:spPr bwMode="auto">
          <a:xfrm rot="-9673395">
            <a:off x="3265488" y="1352550"/>
            <a:ext cx="342900" cy="3752850"/>
          </a:xfrm>
          <a:prstGeom prst="rightBrace">
            <a:avLst>
              <a:gd name="adj1" fmla="val 91204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5311" name="AutoShape 15">
            <a:extLst>
              <a:ext uri="{FF2B5EF4-FFF2-40B4-BE49-F238E27FC236}">
                <a16:creationId xmlns:a16="http://schemas.microsoft.com/office/drawing/2014/main" id="{9B0F3421-539D-724D-90DD-DA9FDCCA9B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267200"/>
            <a:ext cx="914400" cy="381000"/>
          </a:xfrm>
          <a:prstGeom prst="wedgeRoundRectCallout">
            <a:avLst>
              <a:gd name="adj1" fmla="val 217708"/>
              <a:gd name="adj2" fmla="val -340000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leech</a:t>
            </a:r>
          </a:p>
        </p:txBody>
      </p:sp>
      <p:sp>
        <p:nvSpPr>
          <p:cNvPr id="55312" name="AutoShape 16">
            <a:extLst>
              <a:ext uri="{FF2B5EF4-FFF2-40B4-BE49-F238E27FC236}">
                <a16:creationId xmlns:a16="http://schemas.microsoft.com/office/drawing/2014/main" id="{1A7C8198-0A4F-A84E-A2DD-E49E76670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828800"/>
            <a:ext cx="1219200" cy="381000"/>
          </a:xfrm>
          <a:prstGeom prst="wedgeRoundRectCallout">
            <a:avLst>
              <a:gd name="adj1" fmla="val 201565"/>
              <a:gd name="adj2" fmla="val 299167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battens</a:t>
            </a:r>
          </a:p>
        </p:txBody>
      </p:sp>
      <p:sp>
        <p:nvSpPr>
          <p:cNvPr id="55314" name="AutoShape 18">
            <a:extLst>
              <a:ext uri="{FF2B5EF4-FFF2-40B4-BE49-F238E27FC236}">
                <a16:creationId xmlns:a16="http://schemas.microsoft.com/office/drawing/2014/main" id="{4EC2004A-3645-A240-B00B-1D5B0CD1A7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828800"/>
            <a:ext cx="1219200" cy="381000"/>
          </a:xfrm>
          <a:prstGeom prst="wedgeRoundRectCallout">
            <a:avLst>
              <a:gd name="adj1" fmla="val 225130"/>
              <a:gd name="adj2" fmla="val 25417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battens</a:t>
            </a:r>
          </a:p>
        </p:txBody>
      </p:sp>
      <p:sp>
        <p:nvSpPr>
          <p:cNvPr id="55313" name="AutoShape 17">
            <a:extLst>
              <a:ext uri="{FF2B5EF4-FFF2-40B4-BE49-F238E27FC236}">
                <a16:creationId xmlns:a16="http://schemas.microsoft.com/office/drawing/2014/main" id="{846DFFAB-41EF-2D4F-B512-435F0E410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828800"/>
            <a:ext cx="1219200" cy="381000"/>
          </a:xfrm>
          <a:prstGeom prst="wedgeRoundRectCallout">
            <a:avLst>
              <a:gd name="adj1" fmla="val 216278"/>
              <a:gd name="adj2" fmla="val 155417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battens</a:t>
            </a:r>
          </a:p>
        </p:txBody>
      </p:sp>
      <p:sp>
        <p:nvSpPr>
          <p:cNvPr id="55315" name="AutoShape 19">
            <a:extLst>
              <a:ext uri="{FF2B5EF4-FFF2-40B4-BE49-F238E27FC236}">
                <a16:creationId xmlns:a16="http://schemas.microsoft.com/office/drawing/2014/main" id="{77BAEE6B-6E08-C34D-A3C7-F03084B05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828800"/>
            <a:ext cx="1219200" cy="381000"/>
          </a:xfrm>
          <a:prstGeom prst="wedgeRoundRectCallout">
            <a:avLst>
              <a:gd name="adj1" fmla="val 187630"/>
              <a:gd name="adj2" fmla="val 450833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battens</a:t>
            </a:r>
          </a:p>
        </p:txBody>
      </p:sp>
      <p:sp>
        <p:nvSpPr>
          <p:cNvPr id="55316" name="AutoShape 20">
            <a:extLst>
              <a:ext uri="{FF2B5EF4-FFF2-40B4-BE49-F238E27FC236}">
                <a16:creationId xmlns:a16="http://schemas.microsoft.com/office/drawing/2014/main" id="{F162CFCB-F642-E94B-BE26-39FB008A2A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828800"/>
            <a:ext cx="1219200" cy="381000"/>
          </a:xfrm>
          <a:prstGeom prst="wedgeRoundRectCallout">
            <a:avLst>
              <a:gd name="adj1" fmla="val 171356"/>
              <a:gd name="adj2" fmla="val 604583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battens</a:t>
            </a:r>
          </a:p>
        </p:txBody>
      </p:sp>
      <p:sp>
        <p:nvSpPr>
          <p:cNvPr id="55317" name="AutoShape 21">
            <a:extLst>
              <a:ext uri="{FF2B5EF4-FFF2-40B4-BE49-F238E27FC236}">
                <a16:creationId xmlns:a16="http://schemas.microsoft.com/office/drawing/2014/main" id="{FF52DF77-D76D-6B49-9F9D-712B33CC31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867400"/>
            <a:ext cx="914400" cy="381000"/>
          </a:xfrm>
          <a:prstGeom prst="wedgeRoundRectCallout">
            <a:avLst>
              <a:gd name="adj1" fmla="val -99051"/>
              <a:gd name="adj2" fmla="val -212366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tack</a:t>
            </a:r>
          </a:p>
        </p:txBody>
      </p:sp>
      <p:sp>
        <p:nvSpPr>
          <p:cNvPr id="55318" name="AutoShape 22">
            <a:extLst>
              <a:ext uri="{FF2B5EF4-FFF2-40B4-BE49-F238E27FC236}">
                <a16:creationId xmlns:a16="http://schemas.microsoft.com/office/drawing/2014/main" id="{0FCEBFBE-60E5-FB43-8C85-8ABDEC536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867400"/>
            <a:ext cx="914400" cy="381000"/>
          </a:xfrm>
          <a:prstGeom prst="wedgeRoundRectCallout">
            <a:avLst>
              <a:gd name="adj1" fmla="val -225389"/>
              <a:gd name="adj2" fmla="val -271671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tack</a:t>
            </a:r>
          </a:p>
        </p:txBody>
      </p:sp>
      <p:sp>
        <p:nvSpPr>
          <p:cNvPr id="55319" name="AutoShape 23">
            <a:extLst>
              <a:ext uri="{FF2B5EF4-FFF2-40B4-BE49-F238E27FC236}">
                <a16:creationId xmlns:a16="http://schemas.microsoft.com/office/drawing/2014/main" id="{165973C5-517A-704D-93A6-95F9AE054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1219200"/>
            <a:ext cx="914400" cy="381000"/>
          </a:xfrm>
          <a:prstGeom prst="wedgeRoundRectCallout">
            <a:avLst>
              <a:gd name="adj1" fmla="val -291148"/>
              <a:gd name="adj2" fmla="val 27083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head</a:t>
            </a:r>
          </a:p>
        </p:txBody>
      </p:sp>
      <p:sp>
        <p:nvSpPr>
          <p:cNvPr id="55320" name="AutoShape 24">
            <a:extLst>
              <a:ext uri="{FF2B5EF4-FFF2-40B4-BE49-F238E27FC236}">
                <a16:creationId xmlns:a16="http://schemas.microsoft.com/office/drawing/2014/main" id="{D24163CA-0E24-C04E-A20E-FBC84FE34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1219200"/>
            <a:ext cx="914400" cy="381000"/>
          </a:xfrm>
          <a:prstGeom prst="wedgeRoundRectCallout">
            <a:avLst>
              <a:gd name="adj1" fmla="val -285593"/>
              <a:gd name="adj2" fmla="val 157500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head</a:t>
            </a:r>
          </a:p>
        </p:txBody>
      </p:sp>
      <p:sp>
        <p:nvSpPr>
          <p:cNvPr id="55321" name="AutoShape 25">
            <a:extLst>
              <a:ext uri="{FF2B5EF4-FFF2-40B4-BE49-F238E27FC236}">
                <a16:creationId xmlns:a16="http://schemas.microsoft.com/office/drawing/2014/main" id="{4DB3674D-B6A6-2644-84E1-5D1CD394B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5257800"/>
            <a:ext cx="914400" cy="381000"/>
          </a:xfrm>
          <a:prstGeom prst="wedgeRoundRectCallout">
            <a:avLst>
              <a:gd name="adj1" fmla="val 191667"/>
              <a:gd name="adj2" fmla="val -99583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800"/>
              <a:t>clew</a:t>
            </a:r>
          </a:p>
        </p:txBody>
      </p:sp>
      <p:sp>
        <p:nvSpPr>
          <p:cNvPr id="22552" name="Text Box 26">
            <a:extLst>
              <a:ext uri="{FF2B5EF4-FFF2-40B4-BE49-F238E27FC236}">
                <a16:creationId xmlns:a16="http://schemas.microsoft.com/office/drawing/2014/main" id="{E5CBC7D7-6491-514D-8CDB-9EF465E19BA1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070057" y="2902743"/>
            <a:ext cx="16002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Pictures © Sebastian </a:t>
            </a:r>
            <a:r>
              <a:rPr lang="pl-PL" altLang="en-US" sz="800"/>
              <a:t>Łopieńsk</a:t>
            </a:r>
            <a:r>
              <a:rPr lang="en-US" altLang="en-US" sz="800"/>
              <a:t>i</a:t>
            </a:r>
          </a:p>
        </p:txBody>
      </p:sp>
      <p:sp>
        <p:nvSpPr>
          <p:cNvPr id="55323" name="Line 27">
            <a:extLst>
              <a:ext uri="{FF2B5EF4-FFF2-40B4-BE49-F238E27FC236}">
                <a16:creationId xmlns:a16="http://schemas.microsoft.com/office/drawing/2014/main" id="{5104AAA7-A303-E44C-90F6-1C694C25DE5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67050" y="4962525"/>
            <a:ext cx="381000" cy="7620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4" name="Line 28">
            <a:extLst>
              <a:ext uri="{FF2B5EF4-FFF2-40B4-BE49-F238E27FC236}">
                <a16:creationId xmlns:a16="http://schemas.microsoft.com/office/drawing/2014/main" id="{D136F876-B531-704F-9DC7-7A9AF5594D2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71950" y="4591050"/>
            <a:ext cx="0" cy="38100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5" name="Line 29">
            <a:extLst>
              <a:ext uri="{FF2B5EF4-FFF2-40B4-BE49-F238E27FC236}">
                <a16:creationId xmlns:a16="http://schemas.microsoft.com/office/drawing/2014/main" id="{95BD2619-A289-9A4B-841C-270665B0067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81475" y="1676400"/>
            <a:ext cx="0" cy="38100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6" name="Line 30">
            <a:extLst>
              <a:ext uri="{FF2B5EF4-FFF2-40B4-BE49-F238E27FC236}">
                <a16:creationId xmlns:a16="http://schemas.microsoft.com/office/drawing/2014/main" id="{550CD3BA-9C81-2D40-8E8F-179F2E581B0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419600" y="2438400"/>
            <a:ext cx="152400" cy="38100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7" name="AutoShape 31">
            <a:extLst>
              <a:ext uri="{FF2B5EF4-FFF2-40B4-BE49-F238E27FC236}">
                <a16:creationId xmlns:a16="http://schemas.microsoft.com/office/drawing/2014/main" id="{FF5BEF69-0691-824E-B01D-E2C718040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1066800"/>
            <a:ext cx="914400" cy="609600"/>
          </a:xfrm>
          <a:prstGeom prst="wedgeRoundRectCallout">
            <a:avLst>
              <a:gd name="adj1" fmla="val 126218"/>
              <a:gd name="adj2" fmla="val 90884"/>
              <a:gd name="adj3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chemeClr val="bg1"/>
                </a:solidFill>
              </a:rPr>
              <a:t>mainsail halyard</a:t>
            </a:r>
          </a:p>
        </p:txBody>
      </p:sp>
      <p:sp>
        <p:nvSpPr>
          <p:cNvPr id="55328" name="AutoShape 32">
            <a:extLst>
              <a:ext uri="{FF2B5EF4-FFF2-40B4-BE49-F238E27FC236}">
                <a16:creationId xmlns:a16="http://schemas.microsoft.com/office/drawing/2014/main" id="{9A2A465B-9DAA-3442-94C9-0964892DBC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715000"/>
            <a:ext cx="914400" cy="381000"/>
          </a:xfrm>
          <a:prstGeom prst="wedgeRoundRectCallout">
            <a:avLst>
              <a:gd name="adj1" fmla="val 75213"/>
              <a:gd name="adj2" fmla="val -204736"/>
              <a:gd name="adj3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chemeClr val="bg1"/>
                </a:solidFill>
              </a:rPr>
              <a:t>outhaul</a:t>
            </a:r>
          </a:p>
        </p:txBody>
      </p:sp>
      <p:sp>
        <p:nvSpPr>
          <p:cNvPr id="55329" name="AutoShape 33">
            <a:extLst>
              <a:ext uri="{FF2B5EF4-FFF2-40B4-BE49-F238E27FC236}">
                <a16:creationId xmlns:a16="http://schemas.microsoft.com/office/drawing/2014/main" id="{50537EDE-EC38-CA4C-ABF2-EEA89E9E8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1981200"/>
            <a:ext cx="914400" cy="609600"/>
          </a:xfrm>
          <a:prstGeom prst="wedgeRoundRectCallout">
            <a:avLst>
              <a:gd name="adj1" fmla="val -174481"/>
              <a:gd name="adj2" fmla="val 56773"/>
              <a:gd name="adj3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chemeClr val="bg1"/>
                </a:solidFill>
              </a:rPr>
              <a:t>jib halyard</a:t>
            </a:r>
          </a:p>
        </p:txBody>
      </p:sp>
      <p:sp>
        <p:nvSpPr>
          <p:cNvPr id="55330" name="AutoShape 34">
            <a:extLst>
              <a:ext uri="{FF2B5EF4-FFF2-40B4-BE49-F238E27FC236}">
                <a16:creationId xmlns:a16="http://schemas.microsoft.com/office/drawing/2014/main" id="{E569B14C-850E-F84F-8818-C80A4D218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4114800"/>
            <a:ext cx="1447800" cy="381000"/>
          </a:xfrm>
          <a:prstGeom prst="wedgeRoundRectCallout">
            <a:avLst>
              <a:gd name="adj1" fmla="val -151972"/>
              <a:gd name="adj2" fmla="val 103333"/>
              <a:gd name="adj3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chemeClr val="bg1"/>
                </a:solidFill>
              </a:rPr>
              <a:t>cunningham</a:t>
            </a:r>
          </a:p>
        </p:txBody>
      </p:sp>
      <p:sp>
        <p:nvSpPr>
          <p:cNvPr id="55331" name="AutoShape 35">
            <a:extLst>
              <a:ext uri="{FF2B5EF4-FFF2-40B4-BE49-F238E27FC236}">
                <a16:creationId xmlns:a16="http://schemas.microsoft.com/office/drawing/2014/main" id="{0F608133-826E-E74C-BB92-1257592135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4724400"/>
            <a:ext cx="1828800" cy="762000"/>
          </a:xfrm>
          <a:prstGeom prst="wedgeRoundRectCallout">
            <a:avLst>
              <a:gd name="adj1" fmla="val 49731"/>
              <a:gd name="adj2" fmla="val 21458"/>
              <a:gd name="adj3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chemeClr val="bg1"/>
                </a:solidFill>
              </a:rPr>
              <a:t>… and obviously: mainsail and jib sheets</a:t>
            </a:r>
          </a:p>
        </p:txBody>
      </p:sp>
      <p:sp>
        <p:nvSpPr>
          <p:cNvPr id="35" name="Line 28">
            <a:extLst>
              <a:ext uri="{FF2B5EF4-FFF2-40B4-BE49-F238E27FC236}">
                <a16:creationId xmlns:a16="http://schemas.microsoft.com/office/drawing/2014/main" id="{0CBFB1C0-6EDD-084C-8122-4B62B1766879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5105400"/>
            <a:ext cx="228600" cy="22860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AutoShape 34">
            <a:extLst>
              <a:ext uri="{FF2B5EF4-FFF2-40B4-BE49-F238E27FC236}">
                <a16:creationId xmlns:a16="http://schemas.microsoft.com/office/drawing/2014/main" id="{5A9ADCA6-DB56-E94F-A14E-7421AE8F7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5715000"/>
            <a:ext cx="990600" cy="609600"/>
          </a:xfrm>
          <a:prstGeom prst="wedgeRoundRectCallout">
            <a:avLst>
              <a:gd name="adj1" fmla="val -87972"/>
              <a:gd name="adj2" fmla="val -105315"/>
              <a:gd name="adj3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chemeClr val="bg1"/>
                </a:solidFill>
              </a:rPr>
              <a:t>vang /</a:t>
            </a:r>
            <a:br>
              <a:rPr lang="en-US" altLang="en-US">
                <a:solidFill>
                  <a:schemeClr val="bg1"/>
                </a:solidFill>
              </a:rPr>
            </a:br>
            <a:r>
              <a:rPr lang="en-US" altLang="en-US">
                <a:solidFill>
                  <a:schemeClr val="bg1"/>
                </a:solidFill>
              </a:rPr>
              <a:t>kicker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ACBA39-20BB-73D1-5C3C-BA4EC552B997}"/>
              </a:ext>
            </a:extLst>
          </p:cNvPr>
          <p:cNvSpPr txBox="1"/>
          <p:nvPr/>
        </p:nvSpPr>
        <p:spPr>
          <a:xfrm>
            <a:off x="6858000" y="911423"/>
            <a:ext cx="2281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See </a:t>
            </a:r>
            <a:r>
              <a:rPr lang="en-CH" dirty="0">
                <a:hlinkClick r:id="rId3"/>
              </a:rPr>
              <a:t>different types of sails</a:t>
            </a:r>
            <a:endParaRPr lang="en-C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5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5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5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5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5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5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5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5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5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5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5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5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5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5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5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5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5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5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5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5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5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5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5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5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5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5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5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5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5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5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animBg="1"/>
      <p:bldP spid="55303" grpId="0" animBg="1"/>
      <p:bldP spid="55304" grpId="0" animBg="1"/>
      <p:bldP spid="55305" grpId="0" animBg="1"/>
      <p:bldP spid="55306" grpId="0" animBg="1"/>
      <p:bldP spid="55307" grpId="0" animBg="1"/>
      <p:bldP spid="55308" grpId="0" animBg="1"/>
      <p:bldP spid="55309" grpId="0" animBg="1"/>
      <p:bldP spid="55310" grpId="0" animBg="1"/>
      <p:bldP spid="55311" grpId="0" animBg="1"/>
      <p:bldP spid="55312" grpId="0" animBg="1"/>
      <p:bldP spid="55314" grpId="0" animBg="1"/>
      <p:bldP spid="55313" grpId="0" animBg="1"/>
      <p:bldP spid="55315" grpId="0" animBg="1"/>
      <p:bldP spid="55316" grpId="0" animBg="1"/>
      <p:bldP spid="55317" grpId="0" animBg="1"/>
      <p:bldP spid="55318" grpId="0" animBg="1"/>
      <p:bldP spid="55319" grpId="0" animBg="1"/>
      <p:bldP spid="55320" grpId="0" animBg="1"/>
      <p:bldP spid="55321" grpId="0" animBg="1"/>
      <p:bldP spid="55327" grpId="0" animBg="1"/>
      <p:bldP spid="55328" grpId="0" animBg="1"/>
      <p:bldP spid="55329" grpId="0" animBg="1"/>
      <p:bldP spid="55330" grpId="0" animBg="1"/>
      <p:bldP spid="55331" grpId="0" animBg="1"/>
      <p:bldP spid="36" grpId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>
            <a:extLst>
              <a:ext uri="{FF2B5EF4-FFF2-40B4-BE49-F238E27FC236}">
                <a16:creationId xmlns:a16="http://schemas.microsoft.com/office/drawing/2014/main" id="{026053F4-86ED-3F47-B5E2-EA1CA8E6E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en-US">
                <a:ea typeface="ＭＳ Ｐゴシック" panose="020B0600070205080204" pitchFamily="34" charset="-128"/>
              </a:rPr>
              <a:t>Some verbs...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D2F33-C5A0-3A42-B375-80094C2C0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/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to </a:t>
            </a:r>
            <a:r>
              <a:rPr lang="pl-PL" altLang="en-US" sz="2800" dirty="0" err="1">
                <a:solidFill>
                  <a:srgbClr val="CC0000"/>
                </a:solidFill>
                <a:ea typeface="ＭＳ Ｐゴシック" panose="020B0600070205080204" pitchFamily="34" charset="-128"/>
              </a:rPr>
              <a:t>hoist</a:t>
            </a:r>
            <a:r>
              <a:rPr lang="pl-PL" altLang="en-US" sz="2800" dirty="0">
                <a:ea typeface="ＭＳ Ｐゴシック" panose="020B0600070205080204" pitchFamily="34" charset="-128"/>
              </a:rPr>
              <a:t> a </a:t>
            </a:r>
            <a:r>
              <a:rPr lang="pl-PL" altLang="en-US" sz="2800" dirty="0" err="1">
                <a:ea typeface="ＭＳ Ｐゴシック" panose="020B0600070205080204" pitchFamily="34" charset="-128"/>
              </a:rPr>
              <a:t>sail</a:t>
            </a:r>
            <a:r>
              <a:rPr lang="pl-PL" altLang="en-US" sz="2800" dirty="0">
                <a:ea typeface="ＭＳ Ｐゴシック" panose="020B0600070205080204" pitchFamily="34" charset="-128"/>
              </a:rPr>
              <a:t>			</a:t>
            </a:r>
            <a:r>
              <a:rPr lang="pl-PL" altLang="en-US" sz="2400" dirty="0">
                <a:ea typeface="ＭＳ Ｐゴシック" panose="020B0600070205080204" pitchFamily="34" charset="-128"/>
              </a:rPr>
              <a:t>(fr. </a:t>
            </a:r>
            <a:r>
              <a:rPr lang="pl-PL" altLang="en-US" sz="2400" i="1" dirty="0" err="1">
                <a:ea typeface="ＭＳ Ｐゴシック" panose="020B0600070205080204" pitchFamily="34" charset="-128"/>
              </a:rPr>
              <a:t>hisser</a:t>
            </a:r>
            <a:r>
              <a:rPr lang="pl-PL" altLang="en-US" sz="2400" dirty="0">
                <a:ea typeface="ＭＳ Ｐゴシック" panose="020B0600070205080204" pitchFamily="34" charset="-128"/>
              </a:rPr>
              <a:t>)</a:t>
            </a:r>
            <a:br>
              <a:rPr lang="pl-PL" altLang="en-US" sz="2400" dirty="0">
                <a:ea typeface="ＭＳ Ｐゴシック" panose="020B0600070205080204" pitchFamily="34" charset="-128"/>
              </a:rPr>
            </a:br>
            <a:r>
              <a:rPr lang="pl-PL" altLang="en-US" sz="2800" dirty="0">
                <a:ea typeface="ＭＳ Ｐゴシック" panose="020B0600070205080204" pitchFamily="34" charset="-128"/>
              </a:rPr>
              <a:t>and </a:t>
            </a:r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to </a:t>
            </a:r>
            <a:r>
              <a:rPr lang="pl-PL" altLang="en-US" sz="2800" dirty="0" err="1">
                <a:solidFill>
                  <a:srgbClr val="CC0000"/>
                </a:solidFill>
                <a:ea typeface="ＭＳ Ｐゴシック" panose="020B0600070205080204" pitchFamily="34" charset="-128"/>
              </a:rPr>
              <a:t>lower</a:t>
            </a:r>
            <a:r>
              <a:rPr lang="pl-PL" altLang="en-US" sz="2800" dirty="0">
                <a:ea typeface="ＭＳ Ｐゴシック" panose="020B0600070205080204" pitchFamily="34" charset="-128"/>
              </a:rPr>
              <a:t> </a:t>
            </a:r>
            <a:r>
              <a:rPr lang="pl-PL" altLang="en-US" sz="2800" dirty="0" err="1">
                <a:ea typeface="ＭＳ Ｐゴシック" panose="020B0600070205080204" pitchFamily="34" charset="-128"/>
              </a:rPr>
              <a:t>it</a:t>
            </a:r>
            <a:r>
              <a:rPr lang="pl-PL" altLang="en-US" sz="2800" dirty="0">
                <a:ea typeface="ＭＳ Ｐゴシック" panose="020B0600070205080204" pitchFamily="34" charset="-128"/>
              </a:rPr>
              <a:t>			</a:t>
            </a:r>
            <a:r>
              <a:rPr lang="pl-PL" altLang="en-US" sz="2400" dirty="0">
                <a:ea typeface="ＭＳ Ｐゴシック" panose="020B0600070205080204" pitchFamily="34" charset="-128"/>
              </a:rPr>
              <a:t>(fr. </a:t>
            </a:r>
            <a:r>
              <a:rPr lang="pl-PL" altLang="en-US" sz="2400" i="1" dirty="0" err="1">
                <a:ea typeface="ＭＳ Ｐゴシック" panose="020B0600070205080204" pitchFamily="34" charset="-128"/>
              </a:rPr>
              <a:t>affaler</a:t>
            </a:r>
            <a:r>
              <a:rPr lang="pl-PL" altLang="en-US" sz="2400" dirty="0">
                <a:ea typeface="ＭＳ Ｐゴシック" panose="020B0600070205080204" pitchFamily="34" charset="-128"/>
              </a:rPr>
              <a:t>)</a:t>
            </a:r>
          </a:p>
          <a:p>
            <a:pPr eaLnBrk="1" hangingPunct="1"/>
            <a:endParaRPr lang="pl-PL" altLang="en-US" sz="1000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to </a:t>
            </a:r>
            <a:r>
              <a:rPr lang="pl-PL" altLang="en-US" sz="2800" dirty="0" err="1">
                <a:solidFill>
                  <a:srgbClr val="CC0000"/>
                </a:solidFill>
                <a:ea typeface="ＭＳ Ｐゴシック" panose="020B0600070205080204" pitchFamily="34" charset="-128"/>
              </a:rPr>
              <a:t>trim</a:t>
            </a:r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 </a:t>
            </a:r>
            <a:r>
              <a:rPr lang="pl-PL" altLang="en-US" sz="2800" dirty="0">
                <a:ea typeface="ＭＳ Ｐゴシック" panose="020B0600070205080204" pitchFamily="34" charset="-128"/>
              </a:rPr>
              <a:t>a </a:t>
            </a:r>
            <a:r>
              <a:rPr lang="pl-PL" altLang="en-US" sz="2800" dirty="0" err="1">
                <a:ea typeface="ＭＳ Ｐゴシック" panose="020B0600070205080204" pitchFamily="34" charset="-128"/>
              </a:rPr>
              <a:t>sail</a:t>
            </a:r>
            <a:r>
              <a:rPr lang="pl-PL" altLang="en-US" sz="2800" dirty="0">
                <a:ea typeface="ＭＳ Ｐゴシック" panose="020B0600070205080204" pitchFamily="34" charset="-128"/>
              </a:rPr>
              <a:t>			</a:t>
            </a:r>
            <a:r>
              <a:rPr lang="pl-PL" altLang="en-US" sz="2400" dirty="0">
                <a:ea typeface="ＭＳ Ｐゴシック" panose="020B0600070205080204" pitchFamily="34" charset="-128"/>
              </a:rPr>
              <a:t>(fr. </a:t>
            </a:r>
            <a:r>
              <a:rPr lang="pl-PL" altLang="en-US" sz="2400" i="1" dirty="0" err="1">
                <a:ea typeface="ＭＳ Ｐゴシック" panose="020B0600070205080204" pitchFamily="34" charset="-128"/>
              </a:rPr>
              <a:t>border</a:t>
            </a:r>
            <a:r>
              <a:rPr lang="pl-PL" altLang="en-US" sz="2400" dirty="0">
                <a:ea typeface="ＭＳ Ｐゴシック" panose="020B0600070205080204" pitchFamily="34" charset="-128"/>
              </a:rPr>
              <a:t>)</a:t>
            </a:r>
            <a:br>
              <a:rPr lang="pl-PL" altLang="en-US" sz="2400" dirty="0">
                <a:ea typeface="ＭＳ Ｐゴシック" panose="020B0600070205080204" pitchFamily="34" charset="-128"/>
              </a:rPr>
            </a:br>
            <a:r>
              <a:rPr lang="pl-PL" altLang="en-US" sz="2800" dirty="0">
                <a:ea typeface="ＭＳ Ｐゴシック" panose="020B0600070205080204" pitchFamily="34" charset="-128"/>
              </a:rPr>
              <a:t>and </a:t>
            </a:r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to </a:t>
            </a:r>
            <a:r>
              <a:rPr lang="pl-PL" altLang="en-US" sz="2800" dirty="0" err="1">
                <a:solidFill>
                  <a:srgbClr val="CC0000"/>
                </a:solidFill>
                <a:ea typeface="ＭＳ Ｐゴシック" panose="020B0600070205080204" pitchFamily="34" charset="-128"/>
              </a:rPr>
              <a:t>ease</a:t>
            </a:r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 </a:t>
            </a:r>
            <a:r>
              <a:rPr lang="pl-PL" altLang="en-US" sz="2800" dirty="0" err="1">
                <a:ea typeface="ＭＳ Ｐゴシック" panose="020B0600070205080204" pitchFamily="34" charset="-128"/>
              </a:rPr>
              <a:t>it</a:t>
            </a:r>
            <a:r>
              <a:rPr lang="pl-PL" altLang="en-US" sz="2800" dirty="0">
                <a:ea typeface="ＭＳ Ｐゴシック" panose="020B0600070205080204" pitchFamily="34" charset="-128"/>
              </a:rPr>
              <a:t>			</a:t>
            </a:r>
            <a:r>
              <a:rPr lang="pl-PL" altLang="en-US" sz="2400" dirty="0">
                <a:ea typeface="ＭＳ Ｐゴシック" panose="020B0600070205080204" pitchFamily="34" charset="-128"/>
              </a:rPr>
              <a:t>(fr. </a:t>
            </a:r>
            <a:r>
              <a:rPr lang="pl-PL" altLang="en-US" sz="2400" i="1" dirty="0" err="1">
                <a:ea typeface="ＭＳ Ｐゴシック" panose="020B0600070205080204" pitchFamily="34" charset="-128"/>
              </a:rPr>
              <a:t>choquer</a:t>
            </a:r>
            <a:r>
              <a:rPr lang="pl-PL" altLang="en-US" sz="2400" dirty="0">
                <a:ea typeface="ＭＳ Ｐゴシック" panose="020B0600070205080204" pitchFamily="34" charset="-128"/>
              </a:rPr>
              <a:t>)</a:t>
            </a:r>
            <a:endParaRPr lang="pl-PL" altLang="en-US" sz="2800" dirty="0">
              <a:ea typeface="ＭＳ Ｐゴシック" panose="020B0600070205080204" pitchFamily="34" charset="-128"/>
            </a:endParaRPr>
          </a:p>
          <a:p>
            <a:pPr eaLnBrk="1" hangingPunct="1"/>
            <a:endParaRPr lang="pl-PL" altLang="en-US" sz="1000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to luff</a:t>
            </a:r>
            <a:r>
              <a:rPr lang="pl-PL" altLang="en-US" sz="2800" dirty="0">
                <a:ea typeface="ＭＳ Ｐゴシック" panose="020B0600070205080204" pitchFamily="34" charset="-128"/>
              </a:rPr>
              <a:t>				</a:t>
            </a:r>
            <a:r>
              <a:rPr lang="pl-PL" altLang="en-US" sz="2400" dirty="0">
                <a:ea typeface="ＭＳ Ｐゴシック" panose="020B0600070205080204" pitchFamily="34" charset="-128"/>
              </a:rPr>
              <a:t>(fr. </a:t>
            </a:r>
            <a:r>
              <a:rPr lang="pl-PL" altLang="en-US" sz="2400" i="1" dirty="0" err="1">
                <a:ea typeface="ＭＳ Ｐゴシック" panose="020B0600070205080204" pitchFamily="34" charset="-128"/>
              </a:rPr>
              <a:t>lofer</a:t>
            </a:r>
            <a:r>
              <a:rPr lang="pl-PL" altLang="en-US" sz="2400" i="1" dirty="0">
                <a:ea typeface="ＭＳ Ｐゴシック" panose="020B0600070205080204" pitchFamily="34" charset="-128"/>
              </a:rPr>
              <a:t>) </a:t>
            </a:r>
            <a:br>
              <a:rPr lang="pl-PL" altLang="en-US" sz="2400" dirty="0">
                <a:ea typeface="ＭＳ Ｐゴシック" panose="020B0600070205080204" pitchFamily="34" charset="-128"/>
              </a:rPr>
            </a:br>
            <a:r>
              <a:rPr lang="pl-PL" altLang="en-US" sz="2800" dirty="0">
                <a:ea typeface="ＭＳ Ｐゴシック" panose="020B0600070205080204" pitchFamily="34" charset="-128"/>
              </a:rPr>
              <a:t>and </a:t>
            </a:r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to </a:t>
            </a:r>
            <a:r>
              <a:rPr lang="pl-PL" altLang="en-US" sz="2800" dirty="0" err="1">
                <a:solidFill>
                  <a:srgbClr val="CC0000"/>
                </a:solidFill>
                <a:ea typeface="ＭＳ Ｐゴシック" panose="020B0600070205080204" pitchFamily="34" charset="-128"/>
              </a:rPr>
              <a:t>bear</a:t>
            </a:r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 </a:t>
            </a:r>
            <a:r>
              <a:rPr lang="pl-PL" altLang="en-US" sz="2800" dirty="0" err="1">
                <a:solidFill>
                  <a:srgbClr val="CC0000"/>
                </a:solidFill>
                <a:ea typeface="ＭＳ Ｐゴシック" panose="020B0600070205080204" pitchFamily="34" charset="-128"/>
              </a:rPr>
              <a:t>away</a:t>
            </a:r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		</a:t>
            </a:r>
            <a:r>
              <a:rPr lang="pl-PL" altLang="en-US" sz="2400" dirty="0">
                <a:ea typeface="ＭＳ Ｐゴシック" panose="020B0600070205080204" pitchFamily="34" charset="-128"/>
              </a:rPr>
              <a:t>(fr. </a:t>
            </a:r>
            <a:r>
              <a:rPr lang="pl-PL" altLang="en-US" sz="2400" i="1" dirty="0" err="1">
                <a:ea typeface="ＭＳ Ｐゴシック" panose="020B0600070205080204" pitchFamily="34" charset="-128"/>
              </a:rPr>
              <a:t>abattre</a:t>
            </a:r>
            <a:r>
              <a:rPr lang="pl-PL" altLang="en-US" sz="2400" i="1" dirty="0">
                <a:ea typeface="ＭＳ Ｐゴシック" panose="020B0600070205080204" pitchFamily="34" charset="-128"/>
              </a:rPr>
              <a:t>)</a:t>
            </a:r>
            <a:endParaRPr lang="pl-PL" altLang="en-US" sz="2800" dirty="0">
              <a:ea typeface="ＭＳ Ｐゴシック" panose="020B0600070205080204" pitchFamily="34" charset="-128"/>
            </a:endParaRPr>
          </a:p>
          <a:p>
            <a:pPr eaLnBrk="1" hangingPunct="1"/>
            <a:endParaRPr lang="pl-PL" altLang="en-US" sz="1000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to </a:t>
            </a:r>
            <a:r>
              <a:rPr lang="pl-PL" altLang="en-US" sz="2800" dirty="0" err="1">
                <a:solidFill>
                  <a:srgbClr val="CC0000"/>
                </a:solidFill>
                <a:ea typeface="ＭＳ Ｐゴシック" panose="020B0600070205080204" pitchFamily="34" charset="-128"/>
              </a:rPr>
              <a:t>tack</a:t>
            </a:r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				</a:t>
            </a:r>
            <a:r>
              <a:rPr lang="pl-PL" altLang="en-US" sz="2400" dirty="0">
                <a:ea typeface="ＭＳ Ｐゴシック" panose="020B0600070205080204" pitchFamily="34" charset="-128"/>
              </a:rPr>
              <a:t>(fr. </a:t>
            </a:r>
            <a:r>
              <a:rPr lang="pl-PL" altLang="en-US" sz="2400" i="1" dirty="0" err="1">
                <a:ea typeface="ＭＳ Ｐゴシック" panose="020B0600070205080204" pitchFamily="34" charset="-128"/>
              </a:rPr>
              <a:t>virer</a:t>
            </a:r>
            <a:r>
              <a:rPr lang="pl-PL" altLang="en-US" sz="2400" i="1" dirty="0">
                <a:ea typeface="ＭＳ Ｐゴシック" panose="020B0600070205080204" pitchFamily="34" charset="-128"/>
              </a:rPr>
              <a:t>)</a:t>
            </a:r>
            <a:br>
              <a:rPr lang="pl-PL" altLang="en-US" sz="2400" dirty="0">
                <a:ea typeface="ＭＳ Ｐゴシック" panose="020B0600070205080204" pitchFamily="34" charset="-128"/>
              </a:rPr>
            </a:br>
            <a:r>
              <a:rPr lang="pl-PL" altLang="en-US" sz="2800" dirty="0">
                <a:ea typeface="ＭＳ Ｐゴシック" panose="020B0600070205080204" pitchFamily="34" charset="-128"/>
              </a:rPr>
              <a:t>and </a:t>
            </a:r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to </a:t>
            </a:r>
            <a:r>
              <a:rPr lang="pl-PL" altLang="en-US" sz="2800" dirty="0" err="1">
                <a:solidFill>
                  <a:srgbClr val="CC0000"/>
                </a:solidFill>
                <a:ea typeface="ＭＳ Ｐゴシック" panose="020B0600070205080204" pitchFamily="34" charset="-128"/>
              </a:rPr>
              <a:t>gybe</a:t>
            </a:r>
            <a:r>
              <a:rPr lang="pl-PL" altLang="en-US" sz="2800" dirty="0">
                <a:solidFill>
                  <a:srgbClr val="CC0000"/>
                </a:solidFill>
                <a:ea typeface="ＭＳ Ｐゴシック" panose="020B0600070205080204" pitchFamily="34" charset="-128"/>
              </a:rPr>
              <a:t>			</a:t>
            </a:r>
            <a:r>
              <a:rPr lang="pl-PL" altLang="en-US" sz="2400" dirty="0">
                <a:ea typeface="ＭＳ Ｐゴシック" panose="020B0600070205080204" pitchFamily="34" charset="-128"/>
              </a:rPr>
              <a:t>(fr. </a:t>
            </a:r>
            <a:r>
              <a:rPr lang="pl-PL" altLang="en-US" sz="2400" i="1" dirty="0" err="1">
                <a:ea typeface="ＭＳ Ｐゴシック" panose="020B0600070205080204" pitchFamily="34" charset="-128"/>
              </a:rPr>
              <a:t>empanner</a:t>
            </a:r>
            <a:r>
              <a:rPr lang="pl-PL" altLang="en-US" sz="2400" i="1" dirty="0">
                <a:ea typeface="ＭＳ Ｐゴシック" panose="020B0600070205080204" pitchFamily="34" charset="-128"/>
              </a:rPr>
              <a:t>)</a:t>
            </a:r>
            <a:endParaRPr lang="pl-PL" altLang="en-US" sz="2800" dirty="0">
              <a:solidFill>
                <a:srgbClr val="CC0000"/>
              </a:solidFill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endParaRPr lang="pl-PL" altLang="en-US" sz="2800" dirty="0">
              <a:ea typeface="ＭＳ Ｐゴシック" panose="020B0600070205080204" pitchFamily="34" charset="-128"/>
            </a:endParaRPr>
          </a:p>
        </p:txBody>
      </p:sp>
      <p:sp>
        <p:nvSpPr>
          <p:cNvPr id="23555" name="Footer Placeholder 3">
            <a:extLst>
              <a:ext uri="{FF2B5EF4-FFF2-40B4-BE49-F238E27FC236}">
                <a16:creationId xmlns:a16="http://schemas.microsoft.com/office/drawing/2014/main" id="{E19B9A3C-99C7-924F-BC19-8EE93623A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9682B-0CDD-3A4A-A835-2DC5B985F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True and apparent wind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D6CDFB-B99D-504A-A2D5-1125E5DF9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YCC Introduction to Sailing – Sebastian </a:t>
            </a:r>
            <a:r>
              <a:rPr lang="pl-PL" altLang="en-US" dirty="0"/>
              <a:t>Ł</a:t>
            </a:r>
            <a:r>
              <a:rPr lang="en-US" altLang="en-US" dirty="0" err="1"/>
              <a:t>opie</a:t>
            </a:r>
            <a:r>
              <a:rPr lang="pl-PL" altLang="en-US" dirty="0"/>
              <a:t>ń</a:t>
            </a:r>
            <a:r>
              <a:rPr lang="en-US" altLang="en-US" dirty="0"/>
              <a:t>ski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7DD7926-B29B-3740-A10D-56D7EE3A4A8B}"/>
              </a:ext>
            </a:extLst>
          </p:cNvPr>
          <p:cNvCxnSpPr>
            <a:cxnSpLocks/>
          </p:cNvCxnSpPr>
          <p:nvPr/>
        </p:nvCxnSpPr>
        <p:spPr bwMode="auto">
          <a:xfrm rot="881078" flipH="1">
            <a:off x="1840950" y="1887821"/>
            <a:ext cx="15240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5" name="Picture 7" descr="sailboat-mast">
            <a:extLst>
              <a:ext uri="{FF2B5EF4-FFF2-40B4-BE49-F238E27FC236}">
                <a16:creationId xmlns:a16="http://schemas.microsoft.com/office/drawing/2014/main" id="{6031297E-F5E7-B343-9113-3F2AB05505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81078">
            <a:off x="3206375" y="1506303"/>
            <a:ext cx="1752596" cy="209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5E6755-5540-8745-9DF2-79324A58383A}"/>
              </a:ext>
            </a:extLst>
          </p:cNvPr>
          <p:cNvSpPr txBox="1"/>
          <p:nvPr/>
        </p:nvSpPr>
        <p:spPr>
          <a:xfrm>
            <a:off x="796316" y="1472876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r>
              <a:rPr lang="en-CH" dirty="0"/>
              <a:t>oat speed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55BB2B9-1042-BD45-AFE0-0444C2B77F7B}"/>
              </a:ext>
            </a:extLst>
          </p:cNvPr>
          <p:cNvCxnSpPr>
            <a:cxnSpLocks/>
          </p:cNvCxnSpPr>
          <p:nvPr/>
        </p:nvCxnSpPr>
        <p:spPr bwMode="auto">
          <a:xfrm rot="881078">
            <a:off x="3669282" y="2302352"/>
            <a:ext cx="590850" cy="2230919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7D49B2-9F26-5742-9DB2-4F2AD8BC6D19}"/>
              </a:ext>
            </a:extLst>
          </p:cNvPr>
          <p:cNvCxnSpPr>
            <a:cxnSpLocks/>
          </p:cNvCxnSpPr>
          <p:nvPr/>
        </p:nvCxnSpPr>
        <p:spPr bwMode="auto">
          <a:xfrm rot="881078">
            <a:off x="3974884" y="2467042"/>
            <a:ext cx="15240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095406-EB74-1D4C-93E9-366BDFEB8C1A}"/>
              </a:ext>
            </a:extLst>
          </p:cNvPr>
          <p:cNvCxnSpPr>
            <a:cxnSpLocks/>
          </p:cNvCxnSpPr>
          <p:nvPr/>
        </p:nvCxnSpPr>
        <p:spPr bwMode="auto">
          <a:xfrm>
            <a:off x="3999775" y="2273875"/>
            <a:ext cx="1432944" cy="268848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E1928D-FF7E-8343-8C7A-0FCACFAA5320}"/>
              </a:ext>
            </a:extLst>
          </p:cNvPr>
          <p:cNvSpPr txBox="1"/>
          <p:nvPr/>
        </p:nvSpPr>
        <p:spPr>
          <a:xfrm>
            <a:off x="2921713" y="4300697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CH" dirty="0"/>
              <a:t>rue wind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9E68938-0FA7-8545-A6A5-71577972F688}"/>
              </a:ext>
            </a:extLst>
          </p:cNvPr>
          <p:cNvSpPr txBox="1"/>
          <p:nvPr/>
        </p:nvSpPr>
        <p:spPr>
          <a:xfrm>
            <a:off x="5473429" y="4643484"/>
            <a:ext cx="1308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CH" dirty="0"/>
              <a:t>pparent wind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9A42C3-7B20-F541-8BD7-F942F8A7D9AC}"/>
              </a:ext>
            </a:extLst>
          </p:cNvPr>
          <p:cNvSpPr txBox="1"/>
          <p:nvPr/>
        </p:nvSpPr>
        <p:spPr>
          <a:xfrm>
            <a:off x="5492177" y="2493379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„</a:t>
            </a:r>
            <a:r>
              <a:rPr lang="pl-PL" dirty="0" err="1"/>
              <a:t>boat</a:t>
            </a:r>
            <a:r>
              <a:rPr lang="pl-PL" dirty="0"/>
              <a:t> wind”</a:t>
            </a:r>
            <a:endParaRPr lang="en-CH" dirty="0"/>
          </a:p>
        </p:txBody>
      </p:sp>
      <p:sp>
        <p:nvSpPr>
          <p:cNvPr id="31" name="AutoShape 6">
            <a:extLst>
              <a:ext uri="{FF2B5EF4-FFF2-40B4-BE49-F238E27FC236}">
                <a16:creationId xmlns:a16="http://schemas.microsoft.com/office/drawing/2014/main" id="{AC31258B-81B3-F047-BEF5-4BBE7E769DE7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471750" y="10834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/>
              <a:t>wind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6F2CD06-FAC3-C541-BC16-5A8EBDEC24E3}"/>
              </a:ext>
            </a:extLst>
          </p:cNvPr>
          <p:cNvCxnSpPr>
            <a:cxnSpLocks/>
          </p:cNvCxnSpPr>
          <p:nvPr/>
        </p:nvCxnSpPr>
        <p:spPr bwMode="auto">
          <a:xfrm>
            <a:off x="3961700" y="4162094"/>
            <a:ext cx="0" cy="155290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>
                <a:alpha val="50196"/>
              </a:srgb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459755D-9571-A049-87A1-0D625A616F75}"/>
              </a:ext>
            </a:extLst>
          </p:cNvPr>
          <p:cNvCxnSpPr>
            <a:cxnSpLocks/>
          </p:cNvCxnSpPr>
          <p:nvPr/>
        </p:nvCxnSpPr>
        <p:spPr bwMode="auto">
          <a:xfrm>
            <a:off x="3998595" y="2263897"/>
            <a:ext cx="1425557" cy="3890449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B050">
                <a:alpha val="50196"/>
              </a:srgb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C27616D-8BC8-5D4A-B415-45A3E1650966}"/>
              </a:ext>
            </a:extLst>
          </p:cNvPr>
          <p:cNvCxnSpPr>
            <a:cxnSpLocks/>
          </p:cNvCxnSpPr>
          <p:nvPr/>
        </p:nvCxnSpPr>
        <p:spPr bwMode="auto">
          <a:xfrm rot="881078">
            <a:off x="5155832" y="2692982"/>
            <a:ext cx="590850" cy="22309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F394DCB-2518-9942-B025-E7113F904930}"/>
              </a:ext>
            </a:extLst>
          </p:cNvPr>
          <p:cNvCxnSpPr>
            <a:cxnSpLocks/>
          </p:cNvCxnSpPr>
          <p:nvPr/>
        </p:nvCxnSpPr>
        <p:spPr bwMode="auto">
          <a:xfrm>
            <a:off x="3979884" y="4517127"/>
            <a:ext cx="1452835" cy="4552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8ADE34A-05BF-4442-8F39-58D3513BCED9}"/>
              </a:ext>
            </a:extLst>
          </p:cNvPr>
          <p:cNvCxnSpPr>
            <a:cxnSpLocks/>
          </p:cNvCxnSpPr>
          <p:nvPr/>
        </p:nvCxnSpPr>
        <p:spPr bwMode="auto">
          <a:xfrm>
            <a:off x="3979884" y="5699138"/>
            <a:ext cx="1452835" cy="4552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B518A58-AF19-664B-AB26-936A0B7731E3}"/>
              </a:ext>
            </a:extLst>
          </p:cNvPr>
          <p:cNvCxnSpPr>
            <a:cxnSpLocks/>
          </p:cNvCxnSpPr>
          <p:nvPr/>
        </p:nvCxnSpPr>
        <p:spPr bwMode="auto">
          <a:xfrm>
            <a:off x="5442335" y="4906379"/>
            <a:ext cx="3177" cy="12189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7276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24" grpId="0"/>
      <p:bldP spid="26" grpId="0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Footer Placeholder 4">
            <a:extLst>
              <a:ext uri="{FF2B5EF4-FFF2-40B4-BE49-F238E27FC236}">
                <a16:creationId xmlns:a16="http://schemas.microsoft.com/office/drawing/2014/main" id="{0BD63CA3-B7C3-A641-AB6D-46C22AEA6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YCC Introduction to Sailing – Sebastian </a:t>
            </a:r>
            <a:r>
              <a:rPr lang="pl-PL" altLang="en-US"/>
              <a:t>Ł</a:t>
            </a:r>
            <a:r>
              <a:rPr lang="en-US" altLang="en-US"/>
              <a:t>opie</a:t>
            </a:r>
            <a:r>
              <a:rPr lang="pl-PL" altLang="en-US"/>
              <a:t>ń</a:t>
            </a:r>
            <a:r>
              <a:rPr lang="en-US" altLang="en-US"/>
              <a:t>ski</a:t>
            </a:r>
          </a:p>
        </p:txBody>
      </p:sp>
      <p:sp>
        <p:nvSpPr>
          <p:cNvPr id="57361" name="Rectangle 17">
            <a:extLst>
              <a:ext uri="{FF2B5EF4-FFF2-40B4-BE49-F238E27FC236}">
                <a16:creationId xmlns:a16="http://schemas.microsoft.com/office/drawing/2014/main" id="{BBA9C337-9B4D-154D-873F-5547FA72D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4171950"/>
            <a:ext cx="8153400" cy="3810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7359" name="Rectangle 15">
            <a:extLst>
              <a:ext uri="{FF2B5EF4-FFF2-40B4-BE49-F238E27FC236}">
                <a16:creationId xmlns:a16="http://schemas.microsoft.com/office/drawing/2014/main" id="{756CDB45-F938-D644-8288-756AF7899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633538"/>
            <a:ext cx="1143000" cy="12192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4580" name="Rectangle 2">
            <a:extLst>
              <a:ext uri="{FF2B5EF4-FFF2-40B4-BE49-F238E27FC236}">
                <a16:creationId xmlns:a16="http://schemas.microsoft.com/office/drawing/2014/main" id="{5770EBE8-F1C4-C44C-B0BC-ED6CBA4C1A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ea typeface="ＭＳ Ｐゴシック" panose="020B0600070205080204" pitchFamily="34" charset="-128"/>
              </a:rPr>
              <a:t>Trimming a sail</a:t>
            </a:r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65848221-5CCA-A341-9C0C-2093459C87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3429000"/>
            <a:ext cx="8229600" cy="1935163"/>
          </a:xfrm>
        </p:spPr>
        <p:txBody>
          <a:bodyPr/>
          <a:lstStyle/>
          <a:p>
            <a:pPr eaLnBrk="1" hangingPunct="1"/>
            <a:r>
              <a:rPr lang="en-US" altLang="en-US" sz="2000" dirty="0">
                <a:ea typeface="ＭＳ Ｐゴシック" panose="020B0600070205080204" pitchFamily="34" charset="-128"/>
              </a:rPr>
              <a:t>Sail eased completely flatters and generates no force (A)</a:t>
            </a:r>
          </a:p>
          <a:p>
            <a:pPr eaLnBrk="1" hangingPunct="1"/>
            <a:r>
              <a:rPr lang="en-US" altLang="en-US" sz="2000" dirty="0">
                <a:ea typeface="ＭＳ Ｐゴシック" panose="020B0600070205080204" pitchFamily="34" charset="-128"/>
              </a:rPr>
              <a:t>Sail pulled slightly </a:t>
            </a:r>
            <a:r>
              <a:rPr lang="en-US" altLang="en-US" sz="2000" dirty="0" err="1">
                <a:ea typeface="ＭＳ Ｐゴシック" panose="020B0600070205080204" pitchFamily="34" charset="-128"/>
              </a:rPr>
              <a:t>doesn</a:t>
            </a:r>
            <a:r>
              <a:rPr lang="ja-JP" altLang="en-US" sz="2000">
                <a:ea typeface="ＭＳ Ｐゴシック" panose="020B0600070205080204" pitchFamily="34" charset="-128"/>
              </a:rPr>
              <a:t>’</a:t>
            </a:r>
            <a:r>
              <a:rPr lang="en-US" altLang="ja-JP" sz="2000" dirty="0">
                <a:ea typeface="ＭＳ Ｐゴシック" panose="020B0600070205080204" pitchFamily="34" charset="-128"/>
              </a:rPr>
              <a:t>t flatter, but still no force (B)</a:t>
            </a:r>
          </a:p>
          <a:p>
            <a:pPr eaLnBrk="1" hangingPunct="1"/>
            <a:r>
              <a:rPr lang="en-US" altLang="en-US" sz="2000" dirty="0">
                <a:ea typeface="ＭＳ Ｐゴシック" panose="020B0600070205080204" pitchFamily="34" charset="-128"/>
              </a:rPr>
              <a:t>When trimmed some more, sail starts to work (C)</a:t>
            </a:r>
          </a:p>
          <a:p>
            <a:pPr eaLnBrk="1" hangingPunct="1"/>
            <a:r>
              <a:rPr lang="en-US" altLang="en-US" sz="2000" dirty="0">
                <a:ea typeface="ＭＳ Ｐゴシック" panose="020B0600070205080204" pitchFamily="34" charset="-128"/>
              </a:rPr>
              <a:t>More trimming generates air turbulence and lowers the force (D)</a:t>
            </a:r>
          </a:p>
          <a:p>
            <a:pPr eaLnBrk="1" hangingPunct="1"/>
            <a:r>
              <a:rPr lang="en-US" altLang="en-US" sz="2000" dirty="0">
                <a:ea typeface="ＭＳ Ｐゴシック" panose="020B0600070205080204" pitchFamily="34" charset="-128"/>
              </a:rPr>
              <a:t>Hard trimming against the wind is highly inefficient (E)</a:t>
            </a:r>
          </a:p>
        </p:txBody>
      </p:sp>
      <p:sp>
        <p:nvSpPr>
          <p:cNvPr id="24582" name="AutoShape 6">
            <a:extLst>
              <a:ext uri="{FF2B5EF4-FFF2-40B4-BE49-F238E27FC236}">
                <a16:creationId xmlns:a16="http://schemas.microsoft.com/office/drawing/2014/main" id="{FA86D4FC-46CA-0447-B1FA-180D249312A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583531" y="550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/>
              <a:t>wind</a:t>
            </a:r>
          </a:p>
        </p:txBody>
      </p:sp>
      <p:sp>
        <p:nvSpPr>
          <p:cNvPr id="24583" name="AutoShape 7">
            <a:extLst>
              <a:ext uri="{FF2B5EF4-FFF2-40B4-BE49-F238E27FC236}">
                <a16:creationId xmlns:a16="http://schemas.microsoft.com/office/drawing/2014/main" id="{D559292C-9E63-A145-8320-1B49DCCB8E3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507956" y="550069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/>
              <a:t>wind</a:t>
            </a:r>
          </a:p>
        </p:txBody>
      </p:sp>
      <p:pic>
        <p:nvPicPr>
          <p:cNvPr id="57358" name="Picture 14" descr="wind_on_sail">
            <a:extLst>
              <a:ext uri="{FF2B5EF4-FFF2-40B4-BE49-F238E27FC236}">
                <a16:creationId xmlns:a16="http://schemas.microsoft.com/office/drawing/2014/main" id="{66164E01-E87B-E74A-96A3-ED006984F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363" y="1404938"/>
            <a:ext cx="6929437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62" name="Text Box 18">
            <a:extLst>
              <a:ext uri="{FF2B5EF4-FFF2-40B4-BE49-F238E27FC236}">
                <a16:creationId xmlns:a16="http://schemas.microsoft.com/office/drawing/2014/main" id="{BA70DF13-FA18-BF44-B0C4-34B5892E7E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2400" y="4191000"/>
            <a:ext cx="1144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b="1">
                <a:solidFill>
                  <a:srgbClr val="FF3300"/>
                </a:solidFill>
              </a:rPr>
              <a:t>OPTIMUM</a:t>
            </a:r>
          </a:p>
        </p:txBody>
      </p:sp>
      <p:sp>
        <p:nvSpPr>
          <p:cNvPr id="24586" name="Text Box 38">
            <a:extLst>
              <a:ext uri="{FF2B5EF4-FFF2-40B4-BE49-F238E27FC236}">
                <a16:creationId xmlns:a16="http://schemas.microsoft.com/office/drawing/2014/main" id="{6EE35A20-1794-9243-A07B-BA2183E5F33E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393113" y="2159000"/>
            <a:ext cx="95408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800"/>
              <a:t>Drawings © YCC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CEABCAA-014D-E340-9818-AA4CEA1BD2F5}"/>
              </a:ext>
            </a:extLst>
          </p:cNvPr>
          <p:cNvSpPr/>
          <p:nvPr/>
        </p:nvSpPr>
        <p:spPr bwMode="auto">
          <a:xfrm>
            <a:off x="7010400" y="6248400"/>
            <a:ext cx="1906806" cy="38417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Poll “Sail</a:t>
            </a:r>
            <a:r>
              <a:rPr kumimoji="0" lang="en-CH" sz="14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trimming</a:t>
            </a:r>
            <a:r>
              <a:rPr kumimoji="0" lang="en-CH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7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61" grpId="0" animBg="1"/>
      <p:bldP spid="57359" grpId="0" animBg="1"/>
      <p:bldP spid="57362" grpId="0"/>
      <p:bldP spid="12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3814</TotalTime>
  <Words>1664</Words>
  <Application>Microsoft Macintosh PowerPoint</Application>
  <PresentationFormat>On-screen Show (4:3)</PresentationFormat>
  <Paragraphs>337</Paragraphs>
  <Slides>23</Slides>
  <Notes>8</Notes>
  <HiddenSlides>2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ＭＳ Ｐゴシック</vt:lpstr>
      <vt:lpstr>Arial</vt:lpstr>
      <vt:lpstr>Default Design</vt:lpstr>
      <vt:lpstr>Introduction to Sailing part 2</vt:lpstr>
      <vt:lpstr>After first outings…</vt:lpstr>
      <vt:lpstr>After first outings…</vt:lpstr>
      <vt:lpstr>Outline</vt:lpstr>
      <vt:lpstr>Do you still remember…?</vt:lpstr>
      <vt:lpstr>A sail</vt:lpstr>
      <vt:lpstr>Some verbs...</vt:lpstr>
      <vt:lpstr>True and apparent wind</vt:lpstr>
      <vt:lpstr>Trimming a sail</vt:lpstr>
      <vt:lpstr>Trimming sails</vt:lpstr>
      <vt:lpstr>Trimming sails</vt:lpstr>
      <vt:lpstr>Spinnaker (symmetric)</vt:lpstr>
      <vt:lpstr>Tacking</vt:lpstr>
      <vt:lpstr>Gybing</vt:lpstr>
      <vt:lpstr>Man overboard (MOB)</vt:lpstr>
      <vt:lpstr>Leaving and entering a harbour</vt:lpstr>
      <vt:lpstr>Priority rules</vt:lpstr>
      <vt:lpstr>Distance, speed etc.</vt:lpstr>
      <vt:lpstr>Wind – Beaufort scale</vt:lpstr>
      <vt:lpstr>Further reading</vt:lpstr>
      <vt:lpstr>Take part in YCC activities</vt:lpstr>
      <vt:lpstr>The famous Lake Geneva races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Sebastian Lopienski</cp:lastModifiedBy>
  <cp:revision>163</cp:revision>
  <cp:lastPrinted>1601-01-01T00:00:00Z</cp:lastPrinted>
  <dcterms:created xsi:type="dcterms:W3CDTF">1601-01-01T00:00:00Z</dcterms:created>
  <dcterms:modified xsi:type="dcterms:W3CDTF">2024-04-17T15:19:57Z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