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3" r:id="rId2"/>
    <p:sldId id="511" r:id="rId3"/>
    <p:sldId id="513" r:id="rId4"/>
    <p:sldId id="428" r:id="rId5"/>
    <p:sldId id="512" r:id="rId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9" autoAdjust="0"/>
    <p:restoredTop sz="92743" autoAdjust="0"/>
  </p:normalViewPr>
  <p:slideViewPr>
    <p:cSldViewPr snapToObjects="1" showGuides="1">
      <p:cViewPr varScale="1">
        <p:scale>
          <a:sx n="64" d="100"/>
          <a:sy n="64" d="100"/>
        </p:scale>
        <p:origin x="1288" y="5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-61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A Foussat, E. Todesco, HL WP3  </a:t>
            </a:r>
            <a:r>
              <a:rPr lang="fr-FR" dirty="0" err="1"/>
              <a:t>Steering</a:t>
            </a:r>
            <a:r>
              <a:rPr lang="fr-FR" dirty="0"/>
              <a:t> D2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79D9E311-75FA-E313-C325-6BB5A7233526}"/>
              </a:ext>
            </a:extLst>
          </p:cNvPr>
          <p:cNvSpPr txBox="1">
            <a:spLocks/>
          </p:cNvSpPr>
          <p:nvPr userDrawn="1"/>
        </p:nvSpPr>
        <p:spPr>
          <a:xfrm>
            <a:off x="2084245" y="6301986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A Foussat, E. Todesco, HL WP3  </a:t>
            </a:r>
            <a:r>
              <a:rPr lang="fr-FR" dirty="0" err="1"/>
              <a:t>Steering</a:t>
            </a:r>
            <a:r>
              <a:rPr lang="fr-FR" dirty="0"/>
              <a:t> D2 meeting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6F3A2EA6-4509-A767-9D70-56253804B827}"/>
              </a:ext>
            </a:extLst>
          </p:cNvPr>
          <p:cNvSpPr txBox="1">
            <a:spLocks/>
          </p:cNvSpPr>
          <p:nvPr userDrawn="1"/>
        </p:nvSpPr>
        <p:spPr>
          <a:xfrm>
            <a:off x="2003234" y="6305208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A Foussat, E. Todesco, HL WP3  Steering D2 meeting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F55BF7F8-59C9-8579-B6FF-4FF944C15A1B}"/>
              </a:ext>
            </a:extLst>
          </p:cNvPr>
          <p:cNvSpPr txBox="1">
            <a:spLocks/>
          </p:cNvSpPr>
          <p:nvPr userDrawn="1"/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A Foussat, E. Todesco, HL WP3  Steering D2 meeting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A9923C4F-9986-07EC-F283-8E13837E698D}"/>
              </a:ext>
            </a:extLst>
          </p:cNvPr>
          <p:cNvSpPr txBox="1">
            <a:spLocks/>
          </p:cNvSpPr>
          <p:nvPr userDrawn="1"/>
        </p:nvSpPr>
        <p:spPr>
          <a:xfrm>
            <a:off x="1905000" y="63563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A Foussat, E. Todesco, HL WP3  Steering D2 meeting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97A0EB18-E468-B7A0-EE81-A87982CC7DCA}"/>
              </a:ext>
            </a:extLst>
          </p:cNvPr>
          <p:cNvSpPr txBox="1">
            <a:spLocks/>
          </p:cNvSpPr>
          <p:nvPr userDrawn="1"/>
        </p:nvSpPr>
        <p:spPr>
          <a:xfrm>
            <a:off x="1169589" y="6356350"/>
            <a:ext cx="6627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A Foussat, E. Todesco, HL WP3  Steering D2 meeting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E. Todesco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5.cern.ch/pls/asbuilt/mtf_equip.eqp_main_top?p_rec_id=HCMBRDC007-3T50875D" TargetMode="External"/><Relationship Id="rId13" Type="http://schemas.openxmlformats.org/officeDocument/2006/relationships/hyperlink" Target="https://edms5.cern.ch/pls/asbuilt/mtf_equip.eqp_main_top?p_rec_id=HCMBRDC007-3T50883E" TargetMode="External"/><Relationship Id="rId18" Type="http://schemas.openxmlformats.org/officeDocument/2006/relationships/hyperlink" Target="https://edms5.cern.ch/pls/asbuilt/mtf_equip.eqp_main_top?p_rec_id=HCMBRDC007-3T50881E" TargetMode="External"/><Relationship Id="rId3" Type="http://schemas.openxmlformats.org/officeDocument/2006/relationships/hyperlink" Target="https://edms5.cern.ch/pls/asbuilt/mtf_equip.eqp_main_top?p_rec_id=HCMBRDC007-3T50892A" TargetMode="External"/><Relationship Id="rId7" Type="http://schemas.openxmlformats.org/officeDocument/2006/relationships/hyperlink" Target="https://edms5.cern.ch/pls/asbuilt/mtf_equip.eqp_main_top?p_rec_id=HCMBRDC007-3T50889B" TargetMode="External"/><Relationship Id="rId12" Type="http://schemas.openxmlformats.org/officeDocument/2006/relationships/hyperlink" Target="https://edms5.cern.ch/pls/asbuilt/mtf_equip.eqp_main_top?p_rec_id=HCMBRDC007-3T50857A" TargetMode="External"/><Relationship Id="rId17" Type="http://schemas.openxmlformats.org/officeDocument/2006/relationships/hyperlink" Target="https://edms5.cern.ch/pls/asbuilt/mtf_equip.eqp_main_top?p_rec_id=HCMBRDC007-3T50858A" TargetMode="External"/><Relationship Id="rId2" Type="http://schemas.openxmlformats.org/officeDocument/2006/relationships/hyperlink" Target="https://edh.cern.ch/Document/SupplyChain/SHIP/8584672" TargetMode="External"/><Relationship Id="rId16" Type="http://schemas.openxmlformats.org/officeDocument/2006/relationships/hyperlink" Target="https://edms5.cern.ch/pls/asbuilt/mtf_equip.eqp_main_top?p_rec_id=HCMBRDC007-3T50881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h.cern.ch/Document/SupplyChain/SHIP/9205830" TargetMode="External"/><Relationship Id="rId11" Type="http://schemas.openxmlformats.org/officeDocument/2006/relationships/hyperlink" Target="https://edms5.cern.ch/pls/asbuilt/mtf_equip.eqp_main_top?p_rec_id=HCMBRDC007-3T50881B" TargetMode="External"/><Relationship Id="rId5" Type="http://schemas.openxmlformats.org/officeDocument/2006/relationships/hyperlink" Target="https://edms5.cern.ch/pls/asbuilt/mtf_equip.eqp_main_top?p_rec_id=HCMBRDC007-3T50894A" TargetMode="External"/><Relationship Id="rId15" Type="http://schemas.openxmlformats.org/officeDocument/2006/relationships/hyperlink" Target="https://edms5.cern.ch/pls/asbuilt/mtf_equip.eqp_main_top?p_rec_id=HCMBRDC007-3T50859A" TargetMode="External"/><Relationship Id="rId10" Type="http://schemas.openxmlformats.org/officeDocument/2006/relationships/hyperlink" Target="https://edms5.cern.ch/pls/asbuilt/mtf_equip.eqp_main_top?p_rec_id=HCMBRDC007-3T50881D" TargetMode="External"/><Relationship Id="rId4" Type="http://schemas.openxmlformats.org/officeDocument/2006/relationships/hyperlink" Target="https://edms5.cern.ch/pls/asbuilt/mtf_equip.eqp_main_top?p_rec_id=HCMBRDC007-3T50869A" TargetMode="External"/><Relationship Id="rId9" Type="http://schemas.openxmlformats.org/officeDocument/2006/relationships/hyperlink" Target="https://edms5.cern.ch/pls/asbuilt/mtf_equip.eqp_main_top?p_rec_id=HCMBRDC007-3T50875A" TargetMode="External"/><Relationship Id="rId14" Type="http://schemas.openxmlformats.org/officeDocument/2006/relationships/hyperlink" Target="https://edms5.cern.ch/pls/asbuilt/mtf_equip.eqp_main_top?p_rec_id=HCMBRDC007-3T50881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91098" y="2636912"/>
            <a:ext cx="7601381" cy="1566772"/>
          </a:xfrm>
        </p:spPr>
        <p:txBody>
          <a:bodyPr/>
          <a:lstStyle/>
          <a:p>
            <a:r>
              <a:rPr lang="en-GB" sz="3200" dirty="0">
                <a:solidFill>
                  <a:schemeClr val="tx1"/>
                </a:solidFill>
                <a:latin typeface="Times"/>
                <a:cs typeface="Times"/>
              </a:rPr>
              <a:t>CERN part procurement status on series HL MBRD (D2)</a:t>
            </a:r>
            <a:br>
              <a:rPr lang="en-GB" sz="3200" dirty="0">
                <a:solidFill>
                  <a:schemeClr val="tx1"/>
                </a:solidFill>
                <a:latin typeface="Times"/>
                <a:cs typeface="Times"/>
              </a:rPr>
            </a:br>
            <a:br>
              <a:rPr lang="en-GB" sz="3200" dirty="0">
                <a:solidFill>
                  <a:schemeClr val="tx1"/>
                </a:solidFill>
                <a:latin typeface="Times"/>
                <a:cs typeface="Times"/>
              </a:rPr>
            </a:br>
            <a:endParaRPr lang="en-GB" sz="3200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91099" y="4221088"/>
            <a:ext cx="6480000" cy="1259827"/>
          </a:xfrm>
        </p:spPr>
        <p:txBody>
          <a:bodyPr>
            <a:normAutofit/>
          </a:bodyPr>
          <a:lstStyle/>
          <a:p>
            <a:r>
              <a:rPr lang="fr-CH" sz="2400" dirty="0">
                <a:solidFill>
                  <a:schemeClr val="tx1"/>
                </a:solidFill>
                <a:latin typeface="Times"/>
                <a:cs typeface="Times"/>
              </a:rPr>
              <a:t>A. Foussat </a:t>
            </a:r>
            <a:r>
              <a:rPr lang="en-GB" sz="2400" dirty="0">
                <a:solidFill>
                  <a:schemeClr val="tx1"/>
                </a:solidFill>
                <a:latin typeface="Times"/>
                <a:cs typeface="Times"/>
              </a:rPr>
              <a:t>(TE MSC)</a:t>
            </a:r>
          </a:p>
          <a:p>
            <a:r>
              <a:rPr lang="en-GB" altLang="ja-JP" sz="2400" dirty="0">
                <a:solidFill>
                  <a:schemeClr val="tx1"/>
                </a:solidFill>
                <a:latin typeface="Times"/>
                <a:cs typeface="Times"/>
              </a:rPr>
              <a:t>on behalf of CERN-INFN WP3 collaboration for D2 construction</a:t>
            </a:r>
            <a:endParaRPr lang="en-GB" sz="2400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CERN-INFN ASG Collaboration meeting  18</a:t>
            </a:r>
            <a:r>
              <a:rPr lang="en-GB" baseline="30000" dirty="0"/>
              <a:t>th</a:t>
            </a:r>
            <a:r>
              <a:rPr lang="en-GB" dirty="0"/>
              <a:t> March 2025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355FA-764C-1D04-5422-BB12975D5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Parts procurement status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6DA373-D2B0-1931-E984-962FE3F3A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CERN-INFN ASG Collaboration meeting  18</a:t>
            </a:r>
            <a:r>
              <a:rPr lang="en-GB" baseline="30000" dirty="0"/>
              <a:t>th</a:t>
            </a:r>
            <a:r>
              <a:rPr lang="en-GB" dirty="0"/>
              <a:t> March 2025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40F88D-4E15-76D4-C53A-1569CABCB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3A35183-AF8A-EF51-A604-E189A777E4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214782"/>
              </p:ext>
            </p:extLst>
          </p:nvPr>
        </p:nvGraphicFramePr>
        <p:xfrm>
          <a:off x="539552" y="1484784"/>
          <a:ext cx="8064896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511081135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val="437528014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690686386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40938714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Parts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Delivered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CERN stock status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559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Insulated Cable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U.L of 655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4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 24 </a:t>
                      </a:r>
                      <a:r>
                        <a:rPr lang="en-GB" sz="1800" kern="1400" dirty="0" err="1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Uls</a:t>
                      </a:r>
                      <a:r>
                        <a:rPr lang="en-GB" sz="1800" kern="14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series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 UL</a:t>
                      </a:r>
                      <a:endParaRPr lang="en-GB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2096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Bare Wedges :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one set for one coil is formed of 3 x 9 different types =27 pieces 2.6 m in length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4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 28 units delivered 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none</a:t>
                      </a:r>
                      <a:endParaRPr lang="en-GB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7131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G1 </a:t>
                      </a:r>
                      <a:r>
                        <a:rPr lang="en-GB" sz="1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End Spacers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one set for one coil, either  A or B type, is formed of 18 pieces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4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 28 sets (A&amp;B) delivered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none</a:t>
                      </a:r>
                      <a:endParaRPr lang="en-GB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896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Quench Heaters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one set for  one aperture is formed of two QHs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400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 sets + 3 extra delivered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 sets qualified</a:t>
                      </a:r>
                      <a:endParaRPr lang="en-GB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516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kern="14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Aluminum</a:t>
                      </a:r>
                      <a:r>
                        <a:rPr lang="en-GB" sz="1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Sleeves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 set composed of 85 pieces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All 6 sets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75 </a:t>
                      </a:r>
                      <a:r>
                        <a:rPr lang="en-US" dirty="0" err="1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pces</a:t>
                      </a:r>
                      <a:endParaRPr lang="en-GB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10441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361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DC2D9E-37B3-88F8-118F-98264D3DAB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A55CF-157C-1E9B-8333-00C779F013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Parts procurement status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BE513D-EE6E-ED5F-7D80-7031A19B2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CERN-INFN ASG Collaboration meeting  18</a:t>
            </a:r>
            <a:r>
              <a:rPr lang="en-GB" baseline="30000" dirty="0"/>
              <a:t>th</a:t>
            </a:r>
            <a:r>
              <a:rPr lang="en-GB" dirty="0"/>
              <a:t> March 2025</a:t>
            </a:r>
          </a:p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8E1C3F-29DB-9BEB-1EA0-90EA194CB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6F1F614-5A98-520D-67C7-614DA16C8D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863716"/>
              </p:ext>
            </p:extLst>
          </p:nvPr>
        </p:nvGraphicFramePr>
        <p:xfrm>
          <a:off x="625995" y="742362"/>
          <a:ext cx="8280919" cy="56139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511081135"/>
                    </a:ext>
                  </a:extLst>
                </a:gridCol>
                <a:gridCol w="3528392">
                  <a:extLst>
                    <a:ext uri="{9D8B030D-6E8A-4147-A177-3AD203B41FA5}">
                      <a16:colId xmlns:a16="http://schemas.microsoft.com/office/drawing/2014/main" val="437528014"/>
                    </a:ext>
                  </a:extLst>
                </a:gridCol>
                <a:gridCol w="889812">
                  <a:extLst>
                    <a:ext uri="{9D8B030D-6E8A-4147-A177-3AD203B41FA5}">
                      <a16:colId xmlns:a16="http://schemas.microsoft.com/office/drawing/2014/main" val="2690686386"/>
                    </a:ext>
                  </a:extLst>
                </a:gridCol>
                <a:gridCol w="1774483">
                  <a:extLst>
                    <a:ext uri="{9D8B030D-6E8A-4147-A177-3AD203B41FA5}">
                      <a16:colId xmlns:a16="http://schemas.microsoft.com/office/drawing/2014/main" val="4093871416"/>
                    </a:ext>
                  </a:extLst>
                </a:gridCol>
              </a:tblGrid>
              <a:tr h="586552">
                <a:tc>
                  <a:txBody>
                    <a:bodyPr/>
                    <a:lstStyle/>
                    <a:p>
                      <a:r>
                        <a:rPr lang="en-US" dirty="0"/>
                        <a:t>Parts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Delivered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CERN stock status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559970"/>
                  </a:ext>
                </a:extLst>
              </a:tr>
              <a:tr h="586552">
                <a:tc>
                  <a:txBody>
                    <a:bodyPr/>
                    <a:lstStyle/>
                    <a:p>
                      <a:r>
                        <a:rPr lang="en-GB" sz="1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Magnetic steel for laminations ARMCO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5.80 mmx750 mm x 4000mm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done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2209640"/>
                  </a:ext>
                </a:extLst>
              </a:tr>
              <a:tr h="878723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GB" sz="1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Austenitic sandvik Stainless Steel for collars</a:t>
                      </a:r>
                      <a:endParaRPr lang="en-GB" sz="1800" b="1" kern="1400" dirty="0">
                        <a:solidFill>
                          <a:srgbClr val="00B05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one set for one aperture weights 3.7 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done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713108"/>
                  </a:ext>
                </a:extLst>
              </a:tr>
              <a:tr h="759676">
                <a:tc>
                  <a:txBody>
                    <a:bodyPr/>
                    <a:lstStyle/>
                    <a:p>
                      <a:pPr marL="0" lvl="0" indent="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Symbol" panose="05050102010706020507" pitchFamily="18" charset="2"/>
                        <a:buNone/>
                      </a:pPr>
                      <a:r>
                        <a:rPr lang="en-GB" sz="1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Poly-imide Tape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68.6</a:t>
                      </a:r>
                      <a:r>
                        <a:rPr lang="en-GB" sz="1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µ</a:t>
                      </a:r>
                      <a:r>
                        <a:rPr lang="en-GB" sz="1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mx9mmx6.5mm, roll of minimum length 430 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done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1896139"/>
                  </a:ext>
                </a:extLst>
              </a:tr>
              <a:tr h="586552">
                <a:tc>
                  <a:txBody>
                    <a:bodyPr/>
                    <a:lstStyle/>
                    <a:p>
                      <a:r>
                        <a:rPr lang="en-GB" sz="1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Conductor </a:t>
                      </a:r>
                      <a:r>
                        <a:rPr lang="en-GB" sz="1800" kern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Copper stabiliser strips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OFE Cu profile strip with drawing LHCMB_A0199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done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10 sets qualified</a:t>
                      </a:r>
                      <a:endParaRPr lang="en-GB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1516053"/>
                  </a:ext>
                </a:extLst>
              </a:tr>
              <a:tr h="759676">
                <a:tc>
                  <a:txBody>
                    <a:bodyPr/>
                    <a:lstStyle/>
                    <a:p>
                      <a:r>
                        <a:rPr lang="en-GB" sz="1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VT wires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No. 34 HV wires HH2619 -LH for a total of  about 220 m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done</a:t>
                      </a:r>
                      <a:endParaRPr kumimoji="0" lang="en-GB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75 </a:t>
                      </a:r>
                      <a:r>
                        <a:rPr lang="en-US" dirty="0" err="1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pces</a:t>
                      </a:r>
                      <a:endParaRPr lang="en-GB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1044130"/>
                  </a:ext>
                </a:extLst>
              </a:tr>
              <a:tr h="1215482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QH wires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No. 16 HV wires HH1819-LH  for a total of about 105 m  (about 6.5 m each wire)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00B050"/>
                          </a:solidFill>
                        </a:rPr>
                        <a:t>done</a:t>
                      </a:r>
                      <a:endParaRPr lang="en-GB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-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79456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7753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40397" y="454694"/>
            <a:ext cx="7920000" cy="720000"/>
          </a:xfrm>
        </p:spPr>
        <p:txBody>
          <a:bodyPr/>
          <a:lstStyle/>
          <a:p>
            <a:pPr marL="0" indent="0">
              <a:buNone/>
            </a:pPr>
            <a:r>
              <a:rPr lang="fr-CH" dirty="0"/>
              <a:t>Parts production lead time ( </a:t>
            </a:r>
            <a:r>
              <a:rPr lang="fr-CH" dirty="0" err="1"/>
              <a:t>based</a:t>
            </a:r>
            <a:r>
              <a:rPr lang="fr-CH" dirty="0"/>
              <a:t> on D2 </a:t>
            </a:r>
            <a:r>
              <a:rPr lang="fr-CH" dirty="0" err="1"/>
              <a:t>series</a:t>
            </a:r>
            <a:r>
              <a:rPr lang="fr-CH" dirty="0"/>
              <a:t> </a:t>
            </a:r>
            <a:r>
              <a:rPr lang="fr-CH" dirty="0" err="1"/>
              <a:t>experience</a:t>
            </a:r>
            <a:r>
              <a:rPr lang="fr-CH" dirty="0"/>
              <a:t>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27031" y="1211869"/>
            <a:ext cx="8689938" cy="5144481"/>
          </a:xfrm>
        </p:spPr>
        <p:txBody>
          <a:bodyPr>
            <a:normAutofit/>
          </a:bodyPr>
          <a:lstStyle/>
          <a:p>
            <a:endParaRPr lang="en-GB" sz="3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lvl="1"/>
            <a:r>
              <a:rPr lang="en-GB" sz="28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G11 end spacer set : outsourced, 4 - 5 months</a:t>
            </a:r>
          </a:p>
          <a:p>
            <a:pPr lvl="1"/>
            <a:r>
              <a:rPr lang="en-GB" sz="28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Alu sleeves outsourced, 4-5 months  for a first batch</a:t>
            </a:r>
          </a:p>
          <a:p>
            <a:pPr lvl="1"/>
            <a:r>
              <a:rPr lang="en-GB" sz="28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Quench heaters: 6 months, series recommended</a:t>
            </a:r>
          </a:p>
          <a:p>
            <a:pPr lvl="1"/>
            <a:r>
              <a:rPr lang="en-GB" sz="28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Insulated cable UL :outsourced 3-4 months, could be internalised with preparation work, 2-3 months</a:t>
            </a:r>
          </a:p>
          <a:p>
            <a:pPr lvl="1"/>
            <a:r>
              <a:rPr lang="en-GB" sz="28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Cu wedges: procured by large batches at </a:t>
            </a:r>
            <a:r>
              <a:rPr lang="en-GB" sz="2800" dirty="0" err="1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luvata</a:t>
            </a:r>
            <a:r>
              <a:rPr lang="en-GB" sz="28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6-7 months.</a:t>
            </a:r>
          </a:p>
          <a:p>
            <a:pPr lvl="1"/>
            <a:r>
              <a:rPr lang="en-GB" sz="28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Collar SS steel: available in stock, lead time of collars production ( see ASG last contract)</a:t>
            </a:r>
          </a:p>
          <a:p>
            <a:endParaRPr lang="en-GB" sz="3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buNone/>
            </a:pPr>
            <a:endParaRPr lang="en-GB" sz="3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FF0A6267-9BC9-A1CE-A2E8-E94C99034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63688" y="6282000"/>
            <a:ext cx="6626225" cy="360363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CERN-INFN ASG Collaboration meeting  18</a:t>
            </a:r>
            <a:r>
              <a:rPr lang="en-GB" baseline="30000" dirty="0"/>
              <a:t>th</a:t>
            </a:r>
            <a:r>
              <a:rPr lang="en-GB" dirty="0"/>
              <a:t> March 2025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3451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E41FF-0BC8-5BEF-626C-A68B50277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7CC33B3-A893-E13D-B51F-017DFEA3D8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1208508"/>
              </p:ext>
            </p:extLst>
          </p:nvPr>
        </p:nvGraphicFramePr>
        <p:xfrm>
          <a:off x="612000" y="1600200"/>
          <a:ext cx="8088594" cy="3657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53513">
                  <a:extLst>
                    <a:ext uri="{9D8B030D-6E8A-4147-A177-3AD203B41FA5}">
                      <a16:colId xmlns:a16="http://schemas.microsoft.com/office/drawing/2014/main" val="1104725585"/>
                    </a:ext>
                  </a:extLst>
                </a:gridCol>
                <a:gridCol w="1328936">
                  <a:extLst>
                    <a:ext uri="{9D8B030D-6E8A-4147-A177-3AD203B41FA5}">
                      <a16:colId xmlns:a16="http://schemas.microsoft.com/office/drawing/2014/main" val="88845727"/>
                    </a:ext>
                  </a:extLst>
                </a:gridCol>
                <a:gridCol w="1629816">
                  <a:extLst>
                    <a:ext uri="{9D8B030D-6E8A-4147-A177-3AD203B41FA5}">
                      <a16:colId xmlns:a16="http://schemas.microsoft.com/office/drawing/2014/main" val="2138820334"/>
                    </a:ext>
                  </a:extLst>
                </a:gridCol>
                <a:gridCol w="1418949">
                  <a:extLst>
                    <a:ext uri="{9D8B030D-6E8A-4147-A177-3AD203B41FA5}">
                      <a16:colId xmlns:a16="http://schemas.microsoft.com/office/drawing/2014/main" val="2598120723"/>
                    </a:ext>
                  </a:extLst>
                </a:gridCol>
                <a:gridCol w="2257380">
                  <a:extLst>
                    <a:ext uri="{9D8B030D-6E8A-4147-A177-3AD203B41FA5}">
                      <a16:colId xmlns:a16="http://schemas.microsoft.com/office/drawing/2014/main" val="22082417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Need by Date</a:t>
                      </a:r>
                      <a:endParaRPr lang="en-GB" sz="12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Qt. (units)</a:t>
                      </a:r>
                      <a:endParaRPr lang="en-GB" sz="12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Eq. Name</a:t>
                      </a:r>
                      <a:endParaRPr lang="en-GB" sz="12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Delivered on</a:t>
                      </a:r>
                      <a:endParaRPr lang="en-GB" sz="12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>
                          <a:effectLst/>
                        </a:rPr>
                        <a:t>Eq references</a:t>
                      </a:r>
                      <a:endParaRPr lang="en-GB" sz="1200" b="1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4842545"/>
                  </a:ext>
                </a:extLst>
              </a:tr>
              <a:tr h="155575">
                <a:tc>
                  <a:txBody>
                    <a:bodyPr/>
                    <a:lstStyle/>
                    <a:p>
                      <a:pPr algn="just"/>
                      <a:r>
                        <a:rPr lang="en-GB" sz="1200" kern="1400">
                          <a:effectLst/>
                        </a:rPr>
                        <a:t>February  2021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400">
                          <a:effectLst/>
                        </a:rPr>
                        <a:t>4  U.L.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400">
                          <a:effectLst/>
                        </a:rPr>
                        <a:t>Insulated Cable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400">
                          <a:effectLst/>
                        </a:rPr>
                        <a:t>2021-01-07 #3</a:t>
                      </a:r>
                    </a:p>
                    <a:p>
                      <a:pPr algn="ctr"/>
                      <a:r>
                        <a:rPr lang="en-GB" sz="1200" kern="1400">
                          <a:effectLst/>
                        </a:rPr>
                        <a:t>SHIP</a:t>
                      </a:r>
                      <a:r>
                        <a:rPr lang="en-GB" sz="1200" u="sng" kern="1400">
                          <a:effectLst/>
                          <a:hlinkClick r:id="rId2"/>
                        </a:rPr>
                        <a:t> 8584672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u="sng" kern="1400">
                          <a:effectLst/>
                          <a:hlinkClick r:id="rId3"/>
                        </a:rPr>
                        <a:t>HCMBRDC007-3T50892A</a:t>
                      </a:r>
                      <a:endParaRPr lang="en-GB" sz="1200" kern="1400">
                        <a:effectLst/>
                      </a:endParaRPr>
                    </a:p>
                    <a:p>
                      <a:pPr algn="ctr"/>
                      <a:r>
                        <a:rPr lang="fr-CH" sz="1200" u="sng" kern="1400">
                          <a:effectLst/>
                          <a:hlinkClick r:id="rId4"/>
                        </a:rPr>
                        <a:t>HCMBRDC007-3T50869A</a:t>
                      </a:r>
                      <a:endParaRPr lang="en-GB" sz="1200" kern="1400">
                        <a:effectLst/>
                      </a:endParaRPr>
                    </a:p>
                    <a:p>
                      <a:pPr algn="ctr"/>
                      <a:r>
                        <a:rPr lang="fr-CH" sz="1200" u="sng" kern="1400">
                          <a:effectLst/>
                          <a:hlinkClick r:id="rId5"/>
                        </a:rPr>
                        <a:t>HCMBRDC007-3T50894A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89829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n-GB" sz="1200" kern="1400">
                          <a:effectLst/>
                        </a:rPr>
                        <a:t>June  2021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400">
                          <a:effectLst/>
                        </a:rPr>
                        <a:t>4  U.L.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400">
                          <a:effectLst/>
                        </a:rPr>
                        <a:t>Insulated Cable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400" dirty="0">
                          <a:effectLst/>
                        </a:rPr>
                        <a:t>2022-04-13 #12</a:t>
                      </a:r>
                    </a:p>
                    <a:p>
                      <a:pPr algn="ctr"/>
                      <a:r>
                        <a:rPr lang="en-GB" sz="1200" kern="1400" dirty="0">
                          <a:effectLst/>
                        </a:rPr>
                        <a:t>SHIP </a:t>
                      </a:r>
                      <a:r>
                        <a:rPr lang="en-GB" sz="1200" u="sng" kern="1400" dirty="0">
                          <a:effectLst/>
                          <a:hlinkClick r:id="rId6"/>
                        </a:rPr>
                        <a:t>9205830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200" u="sng" kern="1400">
                          <a:effectLst/>
                          <a:hlinkClick r:id="rId7"/>
                        </a:rPr>
                        <a:t>HCMBRDC007-3T50889B</a:t>
                      </a:r>
                      <a:endParaRPr lang="en-GB" sz="1200" kern="1400">
                        <a:effectLst/>
                      </a:endParaRPr>
                    </a:p>
                    <a:p>
                      <a:pPr algn="ctr"/>
                      <a:r>
                        <a:rPr lang="fr-CH" sz="1200" u="sng" kern="1400">
                          <a:effectLst/>
                          <a:hlinkClick r:id="rId8"/>
                        </a:rPr>
                        <a:t>HCMBRDC007-3T50875D</a:t>
                      </a:r>
                      <a:endParaRPr lang="en-GB" sz="1200" kern="1400">
                        <a:effectLst/>
                      </a:endParaRPr>
                    </a:p>
                    <a:p>
                      <a:pPr algn="ctr"/>
                      <a:r>
                        <a:rPr lang="fr-CH" sz="1200" u="sng" kern="1400">
                          <a:effectLst/>
                          <a:hlinkClick r:id="rId9"/>
                        </a:rPr>
                        <a:t>HCMBRDC007-3T50875A</a:t>
                      </a:r>
                      <a:endParaRPr lang="en-GB" sz="1200" kern="1400">
                        <a:effectLst/>
                      </a:endParaRPr>
                    </a:p>
                    <a:p>
                      <a:pPr algn="ctr"/>
                      <a:r>
                        <a:rPr lang="fr-CH" sz="1200" u="sng" kern="1400">
                          <a:effectLst/>
                          <a:hlinkClick r:id="rId10"/>
                        </a:rPr>
                        <a:t>HCMBRDC007-3T50881D</a:t>
                      </a:r>
                      <a:endParaRPr lang="en-GB" sz="1200" kern="1400">
                        <a:effectLst/>
                      </a:endParaRPr>
                    </a:p>
                    <a:p>
                      <a:pPr algn="ctr"/>
                      <a:r>
                        <a:rPr lang="fr-CH" sz="1200" u="sng" kern="1400">
                          <a:effectLst/>
                          <a:hlinkClick r:id="rId11"/>
                        </a:rPr>
                        <a:t>HCMBRDC007-3T50881B</a:t>
                      </a:r>
                      <a:endParaRPr lang="en-GB" sz="1200" kern="1400">
                        <a:effectLst/>
                      </a:endParaRPr>
                    </a:p>
                    <a:p>
                      <a:pPr algn="ctr"/>
                      <a:r>
                        <a:rPr lang="fr-CH" sz="1200" u="sng" kern="1400">
                          <a:effectLst/>
                          <a:hlinkClick r:id="rId12"/>
                        </a:rPr>
                        <a:t>HCMBRDC007-3T50857A</a:t>
                      </a:r>
                      <a:endParaRPr lang="en-GB" sz="1200" kern="1400">
                        <a:effectLst/>
                      </a:endParaRPr>
                    </a:p>
                    <a:p>
                      <a:pPr algn="ctr"/>
                      <a:r>
                        <a:rPr lang="fr-CH" sz="1200" u="sng" kern="1400">
                          <a:effectLst/>
                          <a:hlinkClick r:id="rId13"/>
                        </a:rPr>
                        <a:t>HCMBRDC007-3T50883E</a:t>
                      </a:r>
                      <a:endParaRPr lang="en-GB" sz="1200" kern="1400">
                        <a:effectLst/>
                      </a:endParaRPr>
                    </a:p>
                    <a:p>
                      <a:pPr algn="ctr"/>
                      <a:r>
                        <a:rPr lang="fr-CH" sz="1200" u="sng" kern="1400">
                          <a:effectLst/>
                          <a:hlinkClick r:id="rId14"/>
                        </a:rPr>
                        <a:t>HCMBRDC007-3T50881A</a:t>
                      </a:r>
                      <a:endParaRPr lang="en-GB" sz="1200" kern="1400">
                        <a:effectLst/>
                      </a:endParaRPr>
                    </a:p>
                    <a:p>
                      <a:pPr algn="ctr"/>
                      <a:r>
                        <a:rPr lang="fr-CH" sz="1200" u="sng" kern="1400">
                          <a:effectLst/>
                          <a:hlinkClick r:id="rId15"/>
                        </a:rPr>
                        <a:t>HCMBRDC007-3T50859A</a:t>
                      </a:r>
                      <a:endParaRPr lang="en-GB" sz="1200" kern="1400">
                        <a:effectLst/>
                      </a:endParaRPr>
                    </a:p>
                    <a:p>
                      <a:pPr algn="ctr"/>
                      <a:r>
                        <a:rPr lang="fr-CH" sz="1200" u="sng" kern="1400">
                          <a:effectLst/>
                          <a:hlinkClick r:id="rId16"/>
                        </a:rPr>
                        <a:t>HCMBRDC007-3T50881F</a:t>
                      </a:r>
                      <a:endParaRPr lang="en-GB" sz="1200" kern="1400">
                        <a:effectLst/>
                      </a:endParaRPr>
                    </a:p>
                    <a:p>
                      <a:pPr algn="ctr"/>
                      <a:r>
                        <a:rPr lang="fr-CH" sz="1200" u="sng" kern="1400">
                          <a:effectLst/>
                          <a:hlinkClick r:id="rId17"/>
                        </a:rPr>
                        <a:t>HCMBRDC007-3T50858A</a:t>
                      </a:r>
                      <a:endParaRPr lang="en-GB" sz="1200" kern="1400">
                        <a:effectLst/>
                      </a:endParaRPr>
                    </a:p>
                    <a:p>
                      <a:pPr algn="ctr"/>
                      <a:r>
                        <a:rPr lang="fr-CH" sz="1200" u="sng" kern="1400">
                          <a:effectLst/>
                          <a:hlinkClick r:id="rId18"/>
                        </a:rPr>
                        <a:t>HCMBRDC007-3T50881E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537894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n-GB" sz="1200" kern="1400">
                          <a:effectLst/>
                        </a:rPr>
                        <a:t>Sept    2021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400">
                          <a:effectLst/>
                        </a:rPr>
                        <a:t>4  U.L.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400">
                          <a:effectLst/>
                        </a:rPr>
                        <a:t>Insulated Cable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400">
                          <a:effectLst/>
                        </a:rPr>
                        <a:t> 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400">
                          <a:effectLst/>
                        </a:rPr>
                        <a:t> 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041873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n-GB" sz="1200" kern="1400">
                          <a:effectLst/>
                        </a:rPr>
                        <a:t>Dec  2021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400">
                          <a:effectLst/>
                        </a:rPr>
                        <a:t>4  U.L.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400">
                          <a:effectLst/>
                        </a:rPr>
                        <a:t>Insulated Cable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400">
                          <a:effectLst/>
                        </a:rPr>
                        <a:t> 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400">
                          <a:effectLst/>
                        </a:rPr>
                        <a:t> 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4662282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n-GB" sz="1200" kern="1400">
                          <a:effectLst/>
                        </a:rPr>
                        <a:t>March  2022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400">
                          <a:effectLst/>
                        </a:rPr>
                        <a:t>4  U.L.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400">
                          <a:effectLst/>
                        </a:rPr>
                        <a:t>Insulated Cable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400">
                          <a:effectLst/>
                        </a:rPr>
                        <a:t> 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400">
                          <a:effectLst/>
                        </a:rPr>
                        <a:t> 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32469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/>
                      <a:r>
                        <a:rPr lang="en-GB" sz="1200" kern="1400">
                          <a:effectLst/>
                        </a:rPr>
                        <a:t>June  2022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400">
                          <a:effectLst/>
                        </a:rPr>
                        <a:t>4  U.L.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400">
                          <a:effectLst/>
                        </a:rPr>
                        <a:t>Insulated Cable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400">
                          <a:effectLst/>
                        </a:rPr>
                        <a:t> </a:t>
                      </a:r>
                      <a:endParaRPr lang="en-GB" sz="12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kern="1400" dirty="0">
                          <a:effectLst/>
                        </a:rPr>
                        <a:t> 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3311246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EAD31B-F99B-7539-A1E1-B588DDF88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A Foussat, E. Todesco, HL WP3  Steering D2 meeting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99A2CA-FF7D-BBAE-4DED-02266CE8C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7765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12205</TotalTime>
  <Words>488</Words>
  <Application>Microsoft Office PowerPoint</Application>
  <PresentationFormat>On-screen Show (4:3)</PresentationFormat>
  <Paragraphs>124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Aptos</vt:lpstr>
      <vt:lpstr>Arial</vt:lpstr>
      <vt:lpstr>Calibri</vt:lpstr>
      <vt:lpstr>Symbol</vt:lpstr>
      <vt:lpstr>Times</vt:lpstr>
      <vt:lpstr>Wingdings</vt:lpstr>
      <vt:lpstr>Thème Office</vt:lpstr>
      <vt:lpstr>CERN part procurement status on series HL MBRD (D2)  </vt:lpstr>
      <vt:lpstr>Parts procurement status</vt:lpstr>
      <vt:lpstr>Parts procurement status</vt:lpstr>
      <vt:lpstr>Parts production lead time ( based on D2 series experience)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Arnaud Pascal Foussat</cp:lastModifiedBy>
  <cp:revision>485</cp:revision>
  <dcterms:created xsi:type="dcterms:W3CDTF">2016-08-24T12:27:25Z</dcterms:created>
  <dcterms:modified xsi:type="dcterms:W3CDTF">2025-03-16T11:11:19Z</dcterms:modified>
</cp:coreProperties>
</file>