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430" r:id="rId2"/>
    <p:sldId id="518" r:id="rId3"/>
    <p:sldId id="442" r:id="rId4"/>
    <p:sldId id="519" r:id="rId5"/>
    <p:sldId id="514" r:id="rId6"/>
    <p:sldId id="520" r:id="rId7"/>
    <p:sldId id="258" r:id="rId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99"/>
    <a:srgbClr val="0033A0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80" autoAdjust="0"/>
    <p:restoredTop sz="94694"/>
  </p:normalViewPr>
  <p:slideViewPr>
    <p:cSldViewPr>
      <p:cViewPr>
        <p:scale>
          <a:sx n="100" d="100"/>
          <a:sy n="100" d="100"/>
        </p:scale>
        <p:origin x="132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F9B18BED-6431-4003-9768-024FD3425DFF}"/>
              </a:ext>
            </a:extLst>
          </p:cNvPr>
          <p:cNvSpPr txBox="1">
            <a:spLocks/>
          </p:cNvSpPr>
          <p:nvPr/>
        </p:nvSpPr>
        <p:spPr bwMode="auto">
          <a:xfrm>
            <a:off x="2342818" y="5760000"/>
            <a:ext cx="7506369" cy="9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dirty="0"/>
              <a:t>  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en-US" sz="1600" b="1" i="1" dirty="0"/>
              <a:t>Frédéric Galleazzi </a:t>
            </a:r>
            <a:r>
              <a:rPr lang="en-US" sz="1600" i="1" dirty="0"/>
              <a:t>EN/ACE/INT</a:t>
            </a:r>
          </a:p>
          <a:p>
            <a:pPr algn="ctr">
              <a:defRPr/>
            </a:pPr>
            <a:r>
              <a:rPr lang="en-US" sz="1600" i="1" dirty="0"/>
              <a:t>26/03/2025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E4B156-40AA-48BD-ADD5-D56555A8F30C}"/>
              </a:ext>
            </a:extLst>
          </p:cNvPr>
          <p:cNvSpPr txBox="1">
            <a:spLocks/>
          </p:cNvSpPr>
          <p:nvPr/>
        </p:nvSpPr>
        <p:spPr bwMode="auto">
          <a:xfrm>
            <a:off x="1080000" y="1980000"/>
            <a:ext cx="10008492" cy="295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47479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800"/>
              </a:spcBef>
              <a:defRPr/>
            </a:pPr>
            <a:r>
              <a:rPr lang="fr-FR" sz="4400" b="1" cap="small" dirty="0">
                <a:cs typeface="Arial" charset="0"/>
              </a:rPr>
              <a:t>SPS </a:t>
            </a:r>
            <a:r>
              <a:rPr lang="fr-FR" sz="4400" b="1" cap="small" dirty="0" err="1">
                <a:cs typeface="Arial" charset="0"/>
              </a:rPr>
              <a:t>Integration</a:t>
            </a:r>
            <a:br>
              <a:rPr lang="fr-FR" sz="4400" b="1" cap="small" dirty="0">
                <a:cs typeface="Arial" charset="0"/>
              </a:rPr>
            </a:br>
            <a:br>
              <a:rPr lang="fr-FR" sz="4000" b="1" cap="small" dirty="0">
                <a:cs typeface="Arial" charset="0"/>
              </a:rPr>
            </a:br>
            <a:r>
              <a:rPr lang="fr-FR" sz="2800" b="1" cap="small" dirty="0">
                <a:cs typeface="Arial" charset="0"/>
              </a:rPr>
              <a:t>Ligne Air Comprimé LSS4-TT40 - </a:t>
            </a:r>
            <a:r>
              <a:rPr lang="fr-FR" sz="2800" b="1" cap="small" dirty="0" err="1">
                <a:cs typeface="Arial" charset="0"/>
              </a:rPr>
              <a:t>Yets</a:t>
            </a:r>
            <a:r>
              <a:rPr lang="fr-FR" sz="2800" b="1" cap="small" dirty="0">
                <a:cs typeface="Arial" charset="0"/>
              </a:rPr>
              <a:t> 24-25</a:t>
            </a:r>
          </a:p>
          <a:p>
            <a:pPr algn="ctr">
              <a:spcBef>
                <a:spcPts val="1800"/>
              </a:spcBef>
              <a:defRPr/>
            </a:pPr>
            <a:r>
              <a:rPr lang="fr-FR" sz="600" b="1" cap="small" dirty="0">
                <a:solidFill>
                  <a:srgbClr val="0594FF"/>
                </a:solidFill>
                <a:cs typeface="Arial" charset="0"/>
              </a:rPr>
              <a:t> </a:t>
            </a:r>
            <a:br>
              <a:rPr lang="fr-FR" sz="3600" b="1" cap="small" dirty="0">
                <a:solidFill>
                  <a:srgbClr val="0594FF"/>
                </a:solidFill>
                <a:cs typeface="Arial" charset="0"/>
              </a:rPr>
            </a:br>
            <a:r>
              <a:rPr lang="en-US" sz="3200" cap="small" dirty="0">
                <a:solidFill>
                  <a:srgbClr val="FFFF00"/>
                </a:solidFill>
                <a:cs typeface="Arial" charset="0"/>
              </a:rPr>
              <a:t>ICL Meeting</a:t>
            </a:r>
            <a:r>
              <a:rPr lang="en-US" sz="4000" cap="small" dirty="0">
                <a:solidFill>
                  <a:srgbClr val="FFFF00"/>
                </a:solidFill>
                <a:cs typeface="Arial" charset="0"/>
              </a:rPr>
              <a:t>	</a:t>
            </a: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26 Mars 2025</a:t>
            </a:r>
          </a:p>
          <a:p>
            <a:pPr algn="ctr">
              <a:spcBef>
                <a:spcPts val="1800"/>
              </a:spcBef>
              <a:defRPr/>
            </a:pP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EDMS : 1806167</a:t>
            </a:r>
            <a:br>
              <a:rPr lang="fr-FR" sz="1800" cap="small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</a:br>
            <a:br>
              <a:rPr lang="fr-FR" sz="1800" cap="small" dirty="0">
                <a:cs typeface="Arial" charset="0"/>
              </a:rPr>
            </a:br>
            <a:br>
              <a:rPr lang="fr-FR" sz="900" cap="small" dirty="0"/>
            </a:br>
            <a:endParaRPr lang="fr-FR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FF25E-8E9C-E613-ABAB-E0FB22898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mputer monitor with a green button&#10;&#10;Description automatically generated with medium confidence">
            <a:extLst>
              <a:ext uri="{FF2B5EF4-FFF2-40B4-BE49-F238E27FC236}">
                <a16:creationId xmlns:a16="http://schemas.microsoft.com/office/drawing/2014/main" id="{0BE6771F-D3B4-C3AC-FD7D-C9E704FFC7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07" b="28231"/>
          <a:stretch/>
        </p:blipFill>
        <p:spPr>
          <a:xfrm>
            <a:off x="144000" y="1080000"/>
            <a:ext cx="11880000" cy="34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4B445-6D54-4B39-F691-C294C579D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23BA6-C606-4B71-C385-AF6EB6760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A3069-526F-EDFA-F53D-55F413FB7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B5D28EC-1089-4BEA-6E3E-B92CA0895296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Demande de TE-VSC pour alimenter des vannes en TT40  :</a:t>
            </a:r>
            <a:r>
              <a:rPr lang="fr-FR" sz="1400" i="1" dirty="0"/>
              <a:t>  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8EE88EE-94BA-4B9F-065D-6ACBAED911A4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Installation d’une ligne Air Comprimé entre LSS4 et TT40</a:t>
            </a:r>
          </a:p>
        </p:txBody>
      </p:sp>
      <p:pic>
        <p:nvPicPr>
          <p:cNvPr id="1026" name="Picture 5">
            <a:extLst>
              <a:ext uri="{FF2B5EF4-FFF2-40B4-BE49-F238E27FC236}">
                <a16:creationId xmlns:a16="http://schemas.microsoft.com/office/drawing/2014/main" id="{C60B3EB3-CCF3-067D-1CCA-4768AE986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4392000"/>
            <a:ext cx="3526531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4">
            <a:extLst>
              <a:ext uri="{FF2B5EF4-FFF2-40B4-BE49-F238E27FC236}">
                <a16:creationId xmlns:a16="http://schemas.microsoft.com/office/drawing/2014/main" id="{1ED1477A-32FF-F6F4-6EB8-8E828C59E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000" y="3348000"/>
            <a:ext cx="3335907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white machine with red blue and white stripes&#10;&#10;Description automatically generated">
            <a:extLst>
              <a:ext uri="{FF2B5EF4-FFF2-40B4-BE49-F238E27FC236}">
                <a16:creationId xmlns:a16="http://schemas.microsoft.com/office/drawing/2014/main" id="{A97D8892-CD5B-53FA-FE2F-C18F65F3102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082" t="20468" r="25735" b="21268"/>
          <a:stretch/>
        </p:blipFill>
        <p:spPr>
          <a:xfrm>
            <a:off x="4032000" y="3780000"/>
            <a:ext cx="4216217" cy="234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5692320-277B-BCE5-87A1-C5F1F24F85CB}"/>
              </a:ext>
            </a:extLst>
          </p:cNvPr>
          <p:cNvSpPr txBox="1">
            <a:spLocks/>
          </p:cNvSpPr>
          <p:nvPr/>
        </p:nvSpPr>
        <p:spPr>
          <a:xfrm>
            <a:off x="623392" y="3155675"/>
            <a:ext cx="504000" cy="288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b="1" i="1" dirty="0">
                <a:solidFill>
                  <a:schemeClr val="tx2"/>
                </a:solidFill>
              </a:rPr>
              <a:t>TA4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1651A7B-DB0E-BA53-41F5-802EA3A2EE44}"/>
              </a:ext>
            </a:extLst>
          </p:cNvPr>
          <p:cNvSpPr txBox="1">
            <a:spLocks/>
          </p:cNvSpPr>
          <p:nvPr/>
        </p:nvSpPr>
        <p:spPr>
          <a:xfrm>
            <a:off x="3198290" y="1658067"/>
            <a:ext cx="540000" cy="288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b="1" i="1" dirty="0">
                <a:solidFill>
                  <a:schemeClr val="tx2"/>
                </a:solidFill>
              </a:rPr>
              <a:t>ECA4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0CB293F-6D51-12FE-B6F9-32F05C2A89B0}"/>
              </a:ext>
            </a:extLst>
          </p:cNvPr>
          <p:cNvSpPr txBox="1">
            <a:spLocks/>
          </p:cNvSpPr>
          <p:nvPr/>
        </p:nvSpPr>
        <p:spPr>
          <a:xfrm>
            <a:off x="3198290" y="3155675"/>
            <a:ext cx="540000" cy="288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b="1" i="1" dirty="0">
                <a:solidFill>
                  <a:schemeClr val="tx2"/>
                </a:solidFill>
              </a:rPr>
              <a:t>ECX4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196AB3B-02B5-28B9-FFC0-CE1C935D9BF4}"/>
              </a:ext>
            </a:extLst>
          </p:cNvPr>
          <p:cNvSpPr txBox="1">
            <a:spLocks/>
          </p:cNvSpPr>
          <p:nvPr/>
        </p:nvSpPr>
        <p:spPr>
          <a:xfrm>
            <a:off x="5237017" y="2989679"/>
            <a:ext cx="648000" cy="288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b="1" i="1" dirty="0">
                <a:solidFill>
                  <a:schemeClr val="tx2"/>
                </a:solidFill>
              </a:rPr>
              <a:t>LSS4+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6004C48-1344-9A45-0433-2CA2C94C14B6}"/>
              </a:ext>
            </a:extLst>
          </p:cNvPr>
          <p:cNvSpPr txBox="1">
            <a:spLocks/>
          </p:cNvSpPr>
          <p:nvPr/>
        </p:nvSpPr>
        <p:spPr>
          <a:xfrm>
            <a:off x="11352584" y="2127889"/>
            <a:ext cx="540000" cy="288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b="1" i="1" dirty="0">
                <a:solidFill>
                  <a:schemeClr val="tx2"/>
                </a:solidFill>
              </a:rPr>
              <a:t>TJ8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BB4FA0D-F007-78BA-92AA-C5935A9E00E3}"/>
              </a:ext>
            </a:extLst>
          </p:cNvPr>
          <p:cNvSpPr txBox="1">
            <a:spLocks/>
          </p:cNvSpPr>
          <p:nvPr/>
        </p:nvSpPr>
        <p:spPr>
          <a:xfrm>
            <a:off x="8602453" y="2271889"/>
            <a:ext cx="540000" cy="288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b="1" i="1" dirty="0">
                <a:solidFill>
                  <a:schemeClr val="tx2"/>
                </a:solidFill>
              </a:rPr>
              <a:t>TT40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46ED4C5-CD39-355C-4A53-9F64E48E285B}"/>
              </a:ext>
            </a:extLst>
          </p:cNvPr>
          <p:cNvSpPr txBox="1">
            <a:spLocks/>
          </p:cNvSpPr>
          <p:nvPr/>
        </p:nvSpPr>
        <p:spPr>
          <a:xfrm>
            <a:off x="5291017" y="1844034"/>
            <a:ext cx="540000" cy="288000"/>
          </a:xfrm>
          <a:prstGeom prst="rect">
            <a:avLst/>
          </a:prstGeom>
          <a:noFill/>
          <a:ln w="222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b="1" i="1" dirty="0">
                <a:solidFill>
                  <a:schemeClr val="tx2"/>
                </a:solidFill>
              </a:rPr>
              <a:t>TZ40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77EA1A1-6A58-DF78-059F-CEAE64ABECAD}"/>
              </a:ext>
            </a:extLst>
          </p:cNvPr>
          <p:cNvSpPr/>
          <p:nvPr/>
        </p:nvSpPr>
        <p:spPr>
          <a:xfrm>
            <a:off x="7073398" y="2461843"/>
            <a:ext cx="894809" cy="6938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0F8FC1-0CAF-4E4F-467E-3A417F48E79D}"/>
              </a:ext>
            </a:extLst>
          </p:cNvPr>
          <p:cNvCxnSpPr>
            <a:cxnSpLocks/>
            <a:stCxn id="17" idx="2"/>
            <a:endCxn id="9" idx="0"/>
          </p:cNvCxnSpPr>
          <p:nvPr/>
        </p:nvCxnSpPr>
        <p:spPr>
          <a:xfrm flipH="1">
            <a:off x="6140109" y="3155675"/>
            <a:ext cx="1380694" cy="624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row: Bent 21">
            <a:extLst>
              <a:ext uri="{FF2B5EF4-FFF2-40B4-BE49-F238E27FC236}">
                <a16:creationId xmlns:a16="http://schemas.microsoft.com/office/drawing/2014/main" id="{115A6997-1C2A-8DA1-C2DC-214D98FD006C}"/>
              </a:ext>
            </a:extLst>
          </p:cNvPr>
          <p:cNvSpPr/>
          <p:nvPr/>
        </p:nvSpPr>
        <p:spPr>
          <a:xfrm>
            <a:off x="6352209" y="3702326"/>
            <a:ext cx="2151099" cy="866349"/>
          </a:xfrm>
          <a:prstGeom prst="bentArrow">
            <a:avLst>
              <a:gd name="adj1" fmla="val 7590"/>
              <a:gd name="adj2" fmla="val 16839"/>
              <a:gd name="adj3" fmla="val 16295"/>
              <a:gd name="adj4" fmla="val 4375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Arrow: Bent 22">
            <a:extLst>
              <a:ext uri="{FF2B5EF4-FFF2-40B4-BE49-F238E27FC236}">
                <a16:creationId xmlns:a16="http://schemas.microsoft.com/office/drawing/2014/main" id="{9C8829DC-B123-CB7A-4636-091AE62DF909}"/>
              </a:ext>
            </a:extLst>
          </p:cNvPr>
          <p:cNvSpPr/>
          <p:nvPr/>
        </p:nvSpPr>
        <p:spPr>
          <a:xfrm rot="10800000">
            <a:off x="3431703" y="5612551"/>
            <a:ext cx="2934861" cy="365126"/>
          </a:xfrm>
          <a:prstGeom prst="bentArrow">
            <a:avLst>
              <a:gd name="adj1" fmla="val 20499"/>
              <a:gd name="adj2" fmla="val 36202"/>
              <a:gd name="adj3" fmla="val 34367"/>
              <a:gd name="adj4" fmla="val 4375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D10F68-E19B-2A8E-881F-67DCA9E1C088}"/>
              </a:ext>
            </a:extLst>
          </p:cNvPr>
          <p:cNvSpPr txBox="1"/>
          <p:nvPr/>
        </p:nvSpPr>
        <p:spPr>
          <a:xfrm>
            <a:off x="5940000" y="900000"/>
            <a:ext cx="5220000" cy="61715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dirty="0"/>
              <a:t>L’alimentation proviendrait de la LSS4 (départ ?), cheminerait par le fourreau existant pour arriver dans le TT40 et continuerait son cheminement vers le TJ8.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434B2A-7D50-C57A-7236-907B1239A2E1}"/>
              </a:ext>
            </a:extLst>
          </p:cNvPr>
          <p:cNvSpPr txBox="1"/>
          <p:nvPr/>
        </p:nvSpPr>
        <p:spPr>
          <a:xfrm rot="900000">
            <a:off x="10620000" y="576000"/>
            <a:ext cx="1440000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rgbClr val="C00000"/>
                </a:solidFill>
              </a:rPr>
              <a:t>RAPPEL</a:t>
            </a:r>
          </a:p>
        </p:txBody>
      </p:sp>
    </p:spTree>
    <p:extLst>
      <p:ext uri="{BB962C8B-B14F-4D97-AF65-F5344CB8AC3E}">
        <p14:creationId xmlns:p14="http://schemas.microsoft.com/office/powerpoint/2010/main" val="2760190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drawing of a pair of scissors&#10;&#10;Description automatically generated">
            <a:extLst>
              <a:ext uri="{FF2B5EF4-FFF2-40B4-BE49-F238E27FC236}">
                <a16:creationId xmlns:a16="http://schemas.microsoft.com/office/drawing/2014/main" id="{E3733FA5-8592-C25D-6B3E-79719C9CA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695825"/>
            <a:ext cx="12024000" cy="341858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6DCA3A0-A890-4CD1-8268-BB9CF7A608D0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416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dirty="0">
                <a:latin typeface="+mn-lt"/>
                <a:ea typeface="+mn-ea"/>
                <a:cs typeface="+mn-cs"/>
              </a:rPr>
              <a:t>SPS - Zones concernées par l’installation de la ligne Air Comprimé lors du </a:t>
            </a:r>
            <a:r>
              <a:rPr lang="fr-FR" sz="1600" dirty="0" err="1">
                <a:latin typeface="+mn-lt"/>
                <a:ea typeface="+mn-ea"/>
                <a:cs typeface="+mn-cs"/>
              </a:rPr>
              <a:t>Yets</a:t>
            </a:r>
            <a:r>
              <a:rPr lang="fr-FR" sz="1600" dirty="0">
                <a:latin typeface="+mn-lt"/>
                <a:ea typeface="+mn-ea"/>
                <a:cs typeface="+mn-cs"/>
              </a:rPr>
              <a:t> 24-25</a:t>
            </a:r>
            <a:r>
              <a:rPr lang="fr-FR" sz="14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004CE6-78AC-13EA-5C18-DBF358CA3CE9}"/>
              </a:ext>
            </a:extLst>
          </p:cNvPr>
          <p:cNvSpPr txBox="1"/>
          <p:nvPr/>
        </p:nvSpPr>
        <p:spPr>
          <a:xfrm rot="21600000">
            <a:off x="11033145" y="1500325"/>
            <a:ext cx="1059729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TT41 - TI 8</a:t>
            </a:r>
            <a:endParaRPr lang="fr-CH" sz="14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2F036E2-3E9B-0C44-514B-71C600BD1FFF}"/>
              </a:ext>
            </a:extLst>
          </p:cNvPr>
          <p:cNvCxnSpPr>
            <a:cxnSpLocks/>
          </p:cNvCxnSpPr>
          <p:nvPr/>
        </p:nvCxnSpPr>
        <p:spPr>
          <a:xfrm>
            <a:off x="1203062" y="3561412"/>
            <a:ext cx="1555582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512E15-B535-3D71-E24F-637F2FACA382}"/>
              </a:ext>
            </a:extLst>
          </p:cNvPr>
          <p:cNvCxnSpPr>
            <a:cxnSpLocks/>
          </p:cNvCxnSpPr>
          <p:nvPr/>
        </p:nvCxnSpPr>
        <p:spPr>
          <a:xfrm flipV="1">
            <a:off x="2758644" y="3296588"/>
            <a:ext cx="8809964" cy="264824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8E6FD94-4CDF-548A-9A32-7E96BBB7FF04}"/>
              </a:ext>
            </a:extLst>
          </p:cNvPr>
          <p:cNvCxnSpPr>
            <a:cxnSpLocks/>
          </p:cNvCxnSpPr>
          <p:nvPr/>
        </p:nvCxnSpPr>
        <p:spPr>
          <a:xfrm>
            <a:off x="1014650" y="3672000"/>
            <a:ext cx="199454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A316E22-9F34-B641-5CC9-8660B36C5A12}"/>
              </a:ext>
            </a:extLst>
          </p:cNvPr>
          <p:cNvCxnSpPr>
            <a:cxnSpLocks/>
          </p:cNvCxnSpPr>
          <p:nvPr/>
        </p:nvCxnSpPr>
        <p:spPr>
          <a:xfrm flipH="1" flipV="1">
            <a:off x="1214104" y="3561412"/>
            <a:ext cx="1532" cy="11058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BB25548-141F-FDC2-C243-6E7EC7C72E67}"/>
              </a:ext>
            </a:extLst>
          </p:cNvPr>
          <p:cNvCxnSpPr>
            <a:cxnSpLocks/>
          </p:cNvCxnSpPr>
          <p:nvPr/>
        </p:nvCxnSpPr>
        <p:spPr>
          <a:xfrm flipH="1">
            <a:off x="11139784" y="1808101"/>
            <a:ext cx="956216" cy="0"/>
          </a:xfrm>
          <a:prstGeom prst="straightConnector1">
            <a:avLst/>
          </a:prstGeom>
          <a:ln w="12700">
            <a:solidFill>
              <a:schemeClr val="tx2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C43E7D3-91BF-B8AB-B9AC-585F5A2297AB}"/>
              </a:ext>
            </a:extLst>
          </p:cNvPr>
          <p:cNvCxnSpPr>
            <a:cxnSpLocks/>
          </p:cNvCxnSpPr>
          <p:nvPr/>
        </p:nvCxnSpPr>
        <p:spPr>
          <a:xfrm flipV="1">
            <a:off x="11563009" y="3212976"/>
            <a:ext cx="0" cy="83612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D9372E-4E6F-18FE-7B54-CE4E9E7572FD}"/>
              </a:ext>
            </a:extLst>
          </p:cNvPr>
          <p:cNvCxnSpPr>
            <a:cxnSpLocks/>
          </p:cNvCxnSpPr>
          <p:nvPr/>
        </p:nvCxnSpPr>
        <p:spPr>
          <a:xfrm flipV="1">
            <a:off x="10332000" y="3168000"/>
            <a:ext cx="0" cy="1440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87E28DC-3D3C-66D5-16E5-FF3B85DE6FE4}"/>
              </a:ext>
            </a:extLst>
          </p:cNvPr>
          <p:cNvCxnSpPr>
            <a:cxnSpLocks/>
          </p:cNvCxnSpPr>
          <p:nvPr/>
        </p:nvCxnSpPr>
        <p:spPr>
          <a:xfrm flipV="1">
            <a:off x="9336360" y="3247645"/>
            <a:ext cx="0" cy="1440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A820F79-6AF2-6BB6-9B25-BB38A42620CB}"/>
              </a:ext>
            </a:extLst>
          </p:cNvPr>
          <p:cNvCxnSpPr>
            <a:cxnSpLocks/>
          </p:cNvCxnSpPr>
          <p:nvPr/>
        </p:nvCxnSpPr>
        <p:spPr>
          <a:xfrm flipH="1" flipV="1">
            <a:off x="9418516" y="3168000"/>
            <a:ext cx="61860" cy="188976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07C107B-3031-91B2-025A-7DA7A34AA923}"/>
              </a:ext>
            </a:extLst>
          </p:cNvPr>
          <p:cNvSpPr txBox="1"/>
          <p:nvPr/>
        </p:nvSpPr>
        <p:spPr>
          <a:xfrm rot="16320000">
            <a:off x="486000" y="4302278"/>
            <a:ext cx="684000" cy="215444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tx2"/>
                </a:solidFill>
              </a:rPr>
              <a:t>MBB 42150</a:t>
            </a:r>
            <a:endParaRPr lang="fr-CH" sz="800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D6FA96F-CB49-A0FF-C51D-3B105ED01F54}"/>
              </a:ext>
            </a:extLst>
          </p:cNvPr>
          <p:cNvSpPr txBox="1"/>
          <p:nvPr/>
        </p:nvSpPr>
        <p:spPr>
          <a:xfrm rot="16320000">
            <a:off x="-126000" y="4320000"/>
            <a:ext cx="684000" cy="180000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tx2"/>
                </a:solidFill>
              </a:rPr>
              <a:t>MBB 42130</a:t>
            </a:r>
            <a:endParaRPr lang="fr-CH" sz="800" dirty="0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4EEC52-46E8-D1D6-33D0-24D92E8F813C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Installation d’une ligne Air Comprimé entre LSS4 et TT40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925E9E-BFD8-BC5E-B1CE-8D5E8477D5E1}"/>
              </a:ext>
            </a:extLst>
          </p:cNvPr>
          <p:cNvSpPr txBox="1"/>
          <p:nvPr/>
        </p:nvSpPr>
        <p:spPr>
          <a:xfrm>
            <a:off x="947593" y="5145083"/>
            <a:ext cx="5904653" cy="276999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C00000"/>
                </a:solidFill>
              </a:rPr>
              <a:t>Cheminement définitif validé sur place lors de la VIC réalisée le 13/12/24</a:t>
            </a:r>
            <a:endParaRPr lang="fr-CH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332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1FBE57-1D5C-5FBC-89FA-B5E77EFAC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8233D-B163-B301-FFA9-9CE491541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EF71D-181D-C3AF-EF32-CFA6AE97E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4A612-C296-BDFD-0510-1650AB121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D08E1EC-0D37-473D-9B26-64F0F1ADF3DB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416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dirty="0">
                <a:latin typeface="+mn-lt"/>
                <a:ea typeface="+mn-ea"/>
                <a:cs typeface="+mn-cs"/>
              </a:rPr>
              <a:t>Ligne installée lors du </a:t>
            </a:r>
            <a:r>
              <a:rPr lang="fr-FR" sz="1600" dirty="0" err="1">
                <a:latin typeface="+mn-lt"/>
                <a:ea typeface="+mn-ea"/>
                <a:cs typeface="+mn-cs"/>
              </a:rPr>
              <a:t>Yets</a:t>
            </a:r>
            <a:r>
              <a:rPr lang="fr-FR" sz="1600" dirty="0">
                <a:latin typeface="+mn-lt"/>
                <a:ea typeface="+mn-ea"/>
                <a:cs typeface="+mn-cs"/>
              </a:rPr>
              <a:t> 24-25  -  Relevé</a:t>
            </a:r>
            <a:endParaRPr lang="fr-FR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EAF9D-6980-F5BF-DAE4-4C2566CF9126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Installation d’une ligne Air Comprimé entre LSS4 et TT40</a:t>
            </a:r>
          </a:p>
        </p:txBody>
      </p:sp>
      <p:pic>
        <p:nvPicPr>
          <p:cNvPr id="12" name="Picture 11" descr="A blue machine with yellow arrows&#10;&#10;AI-generated content may be incorrect.">
            <a:extLst>
              <a:ext uri="{FF2B5EF4-FFF2-40B4-BE49-F238E27FC236}">
                <a16:creationId xmlns:a16="http://schemas.microsoft.com/office/drawing/2014/main" id="{68C6C3CE-4452-7331-F35F-4BB4655305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78"/>
          <a:stretch/>
        </p:blipFill>
        <p:spPr>
          <a:xfrm>
            <a:off x="360000" y="936000"/>
            <a:ext cx="4176000" cy="2520000"/>
          </a:xfrm>
          <a:prstGeom prst="rect">
            <a:avLst/>
          </a:prstGeom>
        </p:spPr>
      </p:pic>
      <p:pic>
        <p:nvPicPr>
          <p:cNvPr id="14" name="Picture 13" descr="A red metal surface with black wires and a yellow arrow&#10;&#10;AI-generated content may be incorrect.">
            <a:extLst>
              <a:ext uri="{FF2B5EF4-FFF2-40B4-BE49-F238E27FC236}">
                <a16:creationId xmlns:a16="http://schemas.microsoft.com/office/drawing/2014/main" id="{84C878A3-510C-DBA1-BADF-1AC95D9AFE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698" t="1153" r="224" b="-328"/>
          <a:stretch/>
        </p:blipFill>
        <p:spPr>
          <a:xfrm>
            <a:off x="360000" y="3600001"/>
            <a:ext cx="4140000" cy="2412000"/>
          </a:xfrm>
          <a:prstGeom prst="rect">
            <a:avLst/>
          </a:prstGeom>
        </p:spPr>
      </p:pic>
      <p:pic>
        <p:nvPicPr>
          <p:cNvPr id="16" name="Picture 15" descr="A close up of a metal pipe&#10;&#10;AI-generated content may be incorrect.">
            <a:extLst>
              <a:ext uri="{FF2B5EF4-FFF2-40B4-BE49-F238E27FC236}">
                <a16:creationId xmlns:a16="http://schemas.microsoft.com/office/drawing/2014/main" id="{53D76546-FB05-C0DD-3F19-F36403A59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000" y="936000"/>
            <a:ext cx="4511111" cy="252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7B4FD0-4248-B23D-9859-2173C4253CC2}"/>
              </a:ext>
            </a:extLst>
          </p:cNvPr>
          <p:cNvSpPr txBox="1"/>
          <p:nvPr/>
        </p:nvSpPr>
        <p:spPr>
          <a:xfrm>
            <a:off x="5375920" y="4289017"/>
            <a:ext cx="5220000" cy="61715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dirty="0"/>
              <a:t>J’ai réalisé un relevé des positions de la tuyauteries.</a:t>
            </a:r>
          </a:p>
          <a:p>
            <a:pPr algn="ctr">
              <a:lnSpc>
                <a:spcPct val="150000"/>
              </a:lnSpc>
            </a:pPr>
            <a:r>
              <a:rPr lang="fr-CH" sz="1200" dirty="0"/>
              <a:t>Il faut à présent la modéliser. Qui ?</a:t>
            </a:r>
          </a:p>
        </p:txBody>
      </p:sp>
    </p:spTree>
    <p:extLst>
      <p:ext uri="{BB962C8B-B14F-4D97-AF65-F5344CB8AC3E}">
        <p14:creationId xmlns:p14="http://schemas.microsoft.com/office/powerpoint/2010/main" val="3138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box with pipes&#10;&#10;Description automatically generated with medium confidence">
            <a:extLst>
              <a:ext uri="{FF2B5EF4-FFF2-40B4-BE49-F238E27FC236}">
                <a16:creationId xmlns:a16="http://schemas.microsoft.com/office/drawing/2014/main" id="{3A69E468-CB74-75E8-239C-000B212F3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25" t="13123" r="29491" b="2888"/>
          <a:stretch/>
        </p:blipFill>
        <p:spPr>
          <a:xfrm>
            <a:off x="8784000" y="900000"/>
            <a:ext cx="2880000" cy="2710588"/>
          </a:xfrm>
          <a:prstGeom prst="rect">
            <a:avLst/>
          </a:prstGeom>
        </p:spPr>
      </p:pic>
      <p:pic>
        <p:nvPicPr>
          <p:cNvPr id="3" name="Picture 2" descr="A pipe in a wall&#10;&#10;Description automatically generated">
            <a:extLst>
              <a:ext uri="{FF2B5EF4-FFF2-40B4-BE49-F238E27FC236}">
                <a16:creationId xmlns:a16="http://schemas.microsoft.com/office/drawing/2014/main" id="{BF8C83DC-E2F3-26C6-9009-FA8A6D4BA3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98" t="10501" r="29190" b="5514"/>
          <a:stretch/>
        </p:blipFill>
        <p:spPr>
          <a:xfrm>
            <a:off x="540000" y="3240000"/>
            <a:ext cx="2880000" cy="2710588"/>
          </a:xfrm>
          <a:prstGeom prst="rect">
            <a:avLst/>
          </a:prstGeom>
        </p:spPr>
      </p:pic>
      <p:pic>
        <p:nvPicPr>
          <p:cNvPr id="14" name="Picture 13" descr="A black and white drawing of a pair of scissors&#10;&#10;Description automatically generated">
            <a:extLst>
              <a:ext uri="{FF2B5EF4-FFF2-40B4-BE49-F238E27FC236}">
                <a16:creationId xmlns:a16="http://schemas.microsoft.com/office/drawing/2014/main" id="{CBE3662D-3BEF-916A-0AF8-582A6770D3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101" r="75301" b="13123"/>
          <a:stretch/>
        </p:blipFill>
        <p:spPr>
          <a:xfrm>
            <a:off x="3744000" y="1620000"/>
            <a:ext cx="4751933" cy="376205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2F036E2-3E9B-0C44-514B-71C600BD1FFF}"/>
              </a:ext>
            </a:extLst>
          </p:cNvPr>
          <p:cNvCxnSpPr>
            <a:cxnSpLocks/>
          </p:cNvCxnSpPr>
          <p:nvPr/>
        </p:nvCxnSpPr>
        <p:spPr>
          <a:xfrm>
            <a:off x="4896000" y="3744000"/>
            <a:ext cx="502140" cy="360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512E15-B535-3D71-E24F-637F2FACA382}"/>
              </a:ext>
            </a:extLst>
          </p:cNvPr>
          <p:cNvCxnSpPr>
            <a:cxnSpLocks/>
          </p:cNvCxnSpPr>
          <p:nvPr/>
        </p:nvCxnSpPr>
        <p:spPr>
          <a:xfrm>
            <a:off x="5400000" y="3600000"/>
            <a:ext cx="900000" cy="360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A820F79-6AF2-6BB6-9B25-BB38A42620CB}"/>
              </a:ext>
            </a:extLst>
          </p:cNvPr>
          <p:cNvCxnSpPr>
            <a:cxnSpLocks/>
          </p:cNvCxnSpPr>
          <p:nvPr/>
        </p:nvCxnSpPr>
        <p:spPr>
          <a:xfrm flipV="1">
            <a:off x="5400000" y="3600000"/>
            <a:ext cx="0" cy="1800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07C107B-3031-91B2-025A-7DA7A34AA923}"/>
              </a:ext>
            </a:extLst>
          </p:cNvPr>
          <p:cNvSpPr txBox="1"/>
          <p:nvPr/>
        </p:nvSpPr>
        <p:spPr>
          <a:xfrm>
            <a:off x="5543606" y="4782802"/>
            <a:ext cx="5904653" cy="1200329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Passage de la LSS4 au TT40 via un fourreau existant.</a:t>
            </a:r>
          </a:p>
          <a:p>
            <a:pPr algn="ctr"/>
            <a:endParaRPr lang="fr-FR" sz="1200" dirty="0">
              <a:solidFill>
                <a:schemeClr val="tx2"/>
              </a:solidFill>
            </a:endParaRPr>
          </a:p>
          <a:p>
            <a:pPr algn="ctr"/>
            <a:r>
              <a:rPr lang="fr-FR" sz="1200" dirty="0">
                <a:solidFill>
                  <a:schemeClr val="tx2"/>
                </a:solidFill>
              </a:rPr>
              <a:t>Ce fourreau est une « visée géomètre » indispensable au Survey.</a:t>
            </a:r>
          </a:p>
          <a:p>
            <a:pPr algn="ctr"/>
            <a:endParaRPr lang="fr-FR" sz="1200" dirty="0">
              <a:solidFill>
                <a:schemeClr val="tx2"/>
              </a:solidFill>
            </a:endParaRPr>
          </a:p>
          <a:p>
            <a:pPr algn="ctr"/>
            <a:r>
              <a:rPr lang="fr-FR" sz="1200" dirty="0">
                <a:solidFill>
                  <a:srgbClr val="C00000"/>
                </a:solidFill>
              </a:rPr>
              <a:t>Accord du Survey pour utiliser le fourreau, mais la ligne devra être installée dans la partie basse du fourreau (et plaquée sur un coté), pour laisser l’espace libre aux géomètres.</a:t>
            </a:r>
            <a:endParaRPr lang="fr-CH" sz="1200" dirty="0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FECCBC-6842-93E1-9482-384527A76ADF}"/>
              </a:ext>
            </a:extLst>
          </p:cNvPr>
          <p:cNvSpPr txBox="1"/>
          <p:nvPr/>
        </p:nvSpPr>
        <p:spPr>
          <a:xfrm rot="21600000">
            <a:off x="433248" y="4005064"/>
            <a:ext cx="1059729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FFFF00"/>
                </a:solidFill>
              </a:rPr>
              <a:t>LSS4</a:t>
            </a:r>
            <a:endParaRPr lang="fr-CH" sz="1400" b="1" dirty="0">
              <a:solidFill>
                <a:srgbClr val="FFFF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56A580-B86D-630C-CB1C-56B3270123ED}"/>
              </a:ext>
            </a:extLst>
          </p:cNvPr>
          <p:cNvSpPr txBox="1"/>
          <p:nvPr/>
        </p:nvSpPr>
        <p:spPr>
          <a:xfrm rot="21600000">
            <a:off x="10628500" y="980728"/>
            <a:ext cx="1059729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FFFF00"/>
                </a:solidFill>
              </a:rPr>
              <a:t>TT40</a:t>
            </a:r>
            <a:endParaRPr lang="fr-CH" sz="1400" b="1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C07588F-FE72-448D-93A5-1D873B6EB34D}"/>
              </a:ext>
            </a:extLst>
          </p:cNvPr>
          <p:cNvCxnSpPr>
            <a:cxnSpLocks/>
          </p:cNvCxnSpPr>
          <p:nvPr/>
        </p:nvCxnSpPr>
        <p:spPr>
          <a:xfrm>
            <a:off x="8784000" y="1588946"/>
            <a:ext cx="1435306" cy="31054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005BAD0-69CD-7351-CE00-81372423C0F5}"/>
              </a:ext>
            </a:extLst>
          </p:cNvPr>
          <p:cNvCxnSpPr>
            <a:cxnSpLocks/>
          </p:cNvCxnSpPr>
          <p:nvPr/>
        </p:nvCxnSpPr>
        <p:spPr>
          <a:xfrm flipH="1" flipV="1">
            <a:off x="10054791" y="1480841"/>
            <a:ext cx="176629" cy="13915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BBBDBF8-5D48-A05A-ECB0-10C7B8F04B0E}"/>
              </a:ext>
            </a:extLst>
          </p:cNvPr>
          <p:cNvCxnSpPr>
            <a:cxnSpLocks/>
          </p:cNvCxnSpPr>
          <p:nvPr/>
        </p:nvCxnSpPr>
        <p:spPr>
          <a:xfrm>
            <a:off x="540000" y="4456853"/>
            <a:ext cx="1523552" cy="4287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81607B1-22D0-7608-7135-C715055154A4}"/>
              </a:ext>
            </a:extLst>
          </p:cNvPr>
          <p:cNvCxnSpPr>
            <a:cxnSpLocks/>
          </p:cNvCxnSpPr>
          <p:nvPr/>
        </p:nvCxnSpPr>
        <p:spPr>
          <a:xfrm flipH="1" flipV="1">
            <a:off x="1905112" y="4360572"/>
            <a:ext cx="176629" cy="13915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DCDB36D-A004-8646-6CF5-7317914E308A}"/>
              </a:ext>
            </a:extLst>
          </p:cNvPr>
          <p:cNvCxnSpPr>
            <a:cxnSpLocks/>
          </p:cNvCxnSpPr>
          <p:nvPr/>
        </p:nvCxnSpPr>
        <p:spPr>
          <a:xfrm flipV="1">
            <a:off x="6300000" y="3528000"/>
            <a:ext cx="2195933" cy="1080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E57020E-DA70-65F5-D66C-420B1FF3250D}"/>
              </a:ext>
            </a:extLst>
          </p:cNvPr>
          <p:cNvSpPr txBox="1"/>
          <p:nvPr/>
        </p:nvSpPr>
        <p:spPr>
          <a:xfrm rot="21600000">
            <a:off x="6948000" y="4166748"/>
            <a:ext cx="648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tx2"/>
                </a:solidFill>
              </a:rPr>
              <a:t>LSS4</a:t>
            </a:r>
            <a:endParaRPr lang="fr-CH" sz="1400" b="1" dirty="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D14F48-B034-28B1-8983-013FCABDB5BA}"/>
              </a:ext>
            </a:extLst>
          </p:cNvPr>
          <p:cNvSpPr txBox="1"/>
          <p:nvPr/>
        </p:nvSpPr>
        <p:spPr>
          <a:xfrm rot="21600000">
            <a:off x="7213766" y="3022223"/>
            <a:ext cx="648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tx2"/>
                </a:solidFill>
              </a:rPr>
              <a:t>TT40</a:t>
            </a:r>
            <a:endParaRPr lang="fr-CH" sz="1400" b="1" dirty="0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F684C1-45EC-3238-AD66-E420083D4D53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Installation d’une ligne Air Comprimé entre LSS4 et TT40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698EBD-D656-11B9-0B0C-9E7C98235BB3}"/>
              </a:ext>
            </a:extLst>
          </p:cNvPr>
          <p:cNvSpPr txBox="1"/>
          <p:nvPr/>
        </p:nvSpPr>
        <p:spPr>
          <a:xfrm rot="900000">
            <a:off x="10620000" y="576000"/>
            <a:ext cx="1440000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rgbClr val="C00000"/>
                </a:solidFill>
              </a:rPr>
              <a:t>RAPPEL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3439CD5-1C4C-C978-63DF-FE05F1422B1D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416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dirty="0">
                <a:latin typeface="+mn-lt"/>
                <a:ea typeface="+mn-ea"/>
                <a:cs typeface="+mn-cs"/>
              </a:rPr>
              <a:t>Passage du Fourreau LSS4-TT40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031410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E78D5-9EA4-CD59-A5BE-C0AA716FB1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98098-A071-586F-304C-BB9E24BB9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26-03-2025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B2D9F-B90E-E415-5FFA-2AF2C5628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314B-1959-3896-B31D-F49C77338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96CFFA-E897-1471-0A42-3BCC4B508284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416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dirty="0">
                <a:latin typeface="+mn-lt"/>
                <a:ea typeface="+mn-ea"/>
                <a:cs typeface="+mn-cs"/>
              </a:rPr>
              <a:t>Passage du Fourreau LSS4-TT40</a:t>
            </a:r>
            <a:endParaRPr lang="fr-FR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440E11-1178-0C7B-36A0-789D6C8FA100}"/>
              </a:ext>
            </a:extLst>
          </p:cNvPr>
          <p:cNvSpPr txBox="1">
            <a:spLocks/>
          </p:cNvSpPr>
          <p:nvPr/>
        </p:nvSpPr>
        <p:spPr bwMode="auto">
          <a:xfrm>
            <a:off x="-2468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Installation d’une ligne Air Comprimé entre LSS4 et TT40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58047D-3F74-D253-8687-888349A70793}"/>
              </a:ext>
            </a:extLst>
          </p:cNvPr>
          <p:cNvSpPr txBox="1"/>
          <p:nvPr/>
        </p:nvSpPr>
        <p:spPr>
          <a:xfrm>
            <a:off x="720000" y="1296000"/>
            <a:ext cx="2520000" cy="340158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dirty="0"/>
              <a:t>Position Initiale de la Ligne</a:t>
            </a:r>
          </a:p>
        </p:txBody>
      </p:sp>
      <p:pic>
        <p:nvPicPr>
          <p:cNvPr id="7" name="Picture 6" descr="A pipe in a hole&#10;&#10;AI-generated content may be incorrect.">
            <a:extLst>
              <a:ext uri="{FF2B5EF4-FFF2-40B4-BE49-F238E27FC236}">
                <a16:creationId xmlns:a16="http://schemas.microsoft.com/office/drawing/2014/main" id="{53E0ADC3-0FF4-BCA2-8ABC-8D336462E1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" r="19605"/>
          <a:stretch/>
        </p:blipFill>
        <p:spPr>
          <a:xfrm rot="5400000">
            <a:off x="5580000" y="2160000"/>
            <a:ext cx="3600000" cy="2520000"/>
          </a:xfrm>
          <a:prstGeom prst="rect">
            <a:avLst/>
          </a:prstGeom>
        </p:spPr>
      </p:pic>
      <p:pic>
        <p:nvPicPr>
          <p:cNvPr id="10" name="Picture 9" descr="A pipe in a hole in a wall&#10;&#10;AI-generated content may be incorrect.">
            <a:extLst>
              <a:ext uri="{FF2B5EF4-FFF2-40B4-BE49-F238E27FC236}">
                <a16:creationId xmlns:a16="http://schemas.microsoft.com/office/drawing/2014/main" id="{6055D400-C073-FB50-97E8-3C70F81DA6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666"/>
          <a:stretch/>
        </p:blipFill>
        <p:spPr>
          <a:xfrm>
            <a:off x="720000" y="1620000"/>
            <a:ext cx="2520000" cy="360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7A200EB-0D2C-B178-B0BB-88894F62AA45}"/>
              </a:ext>
            </a:extLst>
          </p:cNvPr>
          <p:cNvSpPr txBox="1"/>
          <p:nvPr/>
        </p:nvSpPr>
        <p:spPr>
          <a:xfrm>
            <a:off x="720000" y="5220000"/>
            <a:ext cx="2520000" cy="288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100" i="1" dirty="0"/>
              <a:t>Vue depuis le TT40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8930E4-CAC4-DD08-9821-29BB81DDC4E0}"/>
              </a:ext>
            </a:extLst>
          </p:cNvPr>
          <p:cNvSpPr txBox="1"/>
          <p:nvPr/>
        </p:nvSpPr>
        <p:spPr>
          <a:xfrm>
            <a:off x="6120000" y="5220000"/>
            <a:ext cx="2520000" cy="3195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100" i="1" dirty="0"/>
              <a:t>Vue depuis la LSS4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1827-ED5E-4B2B-FFDE-DFFC7566AA29}"/>
              </a:ext>
            </a:extLst>
          </p:cNvPr>
          <p:cNvSpPr txBox="1"/>
          <p:nvPr/>
        </p:nvSpPr>
        <p:spPr>
          <a:xfrm>
            <a:off x="6120000" y="1296000"/>
            <a:ext cx="2520000" cy="340158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dirty="0"/>
              <a:t>Position après Retouche</a:t>
            </a:r>
          </a:p>
        </p:txBody>
      </p:sp>
      <p:pic>
        <p:nvPicPr>
          <p:cNvPr id="19" name="Picture 18" descr="A stack of colorful objects&#10;&#10;AI-generated content may be incorrect.">
            <a:extLst>
              <a:ext uri="{FF2B5EF4-FFF2-40B4-BE49-F238E27FC236}">
                <a16:creationId xmlns:a16="http://schemas.microsoft.com/office/drawing/2014/main" id="{99384E1E-EE4A-F14B-91C6-07037B8711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15855" t="1" r="11409" b="31236"/>
          <a:stretch/>
        </p:blipFill>
        <p:spPr>
          <a:xfrm>
            <a:off x="9360000" y="1980000"/>
            <a:ext cx="1714809" cy="288000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69C8D0E-6211-8586-A684-14EA5BAF542D}"/>
              </a:ext>
            </a:extLst>
          </p:cNvPr>
          <p:cNvCxnSpPr>
            <a:cxnSpLocks/>
          </p:cNvCxnSpPr>
          <p:nvPr/>
        </p:nvCxnSpPr>
        <p:spPr>
          <a:xfrm flipH="1" flipV="1">
            <a:off x="10217404" y="2376000"/>
            <a:ext cx="72000" cy="1332000"/>
          </a:xfrm>
          <a:prstGeom prst="line">
            <a:avLst/>
          </a:prstGeom>
          <a:ln w="222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5010EE3-A090-3472-3822-191C8E8F9917}"/>
              </a:ext>
            </a:extLst>
          </p:cNvPr>
          <p:cNvSpPr txBox="1"/>
          <p:nvPr/>
        </p:nvSpPr>
        <p:spPr>
          <a:xfrm>
            <a:off x="3246342" y="2572158"/>
            <a:ext cx="2873658" cy="89415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dirty="0"/>
              <a:t>La position de la ligne trop proche du centre du fourreau ne convenait pas au Survey, qui a demandé une modification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D50B80-68F0-E128-332D-1304005EFBD3}"/>
              </a:ext>
            </a:extLst>
          </p:cNvPr>
          <p:cNvSpPr txBox="1"/>
          <p:nvPr/>
        </p:nvSpPr>
        <p:spPr>
          <a:xfrm>
            <a:off x="8784000" y="4860000"/>
            <a:ext cx="2808000" cy="61715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dirty="0"/>
              <a:t>La nouvelle position est peut-être encore plus défavorable, le Survey doit vérifier</a:t>
            </a:r>
          </a:p>
        </p:txBody>
      </p:sp>
    </p:spTree>
    <p:extLst>
      <p:ext uri="{BB962C8B-B14F-4D97-AF65-F5344CB8AC3E}">
        <p14:creationId xmlns:p14="http://schemas.microsoft.com/office/powerpoint/2010/main" val="3325594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14192</TotalTime>
  <Words>352</Words>
  <Application>Microsoft Office PowerPoint</Application>
  <DocSecurity>0</DocSecurity>
  <PresentationFormat>Widescreen</PresentationFormat>
  <Paragraphs>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Frederic Galleazzi</cp:lastModifiedBy>
  <cp:revision>254</cp:revision>
  <dcterms:created xsi:type="dcterms:W3CDTF">2021-06-10T07:47:12Z</dcterms:created>
  <dcterms:modified xsi:type="dcterms:W3CDTF">2025-03-25T07:49:54Z</dcterms:modified>
  <cp:category/>
  <dc:identifier/>
  <cp:contentStatus/>
  <dc:language/>
  <cp:version/>
</cp:coreProperties>
</file>