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430" r:id="rId2"/>
    <p:sldId id="534" r:id="rId3"/>
    <p:sldId id="540" r:id="rId4"/>
    <p:sldId id="541" r:id="rId5"/>
    <p:sldId id="258" r:id="rId6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CC99"/>
    <a:srgbClr val="0033A0"/>
    <a:srgbClr val="001F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80" autoAdjust="0"/>
    <p:restoredTop sz="94694"/>
  </p:normalViewPr>
  <p:slideViewPr>
    <p:cSldViewPr>
      <p:cViewPr varScale="1">
        <p:scale>
          <a:sx n="119" d="100"/>
          <a:sy n="119" d="100"/>
        </p:scale>
        <p:origin x="120" y="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A86E3-09BE-9B44-945E-0C19024254B9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91BDB-5D64-5B40-9EC3-22B391AE4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51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EA66BE72-525E-1A42-B073-B64459EADA78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4121999" cy="6238799"/>
          </a:xfrm>
          <a:prstGeom prst="rect">
            <a:avLst/>
          </a:prstGeom>
        </p:spPr>
      </p:pic>
      <p:sp>
        <p:nvSpPr>
          <p:cNvPr id="12" name="Title 6">
            <a:extLst>
              <a:ext uri="{FF2B5EF4-FFF2-40B4-BE49-F238E27FC236}">
                <a16:creationId xmlns:a16="http://schemas.microsoft.com/office/drawing/2014/main" id="{9590FA24-3C11-9440-A077-0FA94C2D561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79376" y="2708920"/>
            <a:ext cx="3383756" cy="2623359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91BE221-7FC4-3D4A-B864-DE2AAF2E1AB2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11823" y="332656"/>
            <a:ext cx="7272189" cy="5868119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501378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47F53EEE-535E-1A49-98AC-2DBBC32C4C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8710613" y="5390280"/>
            <a:ext cx="1957387" cy="431800"/>
          </a:xfrm>
        </p:spPr>
        <p:txBody>
          <a:bodyPr anchor="ctr"/>
          <a:lstStyle>
            <a:lvl1pPr>
              <a:defRPr b="0"/>
            </a:lvl1pPr>
          </a:lstStyle>
          <a:p>
            <a:pPr lvl="0"/>
            <a:r>
              <a:rPr lang="en-GB" dirty="0"/>
              <a:t>EDMS #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7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3700"/>
          <a:stretch/>
        </p:blipFill>
        <p:spPr>
          <a:xfrm>
            <a:off x="9840416" y="525600"/>
            <a:ext cx="1688400" cy="666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CCC031-9052-5D42-B0CA-CA4794CC07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200" y="457200"/>
            <a:ext cx="802800" cy="802800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FB0F3D4-EF4E-EB4B-A193-6C76C69C5EE5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002060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313B146-0E2B-574E-9B67-521EAE7575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3276F105-0670-D24A-952A-94DBDAAE1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Presentation Title - Author (Affiliation)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B9784AA-07CD-844E-B749-8372A5F79C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2413" y="5157788"/>
            <a:ext cx="1957387" cy="431800"/>
          </a:xfrm>
        </p:spPr>
        <p:txBody>
          <a:bodyPr anchor="ctr"/>
          <a:lstStyle>
            <a:lvl1pPr>
              <a:defRPr b="0"/>
            </a:lvl1pPr>
          </a:lstStyle>
          <a:p>
            <a:pPr lvl="0"/>
            <a:r>
              <a:rPr lang="en-GB" dirty="0"/>
              <a:t>EDMS #</a:t>
            </a:r>
          </a:p>
        </p:txBody>
      </p:sp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57200" y="457200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44099"/>
          <a:stretch/>
        </p:blipFill>
        <p:spPr>
          <a:xfrm>
            <a:off x="9840416" y="525744"/>
            <a:ext cx="1688400" cy="666137"/>
          </a:xfrm>
          <a:prstGeom prst="rect">
            <a:avLst/>
          </a:prstGeom>
        </p:spPr>
      </p:pic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6BD0E434-E9FD-C945-87F4-09AB99433DD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9142413" y="5157788"/>
            <a:ext cx="1957387" cy="431800"/>
          </a:xfrm>
        </p:spPr>
        <p:txBody>
          <a:bodyPr anchor="ctr"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EDMS #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95A36CB-3D69-5545-ADDC-E8B53AED945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0A830B9-CB84-0B41-B11C-9CB39FFA09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D9BAC18D-90BE-9C4D-A9E3-1B241A1B67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Presentation Title - Author (Affiliation)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307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-10800" y="6237312"/>
            <a:ext cx="121968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Presentation Title - Author (Affiliation)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7"/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8"/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70" r:id="rId9"/>
    <p:sldLayoutId id="214748367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  <p:sldLayoutId id="2147483665" r:id="rId20"/>
    <p:sldLayoutId id="2147483666" r:id="rId21"/>
    <p:sldLayoutId id="2147483667" r:id="rId22"/>
    <p:sldLayoutId id="2147483668" r:id="rId23"/>
    <p:sldLayoutId id="2147483669" r:id="rId24"/>
    <p:sldLayoutId id="2147483671" r:id="rId25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Subtitle 2">
            <a:extLst>
              <a:ext uri="{FF2B5EF4-FFF2-40B4-BE49-F238E27FC236}">
                <a16:creationId xmlns:a16="http://schemas.microsoft.com/office/drawing/2014/main" id="{F9B18BED-6431-4003-9768-024FD3425DFF}"/>
              </a:ext>
            </a:extLst>
          </p:cNvPr>
          <p:cNvSpPr txBox="1">
            <a:spLocks/>
          </p:cNvSpPr>
          <p:nvPr/>
        </p:nvSpPr>
        <p:spPr bwMode="auto">
          <a:xfrm>
            <a:off x="2342818" y="5760000"/>
            <a:ext cx="7506369" cy="90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600" dirty="0"/>
              <a:t>   </a:t>
            </a:r>
            <a:endParaRPr lang="en-US" sz="1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>
              <a:defRPr/>
            </a:pPr>
            <a:r>
              <a:rPr lang="en-US" sz="1600" b="1" i="1" dirty="0"/>
              <a:t>Frédéric Galleazzi </a:t>
            </a:r>
            <a:r>
              <a:rPr lang="en-US" sz="1600" i="1" dirty="0"/>
              <a:t>EN/ACE/INT</a:t>
            </a:r>
          </a:p>
          <a:p>
            <a:pPr algn="ctr">
              <a:defRPr/>
            </a:pPr>
            <a:r>
              <a:rPr lang="en-US" sz="1600" i="1" dirty="0"/>
              <a:t>26/03/2025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E4B156-40AA-48BD-ADD5-D56555A8F30C}"/>
              </a:ext>
            </a:extLst>
          </p:cNvPr>
          <p:cNvSpPr txBox="1">
            <a:spLocks/>
          </p:cNvSpPr>
          <p:nvPr/>
        </p:nvSpPr>
        <p:spPr bwMode="auto">
          <a:xfrm>
            <a:off x="1080000" y="1980000"/>
            <a:ext cx="10008492" cy="2952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474796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800"/>
              </a:spcBef>
              <a:defRPr/>
            </a:pPr>
            <a:r>
              <a:rPr lang="fr-FR" sz="4400" b="1" cap="small" dirty="0">
                <a:cs typeface="Arial" charset="0"/>
              </a:rPr>
              <a:t>SPS </a:t>
            </a:r>
            <a:r>
              <a:rPr lang="fr-FR" sz="4400" b="1" cap="small" dirty="0" err="1">
                <a:cs typeface="Arial" charset="0"/>
              </a:rPr>
              <a:t>Integration</a:t>
            </a:r>
            <a:br>
              <a:rPr lang="fr-FR" sz="4400" b="1" cap="small" dirty="0">
                <a:cs typeface="Arial" charset="0"/>
              </a:rPr>
            </a:br>
            <a:br>
              <a:rPr lang="fr-FR" sz="4000" b="1" cap="small" dirty="0">
                <a:cs typeface="Arial" charset="0"/>
              </a:rPr>
            </a:br>
            <a:r>
              <a:rPr lang="fr-FR" sz="2800" b="1" cap="small" dirty="0">
                <a:cs typeface="Arial" charset="0"/>
              </a:rPr>
              <a:t>Installation Accès Ech. À Câbles en LSS2 et LSS6 - </a:t>
            </a:r>
            <a:r>
              <a:rPr lang="fr-FR" sz="2800" b="1" cap="small" dirty="0" err="1">
                <a:cs typeface="Arial" charset="0"/>
              </a:rPr>
              <a:t>Yets</a:t>
            </a:r>
            <a:r>
              <a:rPr lang="fr-FR" sz="2800" b="1" cap="small" dirty="0">
                <a:cs typeface="Arial" charset="0"/>
              </a:rPr>
              <a:t> 25-26</a:t>
            </a:r>
          </a:p>
          <a:p>
            <a:pPr algn="ctr">
              <a:spcBef>
                <a:spcPts val="1800"/>
              </a:spcBef>
              <a:defRPr/>
            </a:pPr>
            <a:r>
              <a:rPr lang="fr-FR" sz="600" b="1" cap="small" dirty="0">
                <a:solidFill>
                  <a:srgbClr val="0594FF"/>
                </a:solidFill>
                <a:cs typeface="Arial" charset="0"/>
              </a:rPr>
              <a:t> </a:t>
            </a:r>
            <a:br>
              <a:rPr lang="fr-FR" sz="3600" b="1" cap="small" dirty="0">
                <a:solidFill>
                  <a:srgbClr val="0594FF"/>
                </a:solidFill>
                <a:cs typeface="Arial" charset="0"/>
              </a:rPr>
            </a:br>
            <a:r>
              <a:rPr lang="en-US" sz="3200" cap="small" dirty="0">
                <a:solidFill>
                  <a:srgbClr val="FFFF00"/>
                </a:solidFill>
                <a:cs typeface="Arial" charset="0"/>
              </a:rPr>
              <a:t>ICL Meeting</a:t>
            </a:r>
            <a:r>
              <a:rPr lang="en-US" sz="4000" cap="small" dirty="0">
                <a:solidFill>
                  <a:srgbClr val="FFFF00"/>
                </a:solidFill>
                <a:cs typeface="Arial" charset="0"/>
              </a:rPr>
              <a:t> </a:t>
            </a:r>
            <a:r>
              <a:rPr lang="en-US" sz="1800" cap="small" dirty="0">
                <a:solidFill>
                  <a:srgbClr val="FFFF00"/>
                </a:solidFill>
                <a:cs typeface="Arial" charset="0"/>
              </a:rPr>
              <a:t>26 Mars 2025</a:t>
            </a:r>
          </a:p>
          <a:p>
            <a:pPr algn="ctr">
              <a:spcBef>
                <a:spcPts val="1800"/>
              </a:spcBef>
              <a:defRPr/>
            </a:pPr>
            <a:r>
              <a:rPr lang="en-US" sz="1800" cap="small" dirty="0">
                <a:solidFill>
                  <a:srgbClr val="FFFF00"/>
                </a:solidFill>
                <a:cs typeface="Arial" charset="0"/>
              </a:rPr>
              <a:t>EDMS : 1806167</a:t>
            </a:r>
            <a:br>
              <a:rPr lang="fr-FR" sz="1800" cap="small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</a:br>
            <a:br>
              <a:rPr lang="fr-FR" sz="1800" cap="small" dirty="0">
                <a:cs typeface="Arial" charset="0"/>
              </a:rPr>
            </a:br>
            <a:br>
              <a:rPr lang="fr-FR" sz="900" cap="small" dirty="0"/>
            </a:br>
            <a:endParaRPr lang="fr-FR" sz="27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DFF25E-8E9C-E613-ABAB-E0FB22898E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44B445-6D54-4B39-F691-C294C579D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26-03-2025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023BA6-C606-4B71-C385-AF6EB6760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1A3069-526F-EDFA-F53D-55F413FB7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B5D28EC-1089-4BEA-6E3E-B92CA0895296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Installation Plateforme d’Accès au Point 4 : </a:t>
            </a:r>
            <a:r>
              <a:rPr lang="fr-FR" sz="1400" i="1" dirty="0"/>
              <a:t>  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28EE88EE-94BA-4B9F-065D-6ACBAED911A4}"/>
              </a:ext>
            </a:extLst>
          </p:cNvPr>
          <p:cNvSpPr txBox="1">
            <a:spLocks/>
          </p:cNvSpPr>
          <p:nvPr/>
        </p:nvSpPr>
        <p:spPr bwMode="auto">
          <a:xfrm>
            <a:off x="-2468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/>
              <a:t>Plateforme Accès Etage Jonction LSS4 / TA4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434B2A-7D50-C57A-7236-907B1239A2E1}"/>
              </a:ext>
            </a:extLst>
          </p:cNvPr>
          <p:cNvSpPr txBox="1"/>
          <p:nvPr/>
        </p:nvSpPr>
        <p:spPr>
          <a:xfrm rot="900000">
            <a:off x="10620000" y="576000"/>
            <a:ext cx="1440000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400" dirty="0">
                <a:solidFill>
                  <a:srgbClr val="C00000"/>
                </a:solidFill>
              </a:rPr>
              <a:t>RAPPEL</a:t>
            </a:r>
          </a:p>
        </p:txBody>
      </p:sp>
      <p:pic>
        <p:nvPicPr>
          <p:cNvPr id="7" name="Picture 6" descr="A ladder in a factory&#10;&#10;AI-generated content may be incorrect.">
            <a:extLst>
              <a:ext uri="{FF2B5EF4-FFF2-40B4-BE49-F238E27FC236}">
                <a16:creationId xmlns:a16="http://schemas.microsoft.com/office/drawing/2014/main" id="{A2B6A267-0165-E2A7-B448-C703386328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24000" y="2340000"/>
            <a:ext cx="3600000" cy="2025882"/>
          </a:xfrm>
          <a:prstGeom prst="rect">
            <a:avLst/>
          </a:prstGeom>
        </p:spPr>
      </p:pic>
      <p:pic>
        <p:nvPicPr>
          <p:cNvPr id="10" name="Picture 9" descr="A green frame in a room with pipes&#10;&#10;AI-generated content may be incorrect.">
            <a:extLst>
              <a:ext uri="{FF2B5EF4-FFF2-40B4-BE49-F238E27FC236}">
                <a16:creationId xmlns:a16="http://schemas.microsoft.com/office/drawing/2014/main" id="{261FED62-4E6A-1A3B-E9CA-0B13939110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000" y="2304000"/>
            <a:ext cx="3600000" cy="2025883"/>
          </a:xfrm>
          <a:prstGeom prst="rect">
            <a:avLst/>
          </a:prstGeom>
        </p:spPr>
      </p:pic>
      <p:pic>
        <p:nvPicPr>
          <p:cNvPr id="12" name="Picture 11" descr="A green pipe with many wires&#10;&#10;AI-generated content may be incorrect.">
            <a:extLst>
              <a:ext uri="{FF2B5EF4-FFF2-40B4-BE49-F238E27FC236}">
                <a16:creationId xmlns:a16="http://schemas.microsoft.com/office/drawing/2014/main" id="{087BD063-580F-A7CF-0A97-5D18A89735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420000" y="2340000"/>
            <a:ext cx="3600000" cy="202588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35CDFFC-60DF-7B79-77D8-9EF94E7AD9B0}"/>
              </a:ext>
            </a:extLst>
          </p:cNvPr>
          <p:cNvSpPr txBox="1"/>
          <p:nvPr/>
        </p:nvSpPr>
        <p:spPr>
          <a:xfrm>
            <a:off x="6384032" y="1301799"/>
            <a:ext cx="2376000" cy="52322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400" dirty="0"/>
              <a:t>Plateforme installée</a:t>
            </a:r>
          </a:p>
          <a:p>
            <a:pPr algn="ctr"/>
            <a:r>
              <a:rPr lang="fr-CH" sz="1400" dirty="0"/>
              <a:t>cet hiver</a:t>
            </a:r>
          </a:p>
        </p:txBody>
      </p:sp>
    </p:spTree>
    <p:extLst>
      <p:ext uri="{BB962C8B-B14F-4D97-AF65-F5344CB8AC3E}">
        <p14:creationId xmlns:p14="http://schemas.microsoft.com/office/powerpoint/2010/main" val="2462281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D5E48B-B89F-6715-81F3-C6EA1FA3F8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DF2F4-A843-ED7F-FAE6-4DA6E59C3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26-03-2025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22045E-2249-5089-46EB-50BB05CE0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29C9A9-BB45-CEA8-EBAE-3A6CE977A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5E6D2E9-0794-BCFC-4EA4-66D30089CDD3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Installation Moyen d’Accès au Point 2 : </a:t>
            </a:r>
            <a:r>
              <a:rPr lang="fr-FR" sz="1400" i="1" dirty="0"/>
              <a:t>  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D41BB3C1-369D-66DB-01DC-ABE617376377}"/>
              </a:ext>
            </a:extLst>
          </p:cNvPr>
          <p:cNvSpPr txBox="1">
            <a:spLocks/>
          </p:cNvSpPr>
          <p:nvPr/>
        </p:nvSpPr>
        <p:spPr bwMode="auto">
          <a:xfrm>
            <a:off x="-2468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/>
              <a:t>Accès Etage Jonction LSS2 / TA2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6B379E-C855-7C8F-19B7-E135B3549A51}"/>
              </a:ext>
            </a:extLst>
          </p:cNvPr>
          <p:cNvSpPr txBox="1"/>
          <p:nvPr/>
        </p:nvSpPr>
        <p:spPr>
          <a:xfrm>
            <a:off x="5886008" y="5045966"/>
            <a:ext cx="4243428" cy="95410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400" dirty="0"/>
              <a:t>Conception d’une échelle amovible avec adaptation des garde-corps pour accéder à cette zone.</a:t>
            </a:r>
          </a:p>
          <a:p>
            <a:pPr algn="ctr"/>
            <a:endParaRPr lang="fr-CH" sz="1400" dirty="0"/>
          </a:p>
          <a:p>
            <a:pPr algn="ctr"/>
            <a:r>
              <a:rPr lang="fr-CH" sz="1400" dirty="0"/>
              <a:t>Installation lors du prochain </a:t>
            </a:r>
            <a:r>
              <a:rPr lang="fr-CH" sz="1400" dirty="0" err="1"/>
              <a:t>Yets</a:t>
            </a:r>
            <a:r>
              <a:rPr lang="fr-CH" sz="1400" dirty="0"/>
              <a:t> (si possible)</a:t>
            </a:r>
          </a:p>
        </p:txBody>
      </p:sp>
      <p:pic>
        <p:nvPicPr>
          <p:cNvPr id="9" name="Picture 8" descr="A diagram of a factory&#10;&#10;AI-generated content may be incorrect.">
            <a:extLst>
              <a:ext uri="{FF2B5EF4-FFF2-40B4-BE49-F238E27FC236}">
                <a16:creationId xmlns:a16="http://schemas.microsoft.com/office/drawing/2014/main" id="{202279D4-2807-46E9-942F-6A43D7194EE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314" t="7872" r="18617" b="13389"/>
          <a:stretch/>
        </p:blipFill>
        <p:spPr>
          <a:xfrm>
            <a:off x="432000" y="936000"/>
            <a:ext cx="4416000" cy="2880000"/>
          </a:xfrm>
          <a:prstGeom prst="rect">
            <a:avLst/>
          </a:prstGeom>
        </p:spPr>
      </p:pic>
      <p:pic>
        <p:nvPicPr>
          <p:cNvPr id="14" name="Picture 13" descr="A computer generated image of a machine&#10;&#10;AI-generated content may be incorrect.">
            <a:extLst>
              <a:ext uri="{FF2B5EF4-FFF2-40B4-BE49-F238E27FC236}">
                <a16:creationId xmlns:a16="http://schemas.microsoft.com/office/drawing/2014/main" id="{18CF818B-F4BC-1A14-AEBF-84EE17F507E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796" t="3151" r="17231" b="4988"/>
          <a:stretch/>
        </p:blipFill>
        <p:spPr>
          <a:xfrm>
            <a:off x="5004000" y="936000"/>
            <a:ext cx="3780000" cy="2880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7E17024D-BA83-61FB-F8EC-65A236D89380}"/>
              </a:ext>
            </a:extLst>
          </p:cNvPr>
          <p:cNvSpPr/>
          <p:nvPr/>
        </p:nvSpPr>
        <p:spPr>
          <a:xfrm>
            <a:off x="1919536" y="1590288"/>
            <a:ext cx="1988833" cy="251321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C7670AE-229A-9ED7-A79D-E82F2D66636F}"/>
              </a:ext>
            </a:extLst>
          </p:cNvPr>
          <p:cNvSpPr/>
          <p:nvPr/>
        </p:nvSpPr>
        <p:spPr>
          <a:xfrm>
            <a:off x="6732000" y="1692000"/>
            <a:ext cx="432048" cy="2118391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 descr="A close-up of a machine&#10;&#10;AI-generated content may be incorrect.">
            <a:extLst>
              <a:ext uri="{FF2B5EF4-FFF2-40B4-BE49-F238E27FC236}">
                <a16:creationId xmlns:a16="http://schemas.microsoft.com/office/drawing/2014/main" id="{1F0C520A-66F9-54EA-1F98-559F6E53CF3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9999"/>
          <a:stretch/>
        </p:blipFill>
        <p:spPr>
          <a:xfrm>
            <a:off x="1080000" y="3960000"/>
            <a:ext cx="1519853" cy="2160000"/>
          </a:xfrm>
          <a:prstGeom prst="rect">
            <a:avLst/>
          </a:prstGeom>
        </p:spPr>
      </p:pic>
      <p:pic>
        <p:nvPicPr>
          <p:cNvPr id="23" name="Picture 22" descr="A red circle in a room&#10;&#10;AI-generated content may be incorrect.">
            <a:extLst>
              <a:ext uri="{FF2B5EF4-FFF2-40B4-BE49-F238E27FC236}">
                <a16:creationId xmlns:a16="http://schemas.microsoft.com/office/drawing/2014/main" id="{0293A964-1314-9CE7-C586-13B9C458E6D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3461"/>
          <a:stretch/>
        </p:blipFill>
        <p:spPr>
          <a:xfrm>
            <a:off x="8964000" y="936000"/>
            <a:ext cx="2880000" cy="288000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EF17D3DB-9533-4162-0955-90ED6BA0B2EE}"/>
              </a:ext>
            </a:extLst>
          </p:cNvPr>
          <p:cNvSpPr/>
          <p:nvPr/>
        </p:nvSpPr>
        <p:spPr>
          <a:xfrm>
            <a:off x="10332000" y="1619999"/>
            <a:ext cx="432048" cy="2196000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CE373C9-1BAD-1E67-4124-A966E338783A}"/>
              </a:ext>
            </a:extLst>
          </p:cNvPr>
          <p:cNvSpPr txBox="1"/>
          <p:nvPr/>
        </p:nvSpPr>
        <p:spPr>
          <a:xfrm>
            <a:off x="2873768" y="5501664"/>
            <a:ext cx="1974232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/>
              <a:t>Les équipements (et câbles)</a:t>
            </a:r>
          </a:p>
          <a:p>
            <a:pPr algn="ctr"/>
            <a:r>
              <a:rPr lang="fr-CH" sz="1200" i="1" dirty="0"/>
              <a:t>de SY-ABT restent en place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FFD6DB9-B9D7-A15E-817A-13849348B311}"/>
              </a:ext>
            </a:extLst>
          </p:cNvPr>
          <p:cNvCxnSpPr>
            <a:cxnSpLocks/>
            <a:stCxn id="25" idx="1"/>
          </p:cNvCxnSpPr>
          <p:nvPr/>
        </p:nvCxnSpPr>
        <p:spPr>
          <a:xfrm flipH="1" flipV="1">
            <a:off x="1839926" y="5559926"/>
            <a:ext cx="1033842" cy="172571"/>
          </a:xfrm>
          <a:prstGeom prst="straightConnector1">
            <a:avLst/>
          </a:prstGeom>
          <a:ln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7D438A70-0698-A491-94D6-74A9CFE1EA73}"/>
              </a:ext>
            </a:extLst>
          </p:cNvPr>
          <p:cNvSpPr txBox="1"/>
          <p:nvPr/>
        </p:nvSpPr>
        <p:spPr>
          <a:xfrm>
            <a:off x="2913952" y="4205534"/>
            <a:ext cx="1613912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/>
              <a:t>Plateforme à desservir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FADA7D1-8C1A-A4E9-6501-AE88ED677C9D}"/>
              </a:ext>
            </a:extLst>
          </p:cNvPr>
          <p:cNvCxnSpPr>
            <a:cxnSpLocks/>
            <a:stCxn id="29" idx="0"/>
          </p:cNvCxnSpPr>
          <p:nvPr/>
        </p:nvCxnSpPr>
        <p:spPr>
          <a:xfrm flipH="1" flipV="1">
            <a:off x="3359779" y="1715948"/>
            <a:ext cx="361129" cy="2489586"/>
          </a:xfrm>
          <a:prstGeom prst="straightConnector1">
            <a:avLst/>
          </a:prstGeom>
          <a:ln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031DF504-9C0B-54BF-B756-D887D8F7697F}"/>
              </a:ext>
            </a:extLst>
          </p:cNvPr>
          <p:cNvSpPr txBox="1"/>
          <p:nvPr/>
        </p:nvSpPr>
        <p:spPr>
          <a:xfrm>
            <a:off x="8380502" y="4113200"/>
            <a:ext cx="1166996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/>
              <a:t>Position de la</a:t>
            </a:r>
          </a:p>
          <a:p>
            <a:pPr algn="ctr"/>
            <a:r>
              <a:rPr lang="fr-CH" sz="1200" i="1" dirty="0"/>
              <a:t>future échelle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18415B6-CCCA-87CA-E4B8-6F19430EFBAF}"/>
              </a:ext>
            </a:extLst>
          </p:cNvPr>
          <p:cNvCxnSpPr>
            <a:cxnSpLocks/>
            <a:stCxn id="33" idx="3"/>
          </p:cNvCxnSpPr>
          <p:nvPr/>
        </p:nvCxnSpPr>
        <p:spPr>
          <a:xfrm flipV="1">
            <a:off x="9547498" y="3440350"/>
            <a:ext cx="1000526" cy="903683"/>
          </a:xfrm>
          <a:prstGeom prst="straightConnector1">
            <a:avLst/>
          </a:prstGeom>
          <a:ln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C3AF82E-FA7D-0F89-0F84-767AB925D1AD}"/>
              </a:ext>
            </a:extLst>
          </p:cNvPr>
          <p:cNvCxnSpPr>
            <a:cxnSpLocks/>
            <a:stCxn id="33" idx="1"/>
          </p:cNvCxnSpPr>
          <p:nvPr/>
        </p:nvCxnSpPr>
        <p:spPr>
          <a:xfrm flipH="1" flipV="1">
            <a:off x="7032104" y="3624728"/>
            <a:ext cx="1348398" cy="719305"/>
          </a:xfrm>
          <a:prstGeom prst="straightConnector1">
            <a:avLst/>
          </a:prstGeom>
          <a:ln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7734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BB418D-B40D-094E-7360-C0925BBFF8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room with pipes and equipment&#10;&#10;AI-generated content may be incorrect.">
            <a:extLst>
              <a:ext uri="{FF2B5EF4-FFF2-40B4-BE49-F238E27FC236}">
                <a16:creationId xmlns:a16="http://schemas.microsoft.com/office/drawing/2014/main" id="{C01FCC3C-E08A-0625-EE5C-CE615891397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5" t="15749" r="-138" b="3938"/>
          <a:stretch/>
        </p:blipFill>
        <p:spPr>
          <a:xfrm>
            <a:off x="1080000" y="3960000"/>
            <a:ext cx="1512000" cy="2160000"/>
          </a:xfrm>
          <a:prstGeom prst="rect">
            <a:avLst/>
          </a:prstGeom>
        </p:spPr>
      </p:pic>
      <p:pic>
        <p:nvPicPr>
          <p:cNvPr id="19" name="Picture 18" descr="A room with pipes and red balls&#10;&#10;AI-generated content may be incorrect.">
            <a:extLst>
              <a:ext uri="{FF2B5EF4-FFF2-40B4-BE49-F238E27FC236}">
                <a16:creationId xmlns:a16="http://schemas.microsoft.com/office/drawing/2014/main" id="{509313D8-E68C-DD69-A233-EA8CE7D7423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769" r="845"/>
          <a:stretch/>
        </p:blipFill>
        <p:spPr>
          <a:xfrm>
            <a:off x="8964000" y="936000"/>
            <a:ext cx="2880000" cy="2880000"/>
          </a:xfrm>
          <a:prstGeom prst="rect">
            <a:avLst/>
          </a:prstGeom>
        </p:spPr>
      </p:pic>
      <p:pic>
        <p:nvPicPr>
          <p:cNvPr id="12" name="Picture 11" descr="A computer generated image of a machine&#10;&#10;AI-generated content may be incorrect.">
            <a:extLst>
              <a:ext uri="{FF2B5EF4-FFF2-40B4-BE49-F238E27FC236}">
                <a16:creationId xmlns:a16="http://schemas.microsoft.com/office/drawing/2014/main" id="{A3573719-D820-C0A3-6985-5A6E358F032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890" t="4725" r="24415" b="-262"/>
          <a:stretch/>
        </p:blipFill>
        <p:spPr>
          <a:xfrm>
            <a:off x="5004000" y="936000"/>
            <a:ext cx="3780000" cy="2880000"/>
          </a:xfrm>
          <a:prstGeom prst="rect">
            <a:avLst/>
          </a:prstGeom>
        </p:spPr>
      </p:pic>
      <p:pic>
        <p:nvPicPr>
          <p:cNvPr id="3" name="Picture 2" descr="A multicolored pipes and tubes&#10;&#10;AI-generated content may be incorrect.">
            <a:extLst>
              <a:ext uri="{FF2B5EF4-FFF2-40B4-BE49-F238E27FC236}">
                <a16:creationId xmlns:a16="http://schemas.microsoft.com/office/drawing/2014/main" id="{7A8C3DC4-75EB-ADDF-D730-9513F8BC3DB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0950" t="9973" r="17438" b="8132"/>
          <a:stretch/>
        </p:blipFill>
        <p:spPr>
          <a:xfrm>
            <a:off x="432000" y="936000"/>
            <a:ext cx="4428000" cy="288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40A8F-6FE8-9BE1-6D47-CB2FF3BEE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26-03-2025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CB6B3B-BDC2-7DAD-CA7A-B574A018E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9A20AA-2FA2-4219-12EE-1D3113247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0C30475-6AE8-6E61-3E31-9DDEB18CC146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Installation Moyen d’Accès au Point 6 : </a:t>
            </a:r>
            <a:r>
              <a:rPr lang="fr-FR" sz="1400" i="1" dirty="0"/>
              <a:t>  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26346D50-0AB5-D433-63A7-50E10E573342}"/>
              </a:ext>
            </a:extLst>
          </p:cNvPr>
          <p:cNvSpPr txBox="1">
            <a:spLocks/>
          </p:cNvSpPr>
          <p:nvPr/>
        </p:nvSpPr>
        <p:spPr bwMode="auto">
          <a:xfrm>
            <a:off x="-2468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/>
              <a:t>Accès Etage Jonction LSS6 / TA6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F8806F8-DFDF-91EC-FC60-FD9650017D48}"/>
              </a:ext>
            </a:extLst>
          </p:cNvPr>
          <p:cNvSpPr txBox="1"/>
          <p:nvPr/>
        </p:nvSpPr>
        <p:spPr>
          <a:xfrm>
            <a:off x="5886008" y="5045966"/>
            <a:ext cx="4243428" cy="95410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400" dirty="0"/>
              <a:t>Conception d’une échelle amovible avec adaptation des garde-corps pour accéder à cette zone.</a:t>
            </a:r>
          </a:p>
          <a:p>
            <a:pPr algn="ctr"/>
            <a:endParaRPr lang="fr-CH" sz="1400" dirty="0"/>
          </a:p>
          <a:p>
            <a:pPr algn="ctr"/>
            <a:r>
              <a:rPr lang="fr-CH" sz="1400" dirty="0"/>
              <a:t>Installation lors du prochain </a:t>
            </a:r>
            <a:r>
              <a:rPr lang="fr-CH" sz="1400" dirty="0" err="1"/>
              <a:t>Yets</a:t>
            </a:r>
            <a:r>
              <a:rPr lang="fr-CH" sz="1400" dirty="0"/>
              <a:t> (si possible)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6A035C0-600A-C6FA-C485-7A3491921CFA}"/>
              </a:ext>
            </a:extLst>
          </p:cNvPr>
          <p:cNvSpPr/>
          <p:nvPr/>
        </p:nvSpPr>
        <p:spPr>
          <a:xfrm>
            <a:off x="1993427" y="1438949"/>
            <a:ext cx="1794119" cy="251321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324E9B1-C58A-6C25-4C13-3E7BD6AD744F}"/>
              </a:ext>
            </a:extLst>
          </p:cNvPr>
          <p:cNvSpPr/>
          <p:nvPr/>
        </p:nvSpPr>
        <p:spPr>
          <a:xfrm>
            <a:off x="6912000" y="1371102"/>
            <a:ext cx="311944" cy="2439290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E18C5A3-8487-B7AD-E9D2-0A7D29D30A08}"/>
              </a:ext>
            </a:extLst>
          </p:cNvPr>
          <p:cNvSpPr/>
          <p:nvPr/>
        </p:nvSpPr>
        <p:spPr>
          <a:xfrm>
            <a:off x="10584000" y="1047129"/>
            <a:ext cx="432000" cy="2763263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3949956-6FB7-D500-F045-9042AC3BBE42}"/>
              </a:ext>
            </a:extLst>
          </p:cNvPr>
          <p:cNvSpPr txBox="1"/>
          <p:nvPr/>
        </p:nvSpPr>
        <p:spPr>
          <a:xfrm>
            <a:off x="2873768" y="5501664"/>
            <a:ext cx="1974232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/>
              <a:t>Les équipements (et câbles)</a:t>
            </a:r>
          </a:p>
          <a:p>
            <a:pPr algn="ctr"/>
            <a:r>
              <a:rPr lang="fr-CH" sz="1200" i="1" dirty="0"/>
              <a:t>de SY-ABT à retirer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27DDB40-615E-3AF9-6C7E-867AAD22F3F5}"/>
              </a:ext>
            </a:extLst>
          </p:cNvPr>
          <p:cNvCxnSpPr>
            <a:cxnSpLocks/>
          </p:cNvCxnSpPr>
          <p:nvPr/>
        </p:nvCxnSpPr>
        <p:spPr>
          <a:xfrm flipH="1" flipV="1">
            <a:off x="1835760" y="5732496"/>
            <a:ext cx="1034082" cy="7411"/>
          </a:xfrm>
          <a:prstGeom prst="straightConnector1">
            <a:avLst/>
          </a:prstGeom>
          <a:ln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5FF509F7-05CA-0284-8880-5689809DBB02}"/>
              </a:ext>
            </a:extLst>
          </p:cNvPr>
          <p:cNvSpPr txBox="1"/>
          <p:nvPr/>
        </p:nvSpPr>
        <p:spPr>
          <a:xfrm>
            <a:off x="2913952" y="4205534"/>
            <a:ext cx="1613912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/>
              <a:t>Plateforme à desservir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F63AC67-3A01-9CC8-8875-FC6E0CB992F2}"/>
              </a:ext>
            </a:extLst>
          </p:cNvPr>
          <p:cNvCxnSpPr>
            <a:cxnSpLocks/>
            <a:stCxn id="29" idx="0"/>
          </p:cNvCxnSpPr>
          <p:nvPr/>
        </p:nvCxnSpPr>
        <p:spPr>
          <a:xfrm flipH="1" flipV="1">
            <a:off x="3183351" y="1556792"/>
            <a:ext cx="537557" cy="2648742"/>
          </a:xfrm>
          <a:prstGeom prst="straightConnector1">
            <a:avLst/>
          </a:prstGeom>
          <a:ln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BF423127-5879-DC2A-3771-091E06515F59}"/>
              </a:ext>
            </a:extLst>
          </p:cNvPr>
          <p:cNvSpPr txBox="1"/>
          <p:nvPr/>
        </p:nvSpPr>
        <p:spPr>
          <a:xfrm>
            <a:off x="8380502" y="4113200"/>
            <a:ext cx="1166996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/>
              <a:t>Position de la</a:t>
            </a:r>
          </a:p>
          <a:p>
            <a:pPr algn="ctr"/>
            <a:r>
              <a:rPr lang="fr-CH" sz="1200" i="1" dirty="0"/>
              <a:t>future échelle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7E028FF7-3250-F828-CE73-BD269349DB0A}"/>
              </a:ext>
            </a:extLst>
          </p:cNvPr>
          <p:cNvCxnSpPr>
            <a:cxnSpLocks/>
            <a:stCxn id="33" idx="3"/>
          </p:cNvCxnSpPr>
          <p:nvPr/>
        </p:nvCxnSpPr>
        <p:spPr>
          <a:xfrm flipV="1">
            <a:off x="9547498" y="3440350"/>
            <a:ext cx="1000526" cy="903683"/>
          </a:xfrm>
          <a:prstGeom prst="straightConnector1">
            <a:avLst/>
          </a:prstGeom>
          <a:ln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0FEA08B-40B3-4BA2-F454-5CB9CD93DD06}"/>
              </a:ext>
            </a:extLst>
          </p:cNvPr>
          <p:cNvCxnSpPr>
            <a:cxnSpLocks/>
            <a:stCxn id="33" idx="1"/>
          </p:cNvCxnSpPr>
          <p:nvPr/>
        </p:nvCxnSpPr>
        <p:spPr>
          <a:xfrm flipH="1" flipV="1">
            <a:off x="7032104" y="3624728"/>
            <a:ext cx="1348398" cy="719305"/>
          </a:xfrm>
          <a:prstGeom prst="straightConnector1">
            <a:avLst/>
          </a:prstGeom>
          <a:ln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9899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662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-v2.potx" id="{1CBF1465-F199-9D43-BDF6-7AD5DD945757}" vid="{FCA3073A-8FE0-DB44-9C19-F0FA8F19FE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Template-EN-2021-v2</Template>
  <TotalTime>13526</TotalTime>
  <Words>188</Words>
  <Application>Microsoft Office PowerPoint</Application>
  <DocSecurity>0</DocSecurity>
  <PresentationFormat>Widescreen</PresentationFormat>
  <Paragraphs>40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Source Sans 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/>
  <dc:creator>Yvon Muttoni</dc:creator>
  <cp:keywords/>
  <dc:description/>
  <cp:lastModifiedBy>Frederic Galleazzi</cp:lastModifiedBy>
  <cp:revision>251</cp:revision>
  <dcterms:created xsi:type="dcterms:W3CDTF">2021-06-10T07:47:12Z</dcterms:created>
  <dcterms:modified xsi:type="dcterms:W3CDTF">2025-03-26T08:42:40Z</dcterms:modified>
  <cp:category/>
  <dc:identifier/>
  <cp:contentStatus/>
  <dc:language/>
  <cp:version/>
</cp:coreProperties>
</file>