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430" r:id="rId2"/>
    <p:sldId id="492" r:id="rId3"/>
    <p:sldId id="496" r:id="rId4"/>
    <p:sldId id="258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99"/>
    <a:srgbClr val="0033A0"/>
    <a:srgbClr val="001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7" autoAdjust="0"/>
    <p:restoredTop sz="94694"/>
  </p:normalViewPr>
  <p:slideViewPr>
    <p:cSldViewPr>
      <p:cViewPr varScale="1">
        <p:scale>
          <a:sx n="102" d="100"/>
          <a:sy n="102" d="100"/>
        </p:scale>
        <p:origin x="120" y="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F9B18BED-6431-4003-9768-024FD3425DFF}"/>
              </a:ext>
            </a:extLst>
          </p:cNvPr>
          <p:cNvSpPr txBox="1">
            <a:spLocks/>
          </p:cNvSpPr>
          <p:nvPr/>
        </p:nvSpPr>
        <p:spPr bwMode="auto">
          <a:xfrm>
            <a:off x="2342818" y="5760000"/>
            <a:ext cx="7506369" cy="90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dirty="0"/>
              <a:t>   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en-US" sz="1600" b="1" i="1" dirty="0"/>
              <a:t>Frédéric Galleazzi </a:t>
            </a:r>
            <a:r>
              <a:rPr lang="en-US" sz="1600" i="1" dirty="0"/>
              <a:t>EN/ACE/INT</a:t>
            </a:r>
          </a:p>
          <a:p>
            <a:pPr algn="ctr">
              <a:defRPr/>
            </a:pPr>
            <a:r>
              <a:rPr lang="en-US" sz="1600" i="1" dirty="0"/>
              <a:t>26/03/2025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E4B156-40AA-48BD-ADD5-D56555A8F30C}"/>
              </a:ext>
            </a:extLst>
          </p:cNvPr>
          <p:cNvSpPr txBox="1">
            <a:spLocks/>
          </p:cNvSpPr>
          <p:nvPr/>
        </p:nvSpPr>
        <p:spPr bwMode="auto">
          <a:xfrm>
            <a:off x="1080000" y="1980000"/>
            <a:ext cx="10008492" cy="2952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47479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800"/>
              </a:spcBef>
              <a:defRPr/>
            </a:pPr>
            <a:r>
              <a:rPr lang="fr-FR" sz="4400" b="1" cap="small" dirty="0">
                <a:cs typeface="Arial" charset="0"/>
              </a:rPr>
              <a:t>SPS </a:t>
            </a:r>
            <a:r>
              <a:rPr lang="fr-FR" sz="4400" b="1" cap="small" dirty="0" err="1">
                <a:cs typeface="Arial" charset="0"/>
              </a:rPr>
              <a:t>Integration</a:t>
            </a:r>
            <a:br>
              <a:rPr lang="fr-FR" sz="4400" b="1" cap="small" dirty="0">
                <a:cs typeface="Arial" charset="0"/>
              </a:rPr>
            </a:br>
            <a:br>
              <a:rPr lang="fr-FR" sz="4000" b="1" cap="small" dirty="0">
                <a:cs typeface="Arial" charset="0"/>
              </a:rPr>
            </a:br>
            <a:r>
              <a:rPr lang="fr-FR" sz="2800" b="1" cap="small" dirty="0">
                <a:cs typeface="Arial" charset="0"/>
              </a:rPr>
              <a:t>Consolidation Système </a:t>
            </a:r>
            <a:r>
              <a:rPr lang="fr-FR" sz="2800" b="1" cap="small" dirty="0" err="1">
                <a:cs typeface="Arial" charset="0"/>
              </a:rPr>
              <a:t>BLMs</a:t>
            </a:r>
            <a:r>
              <a:rPr lang="fr-FR" sz="2800" b="1" cap="small" dirty="0">
                <a:cs typeface="Arial" charset="0"/>
              </a:rPr>
              <a:t> SPS – Racks - LS3</a:t>
            </a:r>
            <a:br>
              <a:rPr lang="fr-FR" sz="3600" b="1" cap="small" dirty="0">
                <a:solidFill>
                  <a:srgbClr val="0594FF"/>
                </a:solidFill>
                <a:cs typeface="Arial" charset="0"/>
              </a:rPr>
            </a:br>
            <a:r>
              <a:rPr lang="en-US" sz="3200" cap="small" dirty="0">
                <a:solidFill>
                  <a:srgbClr val="FFFF00"/>
                </a:solidFill>
                <a:cs typeface="Arial" charset="0"/>
              </a:rPr>
              <a:t>ICL Meeting</a:t>
            </a:r>
            <a:r>
              <a:rPr lang="en-US" sz="4000" cap="small" dirty="0">
                <a:solidFill>
                  <a:srgbClr val="FFFF00"/>
                </a:solidFill>
                <a:cs typeface="Arial" charset="0"/>
              </a:rPr>
              <a:t>	</a:t>
            </a: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26 Mars 2025</a:t>
            </a:r>
          </a:p>
          <a:p>
            <a:pPr algn="ctr">
              <a:spcBef>
                <a:spcPts val="1800"/>
              </a:spcBef>
              <a:defRPr/>
            </a:pP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EDMS : 1806167</a:t>
            </a:r>
            <a:br>
              <a:rPr lang="fr-FR" sz="1800" cap="small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</a:br>
            <a:br>
              <a:rPr lang="fr-FR" sz="1800" cap="small" dirty="0">
                <a:cs typeface="Arial" charset="0"/>
              </a:rPr>
            </a:br>
            <a:br>
              <a:rPr lang="fr-FR" sz="900" cap="small" dirty="0"/>
            </a:br>
            <a:endParaRPr lang="fr-FR" sz="2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E2D11-AFAA-BEFC-6867-FA7E0E034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BF749-E91E-5A78-0C26-E131E2468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26-03-2025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A1AE1-31AD-55EB-C53B-9AA1CED3B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8F4180-71F2-818F-C38F-25BD9EA95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6AB911-8AD1-2D8B-AA37-D0963CB72E9C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Consolidation du Système « </a:t>
            </a:r>
            <a:r>
              <a:rPr lang="fr-FR" sz="2000" dirty="0" err="1"/>
              <a:t>BLMs</a:t>
            </a:r>
            <a:r>
              <a:rPr lang="fr-FR" sz="2000" dirty="0"/>
              <a:t> »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5126C1-DB0D-570C-C9C4-04FF464630CA}"/>
              </a:ext>
            </a:extLst>
          </p:cNvPr>
          <p:cNvSpPr txBox="1"/>
          <p:nvPr/>
        </p:nvSpPr>
        <p:spPr>
          <a:xfrm>
            <a:off x="3312000" y="3924000"/>
            <a:ext cx="720000" cy="27699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u="sng" dirty="0">
                <a:solidFill>
                  <a:srgbClr val="002060"/>
                </a:solidFill>
              </a:rPr>
              <a:t>Point 3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61A658-9121-DEEC-E527-533528000637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Installation d’un Rack « BYBLM » en bas de chaque puits :</a:t>
            </a:r>
            <a:r>
              <a:rPr lang="fr-FR" sz="1400" i="1" dirty="0"/>
              <a:t> 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A0FEDE-5F27-535C-4AB8-29671BCA0B08}"/>
              </a:ext>
            </a:extLst>
          </p:cNvPr>
          <p:cNvSpPr txBox="1"/>
          <p:nvPr/>
        </p:nvSpPr>
        <p:spPr>
          <a:xfrm rot="21600000">
            <a:off x="7992000" y="900000"/>
            <a:ext cx="3298534" cy="73866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kern="1200" dirty="0"/>
              <a:t>Suite à la visite réalisée lors du dernier </a:t>
            </a:r>
            <a:r>
              <a:rPr lang="fr-FR" sz="1400" kern="1200" dirty="0" err="1"/>
              <a:t>Yets</a:t>
            </a:r>
            <a:r>
              <a:rPr lang="fr-FR" sz="1400" kern="1200" dirty="0"/>
              <a:t> avec SY-BI et EN-EL, les positions des racks ont été redéfinies.</a:t>
            </a:r>
          </a:p>
        </p:txBody>
      </p:sp>
      <p:pic>
        <p:nvPicPr>
          <p:cNvPr id="8" name="Picture 7" descr="A blueprint of a factory&#10;&#10;AI-generated content may be incorrect.">
            <a:extLst>
              <a:ext uri="{FF2B5EF4-FFF2-40B4-BE49-F238E27FC236}">
                <a16:creationId xmlns:a16="http://schemas.microsoft.com/office/drawing/2014/main" id="{76190FA5-89FB-BC53-F4AE-D9725DCDD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93" y="1080000"/>
            <a:ext cx="6278167" cy="414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206491-C279-1E0B-0C36-18DADD8259F0}"/>
              </a:ext>
            </a:extLst>
          </p:cNvPr>
          <p:cNvSpPr txBox="1"/>
          <p:nvPr/>
        </p:nvSpPr>
        <p:spPr>
          <a:xfrm rot="21600000">
            <a:off x="8136000" y="2180055"/>
            <a:ext cx="3586566" cy="1415772"/>
          </a:xfrm>
          <a:prstGeom prst="rect">
            <a:avLst/>
          </a:prstGeom>
          <a:noFill/>
          <a:ln w="12700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fr-FR" sz="1400" u="sng" kern="1200" dirty="0"/>
              <a:t>Pour les Points 2, 3 et 4 : </a:t>
            </a:r>
          </a:p>
          <a:p>
            <a:r>
              <a:rPr lang="fr-FR" sz="1200" kern="1200" dirty="0"/>
              <a:t>SY-BI propose d’installer un nouveau rack 35U dans le puits au 1</a:t>
            </a:r>
            <a:r>
              <a:rPr lang="fr-FR" sz="1200" kern="1200" baseline="30000" dirty="0"/>
              <a:t>er</a:t>
            </a:r>
            <a:r>
              <a:rPr lang="fr-FR" sz="1200" kern="1200" dirty="0"/>
              <a:t> étage en partant du bas du puits.</a:t>
            </a:r>
          </a:p>
          <a:p>
            <a:endParaRPr lang="fr-FR" sz="1200" kern="1200" dirty="0"/>
          </a:p>
          <a:p>
            <a:r>
              <a:rPr lang="fr-FR" sz="1200" kern="1200" dirty="0"/>
              <a:t>A des niveaux supérieurs il existe des racks très peu utiliser, mais SY-BI préfère avoir un rack dédié exclusivement à leur service.</a:t>
            </a:r>
          </a:p>
        </p:txBody>
      </p:sp>
      <p:pic>
        <p:nvPicPr>
          <p:cNvPr id="11" name="Picture 10" descr="A blueprint of a circular object&#10;&#10;AI-generated content may be incorrect.">
            <a:extLst>
              <a:ext uri="{FF2B5EF4-FFF2-40B4-BE49-F238E27FC236}">
                <a16:creationId xmlns:a16="http://schemas.microsoft.com/office/drawing/2014/main" id="{48C8C2F3-9772-AAAC-A15F-A1F5066109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392"/>
          <a:stretch/>
        </p:blipFill>
        <p:spPr>
          <a:xfrm>
            <a:off x="8604000" y="3960000"/>
            <a:ext cx="2700000" cy="1980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BE3C68E-0E6E-1C77-ADBB-64FF6F1C2E22}"/>
              </a:ext>
            </a:extLst>
          </p:cNvPr>
          <p:cNvSpPr/>
          <p:nvPr/>
        </p:nvSpPr>
        <p:spPr>
          <a:xfrm>
            <a:off x="9561681" y="5196896"/>
            <a:ext cx="144000" cy="20674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FDC127-1E48-6E6B-1435-DA493F80F90D}"/>
              </a:ext>
            </a:extLst>
          </p:cNvPr>
          <p:cNvSpPr txBox="1"/>
          <p:nvPr/>
        </p:nvSpPr>
        <p:spPr>
          <a:xfrm rot="21600000">
            <a:off x="7165963" y="5231978"/>
            <a:ext cx="1368152" cy="261610"/>
          </a:xfrm>
          <a:prstGeom prst="rect">
            <a:avLst/>
          </a:prstGeom>
          <a:noFill/>
          <a:ln w="12700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fr-FR" sz="1100" kern="1200" dirty="0"/>
              <a:t>Position proposée</a:t>
            </a:r>
            <a:endParaRPr lang="fr-FR" sz="1050" kern="12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7CB5239-3C03-F858-E560-5FECE1D7FBE7}"/>
              </a:ext>
            </a:extLst>
          </p:cNvPr>
          <p:cNvCxnSpPr>
            <a:cxnSpLocks/>
          </p:cNvCxnSpPr>
          <p:nvPr/>
        </p:nvCxnSpPr>
        <p:spPr>
          <a:xfrm flipV="1">
            <a:off x="8378581" y="5300268"/>
            <a:ext cx="1113215" cy="96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392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D95F6F-ABE4-8807-EFCB-259D1737AA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rawing of a factory floor&#10;&#10;AI-generated content may be incorrect.">
            <a:extLst>
              <a:ext uri="{FF2B5EF4-FFF2-40B4-BE49-F238E27FC236}">
                <a16:creationId xmlns:a16="http://schemas.microsoft.com/office/drawing/2014/main" id="{3C9B9D89-3959-8091-B02E-DCE6E42F0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" y="1080000"/>
            <a:ext cx="5834688" cy="3384000"/>
          </a:xfrm>
          <a:prstGeom prst="rect">
            <a:avLst/>
          </a:prstGeom>
        </p:spPr>
      </p:pic>
      <p:pic>
        <p:nvPicPr>
          <p:cNvPr id="14" name="Picture 13" descr="A blueprint of a car&#10;&#10;AI-generated content may be incorrect.">
            <a:extLst>
              <a:ext uri="{FF2B5EF4-FFF2-40B4-BE49-F238E27FC236}">
                <a16:creationId xmlns:a16="http://schemas.microsoft.com/office/drawing/2014/main" id="{CAD49E59-51D6-48FE-C2FA-3FFC357A2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000" y="2592000"/>
            <a:ext cx="5926538" cy="3384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B66EF-5EA7-E138-7F82-3D8A30CF3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26-03-2025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2E09B-B4CB-7D58-F53D-E96A6BB46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1B99A-0098-26C7-08F7-49B749680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146BE2-5D54-28CD-36B9-E34C6086D6DC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Consolidation du Système « </a:t>
            </a:r>
            <a:r>
              <a:rPr lang="fr-FR" sz="2000" dirty="0" err="1"/>
              <a:t>BLMs</a:t>
            </a:r>
            <a:r>
              <a:rPr lang="fr-FR" sz="2000" dirty="0"/>
              <a:t> »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502621B-A9F1-BD0F-713D-6C3AAC45A3D0}"/>
              </a:ext>
            </a:extLst>
          </p:cNvPr>
          <p:cNvSpPr txBox="1"/>
          <p:nvPr/>
        </p:nvSpPr>
        <p:spPr>
          <a:xfrm>
            <a:off x="3312000" y="3924000"/>
            <a:ext cx="720000" cy="27699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u="sng" dirty="0">
                <a:solidFill>
                  <a:srgbClr val="002060"/>
                </a:solidFill>
              </a:rPr>
              <a:t>Point 3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6346F1F-4391-12CB-1856-D2AF97227385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Installation d’un Rack « BYBLM » en bas de chaque puits :</a:t>
            </a:r>
            <a:r>
              <a:rPr lang="fr-FR" sz="1400" i="1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938363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Template-EN-2021-v2</Template>
  <TotalTime>7461</TotalTime>
  <Words>169</Words>
  <Application>Microsoft Office PowerPoint</Application>
  <DocSecurity>0</DocSecurity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Frederic Galleazzi</cp:lastModifiedBy>
  <cp:revision>217</cp:revision>
  <dcterms:created xsi:type="dcterms:W3CDTF">2021-06-10T07:47:12Z</dcterms:created>
  <dcterms:modified xsi:type="dcterms:W3CDTF">2025-03-26T07:35:07Z</dcterms:modified>
  <cp:category/>
  <dc:identifier/>
  <cp:contentStatus/>
  <dc:language/>
  <cp:version/>
</cp:coreProperties>
</file>