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313" r:id="rId2"/>
    <p:sldId id="328" r:id="rId3"/>
    <p:sldId id="418" r:id="rId4"/>
    <p:sldId id="420" r:id="rId5"/>
    <p:sldId id="419" r:id="rId6"/>
    <p:sldId id="421" r:id="rId7"/>
    <p:sldId id="422" r:id="rId8"/>
    <p:sldId id="424" r:id="rId9"/>
    <p:sldId id="425" r:id="rId10"/>
    <p:sldId id="426" r:id="rId11"/>
    <p:sldId id="428" r:id="rId12"/>
    <p:sldId id="430" r:id="rId13"/>
    <p:sldId id="431" r:id="rId14"/>
    <p:sldId id="429" r:id="rId15"/>
    <p:sldId id="432" r:id="rId16"/>
    <p:sldId id="433" r:id="rId17"/>
    <p:sldId id="434" r:id="rId18"/>
    <p:sldId id="435" r:id="rId19"/>
    <p:sldId id="436" r:id="rId20"/>
    <p:sldId id="437" r:id="rId21"/>
    <p:sldId id="438" r:id="rId22"/>
    <p:sldId id="439" r:id="rId23"/>
    <p:sldId id="451" r:id="rId24"/>
    <p:sldId id="446" r:id="rId25"/>
    <p:sldId id="440" r:id="rId26"/>
    <p:sldId id="441" r:id="rId27"/>
    <p:sldId id="442" r:id="rId28"/>
    <p:sldId id="443" r:id="rId29"/>
    <p:sldId id="445" r:id="rId30"/>
    <p:sldId id="447" r:id="rId31"/>
    <p:sldId id="448" r:id="rId32"/>
    <p:sldId id="449" r:id="rId33"/>
    <p:sldId id="450" r:id="rId34"/>
    <p:sldId id="28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19751D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283" autoAdjust="0"/>
  </p:normalViewPr>
  <p:slideViewPr>
    <p:cSldViewPr snapToObjects="1">
      <p:cViewPr varScale="1">
        <p:scale>
          <a:sx n="108" d="100"/>
          <a:sy n="108" d="100"/>
        </p:scale>
        <p:origin x="63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7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2021-08--18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D. del Álamo | PS Ring Straight Section 098 | Reference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FA653D8E-9451-06AB-46E1-07F4512E75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180" y="6309320"/>
            <a:ext cx="1799580" cy="216024"/>
          </a:xfrm>
        </p:spPr>
        <p:txBody>
          <a:bodyPr/>
          <a:lstStyle/>
          <a:p>
            <a:pPr algn="l"/>
            <a:r>
              <a:rPr lang="en-US" sz="1800" dirty="0"/>
              <a:t>ICL 26-03-2025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9733928-0368-5E18-C999-6CD115EEB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717032"/>
            <a:ext cx="11376025" cy="1368152"/>
          </a:xfrm>
        </p:spPr>
        <p:txBody>
          <a:bodyPr/>
          <a:lstStyle/>
          <a:p>
            <a:r>
              <a:rPr lang="en-GB" sz="4400" dirty="0"/>
              <a:t>New FTA &amp; FTN BPMs Integration</a:t>
            </a:r>
            <a:endParaRPr lang="en-US" sz="3200" b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041512-679E-7936-D18F-3138E9E2D2E4}"/>
              </a:ext>
            </a:extLst>
          </p:cNvPr>
          <p:cNvSpPr txBox="1">
            <a:spLocks/>
          </p:cNvSpPr>
          <p:nvPr/>
        </p:nvSpPr>
        <p:spPr>
          <a:xfrm>
            <a:off x="407989" y="2983639"/>
            <a:ext cx="11376025" cy="4201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PS Complex Integration Pre-Study</a:t>
            </a:r>
            <a:endParaRPr lang="en-US" sz="3200" b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56CCF78-8F9E-6056-C4E3-A9DA14BCC123}"/>
              </a:ext>
            </a:extLst>
          </p:cNvPr>
          <p:cNvSpPr txBox="1">
            <a:spLocks/>
          </p:cNvSpPr>
          <p:nvPr/>
        </p:nvSpPr>
        <p:spPr>
          <a:xfrm>
            <a:off x="393180" y="5889143"/>
            <a:ext cx="11376025" cy="4201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D. del Álamo – EN-ACE-INT</a:t>
            </a:r>
            <a:endParaRPr lang="en-US" sz="3200" b="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4E4E85B-79E5-AF42-A158-1E754E4BF9B3}"/>
              </a:ext>
            </a:extLst>
          </p:cNvPr>
          <p:cNvSpPr txBox="1">
            <a:spLocks/>
          </p:cNvSpPr>
          <p:nvPr/>
        </p:nvSpPr>
        <p:spPr>
          <a:xfrm>
            <a:off x="9408368" y="6309320"/>
            <a:ext cx="2592672" cy="216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EDMS#</a:t>
            </a:r>
            <a:r>
              <a:rPr lang="en-GB" sz="1800" dirty="0">
                <a:latin typeface="Calibri" panose="020F0502020204030204" pitchFamily="34" charset="0"/>
              </a:rPr>
              <a:t> 3262804/3262807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0387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0ADC8-271E-818B-112B-20C0D2588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F6C80-6575-4F84-FE9D-457511613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304C3A-7AA1-3970-C011-429FA784DEDF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7CBCA55-8765-130D-695A-1C5024305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2 – Upstream QFN9020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C117379-2CB9-8E97-72B1-8FADB7D67F43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 descr="A white object with colorful dots&#10;&#10;Description automatically generated">
            <a:extLst>
              <a:ext uri="{FF2B5EF4-FFF2-40B4-BE49-F238E27FC236}">
                <a16:creationId xmlns:a16="http://schemas.microsoft.com/office/drawing/2014/main" id="{031F9E64-C2C3-B8A3-E229-4CE9FD739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950682"/>
            <a:ext cx="9793088" cy="4956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589523F-375A-1A58-3D49-601238A431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588" t="51388"/>
          <a:stretch/>
        </p:blipFill>
        <p:spPr>
          <a:xfrm>
            <a:off x="5663952" y="3497802"/>
            <a:ext cx="5328590" cy="2409516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ABD4BB2-F2BE-BC58-1481-8C0F52862CF7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6295256" y="2727871"/>
            <a:ext cx="736848" cy="4320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D37B27E-65E8-E22E-98C5-19CAE7D908AF}"/>
              </a:ext>
            </a:extLst>
          </p:cNvPr>
          <p:cNvSpPr txBox="1"/>
          <p:nvPr/>
        </p:nvSpPr>
        <p:spPr>
          <a:xfrm>
            <a:off x="7032104" y="2589371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2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F1A7CD76-3264-1F3B-969C-6D4F004EE178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3" name="Date Placeholder 5">
            <a:extLst>
              <a:ext uri="{FF2B5EF4-FFF2-40B4-BE49-F238E27FC236}">
                <a16:creationId xmlns:a16="http://schemas.microsoft.com/office/drawing/2014/main" id="{CCCE79B6-2B2B-7345-4735-1303A5F990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83FA4B1D-62D3-1CB0-2FA7-B34C67897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288774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0A1BD-7B66-E032-EC34-56AD33A15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A5F5B9-4454-8E3F-355D-BD3B4B7DE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2EC556-BD96-7E32-A915-9783556E9C23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8358AF2-E9DE-2901-4DA0-8EC038FF9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2 – Upstream QFN9020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7DBC978-8F3E-A691-7505-834111816A38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F7ECDE-E86A-490D-B9AF-3F83B78E90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0" y="950682"/>
            <a:ext cx="9793080" cy="49566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BEFC72-AB4C-ADE9-5C32-46AED95AB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975681"/>
            <a:ext cx="2497414" cy="2393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D72A4BA-4BF3-6023-363B-3179E289AF16}"/>
              </a:ext>
            </a:extLst>
          </p:cNvPr>
          <p:cNvSpPr txBox="1"/>
          <p:nvPr/>
        </p:nvSpPr>
        <p:spPr>
          <a:xfrm>
            <a:off x="567163" y="3072689"/>
            <a:ext cx="144911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Not up to date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CBF86098-D6F4-6AB6-1DAE-2A5E86929277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271E1952-0067-26CF-DE14-5BD9CBD2DE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81EFEDFC-1FDC-157F-C9EE-3E5FAAF46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808315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E6B08-20F5-0278-2CB9-3E45E99F4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B694B-4D5B-7F0D-0E56-B351AFBE6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5E9FDB-84E5-7C4E-00CD-3B27CEAF766E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DCDD13-BFD2-5CA8-9D55-942A499CE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2 – Upstream QFN9020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DA36C7C-32D5-BE84-6137-B23E838B9EA3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82D24A-EC3B-D637-A84F-EF954DC211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0" y="950682"/>
            <a:ext cx="9793080" cy="49566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5F0CA8-9206-F90F-00CA-5913A9C90B8D}"/>
              </a:ext>
            </a:extLst>
          </p:cNvPr>
          <p:cNvSpPr txBox="1"/>
          <p:nvPr/>
        </p:nvSpPr>
        <p:spPr>
          <a:xfrm>
            <a:off x="6746504" y="5406315"/>
            <a:ext cx="4225516" cy="83099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Shorten the existing vacuum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New support for the new BPM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Is it enough support for the pump?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7C061AB0-BC47-680A-41B4-634CB0F569F6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9A0B00DB-33B4-BEB3-35A2-598D596A4A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224F2549-DA63-E291-07E1-C0C99EFA4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840350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7334B-5D6E-AF59-2931-9F280A322C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49A8C-033A-9D6F-A15C-CA6CA3AF1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DAB430-9143-CF08-2F7C-81E118C1C064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A26599E-83F5-5DC3-3951-EB71A48EF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3 – Upstream QFN9040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F9B9F07-7E6C-A5C8-02C1-92CD9AED6F0A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 descr="A white object with colorful dots&#10;&#10;Description automatically generated">
            <a:extLst>
              <a:ext uri="{FF2B5EF4-FFF2-40B4-BE49-F238E27FC236}">
                <a16:creationId xmlns:a16="http://schemas.microsoft.com/office/drawing/2014/main" id="{0363BFAF-1AA1-C315-B5C7-2BAE84C56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950682"/>
            <a:ext cx="9793088" cy="4956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96A2A5-3EAC-62A5-DC5E-E62E7D0951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588" t="51388"/>
          <a:stretch/>
        </p:blipFill>
        <p:spPr>
          <a:xfrm>
            <a:off x="5663952" y="3497802"/>
            <a:ext cx="5328590" cy="240951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E0D2CD8-86E0-331D-1841-2571A816E571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5359152" y="1636689"/>
            <a:ext cx="736848" cy="4320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DCAE24E-DA27-1903-20DB-9EA8D7D9450B}"/>
              </a:ext>
            </a:extLst>
          </p:cNvPr>
          <p:cNvSpPr txBox="1"/>
          <p:nvPr/>
        </p:nvSpPr>
        <p:spPr>
          <a:xfrm>
            <a:off x="6096000" y="1498189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3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F27852A9-45F5-DEF5-0E89-5CE3C3E7F33B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D5839FFC-F206-6852-27CC-02841B96C1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FB9FCF5A-06B9-5219-D0AD-269405345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503999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FA155-C359-C8A4-1331-73DABD1B6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28F96E-BC12-ADBE-4DD3-86D36F154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AD3FAE-FAF6-5B0C-6B4E-02ECD2030BA8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0968493-7F5A-3C0E-0429-15F0BB843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3 – Upstream QFN9040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4703EBD-AFB3-F331-85FA-F60CDAD6C9C9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D8B8E3-94D3-4D40-E08F-608DA8C0AAD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0" y="950682"/>
            <a:ext cx="9793080" cy="4956634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C4A6E188-FB61-423D-6B63-40EF2340377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1" y="975681"/>
            <a:ext cx="2528084" cy="1896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510B9AD8-BEC7-4B30-E1AE-5CC287AF7DDA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A3288317-7129-40D8-5E87-273D625438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CED0A429-D3D3-E01D-19CA-D5D43743A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649380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8FB01-5FB6-A3C9-48C1-9007EAA76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681889-58A9-1C66-3ACA-3B632DE4F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0A8183-75FB-E6D5-02C7-ACBF37A1271A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1A8C09C-E073-FADA-053F-A263455A6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3 – Upstream QFN9040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58CCA7A-1963-3822-F764-250206E0B45A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BE1714-90F1-16CB-3207-4A03C35F57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0" y="950682"/>
            <a:ext cx="9793080" cy="49566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D1C23A-51FA-E41F-272B-C6A4781DF6AD}"/>
              </a:ext>
            </a:extLst>
          </p:cNvPr>
          <p:cNvSpPr txBox="1"/>
          <p:nvPr/>
        </p:nvSpPr>
        <p:spPr>
          <a:xfrm>
            <a:off x="6746504" y="5406315"/>
            <a:ext cx="4161396" cy="55399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Shorten the existing vacuum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New support for the new BPM</a:t>
            </a:r>
          </a:p>
        </p:txBody>
      </p:sp>
      <p:pic>
        <p:nvPicPr>
          <p:cNvPr id="13" name="Picture 12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F2E3D7B3-7C20-D0FE-A0A6-8B46421B87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597" r="35234"/>
          <a:stretch/>
        </p:blipFill>
        <p:spPr>
          <a:xfrm>
            <a:off x="8616280" y="1092484"/>
            <a:ext cx="2088232" cy="3890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8AF6C90A-2FA1-D2BF-E36F-C02E82AB5573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D0C211AC-A2F2-5227-7CD6-44A4755C92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C922DC4C-4FBD-532B-E572-883E42D9E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701385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D712C-FA54-AB9F-7739-01F587B689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A38D73-4BA0-B449-1A10-1F43A04E4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E8CE6B-6D04-5274-0627-FD7F34E0C134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F19C8D6-6037-6ADC-E8A3-AD4A0E0E3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4 – Downstream DHZ9047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1476F1D-3FC5-49F0-943D-BD0533A2ABE4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 descr="A white object with colorful dots&#10;&#10;Description automatically generated">
            <a:extLst>
              <a:ext uri="{FF2B5EF4-FFF2-40B4-BE49-F238E27FC236}">
                <a16:creationId xmlns:a16="http://schemas.microsoft.com/office/drawing/2014/main" id="{98C26D8D-9786-A323-DD59-68E3D3953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950682"/>
            <a:ext cx="9793088" cy="4956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D72FB4-B45F-3A19-2FCB-0C849133C0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588" t="51388"/>
          <a:stretch/>
        </p:blipFill>
        <p:spPr>
          <a:xfrm>
            <a:off x="5663952" y="3497802"/>
            <a:ext cx="5328590" cy="2409516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4445741-F6B1-0CCD-DE54-5FFE91AD8E77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4174530" y="1268760"/>
            <a:ext cx="508930" cy="12994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FEC6927-00E9-6641-70F6-8DF671461F9B}"/>
              </a:ext>
            </a:extLst>
          </p:cNvPr>
          <p:cNvSpPr txBox="1"/>
          <p:nvPr/>
        </p:nvSpPr>
        <p:spPr>
          <a:xfrm>
            <a:off x="3071664" y="2429701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4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4EDEAD81-566F-D5D3-AAD5-EA62D2A6CE24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17D9D024-CD66-8B27-9DC1-E53F570683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1231ED22-ABF3-40AF-F675-F493A653C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3572557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96A98-BDD0-00DC-DE92-388B87D8E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353801-FD62-13E0-18EB-1FE423FF9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2163C8-461B-BCB6-7B6A-BF1785F5F954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CBF634F-46B1-DBF7-9B47-4D91B5930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4 – Downstream DHZ9047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2C5058A-C3B9-4D29-A0D0-67E2028C2BD5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7B6EAB-5C23-D105-39C7-84EC46BDFB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1" y="950682"/>
            <a:ext cx="9793078" cy="49566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37A024-9E56-3610-28BB-4AA0F73D929B}"/>
              </a:ext>
            </a:extLst>
          </p:cNvPr>
          <p:cNvSpPr txBox="1"/>
          <p:nvPr/>
        </p:nvSpPr>
        <p:spPr>
          <a:xfrm>
            <a:off x="1319044" y="5490924"/>
            <a:ext cx="10488526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From the Integration point of view, the installation of the BPM on this location is not feasible if the vacuum components are not removed</a:t>
            </a:r>
          </a:p>
        </p:txBody>
      </p:sp>
      <p:pic>
        <p:nvPicPr>
          <p:cNvPr id="5" name="Content Placeholder 8">
            <a:extLst>
              <a:ext uri="{FF2B5EF4-FFF2-40B4-BE49-F238E27FC236}">
                <a16:creationId xmlns:a16="http://schemas.microsoft.com/office/drawing/2014/main" id="{C553EBC4-D200-2897-B2F5-94F638824C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63" y="957832"/>
            <a:ext cx="2718825" cy="2039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EDCB50E6-05AA-EDA1-435C-2D3F8064FE03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FBE56300-3E83-48B7-52BB-BE1DD276EF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2CAA3544-51B5-8CB7-88E8-A90BB29B9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4013399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62E465-9004-0FBF-F7A1-0EB1BF6B6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FAF8C8-4443-20BA-BF4E-374F42C21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FB8163-81DB-2D85-FCF3-26BAC05D19B3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518CCC4-773B-3B8D-E712-414E03E74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4 – Upstream BTV9043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25649D6-3981-F6FF-BCDB-CD762FF62D97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 descr="A white object with colorful dots&#10;&#10;Description automatically generated">
            <a:extLst>
              <a:ext uri="{FF2B5EF4-FFF2-40B4-BE49-F238E27FC236}">
                <a16:creationId xmlns:a16="http://schemas.microsoft.com/office/drawing/2014/main" id="{3BE5AC28-B919-09DA-2712-1C259E580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950682"/>
            <a:ext cx="9793088" cy="4956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3CDF56-5F01-BD37-0953-850E1982BB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588" t="51388"/>
          <a:stretch/>
        </p:blipFill>
        <p:spPr>
          <a:xfrm>
            <a:off x="5663952" y="3497802"/>
            <a:ext cx="5328590" cy="24095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AE2F15-072C-15D5-9E70-BD0B576820C3}"/>
              </a:ext>
            </a:extLst>
          </p:cNvPr>
          <p:cNvSpPr txBox="1"/>
          <p:nvPr/>
        </p:nvSpPr>
        <p:spPr>
          <a:xfrm>
            <a:off x="3071664" y="2429701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4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0E3139B-1B30-27BE-D656-5B0F8269B289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4174530" y="1617916"/>
            <a:ext cx="765597" cy="9502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5C163C03-7AB8-6CD5-F76D-B34E23C5ED26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A3AC593F-9F3C-70B6-3FFA-92C840BB28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F4B45AB3-ABA0-5121-B003-715243C98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8525750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145CD-F1FC-0DF3-C89B-B5038C5BC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D1F66-AAF2-C5A3-192C-00D09FAFC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0CFD18-7200-208A-1C95-586C95C9957F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894218F-CDE2-2659-D34A-80E71E932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4 – Upstream BTV9043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9CA7723-F1BF-0173-7E59-EF0B31C47781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D17D48-400F-4632-A564-031FD07EFB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1" y="950682"/>
            <a:ext cx="9793078" cy="4956632"/>
          </a:xfrm>
          <a:prstGeom prst="rect">
            <a:avLst/>
          </a:prstGeom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B702198A-1801-9EBC-8FAA-389189ACB6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63" y="950682"/>
            <a:ext cx="2728358" cy="2046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9A890456-B3D5-2E23-0E8D-37720AD2C06F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F1638665-376F-3128-E222-6E83F01695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3CCAEB41-EF9D-244A-18A7-1A5068E11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2471644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08167A3-9918-8C74-499F-A28DDC8A6720}"/>
              </a:ext>
            </a:extLst>
          </p:cNvPr>
          <p:cNvSpPr txBox="1"/>
          <p:nvPr/>
        </p:nvSpPr>
        <p:spPr>
          <a:xfrm>
            <a:off x="839416" y="1628507"/>
            <a:ext cx="11233248" cy="166199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Tracks for the Integration Studies:</a:t>
            </a:r>
          </a:p>
          <a:p>
            <a:pPr algn="just"/>
            <a:endParaRPr lang="en-GB" dirty="0"/>
          </a:p>
          <a:p>
            <a:pPr marL="342900" indent="-342900" algn="just">
              <a:buAutoNum type="arabicPeriod"/>
            </a:pPr>
            <a:r>
              <a:rPr lang="en-GB" b="1" dirty="0"/>
              <a:t>Integration for new BPMs for FTA – </a:t>
            </a:r>
            <a:r>
              <a:rPr lang="en-GB" b="1" i="1" dirty="0"/>
              <a:t>123870</a:t>
            </a:r>
          </a:p>
          <a:p>
            <a:pPr marL="342900" indent="-342900" algn="just">
              <a:buAutoNum type="arabicPeriod"/>
            </a:pPr>
            <a:endParaRPr lang="en-GB" b="1" i="1" dirty="0"/>
          </a:p>
          <a:p>
            <a:pPr marL="342900" indent="-342900" algn="just">
              <a:buFontTx/>
              <a:buAutoNum type="arabicPeriod"/>
            </a:pPr>
            <a:r>
              <a:rPr lang="en-GB" b="1" dirty="0"/>
              <a:t>Integration for new BPMs for FTN – </a:t>
            </a:r>
            <a:r>
              <a:rPr lang="en-GB" b="1" i="1" dirty="0"/>
              <a:t>123869</a:t>
            </a:r>
          </a:p>
          <a:p>
            <a:pPr marL="342900" indent="-342900" algn="just">
              <a:buFontTx/>
              <a:buAutoNum type="arabicPeriod"/>
            </a:pPr>
            <a:endParaRPr lang="en-GB" b="1" i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2480312-C976-2F5B-A14D-F56AE6632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5" y="267232"/>
            <a:ext cx="952183" cy="782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BD91B0-1B1D-4F7C-AE77-00AFC660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       Track-it Data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D3E2ED-2CEE-1930-2E2D-F340DB55A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968" y="2133840"/>
            <a:ext cx="216024" cy="1957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01932C8-22E2-1DA2-F37A-147E2CE2C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6708" y="2692676"/>
            <a:ext cx="216024" cy="195772"/>
          </a:xfrm>
          <a:prstGeom prst="rect">
            <a:avLst/>
          </a:prstGeom>
        </p:spPr>
      </p:pic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C67DF45A-5EDD-9B28-1BE4-183CC1E99108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C243AD18-8AB2-5EAB-5AF6-CB3DA5CA88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C30F93-B9DE-11C2-DC17-71AFDAF31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3975741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29D4F-DB15-3320-CCB5-B2FEA637B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1264CE-1D17-57C2-D40E-39785062F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3133DB-D36F-7489-98DE-DF444C1B97A7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E91775E-4147-6309-2C23-10E211920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4 – Upstream BTV9043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2443AB0-98C2-E6FD-43C5-5A934BCC9B64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AF1E4A-3D8F-E4EF-5623-078C60BF62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1" y="950682"/>
            <a:ext cx="9793078" cy="49566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652E34-8B85-CA1B-8EDA-CCD6B18E5DD9}"/>
              </a:ext>
            </a:extLst>
          </p:cNvPr>
          <p:cNvSpPr txBox="1"/>
          <p:nvPr/>
        </p:nvSpPr>
        <p:spPr>
          <a:xfrm>
            <a:off x="6746504" y="5406315"/>
            <a:ext cx="4161396" cy="55399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Shorten the existing vacuum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New support for the new BPM</a:t>
            </a:r>
          </a:p>
        </p:txBody>
      </p:sp>
      <p:pic>
        <p:nvPicPr>
          <p:cNvPr id="11" name="Picture 10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26410BFD-9DBC-8C4A-D756-EDA3269897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556" r="31675"/>
          <a:stretch/>
        </p:blipFill>
        <p:spPr>
          <a:xfrm>
            <a:off x="8528066" y="996874"/>
            <a:ext cx="2225893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46726B6F-33B7-173B-971E-6140E0373AC7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D02588E1-F6C4-E923-9905-EE1901CEC9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AB89EC09-5C34-EA1D-5353-D9C382B5E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2572272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B0D25-174B-0A7D-44DF-43102BF18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93C613-99C5-BA48-FE13-1C4750795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038" y="911278"/>
            <a:ext cx="9583851" cy="503544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58D70-AEA1-BE4B-1C12-36B18E290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4229DF-A7E7-139F-4167-30576D3FAB3A}"/>
              </a:ext>
            </a:extLst>
          </p:cNvPr>
          <p:cNvSpPr txBox="1"/>
          <p:nvPr/>
        </p:nvSpPr>
        <p:spPr>
          <a:xfrm>
            <a:off x="4454111" y="2751181"/>
            <a:ext cx="44884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EE8905F-2604-40ED-9BC9-2B4B9D2F3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TT2 Gallery – FTN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029E4B-834E-AA56-1454-EEBDD037441B}"/>
              </a:ext>
            </a:extLst>
          </p:cNvPr>
          <p:cNvSpPr/>
          <p:nvPr/>
        </p:nvSpPr>
        <p:spPr>
          <a:xfrm>
            <a:off x="4756458" y="1775534"/>
            <a:ext cx="1411550" cy="2228295"/>
          </a:xfrm>
          <a:custGeom>
            <a:avLst/>
            <a:gdLst>
              <a:gd name="connsiteX0" fmla="*/ 0 w 1411550"/>
              <a:gd name="connsiteY0" fmla="*/ 168676 h 2228295"/>
              <a:gd name="connsiteX1" fmla="*/ 319596 w 1411550"/>
              <a:gd name="connsiteY1" fmla="*/ 0 h 2228295"/>
              <a:gd name="connsiteX2" fmla="*/ 1411550 w 1411550"/>
              <a:gd name="connsiteY2" fmla="*/ 2095130 h 2228295"/>
              <a:gd name="connsiteX3" fmla="*/ 1145219 w 1411550"/>
              <a:gd name="connsiteY3" fmla="*/ 2228295 h 2228295"/>
              <a:gd name="connsiteX4" fmla="*/ 0 w 1411550"/>
              <a:gd name="connsiteY4" fmla="*/ 168676 h 2228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550" h="2228295">
                <a:moveTo>
                  <a:pt x="0" y="168676"/>
                </a:moveTo>
                <a:lnTo>
                  <a:pt x="319596" y="0"/>
                </a:lnTo>
                <a:lnTo>
                  <a:pt x="1411550" y="2095130"/>
                </a:lnTo>
                <a:lnTo>
                  <a:pt x="1145219" y="2228295"/>
                </a:lnTo>
                <a:lnTo>
                  <a:pt x="0" y="168676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84E5E6-D83D-F1B5-0506-2B0355E8306D}"/>
              </a:ext>
            </a:extLst>
          </p:cNvPr>
          <p:cNvSpPr txBox="1"/>
          <p:nvPr/>
        </p:nvSpPr>
        <p:spPr>
          <a:xfrm>
            <a:off x="4289002" y="3060724"/>
            <a:ext cx="779059" cy="16158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50" b="1" dirty="0"/>
              <a:t>EN-ACE-INT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E2ED5760-0675-AE54-52B7-10FF4FFD898F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25CF8973-E29B-2EE2-4D29-C439BBFFDF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47D3B4BC-47B9-5443-C387-9E25177DD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2602592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58A8BF-41A7-43C0-53FC-4256ADB2C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73507-6FBF-C200-3318-7874AB603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6D7548-88ED-5FDA-435C-6B968698B16C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A75B9DA-696D-806C-2D83-39C09A71F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Line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390767E-AB0D-6F23-ECD7-B4D10F1B29E2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2B599F-7389-F880-B5E6-BD694AB55E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58" y="950682"/>
            <a:ext cx="9793084" cy="4956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117E59-00A2-E86E-EE14-B10CFA23A495}"/>
              </a:ext>
            </a:extLst>
          </p:cNvPr>
          <p:cNvSpPr txBox="1"/>
          <p:nvPr/>
        </p:nvSpPr>
        <p:spPr>
          <a:xfrm>
            <a:off x="4465054" y="4676741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DAF60AC-EEEC-F915-CCBD-477F27DA46F2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5567920" y="3864956"/>
            <a:ext cx="765597" cy="9502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6889A7B-53FC-8127-89FC-32E05A0D48D5}"/>
              </a:ext>
            </a:extLst>
          </p:cNvPr>
          <p:cNvSpPr txBox="1"/>
          <p:nvPr/>
        </p:nvSpPr>
        <p:spPr>
          <a:xfrm>
            <a:off x="3156396" y="3755584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2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72C08B7-7762-F014-E988-DE6458AC92B4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4259262" y="2943799"/>
            <a:ext cx="765597" cy="9502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14BEC27C-A1BF-5E42-67E8-5919413CBB20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5" name="Date Placeholder 5">
            <a:extLst>
              <a:ext uri="{FF2B5EF4-FFF2-40B4-BE49-F238E27FC236}">
                <a16:creationId xmlns:a16="http://schemas.microsoft.com/office/drawing/2014/main" id="{BDD06EBF-068D-15D1-6D12-227DE7ACF6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640D4069-F32F-4DD3-4F44-E882AA192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A0B6B7-7FB6-3D4C-C3DB-E7E2E23840AF}"/>
              </a:ext>
            </a:extLst>
          </p:cNvPr>
          <p:cNvSpPr txBox="1"/>
          <p:nvPr/>
        </p:nvSpPr>
        <p:spPr>
          <a:xfrm>
            <a:off x="433859" y="5630319"/>
            <a:ext cx="15773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ST1554859_02</a:t>
            </a:r>
          </a:p>
        </p:txBody>
      </p:sp>
    </p:spTree>
    <p:extLst>
      <p:ext uri="{BB962C8B-B14F-4D97-AF65-F5344CB8AC3E}">
        <p14:creationId xmlns:p14="http://schemas.microsoft.com/office/powerpoint/2010/main" val="39305649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54F0F6-EC82-F759-C561-C9E70B09E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C011CD-3AFA-618C-8E74-4713A790F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24FADC1-0A5F-DC25-3A28-E4C386642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New BPM Envelope</a:t>
            </a:r>
          </a:p>
        </p:txBody>
      </p:sp>
      <p:pic>
        <p:nvPicPr>
          <p:cNvPr id="1026" name="x_Picture 29">
            <a:extLst>
              <a:ext uri="{FF2B5EF4-FFF2-40B4-BE49-F238E27FC236}">
                <a16:creationId xmlns:a16="http://schemas.microsoft.com/office/drawing/2014/main" id="{9B783DD1-FB86-D587-7B42-BEFF1CC7BF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5" b="51383"/>
          <a:stretch/>
        </p:blipFill>
        <p:spPr bwMode="auto">
          <a:xfrm>
            <a:off x="2855640" y="1456587"/>
            <a:ext cx="6073611" cy="362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4F0F171-4005-3034-036F-015C374A1956}"/>
              </a:ext>
            </a:extLst>
          </p:cNvPr>
          <p:cNvSpPr/>
          <p:nvPr/>
        </p:nvSpPr>
        <p:spPr>
          <a:xfrm>
            <a:off x="1271466" y="1492807"/>
            <a:ext cx="8712962" cy="3551072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1A66D9-B996-1DC7-21DE-C4CC1771D1D1}"/>
              </a:ext>
            </a:extLst>
          </p:cNvPr>
          <p:cNvSpPr/>
          <p:nvPr/>
        </p:nvSpPr>
        <p:spPr>
          <a:xfrm>
            <a:off x="1271462" y="2004199"/>
            <a:ext cx="288032" cy="2520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041D2C-6432-7270-7312-C9DF5BAB7F3A}"/>
              </a:ext>
            </a:extLst>
          </p:cNvPr>
          <p:cNvSpPr/>
          <p:nvPr/>
        </p:nvSpPr>
        <p:spPr>
          <a:xfrm>
            <a:off x="9696400" y="2004199"/>
            <a:ext cx="288032" cy="2520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1B979C-8ECF-05BE-BA2E-44EA8A5AEED4}"/>
              </a:ext>
            </a:extLst>
          </p:cNvPr>
          <p:cNvSpPr/>
          <p:nvPr/>
        </p:nvSpPr>
        <p:spPr>
          <a:xfrm>
            <a:off x="1559498" y="2364239"/>
            <a:ext cx="8136902" cy="1800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60D1D64-2865-0A97-E88D-C1A716E69645}"/>
              </a:ext>
            </a:extLst>
          </p:cNvPr>
          <p:cNvCxnSpPr>
            <a:cxnSpLocks/>
          </p:cNvCxnSpPr>
          <p:nvPr/>
        </p:nvCxnSpPr>
        <p:spPr>
          <a:xfrm>
            <a:off x="1271462" y="5445224"/>
            <a:ext cx="8712966" cy="0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AA3D618-2F5D-171A-35CD-C03A0A97AD09}"/>
              </a:ext>
            </a:extLst>
          </p:cNvPr>
          <p:cNvSpPr txBox="1"/>
          <p:nvPr/>
        </p:nvSpPr>
        <p:spPr>
          <a:xfrm>
            <a:off x="5387570" y="5123645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720mm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C6A45EC-60B8-2CD5-4BF7-0A6415D4FAE0}"/>
              </a:ext>
            </a:extLst>
          </p:cNvPr>
          <p:cNvCxnSpPr>
            <a:cxnSpLocks/>
          </p:cNvCxnSpPr>
          <p:nvPr/>
        </p:nvCxnSpPr>
        <p:spPr>
          <a:xfrm>
            <a:off x="10200456" y="1492807"/>
            <a:ext cx="0" cy="3551072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A23433D-50D9-7AEA-B66E-91A694B8F3BA}"/>
              </a:ext>
            </a:extLst>
          </p:cNvPr>
          <p:cNvSpPr txBox="1"/>
          <p:nvPr/>
        </p:nvSpPr>
        <p:spPr>
          <a:xfrm rot="5400000">
            <a:off x="9921859" y="3151980"/>
            <a:ext cx="10002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D 350mm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20AECA59-105D-4AE0-1053-D0330BD851AC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023A3D37-A7EA-7606-174D-EBE12F56F7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7F5624BC-D4A9-1A86-DBEA-D4E86E5FC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808491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AE8FD-9461-154D-962E-BD338D504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41A2-AC7E-1547-5CCF-ECA773562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4E7F6C-E54A-AD62-3BA4-461896F7C30A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55B481F-86A0-75FA-840E-D4831EB82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Position 1 – Upstream BHZ403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D91617-BDF2-08A7-BDE0-6BCB2622D74A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ED5ABD-B606-0DA8-BCC8-41F63F9615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58" y="950682"/>
            <a:ext cx="9793084" cy="4956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A5BB69-A748-1A62-0A57-369C662AB68F}"/>
              </a:ext>
            </a:extLst>
          </p:cNvPr>
          <p:cNvSpPr txBox="1"/>
          <p:nvPr/>
        </p:nvSpPr>
        <p:spPr>
          <a:xfrm>
            <a:off x="4465054" y="4676741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103D0C4-11A2-A890-8EFA-15A653A69BA6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5567920" y="3864956"/>
            <a:ext cx="765597" cy="9502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DDF5EF1A-906A-1F8B-F8CD-A2AB22FC38F4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94D43BC2-7F9C-F04D-1D4C-4006F9BF86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2E9F2063-B937-348B-B919-B46161F37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3721011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F53D4-61EF-51F8-660F-17ACF275B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527FFB-7723-F6FA-7DC5-9DAEA4C20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81341D-6008-3F39-8344-F8042AF3572C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BD7ABCC-90A8-EA14-FF78-3F1A1C836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Position 1 – Upstream BHZ403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E8DC00D-9903-70F7-339C-A9F12AAD6616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2900C5-7B1D-14AD-2C6D-7257B2EA5B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2" y="950682"/>
            <a:ext cx="9793076" cy="4956632"/>
          </a:xfrm>
          <a:prstGeom prst="rect">
            <a:avLst/>
          </a:prstGeom>
        </p:spPr>
      </p:pic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BB74F730-6229-15F7-C66F-B035AA5A9D2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15" y="996874"/>
            <a:ext cx="2481873" cy="1861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2B82CEED-D46A-514A-39DB-07D1D21F2D62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9CBE47DC-4A59-AF5D-AD9F-D18C8A2A5E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184C469C-FDDD-4752-34F3-310AC056B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5944268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4DFFFC-A516-986C-E5DD-328C82AF4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EAF50C-4A2E-1D7C-F537-6882E808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3DFBC0-7C00-CB20-1BD3-43F1504264AE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359C7F8-4BD5-BD6C-2460-035F11D32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Position 1 – Proposal A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E8BE113-DC54-EE47-92A8-EC7D29620E02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DCA0FB-33D6-4E51-1006-F61A3805DC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2" y="950682"/>
            <a:ext cx="9793076" cy="49566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17067A-52D3-FA5D-6434-4B7A8573C181}"/>
              </a:ext>
            </a:extLst>
          </p:cNvPr>
          <p:cNvSpPr txBox="1"/>
          <p:nvPr/>
        </p:nvSpPr>
        <p:spPr>
          <a:xfrm>
            <a:off x="6746504" y="5057308"/>
            <a:ext cx="4161396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Keep the transition vacuum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Shorten the existing vacuum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Move the existing supports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New support for the new BPM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A86B6BFA-C2F8-EACB-7685-B166754F9522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220AE77D-4E02-3472-3711-A458C599B2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4747FA74-F91D-CCC0-1EF2-53FE086B0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31516113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3BE6A1-611B-1574-B14B-4E00467FB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BF875E-7C9F-064F-CD4C-775C704B7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2296A8-510F-607F-4D11-8475DD0B5BC4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149EDBF-2FFA-89E6-A848-A53C1845B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Position 1 – Proposal A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47D0811-1544-9232-C271-E3BEFB0814D8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01E2BE-3336-C16D-A837-51A8AB4F9D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2" y="950682"/>
            <a:ext cx="9793076" cy="49566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E47607-D92C-E8B0-0F4E-88B50DED6DC3}"/>
              </a:ext>
            </a:extLst>
          </p:cNvPr>
          <p:cNvSpPr txBox="1"/>
          <p:nvPr/>
        </p:nvSpPr>
        <p:spPr>
          <a:xfrm>
            <a:off x="5195369" y="5591843"/>
            <a:ext cx="470000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Clash between the support and the magnet</a:t>
            </a:r>
          </a:p>
        </p:txBody>
      </p:sp>
      <p:pic>
        <p:nvPicPr>
          <p:cNvPr id="11" name="Picture 10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FF9FBCAC-0E40-1169-B932-0CD6E1738A7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241" r="42322" b="16159"/>
          <a:stretch/>
        </p:blipFill>
        <p:spPr>
          <a:xfrm>
            <a:off x="6126806" y="1143122"/>
            <a:ext cx="2350809" cy="4256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DC1E060-431D-16E0-2EF1-E786B091666F}"/>
              </a:ext>
            </a:extLst>
          </p:cNvPr>
          <p:cNvCxnSpPr>
            <a:cxnSpLocks/>
          </p:cNvCxnSpPr>
          <p:nvPr/>
        </p:nvCxnSpPr>
        <p:spPr>
          <a:xfrm>
            <a:off x="5375920" y="3068960"/>
            <a:ext cx="1154723" cy="15184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C27569D8-66FB-8669-5CB1-43CC4DE041A2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8330E3C0-8509-54A8-48CD-C38367978F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CFA4BEB3-AF7D-C846-28BA-2B526D465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548662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A09D0-7E00-2CA5-7370-B0D627FC3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EC129E-0381-F7D7-089A-48360062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0B359D-6F0D-FC91-04D6-6BF025BDD9E7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06DBA0A-ECF1-B5AE-D285-58B91BA63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Position 1 – Proposal B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00A6FFF-93D2-E259-3094-FA1BDD99CAE6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0C78A7-0A88-F1FF-15EE-A138E690D8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3" y="950682"/>
            <a:ext cx="9793074" cy="49566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CF535C-D3EF-7874-8439-4F62816F2B38}"/>
              </a:ext>
            </a:extLst>
          </p:cNvPr>
          <p:cNvSpPr txBox="1"/>
          <p:nvPr/>
        </p:nvSpPr>
        <p:spPr>
          <a:xfrm>
            <a:off x="6746504" y="5057308"/>
            <a:ext cx="4366580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Remove the transition vacuum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Shorten the existing vacuum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Move the existing supports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New support for the new BPM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D9BB385-AEFF-B720-AA3D-3F7C1805CA5A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30EF74DF-6453-DF56-F2F5-5AA83E157E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4ECA828F-40D9-0B03-5AF2-7AB8B8166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7183542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864A2C-2CD2-342E-68C5-E3682B8F1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162459-82B7-EC2F-83D7-3CCA6F714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853AA3-7093-F5DC-A530-7A6AC047EDC3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BCC8B55-3919-9152-8970-45B63828C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Position 1 – Proposal B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2A23270-74A4-F521-443C-4C90F14DAD5C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41E996-4B8D-94DD-4EDB-07A82BB462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3" y="950682"/>
            <a:ext cx="9793074" cy="49566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928F2C-EE62-C34A-384F-499E435BA3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6023" r="36023"/>
          <a:stretch/>
        </p:blipFill>
        <p:spPr>
          <a:xfrm>
            <a:off x="6126806" y="1143122"/>
            <a:ext cx="2350809" cy="4256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3346A62-DDB5-6766-55D2-2A31D25F171E}"/>
              </a:ext>
            </a:extLst>
          </p:cNvPr>
          <p:cNvCxnSpPr>
            <a:cxnSpLocks/>
          </p:cNvCxnSpPr>
          <p:nvPr/>
        </p:nvCxnSpPr>
        <p:spPr>
          <a:xfrm>
            <a:off x="5375920" y="3068960"/>
            <a:ext cx="1154723" cy="15184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2FA87D8-26D7-CB20-1562-FA7409525075}"/>
              </a:ext>
            </a:extLst>
          </p:cNvPr>
          <p:cNvSpPr txBox="1"/>
          <p:nvPr/>
        </p:nvSpPr>
        <p:spPr>
          <a:xfrm>
            <a:off x="5195369" y="5591843"/>
            <a:ext cx="470000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Clash between the support and the magnet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8D683CDC-DD2D-7614-5E4E-5ED6D9874928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3" name="Date Placeholder 5">
            <a:extLst>
              <a:ext uri="{FF2B5EF4-FFF2-40B4-BE49-F238E27FC236}">
                <a16:creationId xmlns:a16="http://schemas.microsoft.com/office/drawing/2014/main" id="{0245E179-BC4F-6E7E-8EBF-A0C89D5EB5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7FE71BF1-DE05-BD2B-F5A9-4325C8B46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3003443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D31992-807A-2043-0CA8-AAE9597B8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911279"/>
            <a:ext cx="9073008" cy="503544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C765DF-552A-0B8C-3344-3088B903806D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1F329C8-7221-14B5-FE79-B10413A58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TT2 Gallery – FTA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A6D4E04-28C4-8F68-47AC-54B878C3DD9B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AD1914A5-8930-1CE2-CD36-3F656D47B819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BAC66AFA-3599-01B4-B6AF-FF677BD161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5E4847DA-4E65-DA4B-EDA8-CF4421947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4337009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F82B3-AD53-266F-16D4-43E11B095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F70AEE-A25F-50EB-54AE-8B85AF24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3E2700-9B1D-E115-1C58-B24C84722511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638B59E-F2DB-239F-F363-0EDF721DC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Position 2 – Upstream QFN415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C90FA27-0CD4-7143-665E-B5E2EE72B202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6EAF94-1386-479B-AF5C-D5D856D6D4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58" y="950682"/>
            <a:ext cx="9793084" cy="49566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2EA005-953E-3A65-4D34-862E7F562C22}"/>
              </a:ext>
            </a:extLst>
          </p:cNvPr>
          <p:cNvSpPr txBox="1"/>
          <p:nvPr/>
        </p:nvSpPr>
        <p:spPr>
          <a:xfrm>
            <a:off x="3156396" y="3755584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2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653D406-9A76-C6E4-3BBA-9DEC525F1C7B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4259262" y="2943799"/>
            <a:ext cx="765597" cy="9502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A83610F-1AF4-9B3C-9CA1-E66B84AD8BC2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EAA44433-D5D5-B5BD-7385-4C886C3B1E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5922BCDC-00EB-5A5D-F9F5-35CB74457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7891451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758C5-7856-BBF1-F34A-F28520D30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FA6CD2-FDFF-A850-461C-8F70A0342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664EEA-CB0D-1255-C827-D96288CD19DA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640834F-A1D9-394C-3C27-F02CDDA47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Position 2 – Upstream QFN415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37998CC-5F20-E48B-2A3D-7F2503E1C5F8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B736F0-E137-DC1B-F927-62F383A918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2" y="950682"/>
            <a:ext cx="9793076" cy="4956631"/>
          </a:xfrm>
          <a:prstGeom prst="rect">
            <a:avLst/>
          </a:prstGeom>
        </p:spPr>
      </p:pic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E9A253DB-7F33-FC69-B3D7-30C2557F8D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16" y="996875"/>
            <a:ext cx="2481872" cy="1861404"/>
          </a:xfrm>
          <a:prstGeom prst="rect">
            <a:avLst/>
          </a:prstGeom>
        </p:spPr>
      </p:pic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6CC0A927-86C4-49CF-7EE5-8A08C03732EC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4B9286FD-2EF5-2CAD-3F7E-E038654615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EEF51924-2AB4-CCA6-BEAE-051C2559F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4605804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A2D5D-45F1-D5C8-5A2C-B927F52C2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75B03B-B175-6D3C-3357-AA6CFF637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8B33EE-B55C-43A7-BD1D-B8FC93104918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2D17150-5E03-9DD3-F27A-2A2178AB0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Position 1 – Proposal B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5731F5F-8B92-F6ED-132D-7530806138D0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2AD458-079F-2DF3-9D01-7A956966E8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3" y="950682"/>
            <a:ext cx="9793074" cy="49566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617181-762E-DDC9-B1B2-E4C90A4A3E13}"/>
              </a:ext>
            </a:extLst>
          </p:cNvPr>
          <p:cNvSpPr txBox="1"/>
          <p:nvPr/>
        </p:nvSpPr>
        <p:spPr>
          <a:xfrm>
            <a:off x="6746504" y="5057308"/>
            <a:ext cx="4841069" cy="83099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Modification of the existing vacuum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Move the existing supports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New support for the new BPM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1AB1DD4B-7F56-3778-9CDA-8D836CF11F04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EBE0A82C-7FBA-5783-65EC-8654FE894F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1660270D-5E9A-2266-58CF-32A990BFD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9708293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9E2D7-AF06-F523-FB2B-54FD44621A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8BA12-04E5-D5E4-5FBB-C1CBCA5FE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6F84DE-5A3B-F38D-2A22-55A2D1B5C90C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56A3067-527F-0689-8DD6-1B3B3D25B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FTN Position 1 – Proposal B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19FC32D-BA6E-B22C-7638-B67E400FACB4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E73B4A-608D-C565-E824-61D38A20C3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63" y="950682"/>
            <a:ext cx="9793074" cy="49566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77FA2C-17F9-DCBA-C68D-FB185F2729F6}"/>
              </a:ext>
            </a:extLst>
          </p:cNvPr>
          <p:cNvSpPr txBox="1"/>
          <p:nvPr/>
        </p:nvSpPr>
        <p:spPr>
          <a:xfrm>
            <a:off x="4358574" y="4731057"/>
            <a:ext cx="408445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Small interference with the envelope</a:t>
            </a:r>
          </a:p>
        </p:txBody>
      </p:sp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2DAE5871-264D-11B1-1549-EEA937BD42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013" r="35825"/>
          <a:stretch/>
        </p:blipFill>
        <p:spPr>
          <a:xfrm>
            <a:off x="4871864" y="1115327"/>
            <a:ext cx="2792099" cy="3518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68D83B2-23B4-C2FB-7BAA-AFBF9DEBB381}"/>
              </a:ext>
            </a:extLst>
          </p:cNvPr>
          <p:cNvCxnSpPr>
            <a:cxnSpLocks/>
          </p:cNvCxnSpPr>
          <p:nvPr/>
        </p:nvCxnSpPr>
        <p:spPr>
          <a:xfrm>
            <a:off x="4439816" y="1844824"/>
            <a:ext cx="720080" cy="144016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DFEE90AF-551E-308A-839C-6269CBDC8AAA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09994B32-FE4B-7B41-0F0E-1533471DDC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9E1C70CC-859E-DE73-B48A-A6565785E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8702739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CCF4F-71CC-97D0-51AE-9FAE1DCFB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81CD35-4C61-E5D5-EC42-66D13A704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9BD1D2-347A-55C2-1749-1D455A83A49F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D4A03C3-98B5-41E9-29A8-4EB472CCE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Line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B2461C1-8521-4FE9-70D6-3541983B5FC5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 descr="A white object with colorful dots&#10;&#10;Description automatically generated">
            <a:extLst>
              <a:ext uri="{FF2B5EF4-FFF2-40B4-BE49-F238E27FC236}">
                <a16:creationId xmlns:a16="http://schemas.microsoft.com/office/drawing/2014/main" id="{82B32742-195D-F013-E2FF-96DD806A2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950682"/>
            <a:ext cx="9793088" cy="4956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A4642D-BDD5-A118-0032-29CFD2C3D7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588" t="51388"/>
          <a:stretch/>
        </p:blipFill>
        <p:spPr>
          <a:xfrm>
            <a:off x="5663952" y="3497802"/>
            <a:ext cx="5328590" cy="24095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8BF9632-659B-A34C-CC78-AB36F0473111}"/>
              </a:ext>
            </a:extLst>
          </p:cNvPr>
          <p:cNvSpPr txBox="1"/>
          <p:nvPr/>
        </p:nvSpPr>
        <p:spPr>
          <a:xfrm>
            <a:off x="433859" y="5630319"/>
            <a:ext cx="15773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ST0666635_07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6B8DBAF-AFED-6C31-2778-30FA65A68D70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7724327" y="4149080"/>
            <a:ext cx="736848" cy="4320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54E75ED-D6FD-0BA3-FE62-903B5AD7F610}"/>
              </a:ext>
            </a:extLst>
          </p:cNvPr>
          <p:cNvSpPr txBox="1"/>
          <p:nvPr/>
        </p:nvSpPr>
        <p:spPr>
          <a:xfrm>
            <a:off x="8461175" y="4010580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1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29BDAEB-BE33-969A-85CC-36FB7CC6DEBF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6295256" y="2727871"/>
            <a:ext cx="736848" cy="4320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5EBB10C-17B1-3E83-6858-6C8BE57A60DA}"/>
              </a:ext>
            </a:extLst>
          </p:cNvPr>
          <p:cNvSpPr txBox="1"/>
          <p:nvPr/>
        </p:nvSpPr>
        <p:spPr>
          <a:xfrm>
            <a:off x="7032104" y="2589371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2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B216977-D5DD-2023-C27D-B3A623F0C268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5359152" y="1636689"/>
            <a:ext cx="736848" cy="4320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EDE8011-CE5E-297D-CF84-C2160AEEF994}"/>
              </a:ext>
            </a:extLst>
          </p:cNvPr>
          <p:cNvSpPr txBox="1"/>
          <p:nvPr/>
        </p:nvSpPr>
        <p:spPr>
          <a:xfrm>
            <a:off x="6096000" y="1498189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3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E46FBF-E493-7763-FE20-083D12D84849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4174530" y="1268760"/>
            <a:ext cx="508930" cy="12994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D4D6895-97A5-871B-4112-09CBDC48813F}"/>
              </a:ext>
            </a:extLst>
          </p:cNvPr>
          <p:cNvSpPr txBox="1"/>
          <p:nvPr/>
        </p:nvSpPr>
        <p:spPr>
          <a:xfrm>
            <a:off x="3071664" y="2429701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4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EBFA18A-94E4-D346-D42E-4DF00E2B3E3E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4174530" y="1617916"/>
            <a:ext cx="765597" cy="9502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B57A9E31-7ECE-3D38-253A-2172CBBC7FD9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5" name="Date Placeholder 5">
            <a:extLst>
              <a:ext uri="{FF2B5EF4-FFF2-40B4-BE49-F238E27FC236}">
                <a16:creationId xmlns:a16="http://schemas.microsoft.com/office/drawing/2014/main" id="{FA9BC0D0-663F-DBB2-2825-8244C3453F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597D62E9-E689-A241-C32C-4161A949A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281266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F3C6B5-6BEF-B236-FC48-8D1D9E2C1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01142-B61E-E0F2-F7CC-17BCBA1CF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553EAF9-C2FC-F699-A056-89B79A80A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New BPM Envelope</a:t>
            </a:r>
          </a:p>
        </p:txBody>
      </p:sp>
      <p:pic>
        <p:nvPicPr>
          <p:cNvPr id="1026" name="x_Picture 29">
            <a:extLst>
              <a:ext uri="{FF2B5EF4-FFF2-40B4-BE49-F238E27FC236}">
                <a16:creationId xmlns:a16="http://schemas.microsoft.com/office/drawing/2014/main" id="{0DA11605-0C2C-AC2D-B2E1-5B435532B7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75" b="51383"/>
          <a:stretch/>
        </p:blipFill>
        <p:spPr bwMode="auto">
          <a:xfrm>
            <a:off x="2855640" y="1456587"/>
            <a:ext cx="6073611" cy="362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719C454-3952-4844-5714-09CED890D1C0}"/>
              </a:ext>
            </a:extLst>
          </p:cNvPr>
          <p:cNvSpPr/>
          <p:nvPr/>
        </p:nvSpPr>
        <p:spPr>
          <a:xfrm>
            <a:off x="2711951" y="1492807"/>
            <a:ext cx="6120680" cy="3551072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F7EE06-6833-A1F4-2395-FC4D70B856F7}"/>
              </a:ext>
            </a:extLst>
          </p:cNvPr>
          <p:cNvSpPr/>
          <p:nvPr/>
        </p:nvSpPr>
        <p:spPr>
          <a:xfrm>
            <a:off x="2713938" y="2276872"/>
            <a:ext cx="288032" cy="19749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6AA35E-064B-19C7-059F-E28E23661C0B}"/>
              </a:ext>
            </a:extLst>
          </p:cNvPr>
          <p:cNvSpPr/>
          <p:nvPr/>
        </p:nvSpPr>
        <p:spPr>
          <a:xfrm>
            <a:off x="8544599" y="2276872"/>
            <a:ext cx="288032" cy="19749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0CD43C-BD22-58D7-BE74-4EE108AF1F35}"/>
              </a:ext>
            </a:extLst>
          </p:cNvPr>
          <p:cNvSpPr/>
          <p:nvPr/>
        </p:nvSpPr>
        <p:spPr>
          <a:xfrm>
            <a:off x="2989138" y="2835728"/>
            <a:ext cx="853398" cy="8675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E0D8162-A9FB-114B-F0D7-52BC1E801DBC}"/>
              </a:ext>
            </a:extLst>
          </p:cNvPr>
          <p:cNvSpPr/>
          <p:nvPr/>
        </p:nvSpPr>
        <p:spPr>
          <a:xfrm>
            <a:off x="7691201" y="2835729"/>
            <a:ext cx="853398" cy="86758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0531578-D5C5-C4C4-7AE7-EA2D94B32041}"/>
              </a:ext>
            </a:extLst>
          </p:cNvPr>
          <p:cNvSpPr/>
          <p:nvPr/>
        </p:nvSpPr>
        <p:spPr>
          <a:xfrm>
            <a:off x="3855369" y="1628800"/>
            <a:ext cx="3835832" cy="33123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3F77267-B4E0-4B80-4652-DF1E3EF4B576}"/>
              </a:ext>
            </a:extLst>
          </p:cNvPr>
          <p:cNvCxnSpPr/>
          <p:nvPr/>
        </p:nvCxnSpPr>
        <p:spPr>
          <a:xfrm>
            <a:off x="2711950" y="5445224"/>
            <a:ext cx="6120680" cy="0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92C418E-C209-E018-5367-546E7ABBC127}"/>
              </a:ext>
            </a:extLst>
          </p:cNvPr>
          <p:cNvSpPr txBox="1"/>
          <p:nvPr/>
        </p:nvSpPr>
        <p:spPr>
          <a:xfrm>
            <a:off x="5387570" y="5123645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250mm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C3B02DD-DD22-EED5-AAB7-57CF7D9D8DFC}"/>
              </a:ext>
            </a:extLst>
          </p:cNvPr>
          <p:cNvCxnSpPr>
            <a:cxnSpLocks/>
          </p:cNvCxnSpPr>
          <p:nvPr/>
        </p:nvCxnSpPr>
        <p:spPr>
          <a:xfrm>
            <a:off x="9120336" y="1492807"/>
            <a:ext cx="0" cy="3551072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24BBADD-3182-7418-9579-146F6AA943A9}"/>
              </a:ext>
            </a:extLst>
          </p:cNvPr>
          <p:cNvSpPr txBox="1"/>
          <p:nvPr/>
        </p:nvSpPr>
        <p:spPr>
          <a:xfrm rot="5400000">
            <a:off x="8870628" y="3151980"/>
            <a:ext cx="10002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D 300mm</a:t>
            </a:r>
          </a:p>
        </p:txBody>
      </p:sp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2AA2F5B5-A71F-FB51-0143-E6204BED0D82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714A6277-DCEF-AC49-E895-28DEA5AB0D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38CA69BB-D15D-BB33-BD02-1F25CEF81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3298537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2C23C-7664-C3B8-6627-CF5B3C519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9C12EA-7C8D-F10E-4665-1DD9B8DE3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E72A4C-2D7E-B5A9-6035-FF8CDB048A74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EB6DB5A-9B50-582B-2E32-2AD1CA76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1 – Upstream QDN9010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0DB21B2-F97C-1D4F-B6A2-12EF05A73CC6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 descr="A white object with colorful dots&#10;&#10;Description automatically generated">
            <a:extLst>
              <a:ext uri="{FF2B5EF4-FFF2-40B4-BE49-F238E27FC236}">
                <a16:creationId xmlns:a16="http://schemas.microsoft.com/office/drawing/2014/main" id="{6F663427-6CA8-255A-A40A-44459CACE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950682"/>
            <a:ext cx="9793088" cy="4956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7AC661-77A1-B6D7-1CE1-32E8FC37F0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588" t="51388"/>
          <a:stretch/>
        </p:blipFill>
        <p:spPr>
          <a:xfrm>
            <a:off x="5663952" y="3497802"/>
            <a:ext cx="5328590" cy="240951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369A7D2-AAD6-0195-69EE-36A6959F84DC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7724327" y="4149080"/>
            <a:ext cx="736848" cy="4320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A60289B-2ADE-8DA2-626D-AE1CE14B4C80}"/>
              </a:ext>
            </a:extLst>
          </p:cNvPr>
          <p:cNvSpPr txBox="1"/>
          <p:nvPr/>
        </p:nvSpPr>
        <p:spPr>
          <a:xfrm>
            <a:off x="8461175" y="4010580"/>
            <a:ext cx="110286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Position 1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3A6085EC-40BC-6052-3636-85F6A08930CE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712EDFA9-3629-2874-A190-8E4BEC5E6F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B4F3DE86-0047-762F-A9F2-8720FBA7C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692199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84A36D-23DE-AD30-A7AC-15374BC30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00551E-0265-F8EF-5186-CC217D39A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672C42-C776-ED07-99AD-A8C71938E26E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F203989-B0C0-5CB6-9D1B-E99CD13A6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1 – Upstream QDN9010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A9AC5A5-529D-0B1D-2876-C2751318D507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83EEA6-DC07-65A2-227E-8265620F33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58" y="950682"/>
            <a:ext cx="9793084" cy="49566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3D8319-3049-65FF-7B86-C1C554250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51" y="950682"/>
            <a:ext cx="2986014" cy="2249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E79E6E-26F8-9C34-34F8-4FDF0FA318C2}"/>
              </a:ext>
            </a:extLst>
          </p:cNvPr>
          <p:cNvSpPr/>
          <p:nvPr/>
        </p:nvSpPr>
        <p:spPr>
          <a:xfrm>
            <a:off x="6383045" y="3790765"/>
            <a:ext cx="1660124" cy="1420427"/>
          </a:xfrm>
          <a:custGeom>
            <a:avLst/>
            <a:gdLst>
              <a:gd name="connsiteX0" fmla="*/ 8877 w 1660124"/>
              <a:gd name="connsiteY0" fmla="*/ 843379 h 1420427"/>
              <a:gd name="connsiteX1" fmla="*/ 0 w 1660124"/>
              <a:gd name="connsiteY1" fmla="*/ 621437 h 1420427"/>
              <a:gd name="connsiteX2" fmla="*/ 1047565 w 1660124"/>
              <a:gd name="connsiteY2" fmla="*/ 0 h 1420427"/>
              <a:gd name="connsiteX3" fmla="*/ 1660124 w 1660124"/>
              <a:gd name="connsiteY3" fmla="*/ 674703 h 1420427"/>
              <a:gd name="connsiteX4" fmla="*/ 461638 w 1660124"/>
              <a:gd name="connsiteY4" fmla="*/ 1420427 h 1420427"/>
              <a:gd name="connsiteX5" fmla="*/ 8877 w 1660124"/>
              <a:gd name="connsiteY5" fmla="*/ 843379 h 1420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0124" h="1420427">
                <a:moveTo>
                  <a:pt x="8877" y="843379"/>
                </a:moveTo>
                <a:lnTo>
                  <a:pt x="0" y="621437"/>
                </a:lnTo>
                <a:lnTo>
                  <a:pt x="1047565" y="0"/>
                </a:lnTo>
                <a:lnTo>
                  <a:pt x="1660124" y="674703"/>
                </a:lnTo>
                <a:lnTo>
                  <a:pt x="461638" y="1420427"/>
                </a:lnTo>
                <a:lnTo>
                  <a:pt x="8877" y="843379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/>
              <a:t>Existing box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FDED22E0-5F68-678B-75A1-C5985FCC9685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AAF20E4D-F64A-A173-5C7A-713E6FB5BA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C63D08A2-7C4A-CD65-3F12-47248C52E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1903660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812C9-9396-B39F-0E0A-128C85B74E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20F73F-C183-88C9-6C6E-143AE957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C5CCCB-4610-9382-2F20-35B5DAD4229F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58B318-CA7C-7B06-90B3-21C1CDB21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1 – Proposal A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A382647-FF14-5DA1-629B-6FCBCE5D866F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20D0B4-E558-EF69-7B53-4D956DC4E6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59" y="950682"/>
            <a:ext cx="9793082" cy="49566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1C7ADB-0DFF-A689-3AF8-151A6CB3B492}"/>
              </a:ext>
            </a:extLst>
          </p:cNvPr>
          <p:cNvSpPr txBox="1"/>
          <p:nvPr/>
        </p:nvSpPr>
        <p:spPr>
          <a:xfrm>
            <a:off x="6746504" y="5440304"/>
            <a:ext cx="4225516" cy="55399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Shorten the existing vacuum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New support for the new BPM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1DEB9A8-1405-37F8-78E6-6E8BD78CBBFF}"/>
              </a:ext>
            </a:extLst>
          </p:cNvPr>
          <p:cNvSpPr/>
          <p:nvPr/>
        </p:nvSpPr>
        <p:spPr>
          <a:xfrm>
            <a:off x="6383045" y="3790765"/>
            <a:ext cx="1660124" cy="1420427"/>
          </a:xfrm>
          <a:custGeom>
            <a:avLst/>
            <a:gdLst>
              <a:gd name="connsiteX0" fmla="*/ 8877 w 1660124"/>
              <a:gd name="connsiteY0" fmla="*/ 843379 h 1420427"/>
              <a:gd name="connsiteX1" fmla="*/ 0 w 1660124"/>
              <a:gd name="connsiteY1" fmla="*/ 621437 h 1420427"/>
              <a:gd name="connsiteX2" fmla="*/ 1047565 w 1660124"/>
              <a:gd name="connsiteY2" fmla="*/ 0 h 1420427"/>
              <a:gd name="connsiteX3" fmla="*/ 1660124 w 1660124"/>
              <a:gd name="connsiteY3" fmla="*/ 674703 h 1420427"/>
              <a:gd name="connsiteX4" fmla="*/ 461638 w 1660124"/>
              <a:gd name="connsiteY4" fmla="*/ 1420427 h 1420427"/>
              <a:gd name="connsiteX5" fmla="*/ 8877 w 1660124"/>
              <a:gd name="connsiteY5" fmla="*/ 843379 h 1420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0124" h="1420427">
                <a:moveTo>
                  <a:pt x="8877" y="843379"/>
                </a:moveTo>
                <a:lnTo>
                  <a:pt x="0" y="621437"/>
                </a:lnTo>
                <a:lnTo>
                  <a:pt x="1047565" y="0"/>
                </a:lnTo>
                <a:lnTo>
                  <a:pt x="1660124" y="674703"/>
                </a:lnTo>
                <a:lnTo>
                  <a:pt x="461638" y="1420427"/>
                </a:lnTo>
                <a:lnTo>
                  <a:pt x="8877" y="843379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/>
              <a:t>Existing box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99A0D704-76EC-844F-02CF-DF0F6F3191C5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1F10B75E-F38C-85AE-4DCC-A1113D354E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0C3AB0FF-601E-E622-D9F4-01DE633FA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49735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57DF1-22EB-C487-AACD-7D0873DDB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591179-5C8A-E302-4D9F-96AB278A9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FA9DBD-6E1E-FEF4-86E0-856EE414B8D2}"/>
              </a:ext>
            </a:extLst>
          </p:cNvPr>
          <p:cNvSpPr txBox="1"/>
          <p:nvPr/>
        </p:nvSpPr>
        <p:spPr>
          <a:xfrm>
            <a:off x="6314783" y="3220803"/>
            <a:ext cx="4317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FTA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45CE7B4-C8D0-6A11-B699-809BA4AAD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52" y="373593"/>
            <a:ext cx="11376025" cy="535127"/>
          </a:xfrm>
        </p:spPr>
        <p:txBody>
          <a:bodyPr/>
          <a:lstStyle/>
          <a:p>
            <a:r>
              <a:rPr lang="en-GB" dirty="0"/>
              <a:t>FTA Position 1 – Proposal B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9296C71-8D03-E9C1-D57D-4389D3B9F2E6}"/>
              </a:ext>
            </a:extLst>
          </p:cNvPr>
          <p:cNvSpPr/>
          <p:nvPr/>
        </p:nvSpPr>
        <p:spPr>
          <a:xfrm>
            <a:off x="5779363" y="2769833"/>
            <a:ext cx="621437" cy="1455938"/>
          </a:xfrm>
          <a:custGeom>
            <a:avLst/>
            <a:gdLst>
              <a:gd name="connsiteX0" fmla="*/ 372862 w 621437"/>
              <a:gd name="connsiteY0" fmla="*/ 1455938 h 1455938"/>
              <a:gd name="connsiteX1" fmla="*/ 0 w 621437"/>
              <a:gd name="connsiteY1" fmla="*/ 79899 h 1455938"/>
              <a:gd name="connsiteX2" fmla="*/ 292963 w 621437"/>
              <a:gd name="connsiteY2" fmla="*/ 0 h 1455938"/>
              <a:gd name="connsiteX3" fmla="*/ 621437 w 621437"/>
              <a:gd name="connsiteY3" fmla="*/ 1376039 h 1455938"/>
              <a:gd name="connsiteX4" fmla="*/ 372862 w 621437"/>
              <a:gd name="connsiteY4" fmla="*/ 1455938 h 145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437" h="1455938">
                <a:moveTo>
                  <a:pt x="372862" y="1455938"/>
                </a:moveTo>
                <a:lnTo>
                  <a:pt x="0" y="79899"/>
                </a:lnTo>
                <a:lnTo>
                  <a:pt x="292963" y="0"/>
                </a:lnTo>
                <a:lnTo>
                  <a:pt x="621437" y="1376039"/>
                </a:lnTo>
                <a:lnTo>
                  <a:pt x="372862" y="145593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0819C1-BEDE-E6C6-F2C0-F733D97690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99459" y="950682"/>
            <a:ext cx="9793082" cy="49566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98FE1A-D18D-8733-2301-C06EABD41E43}"/>
              </a:ext>
            </a:extLst>
          </p:cNvPr>
          <p:cNvSpPr txBox="1"/>
          <p:nvPr/>
        </p:nvSpPr>
        <p:spPr>
          <a:xfrm>
            <a:off x="6746504" y="5406315"/>
            <a:ext cx="4417876" cy="83099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Shorten the existing vacuum chamber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Turn the vacuum chamber 180 degrees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New support for the new BPM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1EBE7FA-3C53-4439-BD36-33ED33E33944}"/>
              </a:ext>
            </a:extLst>
          </p:cNvPr>
          <p:cNvSpPr/>
          <p:nvPr/>
        </p:nvSpPr>
        <p:spPr>
          <a:xfrm>
            <a:off x="6383045" y="3790765"/>
            <a:ext cx="1660124" cy="1420427"/>
          </a:xfrm>
          <a:custGeom>
            <a:avLst/>
            <a:gdLst>
              <a:gd name="connsiteX0" fmla="*/ 8877 w 1660124"/>
              <a:gd name="connsiteY0" fmla="*/ 843379 h 1420427"/>
              <a:gd name="connsiteX1" fmla="*/ 0 w 1660124"/>
              <a:gd name="connsiteY1" fmla="*/ 621437 h 1420427"/>
              <a:gd name="connsiteX2" fmla="*/ 1047565 w 1660124"/>
              <a:gd name="connsiteY2" fmla="*/ 0 h 1420427"/>
              <a:gd name="connsiteX3" fmla="*/ 1660124 w 1660124"/>
              <a:gd name="connsiteY3" fmla="*/ 674703 h 1420427"/>
              <a:gd name="connsiteX4" fmla="*/ 461638 w 1660124"/>
              <a:gd name="connsiteY4" fmla="*/ 1420427 h 1420427"/>
              <a:gd name="connsiteX5" fmla="*/ 8877 w 1660124"/>
              <a:gd name="connsiteY5" fmla="*/ 843379 h 1420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0124" h="1420427">
                <a:moveTo>
                  <a:pt x="8877" y="843379"/>
                </a:moveTo>
                <a:lnTo>
                  <a:pt x="0" y="621437"/>
                </a:lnTo>
                <a:lnTo>
                  <a:pt x="1047565" y="0"/>
                </a:lnTo>
                <a:lnTo>
                  <a:pt x="1660124" y="674703"/>
                </a:lnTo>
                <a:lnTo>
                  <a:pt x="461638" y="1420427"/>
                </a:lnTo>
                <a:lnTo>
                  <a:pt x="8877" y="843379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/>
              <a:t>Existing box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DF490B6D-E64D-D232-E45F-665485B09819}"/>
              </a:ext>
            </a:extLst>
          </p:cNvPr>
          <p:cNvSpPr txBox="1">
            <a:spLocks/>
          </p:cNvSpPr>
          <p:nvPr/>
        </p:nvSpPr>
        <p:spPr>
          <a:xfrm>
            <a:off x="10327575" y="6378348"/>
            <a:ext cx="11690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# 3262804/3262807 </a:t>
            </a:r>
          </a:p>
        </p:txBody>
      </p:sp>
      <p:sp>
        <p:nvSpPr>
          <p:cNvPr id="12" name="Date Placeholder 5">
            <a:extLst>
              <a:ext uri="{FF2B5EF4-FFF2-40B4-BE49-F238E27FC236}">
                <a16:creationId xmlns:a16="http://schemas.microsoft.com/office/drawing/2014/main" id="{1D013A94-8BDB-A7C2-1450-8A1C2A6EE3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86" y="6378349"/>
            <a:ext cx="971574" cy="365125"/>
          </a:xfrm>
        </p:spPr>
        <p:txBody>
          <a:bodyPr/>
          <a:lstStyle/>
          <a:p>
            <a:r>
              <a:rPr lang="en-US" dirty="0"/>
              <a:t>ICL 26-03-2025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73B35ADD-633D-5B6E-3C78-D397D52F9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83848"/>
            <a:ext cx="6572221" cy="365125"/>
          </a:xfrm>
        </p:spPr>
        <p:txBody>
          <a:bodyPr/>
          <a:lstStyle/>
          <a:p>
            <a:r>
              <a:rPr lang="en-GB" dirty="0"/>
              <a:t>D. del Álamo| New FTA &amp; FTN BPMs Integration</a:t>
            </a:r>
          </a:p>
        </p:txBody>
      </p:sp>
    </p:spTree>
    <p:extLst>
      <p:ext uri="{BB962C8B-B14F-4D97-AF65-F5344CB8AC3E}">
        <p14:creationId xmlns:p14="http://schemas.microsoft.com/office/powerpoint/2010/main" val="4069561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34519</TotalTime>
  <Words>973</Words>
  <Application>Microsoft Office PowerPoint</Application>
  <PresentationFormat>Widescreen</PresentationFormat>
  <Paragraphs>251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Calibri</vt:lpstr>
      <vt:lpstr>Office Theme</vt:lpstr>
      <vt:lpstr>New FTA &amp; FTN BPMs Integration</vt:lpstr>
      <vt:lpstr>       Track-it Data</vt:lpstr>
      <vt:lpstr>TT2 Gallery – FTA </vt:lpstr>
      <vt:lpstr>FTA Line</vt:lpstr>
      <vt:lpstr>FTA New BPM Envelope</vt:lpstr>
      <vt:lpstr>FTA Position 1 – Upstream QDN9010 </vt:lpstr>
      <vt:lpstr>FTA Position 1 – Upstream QDN9010 </vt:lpstr>
      <vt:lpstr>FTA Position 1 – Proposal A </vt:lpstr>
      <vt:lpstr>FTA Position 1 – Proposal B </vt:lpstr>
      <vt:lpstr>FTA Position 2 – Upstream QFN9020 </vt:lpstr>
      <vt:lpstr>FTA Position 2 – Upstream QFN9020 </vt:lpstr>
      <vt:lpstr>FTA Position 2 – Upstream QFN9020 </vt:lpstr>
      <vt:lpstr>FTA Position 3 – Upstream QFN9040 </vt:lpstr>
      <vt:lpstr>FTA Position 3 – Upstream QFN9040 </vt:lpstr>
      <vt:lpstr>FTA Position 3 – Upstream QFN9040 </vt:lpstr>
      <vt:lpstr>FTA Position 4 – Downstream DHZ9047 </vt:lpstr>
      <vt:lpstr>FTA Position 4 – Downstream DHZ9047 </vt:lpstr>
      <vt:lpstr>FTA Position 4 – Upstream BTV9043</vt:lpstr>
      <vt:lpstr>FTA Position 4 – Upstream BTV9043</vt:lpstr>
      <vt:lpstr>FTA Position 4 – Upstream BTV9043</vt:lpstr>
      <vt:lpstr>TT2 Gallery – FTN </vt:lpstr>
      <vt:lpstr>FTN Line</vt:lpstr>
      <vt:lpstr>FTN New BPM Envelope</vt:lpstr>
      <vt:lpstr>FTN Position 1 – Upstream BHZ403</vt:lpstr>
      <vt:lpstr>FTN Position 1 – Upstream BHZ403</vt:lpstr>
      <vt:lpstr>FTN Position 1 – Proposal A</vt:lpstr>
      <vt:lpstr>FTN Position 1 – Proposal A</vt:lpstr>
      <vt:lpstr>FTN Position 1 – Proposal B</vt:lpstr>
      <vt:lpstr>FTN Position 1 – Proposal B</vt:lpstr>
      <vt:lpstr>FTN Position 2 – Upstream QFN415</vt:lpstr>
      <vt:lpstr>FTN Position 2 – Upstream QFN415</vt:lpstr>
      <vt:lpstr>FTN Position 1 – Proposal B</vt:lpstr>
      <vt:lpstr>FTN Position 1 – Proposal B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Ring Straight Section 98 PR.SD98</dc:title>
  <dc:creator>Daniel del Alamo</dc:creator>
  <cp:lastModifiedBy>Daniel del Alamo</cp:lastModifiedBy>
  <cp:revision>46</cp:revision>
  <cp:lastPrinted>2020-01-30T13:49:18Z</cp:lastPrinted>
  <dcterms:created xsi:type="dcterms:W3CDTF">2021-08-18T08:30:03Z</dcterms:created>
  <dcterms:modified xsi:type="dcterms:W3CDTF">2025-03-25T11:47:07Z</dcterms:modified>
</cp:coreProperties>
</file>