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408" r:id="rId2"/>
    <p:sldId id="328" r:id="rId3"/>
    <p:sldId id="361" r:id="rId4"/>
    <p:sldId id="362" r:id="rId5"/>
    <p:sldId id="363" r:id="rId6"/>
    <p:sldId id="364" r:id="rId7"/>
    <p:sldId id="365" r:id="rId8"/>
    <p:sldId id="378" r:id="rId9"/>
    <p:sldId id="380" r:id="rId10"/>
    <p:sldId id="381" r:id="rId11"/>
    <p:sldId id="384" r:id="rId12"/>
    <p:sldId id="385" r:id="rId13"/>
    <p:sldId id="386" r:id="rId14"/>
    <p:sldId id="388" r:id="rId15"/>
    <p:sldId id="387" r:id="rId16"/>
    <p:sldId id="389" r:id="rId17"/>
    <p:sldId id="390" r:id="rId18"/>
    <p:sldId id="391" r:id="rId19"/>
    <p:sldId id="407" r:id="rId20"/>
    <p:sldId id="410" r:id="rId21"/>
    <p:sldId id="392" r:id="rId22"/>
    <p:sldId id="376" r:id="rId23"/>
    <p:sldId id="377" r:id="rId24"/>
    <p:sldId id="368" r:id="rId25"/>
    <p:sldId id="397" r:id="rId26"/>
    <p:sldId id="398" r:id="rId27"/>
    <p:sldId id="396" r:id="rId28"/>
    <p:sldId id="399" r:id="rId29"/>
    <p:sldId id="400" r:id="rId30"/>
    <p:sldId id="401" r:id="rId31"/>
    <p:sldId id="402" r:id="rId32"/>
    <p:sldId id="403" r:id="rId33"/>
    <p:sldId id="404" r:id="rId34"/>
    <p:sldId id="405" r:id="rId35"/>
    <p:sldId id="367" r:id="rId36"/>
    <p:sldId id="393" r:id="rId37"/>
    <p:sldId id="394" r:id="rId38"/>
    <p:sldId id="395" r:id="rId39"/>
    <p:sldId id="366" r:id="rId40"/>
    <p:sldId id="369" r:id="rId41"/>
    <p:sldId id="372" r:id="rId42"/>
    <p:sldId id="370" r:id="rId43"/>
    <p:sldId id="373" r:id="rId44"/>
    <p:sldId id="374" r:id="rId45"/>
    <p:sldId id="406" r:id="rId46"/>
    <p:sldId id="375" r:id="rId47"/>
    <p:sldId id="288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751D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6283" autoAdjust="0"/>
  </p:normalViewPr>
  <p:slideViewPr>
    <p:cSldViewPr snapToObjects="1">
      <p:cViewPr varScale="1">
        <p:scale>
          <a:sx n="104" d="100"/>
          <a:sy n="104" d="100"/>
        </p:scale>
        <p:origin x="71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7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2021-08--18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D. del Álamo | PS Ring Straight Section 098 | Reference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FA653D8E-9451-06AB-46E1-07F4512E75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3180" y="6309320"/>
            <a:ext cx="1799580" cy="216024"/>
          </a:xfrm>
        </p:spPr>
        <p:txBody>
          <a:bodyPr/>
          <a:lstStyle/>
          <a:p>
            <a:pPr algn="l"/>
            <a:r>
              <a:rPr lang="en-US" sz="1800" dirty="0"/>
              <a:t>ICL 26-03-2025</a:t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9733928-0368-5E18-C999-6CD115EEBD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717032"/>
            <a:ext cx="11376025" cy="1368152"/>
          </a:xfrm>
        </p:spPr>
        <p:txBody>
          <a:bodyPr/>
          <a:lstStyle/>
          <a:p>
            <a:r>
              <a:rPr lang="en-GB" sz="4400" dirty="0"/>
              <a:t>355-359-365 Tuning Power converters study</a:t>
            </a:r>
            <a:endParaRPr lang="en-US" sz="3200" b="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041512-679E-7936-D18F-3138E9E2D2E4}"/>
              </a:ext>
            </a:extLst>
          </p:cNvPr>
          <p:cNvSpPr txBox="1">
            <a:spLocks/>
          </p:cNvSpPr>
          <p:nvPr/>
        </p:nvSpPr>
        <p:spPr>
          <a:xfrm>
            <a:off x="407989" y="2983639"/>
            <a:ext cx="11376025" cy="42017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</a:rPr>
              <a:t>PS Surface Integration Study</a:t>
            </a:r>
            <a:endParaRPr lang="en-US" sz="3200" b="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56CCF78-8F9E-6056-C4E3-A9DA14BCC123}"/>
              </a:ext>
            </a:extLst>
          </p:cNvPr>
          <p:cNvSpPr txBox="1">
            <a:spLocks/>
          </p:cNvSpPr>
          <p:nvPr/>
        </p:nvSpPr>
        <p:spPr>
          <a:xfrm>
            <a:off x="393180" y="5889143"/>
            <a:ext cx="11376025" cy="42017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</a:rPr>
              <a:t>D. del Álamo – EN-ACE-INT</a:t>
            </a:r>
            <a:endParaRPr lang="en-US" sz="3200" b="0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4E4E85B-79E5-AF42-A158-1E754E4BF9B3}"/>
              </a:ext>
            </a:extLst>
          </p:cNvPr>
          <p:cNvSpPr txBox="1">
            <a:spLocks/>
          </p:cNvSpPr>
          <p:nvPr/>
        </p:nvSpPr>
        <p:spPr>
          <a:xfrm>
            <a:off x="10201460" y="6309320"/>
            <a:ext cx="1799580" cy="216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EDMS#3267928 </a:t>
            </a:r>
          </a:p>
        </p:txBody>
      </p:sp>
    </p:spTree>
    <p:extLst>
      <p:ext uri="{BB962C8B-B14F-4D97-AF65-F5344CB8AC3E}">
        <p14:creationId xmlns:p14="http://schemas.microsoft.com/office/powerpoint/2010/main" val="1385534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355 – Actions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6" y="874643"/>
            <a:ext cx="9918827" cy="502027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1DC9FA8-F228-9C8A-60CB-3B485C8EF496}"/>
              </a:ext>
            </a:extLst>
          </p:cNvPr>
          <p:cNvSpPr/>
          <p:nvPr/>
        </p:nvSpPr>
        <p:spPr>
          <a:xfrm>
            <a:off x="8400256" y="1628800"/>
            <a:ext cx="1800200" cy="3312368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15483E-A5B2-D3D8-7D3F-E9A7161B1733}"/>
              </a:ext>
            </a:extLst>
          </p:cNvPr>
          <p:cNvSpPr txBox="1"/>
          <p:nvPr/>
        </p:nvSpPr>
        <p:spPr>
          <a:xfrm>
            <a:off x="1343472" y="1162336"/>
            <a:ext cx="6984776" cy="830997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/>
              <a:t>Verify the false floor to see if the converters can be installed or there is the need for modifying or adding support structures.</a:t>
            </a:r>
          </a:p>
          <a:p>
            <a:pPr algn="just"/>
            <a:r>
              <a:rPr lang="en-GB" dirty="0"/>
              <a:t>On site visit with CE to check the feasibility of the installation.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79A2FFF6-C724-0006-2F95-0DA05997D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F5227480-2030-3346-2158-A32BDAB97435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651F09FE-0877-5730-E5A0-FD9D0269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3122660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355 – LS3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1382227" y="1439863"/>
            <a:ext cx="9427546" cy="4760912"/>
          </a:xfrm>
          <a:prstGeom prst="rect">
            <a:avLst/>
          </a:prstGeom>
          <a:noFill/>
        </p:spPr>
      </p:pic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D32416C5-C2FC-5145-9B19-9842476F5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21BAEFA9-5103-2CD1-66F4-7B86AE65F108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80A1E939-BAD9-E0A9-0C9C-396D7DC94C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1654705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F2BF0BC-452C-91E9-72EF-EE88FFC297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765" y="874643"/>
            <a:ext cx="8778468" cy="50202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355 – ACCESS/HE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DCB943-E02B-AC88-A122-0454F9B14495}"/>
              </a:ext>
            </a:extLst>
          </p:cNvPr>
          <p:cNvSpPr txBox="1"/>
          <p:nvPr/>
        </p:nvSpPr>
        <p:spPr>
          <a:xfrm>
            <a:off x="479376" y="5894920"/>
            <a:ext cx="30136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Access to the building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E4BA120-3250-4BA9-A75A-E5852B3C6B3C}"/>
              </a:ext>
            </a:extLst>
          </p:cNvPr>
          <p:cNvCxnSpPr/>
          <p:nvPr/>
        </p:nvCxnSpPr>
        <p:spPr>
          <a:xfrm flipV="1">
            <a:off x="6096000" y="4869160"/>
            <a:ext cx="288032" cy="5760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1AA7081-CD66-0570-B98E-C229B88E31B3}"/>
              </a:ext>
            </a:extLst>
          </p:cNvPr>
          <p:cNvCxnSpPr/>
          <p:nvPr/>
        </p:nvCxnSpPr>
        <p:spPr>
          <a:xfrm flipH="1" flipV="1">
            <a:off x="5447928" y="4221088"/>
            <a:ext cx="936104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5DB5E00-6F81-7224-C6C8-EE048C4E080A}"/>
              </a:ext>
            </a:extLst>
          </p:cNvPr>
          <p:cNvCxnSpPr/>
          <p:nvPr/>
        </p:nvCxnSpPr>
        <p:spPr>
          <a:xfrm flipV="1">
            <a:off x="5447928" y="3195329"/>
            <a:ext cx="504056" cy="1025758"/>
          </a:xfrm>
          <a:prstGeom prst="line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B5E5D5E3-B073-FB20-944E-34FCCA409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A2BAA25-9646-9338-036F-9B9EA131565A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4DDA3D46-4A72-119D-6CD4-F5D3FF5F22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1211948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355 – ACCESS/HE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7" y="874643"/>
            <a:ext cx="9918825" cy="50202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DCB943-E02B-AC88-A122-0454F9B14495}"/>
              </a:ext>
            </a:extLst>
          </p:cNvPr>
          <p:cNvSpPr txBox="1"/>
          <p:nvPr/>
        </p:nvSpPr>
        <p:spPr>
          <a:xfrm>
            <a:off x="479376" y="5894920"/>
            <a:ext cx="30136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Access to the building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FA227A-FD0E-21D2-105D-8B8CDD98BF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3211" y="3639432"/>
            <a:ext cx="4144962" cy="2359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8F2BA311-A5CA-B14E-074F-DC95BB99B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1FA87068-EA57-FE5F-783F-89F0DCFCB2D3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C57A53CE-6F39-E861-5948-BC27443CA1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1136487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8" y="874643"/>
            <a:ext cx="9918823" cy="50202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CE7A50-A255-FC86-E292-9277DF0166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3211" y="3140968"/>
            <a:ext cx="4237484" cy="2864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355 – ACCESS/HE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CE29BFF-8B0C-D21E-51F1-3D07D56900E7}"/>
              </a:ext>
            </a:extLst>
          </p:cNvPr>
          <p:cNvCxnSpPr>
            <a:cxnSpLocks/>
          </p:cNvCxnSpPr>
          <p:nvPr/>
        </p:nvCxnSpPr>
        <p:spPr>
          <a:xfrm flipV="1">
            <a:off x="4888790" y="3713981"/>
            <a:ext cx="1362897" cy="8429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FE9EFA8-3E41-B093-6455-12E530AA9D01}"/>
              </a:ext>
            </a:extLst>
          </p:cNvPr>
          <p:cNvSpPr txBox="1"/>
          <p:nvPr/>
        </p:nvSpPr>
        <p:spPr>
          <a:xfrm>
            <a:off x="5180573" y="3727643"/>
            <a:ext cx="89768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2200mm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0774F9C-4C2C-6017-EB80-AFEAF70B0D74}"/>
              </a:ext>
            </a:extLst>
          </p:cNvPr>
          <p:cNvCxnSpPr>
            <a:cxnSpLocks/>
          </p:cNvCxnSpPr>
          <p:nvPr/>
        </p:nvCxnSpPr>
        <p:spPr>
          <a:xfrm>
            <a:off x="6251687" y="1951902"/>
            <a:ext cx="0" cy="1770508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355E55B-DB03-BD93-302C-A53DF4C89F45}"/>
              </a:ext>
            </a:extLst>
          </p:cNvPr>
          <p:cNvSpPr txBox="1"/>
          <p:nvPr/>
        </p:nvSpPr>
        <p:spPr>
          <a:xfrm rot="5400000">
            <a:off x="5941345" y="2698657"/>
            <a:ext cx="89768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2850mm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F829B1-0077-DEFC-2EAF-88EB3E5ACF4A}"/>
              </a:ext>
            </a:extLst>
          </p:cNvPr>
          <p:cNvSpPr txBox="1"/>
          <p:nvPr/>
        </p:nvSpPr>
        <p:spPr>
          <a:xfrm>
            <a:off x="7556771" y="963080"/>
            <a:ext cx="3322833" cy="49244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3200" b="1" dirty="0">
                <a:solidFill>
                  <a:srgbClr val="FF0000"/>
                </a:solidFill>
              </a:rPr>
              <a:t>Validated On-site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CF68F54A-75B4-1629-85E4-B15B1F73D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15" name="Date Placeholder 5">
            <a:extLst>
              <a:ext uri="{FF2B5EF4-FFF2-40B4-BE49-F238E27FC236}">
                <a16:creationId xmlns:a16="http://schemas.microsoft.com/office/drawing/2014/main" id="{BF796F3A-D9C2-7057-6CA4-62ABE70F173D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6" name="Date Placeholder 5">
            <a:extLst>
              <a:ext uri="{FF2B5EF4-FFF2-40B4-BE49-F238E27FC236}">
                <a16:creationId xmlns:a16="http://schemas.microsoft.com/office/drawing/2014/main" id="{D7CF515F-C26C-1BE0-F352-2219A790C2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2826129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8" y="874643"/>
            <a:ext cx="9918823" cy="50202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355 – ACCESS/HE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B832207-0F72-29A6-BD4B-C5B97F927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080" y="3806585"/>
            <a:ext cx="4712405" cy="2177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367F069-94BD-CC85-C104-0FA97B092516}"/>
              </a:ext>
            </a:extLst>
          </p:cNvPr>
          <p:cNvSpPr/>
          <p:nvPr/>
        </p:nvSpPr>
        <p:spPr>
          <a:xfrm>
            <a:off x="5200650" y="1962150"/>
            <a:ext cx="1000125" cy="923925"/>
          </a:xfrm>
          <a:custGeom>
            <a:avLst/>
            <a:gdLst>
              <a:gd name="connsiteX0" fmla="*/ 104775 w 1000125"/>
              <a:gd name="connsiteY0" fmla="*/ 0 h 923925"/>
              <a:gd name="connsiteX1" fmla="*/ 1000125 w 1000125"/>
              <a:gd name="connsiteY1" fmla="*/ 0 h 923925"/>
              <a:gd name="connsiteX2" fmla="*/ 952500 w 1000125"/>
              <a:gd name="connsiteY2" fmla="*/ 923925 h 923925"/>
              <a:gd name="connsiteX3" fmla="*/ 0 w 1000125"/>
              <a:gd name="connsiteY3" fmla="*/ 923925 h 923925"/>
              <a:gd name="connsiteX4" fmla="*/ 104775 w 1000125"/>
              <a:gd name="connsiteY4" fmla="*/ 0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125" h="923925">
                <a:moveTo>
                  <a:pt x="104775" y="0"/>
                </a:moveTo>
                <a:lnTo>
                  <a:pt x="1000125" y="0"/>
                </a:lnTo>
                <a:lnTo>
                  <a:pt x="952500" y="923925"/>
                </a:lnTo>
                <a:lnTo>
                  <a:pt x="0" y="923925"/>
                </a:lnTo>
                <a:lnTo>
                  <a:pt x="104775" y="0"/>
                </a:lnTo>
                <a:close/>
              </a:path>
            </a:pathLst>
          </a:custGeom>
          <a:solidFill>
            <a:srgbClr val="FF0000">
              <a:alpha val="2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1B55D6-7CE8-4459-2AB1-45665651BAD3}"/>
              </a:ext>
            </a:extLst>
          </p:cNvPr>
          <p:cNvSpPr txBox="1"/>
          <p:nvPr/>
        </p:nvSpPr>
        <p:spPr>
          <a:xfrm>
            <a:off x="7556771" y="963080"/>
            <a:ext cx="3322833" cy="49244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3200" b="1" dirty="0">
                <a:solidFill>
                  <a:srgbClr val="FF0000"/>
                </a:solidFill>
              </a:rPr>
              <a:t>Validated On-site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D970D7-07D1-CEFD-58DD-EAA80E6B1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EA771289-A558-B5A7-32E1-513E7A11B9DB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89AD4083-8C27-C69C-127B-B6BF88ACFE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1715887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8" y="874643"/>
            <a:ext cx="9918823" cy="50202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355 – ACCESS/HE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DCB943-E02B-AC88-A122-0454F9B14495}"/>
              </a:ext>
            </a:extLst>
          </p:cNvPr>
          <p:cNvSpPr txBox="1"/>
          <p:nvPr/>
        </p:nvSpPr>
        <p:spPr>
          <a:xfrm>
            <a:off x="479376" y="5894920"/>
            <a:ext cx="61206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The false floor needs load verification for transport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89F7B30-F979-4F60-1FC0-BEBDCECDF003}"/>
              </a:ext>
            </a:extLst>
          </p:cNvPr>
          <p:cNvCxnSpPr>
            <a:cxnSpLocks/>
          </p:cNvCxnSpPr>
          <p:nvPr/>
        </p:nvCxnSpPr>
        <p:spPr>
          <a:xfrm>
            <a:off x="5519936" y="4267302"/>
            <a:ext cx="727956" cy="0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EE6071A-7D71-35F4-5756-F66A6608EB94}"/>
              </a:ext>
            </a:extLst>
          </p:cNvPr>
          <p:cNvSpPr txBox="1"/>
          <p:nvPr/>
        </p:nvSpPr>
        <p:spPr>
          <a:xfrm>
            <a:off x="5428507" y="4473076"/>
            <a:ext cx="8805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1100mm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381209-ED87-014A-5923-0DF86FB18E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5624" y="3569383"/>
            <a:ext cx="5058387" cy="2519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5C855C-D1F6-F2CD-1047-47D5BCEF7669}"/>
              </a:ext>
            </a:extLst>
          </p:cNvPr>
          <p:cNvSpPr txBox="1"/>
          <p:nvPr/>
        </p:nvSpPr>
        <p:spPr>
          <a:xfrm>
            <a:off x="7556771" y="963080"/>
            <a:ext cx="3322833" cy="49244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3200" b="1" dirty="0">
                <a:solidFill>
                  <a:srgbClr val="FF0000"/>
                </a:solidFill>
              </a:rPr>
              <a:t>Validated On-site</a:t>
            </a:r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63DE5ADA-8B89-F5BF-8014-158654265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F9660370-EAA1-FA6F-376D-AEAFE6EDF3DC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3" name="Date Placeholder 5">
            <a:extLst>
              <a:ext uri="{FF2B5EF4-FFF2-40B4-BE49-F238E27FC236}">
                <a16:creationId xmlns:a16="http://schemas.microsoft.com/office/drawing/2014/main" id="{2686CB36-2782-E294-0D4D-2A69E5F1AC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33136668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9" y="874643"/>
            <a:ext cx="9918821" cy="50202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355 – ACCESS/HE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89F7B30-F979-4F60-1FC0-BEBDCECDF003}"/>
              </a:ext>
            </a:extLst>
          </p:cNvPr>
          <p:cNvCxnSpPr>
            <a:cxnSpLocks/>
          </p:cNvCxnSpPr>
          <p:nvPr/>
        </p:nvCxnSpPr>
        <p:spPr>
          <a:xfrm>
            <a:off x="5159896" y="3789040"/>
            <a:ext cx="1149173" cy="0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EE6071A-7D71-35F4-5756-F66A6608EB94}"/>
              </a:ext>
            </a:extLst>
          </p:cNvPr>
          <p:cNvSpPr txBox="1"/>
          <p:nvPr/>
        </p:nvSpPr>
        <p:spPr>
          <a:xfrm>
            <a:off x="5285641" y="3831819"/>
            <a:ext cx="89768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2200mm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25AF789-3B61-DA47-D67B-5B8896F0E2A0}"/>
              </a:ext>
            </a:extLst>
          </p:cNvPr>
          <p:cNvCxnSpPr>
            <a:cxnSpLocks/>
          </p:cNvCxnSpPr>
          <p:nvPr/>
        </p:nvCxnSpPr>
        <p:spPr>
          <a:xfrm>
            <a:off x="6309069" y="2276872"/>
            <a:ext cx="0" cy="1512168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1F46097-D143-1813-EB81-D650A75F4AE5}"/>
              </a:ext>
            </a:extLst>
          </p:cNvPr>
          <p:cNvSpPr txBox="1"/>
          <p:nvPr/>
        </p:nvSpPr>
        <p:spPr>
          <a:xfrm rot="5400000">
            <a:off x="6064562" y="2894457"/>
            <a:ext cx="89768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2850mm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3E44A9F-EA8C-CB14-1C5D-52CA9BD83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4551" y="2852936"/>
            <a:ext cx="4559460" cy="3119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FD10E9-1FC5-AB91-D1BE-7A20B1A80FE5}"/>
              </a:ext>
            </a:extLst>
          </p:cNvPr>
          <p:cNvSpPr txBox="1"/>
          <p:nvPr/>
        </p:nvSpPr>
        <p:spPr>
          <a:xfrm>
            <a:off x="7556771" y="963080"/>
            <a:ext cx="3322833" cy="49244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3200" b="1" dirty="0">
                <a:solidFill>
                  <a:srgbClr val="FF0000"/>
                </a:solidFill>
              </a:rPr>
              <a:t>Validated On-site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BDECDC-79D0-91CD-2C77-50BEE072EA3E}"/>
              </a:ext>
            </a:extLst>
          </p:cNvPr>
          <p:cNvSpPr txBox="1"/>
          <p:nvPr/>
        </p:nvSpPr>
        <p:spPr>
          <a:xfrm>
            <a:off x="479376" y="5894920"/>
            <a:ext cx="61206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The false floor needs load verification for transport</a:t>
            </a: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052D45B9-634B-8607-DEE1-F87867BC0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13" name="Date Placeholder 5">
            <a:extLst>
              <a:ext uri="{FF2B5EF4-FFF2-40B4-BE49-F238E27FC236}">
                <a16:creationId xmlns:a16="http://schemas.microsoft.com/office/drawing/2014/main" id="{8AAF9612-6D66-35F9-A612-3C9F7595C96C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6" name="Date Placeholder 5">
            <a:extLst>
              <a:ext uri="{FF2B5EF4-FFF2-40B4-BE49-F238E27FC236}">
                <a16:creationId xmlns:a16="http://schemas.microsoft.com/office/drawing/2014/main" id="{F8741FA5-565A-7878-2022-0C09E4EB35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2027134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90" y="874643"/>
            <a:ext cx="9918819" cy="50202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355 – ACCESS/HE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13D0CA-250B-DB73-4BA6-0DB0DA7CBF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6936" y="2995596"/>
            <a:ext cx="3125687" cy="3036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0681D2-7B8B-5EDD-D3CF-A5C9972705E6}"/>
              </a:ext>
            </a:extLst>
          </p:cNvPr>
          <p:cNvSpPr txBox="1"/>
          <p:nvPr/>
        </p:nvSpPr>
        <p:spPr>
          <a:xfrm>
            <a:off x="7556771" y="963080"/>
            <a:ext cx="3322833" cy="49244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3200" b="1" dirty="0">
                <a:solidFill>
                  <a:srgbClr val="FF0000"/>
                </a:solidFill>
              </a:rPr>
              <a:t>Validated On-site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015DFB-510B-941D-079D-F07372E705C6}"/>
              </a:ext>
            </a:extLst>
          </p:cNvPr>
          <p:cNvSpPr txBox="1"/>
          <p:nvPr/>
        </p:nvSpPr>
        <p:spPr>
          <a:xfrm>
            <a:off x="479375" y="5894920"/>
            <a:ext cx="65722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Transport study needs to confirmed their tools fit the space</a:t>
            </a:r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D0D5CD87-63D9-0AA5-05DC-55FAA6A7B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9415BDE1-FFD4-26DC-E181-0D98E1D13E5C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7066D304-7B92-C7B6-583B-EF02C9313D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3838609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355 – 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713DFA-0C3E-34A0-05EA-CE363F3F3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6387" y="1916832"/>
            <a:ext cx="5725645" cy="42550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E9A16E0-089C-B771-C3A3-B5882DAC9C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854167"/>
            <a:ext cx="6775744" cy="4563256"/>
          </a:xfrm>
          <a:prstGeom prst="rect">
            <a:avLst/>
          </a:pr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98860DA-0090-BD85-E481-AB8CD549606D}"/>
              </a:ext>
            </a:extLst>
          </p:cNvPr>
          <p:cNvSpPr/>
          <p:nvPr/>
        </p:nvSpPr>
        <p:spPr>
          <a:xfrm>
            <a:off x="4506012" y="3280528"/>
            <a:ext cx="537328" cy="527901"/>
          </a:xfrm>
          <a:custGeom>
            <a:avLst/>
            <a:gdLst>
              <a:gd name="connsiteX0" fmla="*/ 0 w 537328"/>
              <a:gd name="connsiteY0" fmla="*/ 292231 h 527901"/>
              <a:gd name="connsiteX1" fmla="*/ 188536 w 537328"/>
              <a:gd name="connsiteY1" fmla="*/ 0 h 527901"/>
              <a:gd name="connsiteX2" fmla="*/ 537328 w 537328"/>
              <a:gd name="connsiteY2" fmla="*/ 226243 h 527901"/>
              <a:gd name="connsiteX3" fmla="*/ 339365 w 537328"/>
              <a:gd name="connsiteY3" fmla="*/ 527901 h 527901"/>
              <a:gd name="connsiteX4" fmla="*/ 0 w 537328"/>
              <a:gd name="connsiteY4" fmla="*/ 292231 h 527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328" h="527901">
                <a:moveTo>
                  <a:pt x="0" y="292231"/>
                </a:moveTo>
                <a:lnTo>
                  <a:pt x="188536" y="0"/>
                </a:lnTo>
                <a:lnTo>
                  <a:pt x="537328" y="226243"/>
                </a:lnTo>
                <a:lnTo>
                  <a:pt x="339365" y="527901"/>
                </a:lnTo>
                <a:lnTo>
                  <a:pt x="0" y="292231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572B04BB-2F09-81D6-63CC-32FFE3EBC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AD79405-D85D-B4F4-2E9C-BC4E3212A1BF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83DD5096-5896-4401-4C8F-1F12061C07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2025279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08167A3-9918-8C74-499F-A28DDC8A6720}"/>
              </a:ext>
            </a:extLst>
          </p:cNvPr>
          <p:cNvSpPr txBox="1"/>
          <p:nvPr/>
        </p:nvSpPr>
        <p:spPr>
          <a:xfrm>
            <a:off x="839416" y="1628507"/>
            <a:ext cx="11233248" cy="138499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/>
              <a:t>Tracks for the Integration Studies:</a:t>
            </a:r>
          </a:p>
          <a:p>
            <a:pPr algn="just"/>
            <a:endParaRPr lang="en-GB" dirty="0"/>
          </a:p>
          <a:p>
            <a:pPr marL="342900" indent="-342900" algn="just">
              <a:buAutoNum type="arabicPeriod"/>
            </a:pPr>
            <a:r>
              <a:rPr lang="en-GB" b="1" dirty="0"/>
              <a:t>TUNING POWER CONVERTERS FOR  PS 10 MHz RF CAVITIES – </a:t>
            </a:r>
            <a:r>
              <a:rPr lang="en-GB" b="1" i="1" dirty="0"/>
              <a:t>107646</a:t>
            </a:r>
          </a:p>
          <a:p>
            <a:pPr algn="just"/>
            <a:endParaRPr lang="en-GB" b="1" i="1" dirty="0"/>
          </a:p>
          <a:p>
            <a:pPr marL="342900" indent="-342900" algn="just">
              <a:buAutoNum type="arabicPeriod"/>
            </a:pPr>
            <a:endParaRPr lang="en-GB" b="1" i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2480312-C976-2F5B-A14D-F56AE6632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5" y="267232"/>
            <a:ext cx="952183" cy="7829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       Track-it Data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D3E2ED-2CEE-1930-2E2D-F340DB55A3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6320" y="2133840"/>
            <a:ext cx="216024" cy="195772"/>
          </a:xfrm>
          <a:prstGeom prst="rect">
            <a:avLst/>
          </a:prstGeom>
        </p:spPr>
      </p:pic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836BB4A7-A3CC-8D6B-2098-98C56091A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388A681-57F1-AB66-3740-218FB52B2A8C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86EC4693-AFC3-7CB3-39C9-D21E23CE94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3975741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08BA53-4DAC-A7BD-0364-93A26003D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FEF97D9-511F-BFEE-449A-49B400EF71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90" y="874643"/>
            <a:ext cx="9918819" cy="50202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7843440-548C-F844-9D5F-709C4C967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355 – CV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417913-0F40-80C2-A74E-D0E61B4FB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1BF3D17-9C18-3EBF-F772-DA40FAD055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6936" y="2995596"/>
            <a:ext cx="3125687" cy="3036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E5BA1E-E52C-124A-ED24-BD2E68CDA7D3}"/>
              </a:ext>
            </a:extLst>
          </p:cNvPr>
          <p:cNvSpPr txBox="1"/>
          <p:nvPr/>
        </p:nvSpPr>
        <p:spPr>
          <a:xfrm>
            <a:off x="479375" y="5894920"/>
            <a:ext cx="65722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Converters are water refrigerated. No feedback from CV.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AA94C7D2-7388-7270-5EB9-9150F7666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A3BA8CBA-2599-1D81-9F1B-9B2C4611944A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C4DB0E27-C7A3-62B1-B05E-43BA896B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15185929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5628" y="833573"/>
            <a:ext cx="9920745" cy="51024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74F3CB-7E7A-58FA-6963-861A53E17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416" y="948165"/>
            <a:ext cx="9005168" cy="505455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5C5DC70-58D5-FE3A-E7BA-481F6B3C030C}"/>
              </a:ext>
            </a:extLst>
          </p:cNvPr>
          <p:cNvSpPr/>
          <p:nvPr/>
        </p:nvSpPr>
        <p:spPr>
          <a:xfrm rot="16963003">
            <a:off x="5298805" y="2934675"/>
            <a:ext cx="973381" cy="50291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83FFCD1F-6D0A-ED84-B31C-42B90E544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284EAD85-FF44-3C56-D41C-38B743855DA5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0FAFDAD0-7256-A341-CBDE-792122E43A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4972073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6" y="874643"/>
            <a:ext cx="9918829" cy="50202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407988" y="1300835"/>
            <a:ext cx="15773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ST1791746_01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35D835BC-2F37-A080-F26B-7E2DE3111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9B64B4C4-3B3E-BAFB-F2B3-277E2A95450F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906B1074-5AB3-F198-A9FD-5FD9ABC1FC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D84775-BF27-C125-2998-17FA25CF9D09}"/>
              </a:ext>
            </a:extLst>
          </p:cNvPr>
          <p:cNvSpPr txBox="1"/>
          <p:nvPr/>
        </p:nvSpPr>
        <p:spPr>
          <a:xfrm rot="894431">
            <a:off x="7310355" y="1411269"/>
            <a:ext cx="3847015" cy="49244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3200" b="1" dirty="0">
                <a:solidFill>
                  <a:srgbClr val="FF0000"/>
                </a:solidFill>
              </a:rPr>
              <a:t>Valid for Integration</a:t>
            </a:r>
          </a:p>
        </p:txBody>
      </p:sp>
    </p:spTree>
    <p:extLst>
      <p:ext uri="{BB962C8B-B14F-4D97-AF65-F5344CB8AC3E}">
        <p14:creationId xmlns:p14="http://schemas.microsoft.com/office/powerpoint/2010/main" val="23226841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359 – Current situation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5" y="874643"/>
            <a:ext cx="9918829" cy="50202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428973" y="5983357"/>
            <a:ext cx="30136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Area for the future installation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30865FE-B28C-8555-3D94-A71C41273E79}"/>
              </a:ext>
            </a:extLst>
          </p:cNvPr>
          <p:cNvSpPr/>
          <p:nvPr/>
        </p:nvSpPr>
        <p:spPr>
          <a:xfrm>
            <a:off x="4667250" y="2819400"/>
            <a:ext cx="733425" cy="504825"/>
          </a:xfrm>
          <a:custGeom>
            <a:avLst/>
            <a:gdLst>
              <a:gd name="connsiteX0" fmla="*/ 0 w 733425"/>
              <a:gd name="connsiteY0" fmla="*/ 0 h 504825"/>
              <a:gd name="connsiteX1" fmla="*/ 733425 w 733425"/>
              <a:gd name="connsiteY1" fmla="*/ 0 h 504825"/>
              <a:gd name="connsiteX2" fmla="*/ 733425 w 733425"/>
              <a:gd name="connsiteY2" fmla="*/ 504825 h 504825"/>
              <a:gd name="connsiteX3" fmla="*/ 152400 w 733425"/>
              <a:gd name="connsiteY3" fmla="*/ 504825 h 504825"/>
              <a:gd name="connsiteX4" fmla="*/ 152400 w 733425"/>
              <a:gd name="connsiteY4" fmla="*/ 428625 h 504825"/>
              <a:gd name="connsiteX5" fmla="*/ 19050 w 733425"/>
              <a:gd name="connsiteY5" fmla="*/ 419100 h 504825"/>
              <a:gd name="connsiteX6" fmla="*/ 0 w 733425"/>
              <a:gd name="connsiteY6" fmla="*/ 0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3425" h="504825">
                <a:moveTo>
                  <a:pt x="0" y="0"/>
                </a:moveTo>
                <a:lnTo>
                  <a:pt x="733425" y="0"/>
                </a:lnTo>
                <a:lnTo>
                  <a:pt x="733425" y="504825"/>
                </a:lnTo>
                <a:lnTo>
                  <a:pt x="152400" y="504825"/>
                </a:lnTo>
                <a:lnTo>
                  <a:pt x="152400" y="428625"/>
                </a:lnTo>
                <a:lnTo>
                  <a:pt x="19050" y="419100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22000"/>
            </a:srgbClr>
          </a:solidFill>
          <a:ln w="222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AF474E-CCA8-CD8E-3DEB-976183431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9E12DE63-357D-95EB-6E55-1E7D517287BD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DFE272B6-5540-EFBB-6559-0D53B839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29875683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359 – Current situation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6" y="874643"/>
            <a:ext cx="9918827" cy="50202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1245616" y="963078"/>
            <a:ext cx="30136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Area for the future installation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770F831-72AF-D9E4-9A3E-E631538D9A91}"/>
              </a:ext>
            </a:extLst>
          </p:cNvPr>
          <p:cNvSpPr/>
          <p:nvPr/>
        </p:nvSpPr>
        <p:spPr>
          <a:xfrm>
            <a:off x="4343400" y="2457450"/>
            <a:ext cx="2276475" cy="1752600"/>
          </a:xfrm>
          <a:custGeom>
            <a:avLst/>
            <a:gdLst>
              <a:gd name="connsiteX0" fmla="*/ 0 w 2276475"/>
              <a:gd name="connsiteY0" fmla="*/ 600075 h 1752600"/>
              <a:gd name="connsiteX1" fmla="*/ 1533525 w 2276475"/>
              <a:gd name="connsiteY1" fmla="*/ 0 h 1752600"/>
              <a:gd name="connsiteX2" fmla="*/ 2276475 w 2276475"/>
              <a:gd name="connsiteY2" fmla="*/ 857250 h 1752600"/>
              <a:gd name="connsiteX3" fmla="*/ 600075 w 2276475"/>
              <a:gd name="connsiteY3" fmla="*/ 1752600 h 1752600"/>
              <a:gd name="connsiteX4" fmla="*/ 0 w 2276475"/>
              <a:gd name="connsiteY4" fmla="*/ 600075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475" h="1752600">
                <a:moveTo>
                  <a:pt x="0" y="600075"/>
                </a:moveTo>
                <a:lnTo>
                  <a:pt x="1533525" y="0"/>
                </a:lnTo>
                <a:lnTo>
                  <a:pt x="2276475" y="857250"/>
                </a:lnTo>
                <a:lnTo>
                  <a:pt x="600075" y="1752600"/>
                </a:lnTo>
                <a:lnTo>
                  <a:pt x="0" y="600075"/>
                </a:lnTo>
                <a:close/>
              </a:path>
            </a:pathLst>
          </a:custGeom>
          <a:solidFill>
            <a:srgbClr val="FF0000">
              <a:alpha val="26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4B4826FB-7060-D7F8-2296-89942F06D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20677B0F-6103-9164-E83F-2150C648C334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C578BC63-6561-C79D-BA10-FC4E719D47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36081816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359 – CONSOLIDATION FOR LS3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5" y="874643"/>
            <a:ext cx="9918829" cy="50202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1092349" y="5334578"/>
            <a:ext cx="5463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Are these elements going to be removed during LS3?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56B2F6-2EEA-2AD6-AC3D-9071449F275B}"/>
              </a:ext>
            </a:extLst>
          </p:cNvPr>
          <p:cNvSpPr/>
          <p:nvPr/>
        </p:nvSpPr>
        <p:spPr>
          <a:xfrm>
            <a:off x="2783632" y="2780928"/>
            <a:ext cx="1872208" cy="1800200"/>
          </a:xfrm>
          <a:prstGeom prst="rect">
            <a:avLst/>
          </a:prstGeom>
          <a:solidFill>
            <a:srgbClr val="FF0000">
              <a:alpha val="12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32B8E5-77AF-8267-60E2-6D2880ADA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79D9A552-5E7A-8BA6-7AC8-46BA93F1191C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226A28C7-2FDD-6C0B-750D-F63B679A03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16485883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359 – Actions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5" y="874643"/>
            <a:ext cx="9918829" cy="50202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428973" y="5983357"/>
            <a:ext cx="564257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For this study it is considered that the rack is replaced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AF5E66-56D8-3746-3F01-2C3DAA495104}"/>
              </a:ext>
            </a:extLst>
          </p:cNvPr>
          <p:cNvSpPr/>
          <p:nvPr/>
        </p:nvSpPr>
        <p:spPr>
          <a:xfrm>
            <a:off x="8481789" y="3099042"/>
            <a:ext cx="360040" cy="276999"/>
          </a:xfrm>
          <a:prstGeom prst="rect">
            <a:avLst/>
          </a:prstGeom>
          <a:solidFill>
            <a:srgbClr val="FF0000">
              <a:alpha val="12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D86FF8-33E3-9DDB-01DC-2BB2D2F99B42}"/>
              </a:ext>
            </a:extLst>
          </p:cNvPr>
          <p:cNvSpPr txBox="1"/>
          <p:nvPr/>
        </p:nvSpPr>
        <p:spPr>
          <a:xfrm>
            <a:off x="5726410" y="2960542"/>
            <a:ext cx="2664296" cy="55399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/>
              <a:t>Is this rack going to be removed or reused?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089753D7-8B25-5745-039C-A2A4EF560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AF817420-508C-6636-9AB8-7186BA9B20F3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3B38FFC8-A1A4-505E-854F-1D34381458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12206832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359 – Actions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5" y="874643"/>
            <a:ext cx="9918829" cy="502027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2AF5E66-56D8-3746-3F01-2C3DAA495104}"/>
              </a:ext>
            </a:extLst>
          </p:cNvPr>
          <p:cNvSpPr/>
          <p:nvPr/>
        </p:nvSpPr>
        <p:spPr>
          <a:xfrm>
            <a:off x="6816080" y="2044716"/>
            <a:ext cx="2016224" cy="1312276"/>
          </a:xfrm>
          <a:prstGeom prst="rect">
            <a:avLst/>
          </a:prstGeom>
          <a:solidFill>
            <a:srgbClr val="FF0000">
              <a:alpha val="12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D86FF8-33E3-9DDB-01DC-2BB2D2F99B42}"/>
              </a:ext>
            </a:extLst>
          </p:cNvPr>
          <p:cNvSpPr txBox="1"/>
          <p:nvPr/>
        </p:nvSpPr>
        <p:spPr>
          <a:xfrm>
            <a:off x="6816080" y="1679282"/>
            <a:ext cx="1960542" cy="276999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/>
              <a:t>Remove the racks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FDC8D065-1835-C965-264F-E61F23CDD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C24E99A0-F193-F335-838A-30D9DEA81AB1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808E4D6B-804F-2A35-9E9D-08B9C70017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25918149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359 – Actions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6" y="874643"/>
            <a:ext cx="9918827" cy="502027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2AF5E66-56D8-3746-3F01-2C3DAA495104}"/>
              </a:ext>
            </a:extLst>
          </p:cNvPr>
          <p:cNvSpPr/>
          <p:nvPr/>
        </p:nvSpPr>
        <p:spPr>
          <a:xfrm>
            <a:off x="5735960" y="1928261"/>
            <a:ext cx="1296144" cy="564635"/>
          </a:xfrm>
          <a:prstGeom prst="rect">
            <a:avLst/>
          </a:prstGeom>
          <a:solidFill>
            <a:srgbClr val="FF0000">
              <a:alpha val="12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D86FF8-33E3-9DDB-01DC-2BB2D2F99B42}"/>
              </a:ext>
            </a:extLst>
          </p:cNvPr>
          <p:cNvSpPr txBox="1"/>
          <p:nvPr/>
        </p:nvSpPr>
        <p:spPr>
          <a:xfrm>
            <a:off x="3971764" y="1577834"/>
            <a:ext cx="4824535" cy="276999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/>
              <a:t>Reinforce this structure to install the converters</a:t>
            </a: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E4E472D8-289D-BEF7-96BE-FAEC62220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688EC4E0-818C-E1F3-7148-54C8BDF4514E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163B4DE8-C7EE-6005-DF5D-997B906ED6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8399327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359 – Actions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6" y="874643"/>
            <a:ext cx="9918827" cy="50202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1D86FF8-33E3-9DDB-01DC-2BB2D2F99B42}"/>
              </a:ext>
            </a:extLst>
          </p:cNvPr>
          <p:cNvSpPr txBox="1"/>
          <p:nvPr/>
        </p:nvSpPr>
        <p:spPr>
          <a:xfrm>
            <a:off x="3971764" y="1577834"/>
            <a:ext cx="4824535" cy="276999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/>
              <a:t>Reinforce this structure to install the converters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30B568-08BA-2FFF-9FD1-3BCAE8C784F0}"/>
              </a:ext>
            </a:extLst>
          </p:cNvPr>
          <p:cNvSpPr/>
          <p:nvPr/>
        </p:nvSpPr>
        <p:spPr>
          <a:xfrm>
            <a:off x="5755010" y="2248297"/>
            <a:ext cx="1224136" cy="79011"/>
          </a:xfrm>
          <a:prstGeom prst="rect">
            <a:avLst/>
          </a:prstGeom>
          <a:solidFill>
            <a:srgbClr val="19751D"/>
          </a:solidFill>
          <a:ln>
            <a:solidFill>
              <a:srgbClr val="19751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9E3EC727-7513-EB7F-4617-C903584BA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EFB2C71F-13ED-2BD3-F30C-F7ECD4C8354A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27AB81E5-8ADF-2E08-E5AE-45D77AC995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2378558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ELEMENTS TO BE INSTALLED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4A3AF984-990D-D242-58CF-279E88C1C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5628" y="874158"/>
            <a:ext cx="9920745" cy="50212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407988" y="1300835"/>
            <a:ext cx="1949316" cy="138499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RF3kA Converters</a:t>
            </a:r>
            <a:r>
              <a:rPr lang="es-ES" dirty="0"/>
              <a:t>: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L=1800mm</a:t>
            </a:r>
          </a:p>
          <a:p>
            <a:pPr algn="l"/>
            <a:r>
              <a:rPr lang="en-GB" dirty="0"/>
              <a:t>W=900mm</a:t>
            </a:r>
          </a:p>
          <a:p>
            <a:pPr algn="l"/>
            <a:r>
              <a:rPr lang="en-GB" dirty="0"/>
              <a:t>H=2360mm</a:t>
            </a:r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755CDF2B-1BC0-EB94-2F4E-9FB0F50D9DD2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5DDB55D1-5FDD-EB0A-80E2-A4C08B4741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35731336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359 – Actions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7" y="874643"/>
            <a:ext cx="9918825" cy="50202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1D86FF8-33E3-9DDB-01DC-2BB2D2F99B42}"/>
              </a:ext>
            </a:extLst>
          </p:cNvPr>
          <p:cNvSpPr txBox="1"/>
          <p:nvPr/>
        </p:nvSpPr>
        <p:spPr>
          <a:xfrm>
            <a:off x="3996878" y="1404049"/>
            <a:ext cx="4284476" cy="276999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/>
              <a:t>Install the converters and the control rack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53C21564-B29B-C8F2-B5A5-72D980088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0FE3EA23-4152-1CE4-68E2-EEA17DA6B57E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1AB9C3BC-ECE1-C2A4-DBD3-4D1CABF1AE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16563939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359 – LS3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7" y="874643"/>
            <a:ext cx="9918825" cy="5020277"/>
          </a:xfrm>
          <a:prstGeom prst="rect">
            <a:avLst/>
          </a:prstGeom>
        </p:spPr>
      </p:pic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B8BE8FE5-E1DB-B2D7-8FEF-2871FB0BF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88B215AC-F460-308A-9553-5272E410F900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AC5C165B-BDDA-497D-80CC-7639C1E991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34953855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359 – ACCESS/HE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B660DE-B1BA-A816-ACCB-80498EE5E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3" y="920018"/>
            <a:ext cx="9073012" cy="513183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10B0304-56F4-118A-7245-BC1D864E8E93}"/>
              </a:ext>
            </a:extLst>
          </p:cNvPr>
          <p:cNvCxnSpPr/>
          <p:nvPr/>
        </p:nvCxnSpPr>
        <p:spPr>
          <a:xfrm flipH="1" flipV="1">
            <a:off x="7104112" y="2276872"/>
            <a:ext cx="360040" cy="7200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0588EE3-FB9A-4BEA-080C-ED5ADAFCFC6D}"/>
              </a:ext>
            </a:extLst>
          </p:cNvPr>
          <p:cNvCxnSpPr/>
          <p:nvPr/>
        </p:nvCxnSpPr>
        <p:spPr>
          <a:xfrm flipH="1">
            <a:off x="6888088" y="2276872"/>
            <a:ext cx="216024" cy="72008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93527AF8-5B94-3997-1A2D-91EA8887E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AF2E76-87C8-989D-116F-B64A56B92FB2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516483AB-D59E-23A0-12F8-B9A08144A2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11651265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359 – ACCESS/HE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7" y="874643"/>
            <a:ext cx="9918825" cy="5020277"/>
          </a:xfrm>
          <a:prstGeom prst="rect">
            <a:avLst/>
          </a:prstGeom>
        </p:spPr>
      </p:pic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DD820B7E-E959-CA71-31F7-563F184C6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51223F41-A555-7394-77CC-3905D795F109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6EBAE535-928A-F0AB-0307-F103B4DF84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7002748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26E4218-0EF0-DEC0-B993-2D85A6F86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919" y="874643"/>
            <a:ext cx="10512162" cy="51087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359 – ACCESS/HE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CAE221-16C9-57E4-FB1A-935CF789D3D5}"/>
              </a:ext>
            </a:extLst>
          </p:cNvPr>
          <p:cNvSpPr txBox="1"/>
          <p:nvPr/>
        </p:nvSpPr>
        <p:spPr>
          <a:xfrm>
            <a:off x="428973" y="5983357"/>
            <a:ext cx="5193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The 359 has a crane that can be used for transport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7D62A9F6-D765-AD56-98A2-F8EE1753E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BBCC89E9-7E64-E810-CAE3-1EE237CA65CE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F831E39B-AFF6-0584-3B17-A58B8E4299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15020607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365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5628" y="833573"/>
            <a:ext cx="9920745" cy="51024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74F3CB-7E7A-58FA-6963-861A53E17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416" y="948165"/>
            <a:ext cx="9005168" cy="505455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5C5DC70-58D5-FE3A-E7BA-481F6B3C030C}"/>
              </a:ext>
            </a:extLst>
          </p:cNvPr>
          <p:cNvSpPr/>
          <p:nvPr/>
        </p:nvSpPr>
        <p:spPr>
          <a:xfrm rot="21343907">
            <a:off x="5033245" y="1441741"/>
            <a:ext cx="973381" cy="50291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28D2F7C5-A5EE-D9A2-4B94-97F9B0B6D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E2CFBD9B-2EEB-E672-08B0-3A4A5968C7A6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E12C9009-772F-C8F7-6245-9761E14F04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15753158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365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5628" y="874643"/>
            <a:ext cx="9920745" cy="50202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407988" y="1300835"/>
            <a:ext cx="15773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ST0943290_02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34E44260-97C3-75DF-60DE-6DA51FE87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387AE12F-626F-B17E-54E5-8B56936BAEC3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10325D1C-9C6D-CA8C-333F-04183D9420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1A8A2C-ECE3-75DF-EA86-0EEDAD8DF566}"/>
              </a:ext>
            </a:extLst>
          </p:cNvPr>
          <p:cNvSpPr txBox="1"/>
          <p:nvPr/>
        </p:nvSpPr>
        <p:spPr>
          <a:xfrm rot="894431">
            <a:off x="7310355" y="1411269"/>
            <a:ext cx="3847015" cy="49244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3200" b="1" dirty="0">
                <a:solidFill>
                  <a:srgbClr val="FF0000"/>
                </a:solidFill>
              </a:rPr>
              <a:t>Valid for Integration</a:t>
            </a:r>
          </a:p>
        </p:txBody>
      </p:sp>
    </p:spTree>
    <p:extLst>
      <p:ext uri="{BB962C8B-B14F-4D97-AF65-F5344CB8AC3E}">
        <p14:creationId xmlns:p14="http://schemas.microsoft.com/office/powerpoint/2010/main" val="35687773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365 – Current situation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5628" y="874643"/>
            <a:ext cx="9920744" cy="50202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2608957" y="4590947"/>
            <a:ext cx="30136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Area for the future installation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2581AB7-DDE3-42ED-F883-384EAB2378E7}"/>
              </a:ext>
            </a:extLst>
          </p:cNvPr>
          <p:cNvSpPr/>
          <p:nvPr/>
        </p:nvSpPr>
        <p:spPr>
          <a:xfrm>
            <a:off x="3647728" y="2492896"/>
            <a:ext cx="936104" cy="1065742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9600BBAB-2816-EAAE-CE3D-F01CF3062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0A1B01E0-EBA5-D78C-B021-4F1C004AD9DC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98077D34-2E2B-22DF-4F8E-5EA89509BE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18667976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365 – Current situation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5628" y="874643"/>
            <a:ext cx="9920744" cy="50202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8184232" y="5617923"/>
            <a:ext cx="30136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Area for the future installation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E96599F-F60B-7BD5-4217-3F955C5F4FFF}"/>
              </a:ext>
            </a:extLst>
          </p:cNvPr>
          <p:cNvSpPr/>
          <p:nvPr/>
        </p:nvSpPr>
        <p:spPr>
          <a:xfrm>
            <a:off x="3895725" y="2800350"/>
            <a:ext cx="3343275" cy="2295525"/>
          </a:xfrm>
          <a:custGeom>
            <a:avLst/>
            <a:gdLst>
              <a:gd name="connsiteX0" fmla="*/ 0 w 3343275"/>
              <a:gd name="connsiteY0" fmla="*/ 857250 h 2295525"/>
              <a:gd name="connsiteX1" fmla="*/ 1123950 w 3343275"/>
              <a:gd name="connsiteY1" fmla="*/ 0 h 2295525"/>
              <a:gd name="connsiteX2" fmla="*/ 3343275 w 3343275"/>
              <a:gd name="connsiteY2" fmla="*/ 1333500 h 2295525"/>
              <a:gd name="connsiteX3" fmla="*/ 2686050 w 3343275"/>
              <a:gd name="connsiteY3" fmla="*/ 2295525 h 2295525"/>
              <a:gd name="connsiteX4" fmla="*/ 1962150 w 3343275"/>
              <a:gd name="connsiteY4" fmla="*/ 1752600 h 2295525"/>
              <a:gd name="connsiteX5" fmla="*/ 1619250 w 3343275"/>
              <a:gd name="connsiteY5" fmla="*/ 2114550 h 2295525"/>
              <a:gd name="connsiteX6" fmla="*/ 0 w 3343275"/>
              <a:gd name="connsiteY6" fmla="*/ 857250 h 2295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3275" h="2295525">
                <a:moveTo>
                  <a:pt x="0" y="857250"/>
                </a:moveTo>
                <a:lnTo>
                  <a:pt x="1123950" y="0"/>
                </a:lnTo>
                <a:lnTo>
                  <a:pt x="3343275" y="1333500"/>
                </a:lnTo>
                <a:lnTo>
                  <a:pt x="2686050" y="2295525"/>
                </a:lnTo>
                <a:lnTo>
                  <a:pt x="1962150" y="1752600"/>
                </a:lnTo>
                <a:lnTo>
                  <a:pt x="1619250" y="2114550"/>
                </a:lnTo>
                <a:lnTo>
                  <a:pt x="0" y="857250"/>
                </a:lnTo>
                <a:close/>
              </a:path>
            </a:pathLst>
          </a:custGeom>
          <a:solidFill>
            <a:srgbClr val="FF0000">
              <a:alpha val="3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4E371CC0-67F5-BF8C-75DE-E66CB70FF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5548B64D-D179-6AAC-0FE8-D1FB2655661E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82FC8D11-D36F-CEBB-8EF6-89BACB4424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19400938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365 – Actions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5629" y="874643"/>
            <a:ext cx="9920742" cy="50202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3527735" y="1542184"/>
            <a:ext cx="2744341" cy="276999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GB" dirty="0"/>
              <a:t> Remove the obsolete rack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9A6D09-5780-CBC8-3EA0-2E44126C16D6}"/>
              </a:ext>
            </a:extLst>
          </p:cNvPr>
          <p:cNvSpPr/>
          <p:nvPr/>
        </p:nvSpPr>
        <p:spPr>
          <a:xfrm>
            <a:off x="6386289" y="1542185"/>
            <a:ext cx="357783" cy="276999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DD41DC-E737-70F4-8AC7-0F039BEF67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120" y="2059564"/>
            <a:ext cx="4326793" cy="4077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03E4A95-7DDB-3A0E-EFF6-561A2504CD13}"/>
              </a:ext>
            </a:extLst>
          </p:cNvPr>
          <p:cNvCxnSpPr/>
          <p:nvPr/>
        </p:nvCxnSpPr>
        <p:spPr>
          <a:xfrm>
            <a:off x="6744072" y="1812352"/>
            <a:ext cx="3384376" cy="1688656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7F2400-4376-824A-C6BD-1ABA41DCC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62BC6957-38B5-C916-30C2-A07B378EFF39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28BB4FAE-EA54-E73E-B8A4-F26281D033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899627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5628" y="833573"/>
            <a:ext cx="9920745" cy="51024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74F3CB-7E7A-58FA-6963-861A53E17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416" y="948165"/>
            <a:ext cx="9005168" cy="505455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5C5DC70-58D5-FE3A-E7BA-481F6B3C030C}"/>
              </a:ext>
            </a:extLst>
          </p:cNvPr>
          <p:cNvSpPr/>
          <p:nvPr/>
        </p:nvSpPr>
        <p:spPr>
          <a:xfrm rot="1811745">
            <a:off x="5234468" y="4723389"/>
            <a:ext cx="1296144" cy="6427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9FD19104-8C27-8385-65EB-39D5AF480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073DE592-C992-F16E-F6C1-A5B00804B0B8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95FF1F15-4238-BE92-78E5-809D4BC2CA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8657752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365 – Actions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5629" y="874643"/>
            <a:ext cx="9920742" cy="50202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3703811" y="1542184"/>
            <a:ext cx="2392189" cy="2770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/>
              <a:t> Put the racks together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9A6D09-5780-CBC8-3EA0-2E44126C16D6}"/>
              </a:ext>
            </a:extLst>
          </p:cNvPr>
          <p:cNvSpPr/>
          <p:nvPr/>
        </p:nvSpPr>
        <p:spPr>
          <a:xfrm>
            <a:off x="6207397" y="1793616"/>
            <a:ext cx="464667" cy="843296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A63F0FDB-35BE-465B-780A-E9DE5128B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739EA731-E178-54E4-E64E-3C4445A2722F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A4D17A60-8B05-9501-9BB2-F2DDD41B57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39944927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73D4366-E56B-2682-CB47-648B6E7F7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562" y="874643"/>
            <a:ext cx="9496875" cy="50908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365 – Actions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1271463" y="4197894"/>
            <a:ext cx="9649072" cy="55399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/>
              <a:t>According to the information in the GIS Portal, this area is already free of all racks but one (ITLK AIMANTS) which is the obsolete one belonging to TE-MPE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4AE1130-12C6-C9A3-FF72-D055F027C60B}"/>
              </a:ext>
            </a:extLst>
          </p:cNvPr>
          <p:cNvSpPr/>
          <p:nvPr/>
        </p:nvSpPr>
        <p:spPr>
          <a:xfrm>
            <a:off x="7032396" y="1772239"/>
            <a:ext cx="2253006" cy="2092751"/>
          </a:xfrm>
          <a:custGeom>
            <a:avLst/>
            <a:gdLst>
              <a:gd name="connsiteX0" fmla="*/ 169682 w 2253006"/>
              <a:gd name="connsiteY0" fmla="*/ 2092751 h 2092751"/>
              <a:gd name="connsiteX1" fmla="*/ 0 w 2253006"/>
              <a:gd name="connsiteY1" fmla="*/ 179109 h 2092751"/>
              <a:gd name="connsiteX2" fmla="*/ 2073897 w 2253006"/>
              <a:gd name="connsiteY2" fmla="*/ 0 h 2092751"/>
              <a:gd name="connsiteX3" fmla="*/ 2253006 w 2253006"/>
              <a:gd name="connsiteY3" fmla="*/ 1970202 h 2092751"/>
              <a:gd name="connsiteX4" fmla="*/ 169682 w 2253006"/>
              <a:gd name="connsiteY4" fmla="*/ 2092751 h 2092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006" h="2092751">
                <a:moveTo>
                  <a:pt x="169682" y="2092751"/>
                </a:moveTo>
                <a:lnTo>
                  <a:pt x="0" y="179109"/>
                </a:lnTo>
                <a:lnTo>
                  <a:pt x="2073897" y="0"/>
                </a:lnTo>
                <a:lnTo>
                  <a:pt x="2253006" y="1970202"/>
                </a:lnTo>
                <a:lnTo>
                  <a:pt x="169682" y="2092751"/>
                </a:lnTo>
                <a:close/>
              </a:path>
            </a:pathLst>
          </a:custGeom>
          <a:solidFill>
            <a:srgbClr val="FF0000">
              <a:alpha val="16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DF2CBE-D652-F7A0-438A-AA9C18FB6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572" r="4088"/>
          <a:stretch/>
        </p:blipFill>
        <p:spPr>
          <a:xfrm>
            <a:off x="10991922" y="4293096"/>
            <a:ext cx="792089" cy="1805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0C8CEBAC-EBE3-999B-9002-5B2598167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3404DEE-B986-0D2D-A12B-F31FA46C73B8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0F0E430D-15E5-6A0F-131C-F3090773AF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6579136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365 – Actions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5630" y="874643"/>
            <a:ext cx="9920740" cy="50202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3487787" y="2204864"/>
            <a:ext cx="2680221" cy="276999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Area ready for installation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3558E2-0498-CAD5-F723-3E9E826FDD40}"/>
              </a:ext>
            </a:extLst>
          </p:cNvPr>
          <p:cNvSpPr/>
          <p:nvPr/>
        </p:nvSpPr>
        <p:spPr>
          <a:xfrm>
            <a:off x="5159896" y="2559820"/>
            <a:ext cx="1512168" cy="1589259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44DDC8-2E4D-66DD-0FED-4B54A67AB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B408E85B-93AD-B962-F779-A66FECD56716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82562FF0-1A87-AACA-8968-D9965B9F54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38138550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365 – Actions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8" y="874643"/>
            <a:ext cx="9918823" cy="50202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3477121" y="1844824"/>
            <a:ext cx="2680221" cy="55399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Installation of the power converters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F9A8B825-C757-2123-8247-3C0F50A74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3147D22D-A411-A11C-02EA-CA5537C9D94E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CF9364AA-8782-B430-20CB-75586F5E96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272117249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365 – LS3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8" y="874643"/>
            <a:ext cx="9918823" cy="5020277"/>
          </a:xfrm>
          <a:prstGeom prst="rect">
            <a:avLst/>
          </a:prstGeom>
        </p:spPr>
      </p:pic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638D2958-0AAF-E7E3-B02E-68887C99D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2A58FD5F-2733-EBD1-5416-028032A95730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D6FCD11E-E9C0-4124-7879-AFC1E220E3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314104292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73D4366-E56B-2682-CB47-648B6E7F7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562" y="874643"/>
            <a:ext cx="9496875" cy="50908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365 – ACCESS/HE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4E64433-92B3-FDAA-AA0D-DD51CACAF3A4}"/>
              </a:ext>
            </a:extLst>
          </p:cNvPr>
          <p:cNvCxnSpPr/>
          <p:nvPr/>
        </p:nvCxnSpPr>
        <p:spPr>
          <a:xfrm flipH="1">
            <a:off x="7824192" y="1340768"/>
            <a:ext cx="936104" cy="15841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A59C2A58-34A2-71A8-B8E0-94ED28634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F4333999-B60D-5873-DB74-426DCB574DCE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5ED1972-A8DB-CF5C-9C60-DE4F1A70CF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16269214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365 – ACCESS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5631" y="874643"/>
            <a:ext cx="9920738" cy="502027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4CD5A8E-AB1D-6601-D5EB-5DBA5EE7FE79}"/>
              </a:ext>
            </a:extLst>
          </p:cNvPr>
          <p:cNvCxnSpPr>
            <a:cxnSpLocks/>
          </p:cNvCxnSpPr>
          <p:nvPr/>
        </p:nvCxnSpPr>
        <p:spPr>
          <a:xfrm flipV="1">
            <a:off x="4937770" y="4149080"/>
            <a:ext cx="1872208" cy="246112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8B79F19-5623-8B80-955F-8C47352156A9}"/>
              </a:ext>
            </a:extLst>
          </p:cNvPr>
          <p:cNvSpPr txBox="1"/>
          <p:nvPr/>
        </p:nvSpPr>
        <p:spPr>
          <a:xfrm rot="21149625">
            <a:off x="5425033" y="4329583"/>
            <a:ext cx="89768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3000mm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29B3D18-5017-B0B7-2847-37458EF4866C}"/>
              </a:ext>
            </a:extLst>
          </p:cNvPr>
          <p:cNvCxnSpPr>
            <a:cxnSpLocks/>
          </p:cNvCxnSpPr>
          <p:nvPr/>
        </p:nvCxnSpPr>
        <p:spPr>
          <a:xfrm flipH="1">
            <a:off x="6744072" y="1844824"/>
            <a:ext cx="218306" cy="2160240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2324B79-1BDC-90D8-BA41-4AB61E9BF853}"/>
              </a:ext>
            </a:extLst>
          </p:cNvPr>
          <p:cNvSpPr txBox="1"/>
          <p:nvPr/>
        </p:nvSpPr>
        <p:spPr>
          <a:xfrm rot="16563145">
            <a:off x="6243046" y="2786444"/>
            <a:ext cx="89768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3500mm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492AC661-D185-0E5B-5F56-E9051FC45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A7E5C6C3-6F14-0955-A5BF-7B4912F1F9E3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B7F2C87D-EF4C-AA23-66AF-9A7B6290BF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328429253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5628" y="874643"/>
            <a:ext cx="9920745" cy="50202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407988" y="1300835"/>
            <a:ext cx="15773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ST0793486_04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816BF21F-859D-472D-7DBC-C94FB403C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C0B139E5-8856-247F-9029-F5CDA6E60909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167B8A6C-87CD-13FD-7E0E-CEF8A95528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656DE9-8AA8-C9A2-9EB4-46CBA96D1F0D}"/>
              </a:ext>
            </a:extLst>
          </p:cNvPr>
          <p:cNvSpPr txBox="1"/>
          <p:nvPr/>
        </p:nvSpPr>
        <p:spPr>
          <a:xfrm rot="894431">
            <a:off x="7310355" y="1411269"/>
            <a:ext cx="3847015" cy="49244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3200" b="1" dirty="0">
                <a:solidFill>
                  <a:srgbClr val="FF0000"/>
                </a:solidFill>
              </a:rPr>
              <a:t>Valid for Integration</a:t>
            </a:r>
          </a:p>
        </p:txBody>
      </p:sp>
    </p:spTree>
    <p:extLst>
      <p:ext uri="{BB962C8B-B14F-4D97-AF65-F5344CB8AC3E}">
        <p14:creationId xmlns:p14="http://schemas.microsoft.com/office/powerpoint/2010/main" val="3740318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355 – Current situation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5" y="874643"/>
            <a:ext cx="9918829" cy="50202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3941105" y="5085184"/>
            <a:ext cx="30136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Area for the future installation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2581AB7-DDE3-42ED-F883-384EAB2378E7}"/>
              </a:ext>
            </a:extLst>
          </p:cNvPr>
          <p:cNvSpPr/>
          <p:nvPr/>
        </p:nvSpPr>
        <p:spPr>
          <a:xfrm>
            <a:off x="5447928" y="3274680"/>
            <a:ext cx="936104" cy="827342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A957B50-1C75-8E11-BDC7-ED553A5ED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45D69A37-5E2B-DAF6-91A6-629E2B7C8B91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60B72F9E-9EB5-24EE-EF24-135CEEB466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2493375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355 – Current situation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5" y="874643"/>
            <a:ext cx="9918829" cy="50202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F7CD2-A2C8-55BD-50F7-BCE2B57367FD}"/>
              </a:ext>
            </a:extLst>
          </p:cNvPr>
          <p:cNvSpPr txBox="1"/>
          <p:nvPr/>
        </p:nvSpPr>
        <p:spPr>
          <a:xfrm>
            <a:off x="7968208" y="5617923"/>
            <a:ext cx="30136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Area for the future installation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FECFB7-6892-B8B3-7D8E-0428554F200E}"/>
              </a:ext>
            </a:extLst>
          </p:cNvPr>
          <p:cNvSpPr/>
          <p:nvPr/>
        </p:nvSpPr>
        <p:spPr>
          <a:xfrm>
            <a:off x="5181600" y="2819400"/>
            <a:ext cx="2895600" cy="1885950"/>
          </a:xfrm>
          <a:custGeom>
            <a:avLst/>
            <a:gdLst>
              <a:gd name="connsiteX0" fmla="*/ 0 w 2895600"/>
              <a:gd name="connsiteY0" fmla="*/ 819150 h 1885950"/>
              <a:gd name="connsiteX1" fmla="*/ 2085975 w 2895600"/>
              <a:gd name="connsiteY1" fmla="*/ 0 h 1885950"/>
              <a:gd name="connsiteX2" fmla="*/ 2895600 w 2895600"/>
              <a:gd name="connsiteY2" fmla="*/ 790575 h 1885950"/>
              <a:gd name="connsiteX3" fmla="*/ 533400 w 2895600"/>
              <a:gd name="connsiteY3" fmla="*/ 1885950 h 1885950"/>
              <a:gd name="connsiteX4" fmla="*/ 0 w 2895600"/>
              <a:gd name="connsiteY4" fmla="*/ 8191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1885950">
                <a:moveTo>
                  <a:pt x="0" y="819150"/>
                </a:moveTo>
                <a:lnTo>
                  <a:pt x="2085975" y="0"/>
                </a:lnTo>
                <a:lnTo>
                  <a:pt x="2895600" y="790575"/>
                </a:lnTo>
                <a:lnTo>
                  <a:pt x="533400" y="1885950"/>
                </a:lnTo>
                <a:lnTo>
                  <a:pt x="0" y="819150"/>
                </a:lnTo>
                <a:close/>
              </a:path>
            </a:pathLst>
          </a:custGeom>
          <a:solidFill>
            <a:srgbClr val="FF0000">
              <a:alpha val="18000"/>
            </a:srgbClr>
          </a:solidFill>
          <a:ln w="222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236FD3AE-4676-F79E-CB16-88D99DD01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87DCA673-8154-9266-381B-9D2BDF127F11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2DA80A53-352A-7DF5-53D1-987BA80B1A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1305688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355 – Actions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5" y="874643"/>
            <a:ext cx="9918829" cy="502027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2581AB7-DDE3-42ED-F883-384EAB2378E7}"/>
              </a:ext>
            </a:extLst>
          </p:cNvPr>
          <p:cNvSpPr/>
          <p:nvPr/>
        </p:nvSpPr>
        <p:spPr>
          <a:xfrm>
            <a:off x="8400256" y="1628800"/>
            <a:ext cx="1296144" cy="3312368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D55DA7-B27E-4026-0BDA-2D62259B4EB0}"/>
              </a:ext>
            </a:extLst>
          </p:cNvPr>
          <p:cNvSpPr txBox="1"/>
          <p:nvPr/>
        </p:nvSpPr>
        <p:spPr>
          <a:xfrm>
            <a:off x="6744072" y="1239776"/>
            <a:ext cx="3544317" cy="276999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/>
              <a:t> Remove or move existing furniture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1F206E-7FB7-9EAC-7762-16DDAE9D6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93374B98-9CFD-7803-831C-9EF5D3F70B9F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8274C655-6D64-2684-E227-0B1F3B603A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1950090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355 – Actions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22B46-6F83-B0B3-D65E-AD256F38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6585" y="874643"/>
            <a:ext cx="9918829" cy="502027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2581AB7-DDE3-42ED-F883-384EAB2378E7}"/>
              </a:ext>
            </a:extLst>
          </p:cNvPr>
          <p:cNvSpPr/>
          <p:nvPr/>
        </p:nvSpPr>
        <p:spPr>
          <a:xfrm>
            <a:off x="8075614" y="3575745"/>
            <a:ext cx="324642" cy="717351"/>
          </a:xfrm>
          <a:prstGeom prst="rect">
            <a:avLst/>
          </a:prstGeom>
          <a:solidFill>
            <a:srgbClr val="FF0000">
              <a:alpha val="22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D55DA7-B27E-4026-0BDA-2D62259B4EB0}"/>
              </a:ext>
            </a:extLst>
          </p:cNvPr>
          <p:cNvSpPr txBox="1"/>
          <p:nvPr/>
        </p:nvSpPr>
        <p:spPr>
          <a:xfrm>
            <a:off x="5857993" y="4492784"/>
            <a:ext cx="5084526" cy="276999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/>
              <a:t>Install a converter on top of the existing structure</a:t>
            </a: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6310C769-659B-01FC-591B-C89EDA832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fr-FR" dirty="0"/>
              <a:t>D. del Álamo| </a:t>
            </a:r>
            <a:r>
              <a:rPr lang="en-GB" sz="1200" dirty="0"/>
              <a:t>355-359-365 Tuning Power converters study</a:t>
            </a:r>
            <a:endParaRPr lang="fr-FR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5629556A-8C76-05D2-600D-3BEB93F53F68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3267928   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F03FC1A2-C75A-2ACA-191E-2B86B2DFF3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</p:spTree>
    <p:extLst>
      <p:ext uri="{BB962C8B-B14F-4D97-AF65-F5344CB8AC3E}">
        <p14:creationId xmlns:p14="http://schemas.microsoft.com/office/powerpoint/2010/main" val="3323872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14503</TotalTime>
  <Words>1151</Words>
  <Application>Microsoft Office PowerPoint</Application>
  <PresentationFormat>Widescreen</PresentationFormat>
  <Paragraphs>286</Paragraphs>
  <Slides>47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Arial</vt:lpstr>
      <vt:lpstr>Calibri</vt:lpstr>
      <vt:lpstr>Office Theme</vt:lpstr>
      <vt:lpstr>355-359-365 Tuning Power converters study</vt:lpstr>
      <vt:lpstr>       Track-it Data</vt:lpstr>
      <vt:lpstr>ELEMENTS TO BE INSTALLED</vt:lpstr>
      <vt:lpstr>355</vt:lpstr>
      <vt:lpstr>355</vt:lpstr>
      <vt:lpstr>355 – Current situation</vt:lpstr>
      <vt:lpstr>355 – Current situation</vt:lpstr>
      <vt:lpstr>355 – Actions</vt:lpstr>
      <vt:lpstr>355 – Actions</vt:lpstr>
      <vt:lpstr>355 – Actions</vt:lpstr>
      <vt:lpstr>355 – LS3</vt:lpstr>
      <vt:lpstr>355 – ACCESS/HE</vt:lpstr>
      <vt:lpstr>355 – ACCESS/HE</vt:lpstr>
      <vt:lpstr>355 – ACCESS/HE</vt:lpstr>
      <vt:lpstr>355 – ACCESS/HE</vt:lpstr>
      <vt:lpstr>355 – ACCESS/HE</vt:lpstr>
      <vt:lpstr>355 – ACCESS/HE</vt:lpstr>
      <vt:lpstr>355 – ACCESS/HE</vt:lpstr>
      <vt:lpstr>355 – EL</vt:lpstr>
      <vt:lpstr>355 – CV</vt:lpstr>
      <vt:lpstr>359</vt:lpstr>
      <vt:lpstr>359</vt:lpstr>
      <vt:lpstr>359 – Current situation</vt:lpstr>
      <vt:lpstr>359 – Current situation</vt:lpstr>
      <vt:lpstr>359 – CONSOLIDATION FOR LS3</vt:lpstr>
      <vt:lpstr>359 – Actions</vt:lpstr>
      <vt:lpstr>359 – Actions</vt:lpstr>
      <vt:lpstr>359 – Actions</vt:lpstr>
      <vt:lpstr>359 – Actions</vt:lpstr>
      <vt:lpstr>359 – Actions</vt:lpstr>
      <vt:lpstr>359 – LS3</vt:lpstr>
      <vt:lpstr>359 – ACCESS/HE</vt:lpstr>
      <vt:lpstr>359 – ACCESS/HE</vt:lpstr>
      <vt:lpstr>359 – ACCESS/HE</vt:lpstr>
      <vt:lpstr>365</vt:lpstr>
      <vt:lpstr>365</vt:lpstr>
      <vt:lpstr>365 – Current situation</vt:lpstr>
      <vt:lpstr>365 – Current situation</vt:lpstr>
      <vt:lpstr>365 – Actions</vt:lpstr>
      <vt:lpstr>365 – Actions</vt:lpstr>
      <vt:lpstr>365 – Actions</vt:lpstr>
      <vt:lpstr>365 – Actions</vt:lpstr>
      <vt:lpstr>365 – Actions</vt:lpstr>
      <vt:lpstr>365 – LS3</vt:lpstr>
      <vt:lpstr>365 – ACCESS/HE</vt:lpstr>
      <vt:lpstr>365 – ACCESS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Ring Straight Section 98 PR.SD98</dc:title>
  <dc:creator>Daniel del Alamo</dc:creator>
  <cp:lastModifiedBy>Daniel del Alamo</cp:lastModifiedBy>
  <cp:revision>28</cp:revision>
  <cp:lastPrinted>2020-01-30T13:49:18Z</cp:lastPrinted>
  <dcterms:created xsi:type="dcterms:W3CDTF">2021-08-18T08:30:03Z</dcterms:created>
  <dcterms:modified xsi:type="dcterms:W3CDTF">2025-03-26T08:55:58Z</dcterms:modified>
</cp:coreProperties>
</file>