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29"/>
  </p:notesMasterIdLst>
  <p:sldIdLst>
    <p:sldId id="256" r:id="rId2"/>
    <p:sldId id="257" r:id="rId3"/>
    <p:sldId id="260" r:id="rId4"/>
    <p:sldId id="263" r:id="rId5"/>
    <p:sldId id="261" r:id="rId6"/>
    <p:sldId id="286" r:id="rId7"/>
    <p:sldId id="283" r:id="rId8"/>
    <p:sldId id="262" r:id="rId9"/>
    <p:sldId id="264" r:id="rId10"/>
    <p:sldId id="265" r:id="rId11"/>
    <p:sldId id="266" r:id="rId12"/>
    <p:sldId id="269" r:id="rId13"/>
    <p:sldId id="277" r:id="rId14"/>
    <p:sldId id="274" r:id="rId15"/>
    <p:sldId id="268" r:id="rId16"/>
    <p:sldId id="270" r:id="rId17"/>
    <p:sldId id="271" r:id="rId18"/>
    <p:sldId id="272" r:id="rId19"/>
    <p:sldId id="276" r:id="rId20"/>
    <p:sldId id="275" r:id="rId21"/>
    <p:sldId id="284" r:id="rId22"/>
    <p:sldId id="278" r:id="rId23"/>
    <p:sldId id="279" r:id="rId24"/>
    <p:sldId id="280" r:id="rId25"/>
    <p:sldId id="285" r:id="rId26"/>
    <p:sldId id="281" r:id="rId27"/>
    <p:sldId id="282" r:id="rId28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4"/>
    <p:restoredTop sz="94628"/>
  </p:normalViewPr>
  <p:slideViewPr>
    <p:cSldViewPr snapToGrid="0" snapToObjects="1">
      <p:cViewPr varScale="1">
        <p:scale>
          <a:sx n="113" d="100"/>
          <a:sy n="113" d="100"/>
        </p:scale>
        <p:origin x="184" y="2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2B05382-7C18-C941-8C88-FFCE2B7C8EF5}" type="datetimeFigureOut">
              <a:rPr lang="en-GB" smtClean="0"/>
              <a:t>29/04/2025</a:t>
            </a:fld>
            <a:endParaRPr lang="en-GB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fr-FR"/>
              <a:t>Modifier les styles du texte du masque
Deuxième niveau
Troisième niveau
Quatrième niveau
Cinquième niveau</a:t>
            </a:r>
            <a:endParaRPr lang="en-GB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D3E386C-AF7C-9842-BB1D-F9E44FA97ADA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868739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D3E386C-AF7C-9842-BB1D-F9E44FA97ADA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1811301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D3E386C-AF7C-9842-BB1D-F9E44FA97ADA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5842876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D3E386C-AF7C-9842-BB1D-F9E44FA97ADA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271752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D3E386C-AF7C-9842-BB1D-F9E44FA97ADA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1258128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D3E386C-AF7C-9842-BB1D-F9E44FA97ADA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842125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D3E386C-AF7C-9842-BB1D-F9E44FA97ADA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513841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D3E386C-AF7C-9842-BB1D-F9E44FA97ADA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65201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D3E386C-AF7C-9842-BB1D-F9E44FA97ADA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8792864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D3E386C-AF7C-9842-BB1D-F9E44FA97ADA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8190092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D3E386C-AF7C-9842-BB1D-F9E44FA97ADA}" type="slidenum">
              <a:rPr lang="en-GB" smtClean="0"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5101469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D3E386C-AF7C-9842-BB1D-F9E44FA97ADA}" type="slidenum">
              <a:rPr lang="en-GB" smtClean="0"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0414775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D3E386C-AF7C-9842-BB1D-F9E44FA97ADA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3120052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D3E386C-AF7C-9842-BB1D-F9E44FA97ADA}" type="slidenum">
              <a:rPr lang="en-GB" smtClean="0"/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3880041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D3E386C-AF7C-9842-BB1D-F9E44FA97ADA}" type="slidenum">
              <a:rPr lang="en-GB" smtClean="0"/>
              <a:t>25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81525543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D3E386C-AF7C-9842-BB1D-F9E44FA97ADA}" type="slidenum">
              <a:rPr lang="en-GB" smtClean="0"/>
              <a:t>26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6182354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D3E386C-AF7C-9842-BB1D-F9E44FA97ADA}" type="slidenum">
              <a:rPr lang="en-GB" smtClean="0"/>
              <a:t>27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3981790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D3E386C-AF7C-9842-BB1D-F9E44FA97ADA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1028688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D3E386C-AF7C-9842-BB1D-F9E44FA97ADA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9444459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D3E386C-AF7C-9842-BB1D-F9E44FA97ADA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1419953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D3E386C-AF7C-9842-BB1D-F9E44FA97ADA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333530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D3E386C-AF7C-9842-BB1D-F9E44FA97ADA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846106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D3E386C-AF7C-9842-BB1D-F9E44FA97ADA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7342044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D3E386C-AF7C-9842-BB1D-F9E44FA97ADA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21673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12D704-6328-BC43-99D8-8AA1DA7F77D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GB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5B2553E7-1F77-D24C-AD56-157FB969A2C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GB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B10E655E-6747-F441-A5EC-0479E65A3B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F13942-9931-F547-A2FC-43FE92A7315B}" type="datetime1">
              <a:rPr lang="fr-CH" smtClean="0"/>
              <a:t>29.04.25</a:t>
            </a:fld>
            <a:endParaRPr lang="en-GB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0F140567-052A-1849-8C5A-BD57B7BEE8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DABE0F7-38B4-7143-A0BC-36F24E6913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3247B5-079A-C040-92CA-D70713175986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841146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D506819-0AF7-A548-8F19-B9A090EEFA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GB"/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5327C25F-9868-4A44-8FB1-B591AB8BB8E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r>
              <a:rPr lang="fr-FR"/>
              <a:t>Modifier les styles du texte du masque
Deuxième niveau
Troisième niveau
Quatrième niveau
Cinquième niveau</a:t>
            </a:r>
            <a:endParaRPr lang="en-GB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EB703AF-9454-EF47-A30E-75F9D097C9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548EA-9C5D-0B46-A1ED-5A627854F82B}" type="datetime1">
              <a:rPr lang="fr-CH" smtClean="0"/>
              <a:t>29.04.25</a:t>
            </a:fld>
            <a:endParaRPr lang="en-GB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9C5A63A-5C29-FF48-972C-B564858D50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676AC63D-27A9-A143-B956-CBAEBBD3E0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3247B5-079A-C040-92CA-D70713175986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767072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CB2A7F6B-60C6-4949-A75A-892A5AB9C5B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GB"/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331A8723-FEF5-F549-BF20-7C833ABAF83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r>
              <a:rPr lang="fr-FR"/>
              <a:t>Modifier les styles du texte du masque
Deuxième niveau
Troisième niveau
Quatrième niveau
Cinquième niveau</a:t>
            </a:r>
            <a:endParaRPr lang="en-GB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21FCA0B0-D7B3-7D47-B457-C4E0E718C5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C2957-5A40-BA40-9536-A6D0DDA8C335}" type="datetime1">
              <a:rPr lang="fr-CH" smtClean="0"/>
              <a:t>29.04.25</a:t>
            </a:fld>
            <a:endParaRPr lang="en-GB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DFEE9200-AD56-1D4C-BFB0-7B6BA48B66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15F98A25-BEBB-5142-9124-80C028ACEA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3247B5-079A-C040-92CA-D70713175986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8583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0041FEC-56E4-DF46-B8A0-FE99C4204E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GB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D8ABF80-C6D0-DA40-9B55-CC71EE50CF3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/>
              <a:t>Modifier les styles du texte du masque
Deuxième niveau
Troisième niveau
Quatrième niveau
Cinquième niveau</a:t>
            </a:r>
            <a:endParaRPr lang="en-GB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8D1C66EE-1886-0C42-88CC-1CF118F498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7F4D8D-2E94-7B4A-A1A9-3A56090D3924}" type="datetime1">
              <a:rPr lang="fr-CH" smtClean="0"/>
              <a:t>29.04.25</a:t>
            </a:fld>
            <a:endParaRPr lang="en-GB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7DC36F5C-1D76-9546-83DD-E8DF8CD504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38494A7-E6EE-D849-842F-687115ABD6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3247B5-079A-C040-92CA-D70713175986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348766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F7DD630-C9EA-6B45-BA10-E1A9D89209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GB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F71A5C7-AE53-624F-9FFA-7E4D8930D7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Modifier les styles du texte du masque
Deuxième niveau
Troisième niveau
Quatrième niveau
Cinquième niveau</a:t>
            </a:r>
            <a:endParaRPr lang="en-GB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B5037B2F-89D7-D746-92E3-DD99E307B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49B7C4-4AB1-094F-980B-65E666AD474E}" type="datetime1">
              <a:rPr lang="fr-CH" smtClean="0"/>
              <a:t>29.04.25</a:t>
            </a:fld>
            <a:endParaRPr lang="en-GB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BFDCE48-2AB0-D14A-851E-82D50E56B7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24817D6-0CE5-2745-A229-A8F478C64A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3247B5-079A-C040-92CA-D70713175986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45469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187113A-D117-054D-B82F-CE6780200E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GB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8669AE4A-ADC6-9E4B-8F45-A03C82ED135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r>
              <a:rPr lang="fr-FR"/>
              <a:t>Modifier les styles du texte du masque
Deuxième niveau
Troisième niveau
Quatrième niveau
Cinquième niveau</a:t>
            </a:r>
            <a:endParaRPr lang="en-GB"/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F614C9B-5427-0547-B361-AB21C705318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r>
              <a:rPr lang="fr-FR"/>
              <a:t>Modifier les styles du texte du masque
Deuxième niveau
Troisième niveau
Quatrième niveau
Cinquième niveau</a:t>
            </a:r>
            <a:endParaRPr lang="en-GB"/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440EA0E5-DFE5-D743-AE82-AF78820B95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AD88E1-6C17-BB41-A527-33BC9AC56B60}" type="datetime1">
              <a:rPr lang="fr-CH" smtClean="0"/>
              <a:t>29.04.25</a:t>
            </a:fld>
            <a:endParaRPr lang="en-GB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ECBC705D-15FC-5E47-8E73-E5012B5FCE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9B923C5B-E1B4-0E4B-B5A6-6BCA54276A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3247B5-079A-C040-92CA-D70713175986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94138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74238A2-06C0-A34E-ADDC-DB0E9DE8BB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GB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B083A0BC-13EE-2E41-9617-F0BF111BD24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fr-FR"/>
              <a:t>Modifier les styles du texte du masque
Deuxième niveau
Troisième niveau
Quatrième niveau
Cinquième niveau</a:t>
            </a:r>
            <a:endParaRPr lang="en-GB"/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44CF2653-F9F3-7243-985B-50D5DD9F589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r>
              <a:rPr lang="fr-FR"/>
              <a:t>Modifier les styles du texte du masque
Deuxième niveau
Troisième niveau
Quatrième niveau
Cinquième niveau</a:t>
            </a:r>
            <a:endParaRPr lang="en-GB"/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0C1627E4-1147-8C46-AF7E-090B78A7440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fr-FR"/>
              <a:t>Modifier les styles du texte du masque
Deuxième niveau
Troisième niveau
Quatrième niveau
Cinquième niveau</a:t>
            </a:r>
            <a:endParaRPr lang="en-GB"/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F4CB3CF3-1D77-EA48-AB96-86A5CE10972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r>
              <a:rPr lang="fr-FR"/>
              <a:t>Modifier les styles du texte du masque
Deuxième niveau
Troisième niveau
Quatrième niveau
Cinquième niveau</a:t>
            </a:r>
            <a:endParaRPr lang="en-GB"/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F4E05922-A007-2C43-AED5-4311B63031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FB47D-05C7-A34F-877E-88F6C6EB502D}" type="datetime1">
              <a:rPr lang="fr-CH" smtClean="0"/>
              <a:t>29.04.25</a:t>
            </a:fld>
            <a:endParaRPr lang="en-GB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590A1E35-A6BB-A345-9131-63ADC5618C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C7B41D3B-D7A4-C449-8BDF-4E2EE768A6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3247B5-079A-C040-92CA-D70713175986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487412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A0946F2-313E-3046-A51C-1CD2833FDD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GB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8837B775-4355-324C-804A-E386C5D621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2FD644-5CCA-744C-9FB5-8302C671C8B0}" type="datetime1">
              <a:rPr lang="fr-CH" smtClean="0"/>
              <a:t>29.04.25</a:t>
            </a:fld>
            <a:endParaRPr lang="en-GB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DF2BF4C9-9B1D-644D-B664-4FD75F2480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D6E5F89F-16E0-FB44-83D9-5BE6514381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3247B5-079A-C040-92CA-D70713175986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708780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B7DCE42F-F31C-3649-9C58-C31BAAA48A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540C2F-3AFA-494F-97F8-724E66167466}" type="datetime1">
              <a:rPr lang="fr-CH" smtClean="0"/>
              <a:t>29.04.25</a:t>
            </a:fld>
            <a:endParaRPr lang="en-GB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B0CC48EC-D38E-5348-B5B6-461502A227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47B708C8-A2C2-4346-8923-10CB794470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3247B5-079A-C040-92CA-D70713175986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337998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37D6E4D-39D8-9540-8154-E90F3E30B7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GB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527D38F-B485-9E46-A3E2-E294CAF84BD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r>
              <a:rPr lang="fr-FR"/>
              <a:t>Modifier les styles du texte du masque
Deuxième niveau
Troisième niveau
Quatrième niveau
Cinquième niveau</a:t>
            </a:r>
            <a:endParaRPr lang="en-GB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6CCD713E-2686-4F4D-BF3F-10CAC9705AB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fr-FR"/>
              <a:t>Modifier les styles du texte du masque
Deuxième niveau
Troisième niveau
Quatrième niveau
Cinquième niveau</a:t>
            </a:r>
            <a:endParaRPr lang="en-GB"/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29FD1ED5-C793-014E-A30C-01232B382D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B51CD-E4CF-1F41-8858-62E7177719C6}" type="datetime1">
              <a:rPr lang="fr-CH" smtClean="0"/>
              <a:t>29.04.25</a:t>
            </a:fld>
            <a:endParaRPr lang="en-GB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297DA2B-D92F-DC4D-9211-B0EAA2DC43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547CD55D-BCED-0245-8AAB-20426C4BC5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3247B5-079A-C040-92CA-D70713175986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55176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5257399-3564-F042-BA9D-188645DFA4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GB"/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3FD0A15C-CB23-9D40-ABD1-D68C131DB36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4BB4245-9FC5-3A4B-8DA6-3C3B8EE02E3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fr-FR"/>
              <a:t>Modifier les styles du texte du masque
Deuxième niveau
Troisième niveau
Quatrième niveau
Cinquième niveau</a:t>
            </a:r>
            <a:endParaRPr lang="en-GB"/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EB8A7C0E-9A81-1741-93F6-7B13EAE7BA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A3A515-0F26-5047-BBC4-587802CF5836}" type="datetime1">
              <a:rPr lang="fr-CH" smtClean="0"/>
              <a:t>29.04.25</a:t>
            </a:fld>
            <a:endParaRPr lang="en-GB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9414996-B55C-2946-A573-B21FEA46D7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D9D46504-023C-C54A-8CEC-162865020E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3247B5-079A-C040-92CA-D70713175986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934304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0F696525-5CE9-594C-86ED-69F3624E1C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GB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F5BBAB91-D39C-AB4A-B645-510F5C956EF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lang="fr-FR"/>
              <a:t>Modifier les styles du texte du masque
Deuxième niveau
Troisième niveau
Quatrième niveau
Cinquième niveau</a:t>
            </a:r>
            <a:endParaRPr lang="en-GB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5269847-633A-5547-AB8A-B867A0FA144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8D6CC8-8823-EE4D-8701-CC31FBD0FB29}" type="datetime1">
              <a:rPr lang="fr-CH" smtClean="0"/>
              <a:t>29.04.25</a:t>
            </a:fld>
            <a:endParaRPr lang="en-GB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CAC1E48-3530-C84B-9EC4-53FE8884A96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BF02B2A0-2A2A-484B-9D6B-F662B8B7E9F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3247B5-079A-C040-92CA-D70713175986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900257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7" Type="http://schemas.openxmlformats.org/officeDocument/2006/relationships/image" Target="../media/image10.tif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tiff"/><Relationship Id="rId5" Type="http://schemas.openxmlformats.org/officeDocument/2006/relationships/image" Target="../media/image3.jpg"/><Relationship Id="rId4" Type="http://schemas.openxmlformats.org/officeDocument/2006/relationships/image" Target="../media/image5.tif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1.jpeg"/><Relationship Id="rId4" Type="http://schemas.openxmlformats.org/officeDocument/2006/relationships/image" Target="../media/image5.tif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tiff"/><Relationship Id="rId5" Type="http://schemas.openxmlformats.org/officeDocument/2006/relationships/image" Target="../media/image3.jpg"/><Relationship Id="rId4" Type="http://schemas.openxmlformats.org/officeDocument/2006/relationships/image" Target="../media/image5.tif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3.jpeg"/><Relationship Id="rId4" Type="http://schemas.openxmlformats.org/officeDocument/2006/relationships/image" Target="../media/image5.tif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6" Type="http://schemas.microsoft.com/office/2007/relationships/hdphoto" Target="../media/hdphoto2.wdp"/><Relationship Id="rId5" Type="http://schemas.openxmlformats.org/officeDocument/2006/relationships/image" Target="../media/image14.jpeg"/><Relationship Id="rId4" Type="http://schemas.openxmlformats.org/officeDocument/2006/relationships/image" Target="../media/image5.tif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5.jpeg"/><Relationship Id="rId4" Type="http://schemas.openxmlformats.org/officeDocument/2006/relationships/image" Target="../media/image5.tif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6.png"/><Relationship Id="rId4" Type="http://schemas.openxmlformats.org/officeDocument/2006/relationships/image" Target="../media/image5.tif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7.png"/><Relationship Id="rId4" Type="http://schemas.openxmlformats.org/officeDocument/2006/relationships/image" Target="../media/image5.tif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g"/><Relationship Id="rId4" Type="http://schemas.openxmlformats.org/officeDocument/2006/relationships/image" Target="../media/image5.tif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jpg"/><Relationship Id="rId5" Type="http://schemas.openxmlformats.org/officeDocument/2006/relationships/image" Target="../media/image18.jpeg"/><Relationship Id="rId4" Type="http://schemas.openxmlformats.org/officeDocument/2006/relationships/image" Target="../media/image5.tif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7" Type="http://schemas.openxmlformats.org/officeDocument/2006/relationships/image" Target="../media/image5.tiff"/><Relationship Id="rId2" Type="http://schemas.openxmlformats.org/officeDocument/2006/relationships/image" Target="../media/image2.tiff"/><Relationship Id="rId1" Type="http://schemas.openxmlformats.org/officeDocument/2006/relationships/slideLayout" Target="../slideLayouts/slideLayout1.xml"/><Relationship Id="rId6" Type="http://schemas.microsoft.com/office/2007/relationships/hdphoto" Target="../media/hdphoto1.wdp"/><Relationship Id="rId5" Type="http://schemas.openxmlformats.org/officeDocument/2006/relationships/image" Target="../media/image4.png"/><Relationship Id="rId4" Type="http://schemas.openxmlformats.org/officeDocument/2006/relationships/hyperlink" Target="https://www.fedlex.admin.ch/eli/cc/1979/337_337_337/fr" TargetMode="Externa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7" Type="http://schemas.openxmlformats.org/officeDocument/2006/relationships/image" Target="../media/image20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9.jpeg"/><Relationship Id="rId5" Type="http://schemas.openxmlformats.org/officeDocument/2006/relationships/image" Target="../media/image3.jpg"/><Relationship Id="rId4" Type="http://schemas.openxmlformats.org/officeDocument/2006/relationships/image" Target="../media/image5.tif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tiff"/><Relationship Id="rId2" Type="http://schemas.openxmlformats.org/officeDocument/2006/relationships/image" Target="../media/image2.tif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tiff"/><Relationship Id="rId3" Type="http://schemas.openxmlformats.org/officeDocument/2006/relationships/image" Target="../media/image21.tiff"/><Relationship Id="rId7" Type="http://schemas.openxmlformats.org/officeDocument/2006/relationships/image" Target="../media/image2.tiff"/><Relationship Id="rId12" Type="http://schemas.openxmlformats.org/officeDocument/2006/relationships/image" Target="../media/image3.jp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4.jpeg"/><Relationship Id="rId11" Type="http://schemas.openxmlformats.org/officeDocument/2006/relationships/image" Target="../media/image27.tiff"/><Relationship Id="rId5" Type="http://schemas.openxmlformats.org/officeDocument/2006/relationships/image" Target="../media/image23.tiff"/><Relationship Id="rId10" Type="http://schemas.openxmlformats.org/officeDocument/2006/relationships/image" Target="../media/image26.tiff"/><Relationship Id="rId4" Type="http://schemas.openxmlformats.org/officeDocument/2006/relationships/image" Target="../media/image22.tiff"/><Relationship Id="rId9" Type="http://schemas.openxmlformats.org/officeDocument/2006/relationships/image" Target="../media/image25.tif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8.tiff"/><Relationship Id="rId5" Type="http://schemas.openxmlformats.org/officeDocument/2006/relationships/image" Target="../media/image3.jpg"/><Relationship Id="rId4" Type="http://schemas.openxmlformats.org/officeDocument/2006/relationships/image" Target="../media/image5.tiff"/></Relationships>
</file>

<file path=ppt/slides/_rels/slide24.xml.rels><?xml version="1.0" encoding="UTF-8" standalone="yes"?>
<Relationships xmlns="http://schemas.openxmlformats.org/package/2006/relationships"><Relationship Id="rId8" Type="http://schemas.microsoft.com/office/2007/relationships/hdphoto" Target="../media/hdphoto3.wdp"/><Relationship Id="rId3" Type="http://schemas.openxmlformats.org/officeDocument/2006/relationships/image" Target="../media/image29.tiff"/><Relationship Id="rId7" Type="http://schemas.openxmlformats.org/officeDocument/2006/relationships/image" Target="../media/image30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jpg"/><Relationship Id="rId11" Type="http://schemas.openxmlformats.org/officeDocument/2006/relationships/image" Target="../media/image32.emf"/><Relationship Id="rId5" Type="http://schemas.openxmlformats.org/officeDocument/2006/relationships/image" Target="../media/image5.tiff"/><Relationship Id="rId10" Type="http://schemas.microsoft.com/office/2007/relationships/hdphoto" Target="../media/hdphoto4.wdp"/><Relationship Id="rId4" Type="http://schemas.openxmlformats.org/officeDocument/2006/relationships/image" Target="../media/image2.tiff"/><Relationship Id="rId9" Type="http://schemas.openxmlformats.org/officeDocument/2006/relationships/image" Target="../media/image31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g"/><Relationship Id="rId4" Type="http://schemas.openxmlformats.org/officeDocument/2006/relationships/image" Target="../media/image5.tiff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3.jpeg"/><Relationship Id="rId5" Type="http://schemas.openxmlformats.org/officeDocument/2006/relationships/image" Target="../media/image3.jpg"/><Relationship Id="rId4" Type="http://schemas.openxmlformats.org/officeDocument/2006/relationships/image" Target="../media/image5.tiff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tif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tif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tif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jpg"/><Relationship Id="rId5" Type="http://schemas.openxmlformats.org/officeDocument/2006/relationships/image" Target="../media/image6.jpeg"/><Relationship Id="rId4" Type="http://schemas.openxmlformats.org/officeDocument/2006/relationships/image" Target="../media/image5.tif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jpeg"/><Relationship Id="rId4" Type="http://schemas.openxmlformats.org/officeDocument/2006/relationships/image" Target="../media/image5.tif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g"/><Relationship Id="rId4" Type="http://schemas.openxmlformats.org/officeDocument/2006/relationships/image" Target="../media/image5.tif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www.haute-savoie.gouv.fr/Actions-de-l-Etat/Vos-loisirs/Lacs-et-cours-d-eau/Vos-loisirs-sur-le-lac-Leman-et-ses-rives/Naviguer-sur-le-lac-Leman#rnl" TargetMode="External"/><Relationship Id="rId5" Type="http://schemas.openxmlformats.org/officeDocument/2006/relationships/image" Target="../media/image3.jpg"/><Relationship Id="rId4" Type="http://schemas.openxmlformats.org/officeDocument/2006/relationships/image" Target="../media/image5.tif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g"/><Relationship Id="rId4" Type="http://schemas.openxmlformats.org/officeDocument/2006/relationships/image" Target="../media/image5.tif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jpeg"/><Relationship Id="rId5" Type="http://schemas.openxmlformats.org/officeDocument/2006/relationships/image" Target="../media/image3.jpg"/><Relationship Id="rId4" Type="http://schemas.openxmlformats.org/officeDocument/2006/relationships/image" Target="../media/image5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>
            <a:extLst>
              <a:ext uri="{FF2B5EF4-FFF2-40B4-BE49-F238E27FC236}">
                <a16:creationId xmlns:a16="http://schemas.microsoft.com/office/drawing/2014/main" id="{2E3B5D1A-1F72-0E4D-A790-691A6F446DF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7138" y="112890"/>
            <a:ext cx="9919188" cy="6468798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0671C2EE-388A-484E-AB98-79BC00CFC93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37138" y="2239107"/>
            <a:ext cx="9917723" cy="872271"/>
          </a:xfrm>
          <a:solidFill>
            <a:schemeClr val="bg1">
              <a:alpha val="33000"/>
            </a:schemeClr>
          </a:solidFill>
        </p:spPr>
        <p:txBody>
          <a:bodyPr>
            <a:normAutofit fontScale="90000"/>
          </a:bodyPr>
          <a:lstStyle/>
          <a:p>
            <a:r>
              <a:rPr lang="en-GB" b="1" dirty="0">
                <a:solidFill>
                  <a:srgbClr val="FF0000"/>
                </a:solidFill>
              </a:rPr>
              <a:t>Navigation rules on Swiss lakes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73CAEB52-7CA9-9042-8D1E-AFD504526E0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>
                <a:solidFill>
                  <a:schemeClr val="bg1"/>
                </a:solidFill>
              </a:rPr>
              <a:t>Michel Chevallier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63075409-A50F-C649-BBB4-6980097066F6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48211" y="6058961"/>
            <a:ext cx="763465" cy="799039"/>
          </a:xfrm>
          <a:prstGeom prst="rect">
            <a:avLst/>
          </a:prstGeom>
        </p:spPr>
      </p:pic>
      <p:sp>
        <p:nvSpPr>
          <p:cNvPr id="5" name="ZoneTexte 4">
            <a:extLst>
              <a:ext uri="{FF2B5EF4-FFF2-40B4-BE49-F238E27FC236}">
                <a16:creationId xmlns:a16="http://schemas.microsoft.com/office/drawing/2014/main" id="{21313553-C3C6-7F46-BC21-A6EE800610D0}"/>
              </a:ext>
            </a:extLst>
          </p:cNvPr>
          <p:cNvSpPr txBox="1"/>
          <p:nvPr/>
        </p:nvSpPr>
        <p:spPr>
          <a:xfrm>
            <a:off x="2015933" y="6581001"/>
            <a:ext cx="613116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/>
              <a:t>Michel Chevallier - Navigation rules on Swiss lakes – YCC - 2025</a:t>
            </a:r>
          </a:p>
        </p:txBody>
      </p:sp>
    </p:spTree>
    <p:extLst>
      <p:ext uri="{BB962C8B-B14F-4D97-AF65-F5344CB8AC3E}">
        <p14:creationId xmlns:p14="http://schemas.microsoft.com/office/powerpoint/2010/main" val="378612180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id="{63075409-A50F-C649-BBB4-6980097066F6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08485" y="6041599"/>
            <a:ext cx="763465" cy="799039"/>
          </a:xfrm>
          <a:prstGeom prst="rect">
            <a:avLst/>
          </a:prstGeom>
        </p:spPr>
      </p:pic>
      <p:sp>
        <p:nvSpPr>
          <p:cNvPr id="5" name="ZoneTexte 4">
            <a:extLst>
              <a:ext uri="{FF2B5EF4-FFF2-40B4-BE49-F238E27FC236}">
                <a16:creationId xmlns:a16="http://schemas.microsoft.com/office/drawing/2014/main" id="{21313553-C3C6-7F46-BC21-A6EE800610D0}"/>
              </a:ext>
            </a:extLst>
          </p:cNvPr>
          <p:cNvSpPr txBox="1"/>
          <p:nvPr/>
        </p:nvSpPr>
        <p:spPr>
          <a:xfrm>
            <a:off x="1831768" y="6539483"/>
            <a:ext cx="613116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/>
              <a:t>Michel Chevallier - Navigation rules on Swiss lakes – YCC – 2025 – 9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95F51B28-2CE9-824D-A629-43CEB92D8F70}"/>
              </a:ext>
            </a:extLst>
          </p:cNvPr>
          <p:cNvSpPr txBox="1"/>
          <p:nvPr/>
        </p:nvSpPr>
        <p:spPr>
          <a:xfrm>
            <a:off x="1030168" y="99372"/>
            <a:ext cx="91902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600" b="1" dirty="0">
                <a:solidFill>
                  <a:schemeClr val="accent1">
                    <a:lumMod val="50000"/>
                  </a:schemeClr>
                </a:solidFill>
              </a:rPr>
              <a:t>Priority rules between sailing boats</a:t>
            </a:r>
            <a:endParaRPr lang="en-GB" dirty="0"/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2CEAB151-0D0B-8B4F-9E70-C923D018989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139322" y="-10956"/>
            <a:ext cx="636090" cy="6827438"/>
          </a:xfrm>
          <a:prstGeom prst="rect">
            <a:avLst/>
          </a:prstGeom>
        </p:spPr>
      </p:pic>
      <p:sp>
        <p:nvSpPr>
          <p:cNvPr id="16" name="ZoneTexte 15">
            <a:extLst>
              <a:ext uri="{FF2B5EF4-FFF2-40B4-BE49-F238E27FC236}">
                <a16:creationId xmlns:a16="http://schemas.microsoft.com/office/drawing/2014/main" id="{037840EA-39CC-3646-B4ED-BC8D9CFF6977}"/>
              </a:ext>
            </a:extLst>
          </p:cNvPr>
          <p:cNvSpPr txBox="1"/>
          <p:nvPr/>
        </p:nvSpPr>
        <p:spPr>
          <a:xfrm>
            <a:off x="612512" y="745703"/>
            <a:ext cx="11216815" cy="29084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Aft>
                <a:spcPts val="600"/>
              </a:spcAft>
              <a:buSzPct val="150000"/>
              <a:buBlip>
                <a:blip r:embed="rId5"/>
              </a:buBlip>
            </a:pPr>
            <a:r>
              <a:rPr lang="en-US" sz="2400" dirty="0"/>
              <a:t>Right-of-way between sailing boats is decided on the basis of the wind direction</a:t>
            </a:r>
            <a:endParaRPr lang="fr-CH" sz="2400" dirty="0"/>
          </a:p>
          <a:p>
            <a:pPr marL="800100" lvl="1" indent="-342900">
              <a:spcAft>
                <a:spcPts val="600"/>
              </a:spcAft>
              <a:buSzPct val="150000"/>
              <a:buBlip>
                <a:blip r:embed="rId5"/>
              </a:buBlip>
            </a:pPr>
            <a:r>
              <a:rPr lang="en-US" sz="2400" dirty="0">
                <a:solidFill>
                  <a:srgbClr val="FF0000"/>
                </a:solidFill>
              </a:rPr>
              <a:t>Port tack: wind from port – the color red is associated with port (French : </a:t>
            </a:r>
            <a:r>
              <a:rPr lang="en-US" sz="2400" dirty="0" err="1">
                <a:solidFill>
                  <a:srgbClr val="FF0000"/>
                </a:solidFill>
              </a:rPr>
              <a:t>babord</a:t>
            </a:r>
            <a:r>
              <a:rPr lang="en-US" sz="2400" dirty="0">
                <a:solidFill>
                  <a:srgbClr val="FF0000"/>
                </a:solidFill>
              </a:rPr>
              <a:t>)</a:t>
            </a:r>
            <a:endParaRPr lang="fr-CH" sz="2400" dirty="0">
              <a:solidFill>
                <a:srgbClr val="FF0000"/>
              </a:solidFill>
            </a:endParaRPr>
          </a:p>
          <a:p>
            <a:pPr marL="800100" lvl="1" indent="-342900">
              <a:spcAft>
                <a:spcPts val="600"/>
              </a:spcAft>
              <a:buSzPct val="150000"/>
              <a:buBlip>
                <a:blip r:embed="rId5"/>
              </a:buBlip>
            </a:pPr>
            <a:r>
              <a:rPr lang="en-US" sz="2400" dirty="0">
                <a:solidFill>
                  <a:srgbClr val="00B050"/>
                </a:solidFill>
              </a:rPr>
              <a:t>Starboard tack: wind from starboard – the color green is associated with starboard (French: </a:t>
            </a:r>
            <a:r>
              <a:rPr lang="en-US" sz="2400" dirty="0" err="1">
                <a:solidFill>
                  <a:srgbClr val="00B050"/>
                </a:solidFill>
              </a:rPr>
              <a:t>tribord</a:t>
            </a:r>
            <a:r>
              <a:rPr lang="en-US" sz="2400" dirty="0">
                <a:solidFill>
                  <a:srgbClr val="00B050"/>
                </a:solidFill>
              </a:rPr>
              <a:t>)</a:t>
            </a:r>
          </a:p>
          <a:p>
            <a:pPr marL="342900" indent="-342900">
              <a:spcAft>
                <a:spcPts val="600"/>
              </a:spcAft>
              <a:buSzPct val="150000"/>
              <a:buBlip>
                <a:blip r:embed="rId5"/>
              </a:buBlip>
            </a:pPr>
            <a:r>
              <a:rPr lang="en-US" sz="2400" dirty="0"/>
              <a:t>When these boats meet, the boat receiving wind</a:t>
            </a:r>
            <a:br>
              <a:rPr lang="en-US" sz="2400" dirty="0"/>
            </a:br>
            <a:r>
              <a:rPr lang="en-US" sz="2400" dirty="0"/>
              <a:t>by starboard (</a:t>
            </a:r>
            <a:r>
              <a:rPr lang="en-US" sz="2400" b="1" dirty="0"/>
              <a:t>A</a:t>
            </a:r>
            <a:r>
              <a:rPr lang="en-US" sz="2400" dirty="0"/>
              <a:t>) has priority over </a:t>
            </a:r>
            <a:r>
              <a:rPr lang="en-US" sz="2400" b="1" dirty="0"/>
              <a:t>B</a:t>
            </a:r>
            <a:r>
              <a:rPr lang="en-US" sz="2400" dirty="0"/>
              <a:t>. B must tack or</a:t>
            </a:r>
            <a:br>
              <a:rPr lang="en-US" sz="2400" dirty="0"/>
            </a:br>
            <a:r>
              <a:rPr lang="en-US" sz="2400" dirty="0"/>
              <a:t>bear away to let A pass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BD73DFFD-B738-CA4F-926F-E91467694D84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02578" y="2053753"/>
            <a:ext cx="2540000" cy="1689100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52AB6FA5-FC82-A649-BA6E-5EC7F76D956E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763633" y="3867398"/>
            <a:ext cx="1817889" cy="1561129"/>
          </a:xfrm>
          <a:prstGeom prst="rect">
            <a:avLst/>
          </a:prstGeom>
        </p:spPr>
      </p:pic>
      <p:sp>
        <p:nvSpPr>
          <p:cNvPr id="10" name="ZoneTexte 9">
            <a:extLst>
              <a:ext uri="{FF2B5EF4-FFF2-40B4-BE49-F238E27FC236}">
                <a16:creationId xmlns:a16="http://schemas.microsoft.com/office/drawing/2014/main" id="{D143ADB1-E2C0-284F-AF58-0D5E0CD16815}"/>
              </a:ext>
            </a:extLst>
          </p:cNvPr>
          <p:cNvSpPr txBox="1"/>
          <p:nvPr/>
        </p:nvSpPr>
        <p:spPr>
          <a:xfrm>
            <a:off x="8402578" y="5521124"/>
            <a:ext cx="290590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i="1" dirty="0"/>
              <a:t>Two different depictions of starboard tack vs port tack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E5965AB1-3645-ED4A-8091-6AFEB88F152F}"/>
              </a:ext>
            </a:extLst>
          </p:cNvPr>
          <p:cNvSpPr txBox="1"/>
          <p:nvPr/>
        </p:nvSpPr>
        <p:spPr>
          <a:xfrm>
            <a:off x="10220467" y="2436638"/>
            <a:ext cx="4536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/>
              <a:t>A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0D224E9C-9627-204C-A97B-B6E35EAA39B3}"/>
              </a:ext>
            </a:extLst>
          </p:cNvPr>
          <p:cNvSpPr txBox="1"/>
          <p:nvPr/>
        </p:nvSpPr>
        <p:spPr>
          <a:xfrm>
            <a:off x="8712699" y="2436638"/>
            <a:ext cx="4536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>
                <a:solidFill>
                  <a:schemeClr val="bg1"/>
                </a:solidFill>
              </a:rPr>
              <a:t>B</a:t>
            </a:r>
          </a:p>
        </p:txBody>
      </p:sp>
    </p:spTree>
    <p:extLst>
      <p:ext uri="{BB962C8B-B14F-4D97-AF65-F5344CB8AC3E}">
        <p14:creationId xmlns:p14="http://schemas.microsoft.com/office/powerpoint/2010/main" val="239707499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id="{63075409-A50F-C649-BBB4-6980097066F6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08485" y="6041599"/>
            <a:ext cx="763465" cy="799039"/>
          </a:xfrm>
          <a:prstGeom prst="rect">
            <a:avLst/>
          </a:prstGeom>
        </p:spPr>
      </p:pic>
      <p:sp>
        <p:nvSpPr>
          <p:cNvPr id="5" name="ZoneTexte 4">
            <a:extLst>
              <a:ext uri="{FF2B5EF4-FFF2-40B4-BE49-F238E27FC236}">
                <a16:creationId xmlns:a16="http://schemas.microsoft.com/office/drawing/2014/main" id="{21313553-C3C6-7F46-BC21-A6EE800610D0}"/>
              </a:ext>
            </a:extLst>
          </p:cNvPr>
          <p:cNvSpPr txBox="1"/>
          <p:nvPr/>
        </p:nvSpPr>
        <p:spPr>
          <a:xfrm>
            <a:off x="1831768" y="6539483"/>
            <a:ext cx="613116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/>
              <a:t>Michel Chevallier - Navigation rules on Swiss lakes – YCC – 2025 – 10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95F51B28-2CE9-824D-A629-43CEB92D8F70}"/>
              </a:ext>
            </a:extLst>
          </p:cNvPr>
          <p:cNvSpPr txBox="1"/>
          <p:nvPr/>
        </p:nvSpPr>
        <p:spPr>
          <a:xfrm>
            <a:off x="972293" y="87797"/>
            <a:ext cx="104750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600" b="1" dirty="0">
                <a:solidFill>
                  <a:schemeClr val="accent1">
                    <a:lumMod val="50000"/>
                  </a:schemeClr>
                </a:solidFill>
              </a:rPr>
              <a:t>Priority rules between sailing boats - examples</a:t>
            </a:r>
            <a:endParaRPr lang="en-GB" dirty="0"/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2CEAB151-0D0B-8B4F-9E70-C923D018989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139322" y="-10956"/>
            <a:ext cx="636090" cy="6827438"/>
          </a:xfrm>
          <a:prstGeom prst="rect">
            <a:avLst/>
          </a:prstGeom>
        </p:spPr>
      </p:pic>
      <p:sp>
        <p:nvSpPr>
          <p:cNvPr id="15" name="ZoneTexte 14">
            <a:extLst>
              <a:ext uri="{FF2B5EF4-FFF2-40B4-BE49-F238E27FC236}">
                <a16:creationId xmlns:a16="http://schemas.microsoft.com/office/drawing/2014/main" id="{0D224E9C-9627-204C-A97B-B6E35EAA39B3}"/>
              </a:ext>
            </a:extLst>
          </p:cNvPr>
          <p:cNvSpPr txBox="1"/>
          <p:nvPr/>
        </p:nvSpPr>
        <p:spPr>
          <a:xfrm>
            <a:off x="8712699" y="2436638"/>
            <a:ext cx="4536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>
                <a:solidFill>
                  <a:schemeClr val="bg1"/>
                </a:solidFill>
              </a:rPr>
              <a:t>B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94FFF5A6-53B9-5F4A-AE50-EA49996B4CB0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781803" y="856527"/>
            <a:ext cx="6157733" cy="4754944"/>
          </a:xfrm>
          <a:prstGeom prst="rect">
            <a:avLst/>
          </a:prstGeom>
        </p:spPr>
      </p:pic>
      <p:sp>
        <p:nvSpPr>
          <p:cNvPr id="9" name="ZoneTexte 8">
            <a:extLst>
              <a:ext uri="{FF2B5EF4-FFF2-40B4-BE49-F238E27FC236}">
                <a16:creationId xmlns:a16="http://schemas.microsoft.com/office/drawing/2014/main" id="{ABE9BDF1-36BE-434C-8037-603DDD845B4D}"/>
              </a:ext>
            </a:extLst>
          </p:cNvPr>
          <p:cNvSpPr txBox="1"/>
          <p:nvPr/>
        </p:nvSpPr>
        <p:spPr>
          <a:xfrm>
            <a:off x="2747078" y="5810766"/>
            <a:ext cx="773188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Who has priority: the white or the red spinnaker?</a:t>
            </a:r>
          </a:p>
        </p:txBody>
      </p:sp>
    </p:spTree>
    <p:extLst>
      <p:ext uri="{BB962C8B-B14F-4D97-AF65-F5344CB8AC3E}">
        <p14:creationId xmlns:p14="http://schemas.microsoft.com/office/powerpoint/2010/main" val="136646305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id="{63075409-A50F-C649-BBB4-6980097066F6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08485" y="6041599"/>
            <a:ext cx="763465" cy="799039"/>
          </a:xfrm>
          <a:prstGeom prst="rect">
            <a:avLst/>
          </a:prstGeom>
        </p:spPr>
      </p:pic>
      <p:sp>
        <p:nvSpPr>
          <p:cNvPr id="5" name="ZoneTexte 4">
            <a:extLst>
              <a:ext uri="{FF2B5EF4-FFF2-40B4-BE49-F238E27FC236}">
                <a16:creationId xmlns:a16="http://schemas.microsoft.com/office/drawing/2014/main" id="{21313553-C3C6-7F46-BC21-A6EE800610D0}"/>
              </a:ext>
            </a:extLst>
          </p:cNvPr>
          <p:cNvSpPr txBox="1"/>
          <p:nvPr/>
        </p:nvSpPr>
        <p:spPr>
          <a:xfrm>
            <a:off x="1831768" y="6539483"/>
            <a:ext cx="613116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/>
              <a:t>Michel Chevallier - Navigation rules on Swiss lakes – YCC – 2025 – 11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95F51B28-2CE9-824D-A629-43CEB92D8F70}"/>
              </a:ext>
            </a:extLst>
          </p:cNvPr>
          <p:cNvSpPr txBox="1"/>
          <p:nvPr/>
        </p:nvSpPr>
        <p:spPr>
          <a:xfrm>
            <a:off x="972293" y="87797"/>
            <a:ext cx="104750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600" b="1" dirty="0">
                <a:solidFill>
                  <a:schemeClr val="accent1">
                    <a:lumMod val="50000"/>
                  </a:schemeClr>
                </a:solidFill>
              </a:rPr>
              <a:t>Priority rules between sailing boats</a:t>
            </a:r>
            <a:endParaRPr lang="en-GB" dirty="0"/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2CEAB151-0D0B-8B4F-9E70-C923D018989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139322" y="-10956"/>
            <a:ext cx="636090" cy="6827438"/>
          </a:xfrm>
          <a:prstGeom prst="rect">
            <a:avLst/>
          </a:prstGeom>
        </p:spPr>
      </p:pic>
      <p:sp>
        <p:nvSpPr>
          <p:cNvPr id="15" name="ZoneTexte 14">
            <a:extLst>
              <a:ext uri="{FF2B5EF4-FFF2-40B4-BE49-F238E27FC236}">
                <a16:creationId xmlns:a16="http://schemas.microsoft.com/office/drawing/2014/main" id="{0D224E9C-9627-204C-A97B-B6E35EAA39B3}"/>
              </a:ext>
            </a:extLst>
          </p:cNvPr>
          <p:cNvSpPr txBox="1"/>
          <p:nvPr/>
        </p:nvSpPr>
        <p:spPr>
          <a:xfrm>
            <a:off x="8712699" y="2436638"/>
            <a:ext cx="4536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>
                <a:solidFill>
                  <a:schemeClr val="bg1"/>
                </a:solidFill>
              </a:rPr>
              <a:t>B</a:t>
            </a: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0C521AFC-42FD-564C-8E7E-0569323EBC12}"/>
              </a:ext>
            </a:extLst>
          </p:cNvPr>
          <p:cNvSpPr txBox="1"/>
          <p:nvPr/>
        </p:nvSpPr>
        <p:spPr>
          <a:xfrm>
            <a:off x="1539453" y="868097"/>
            <a:ext cx="8646269" cy="56630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600"/>
              </a:spcAft>
              <a:buSzPct val="150000"/>
              <a:buBlip>
                <a:blip r:embed="rId5"/>
              </a:buBlip>
            </a:pPr>
            <a:r>
              <a:rPr lang="en-US" sz="2400" dirty="0"/>
              <a:t>What happens when 2 boats sail in the same direction?</a:t>
            </a:r>
            <a:endParaRPr lang="fr-CH" sz="2400" dirty="0"/>
          </a:p>
          <a:p>
            <a:pPr marL="285750" indent="-285750">
              <a:buSzPct val="150000"/>
              <a:buBlip>
                <a:blip r:embed="rId5"/>
              </a:buBlip>
            </a:pPr>
            <a:r>
              <a:rPr lang="en-US" sz="2400" dirty="0"/>
              <a:t>The one leeward (furthest from the wind) has priority</a:t>
            </a:r>
          </a:p>
          <a:p>
            <a:pPr marL="285750" indent="-285750">
              <a:spcAft>
                <a:spcPts val="600"/>
              </a:spcAft>
              <a:buSzPct val="150000"/>
              <a:buBlip>
                <a:blip r:embed="rId5"/>
              </a:buBlip>
            </a:pPr>
            <a:endParaRPr lang="en-US" sz="2400" dirty="0"/>
          </a:p>
          <a:p>
            <a:pPr marL="285750" indent="-285750">
              <a:spcAft>
                <a:spcPts val="600"/>
              </a:spcAft>
              <a:buSzPct val="150000"/>
              <a:buBlip>
                <a:blip r:embed="rId5"/>
              </a:buBlip>
            </a:pPr>
            <a:endParaRPr lang="en-US" sz="2400" dirty="0"/>
          </a:p>
          <a:p>
            <a:pPr marL="285750" indent="-285750">
              <a:spcAft>
                <a:spcPts val="600"/>
              </a:spcAft>
              <a:buSzPct val="150000"/>
              <a:buBlip>
                <a:blip r:embed="rId5"/>
              </a:buBlip>
            </a:pPr>
            <a:endParaRPr lang="en-US" sz="2400" dirty="0"/>
          </a:p>
          <a:p>
            <a:pPr marL="285750" indent="-285750">
              <a:spcAft>
                <a:spcPts val="600"/>
              </a:spcAft>
              <a:buSzPct val="150000"/>
              <a:buBlip>
                <a:blip r:embed="rId5"/>
              </a:buBlip>
            </a:pPr>
            <a:endParaRPr lang="en-US" sz="2400" dirty="0"/>
          </a:p>
          <a:p>
            <a:pPr marL="285750" indent="-285750">
              <a:spcAft>
                <a:spcPts val="600"/>
              </a:spcAft>
              <a:buSzPct val="150000"/>
              <a:buBlip>
                <a:blip r:embed="rId5"/>
              </a:buBlip>
            </a:pPr>
            <a:endParaRPr lang="en-US" sz="2400" dirty="0"/>
          </a:p>
          <a:p>
            <a:pPr marL="285750" indent="-285750">
              <a:spcAft>
                <a:spcPts val="600"/>
              </a:spcAft>
              <a:buSzPct val="150000"/>
              <a:buBlip>
                <a:blip r:embed="rId5"/>
              </a:buBlip>
            </a:pPr>
            <a:endParaRPr lang="en-US" sz="2400" dirty="0"/>
          </a:p>
          <a:p>
            <a:pPr marL="285750" indent="-285750">
              <a:spcAft>
                <a:spcPts val="600"/>
              </a:spcAft>
              <a:buSzPct val="150000"/>
              <a:buBlip>
                <a:blip r:embed="rId5"/>
              </a:buBlip>
            </a:pPr>
            <a:endParaRPr lang="en-US" sz="2400" dirty="0"/>
          </a:p>
          <a:p>
            <a:pPr marL="285750" indent="-285750">
              <a:spcAft>
                <a:spcPts val="600"/>
              </a:spcAft>
              <a:buSzPct val="150000"/>
              <a:buBlip>
                <a:blip r:embed="rId5"/>
              </a:buBlip>
            </a:pPr>
            <a:endParaRPr lang="en-US" sz="2400" dirty="0"/>
          </a:p>
          <a:p>
            <a:pPr marL="285750" indent="-285750">
              <a:spcAft>
                <a:spcPts val="600"/>
              </a:spcAft>
              <a:buSzPct val="150000"/>
              <a:buBlip>
                <a:blip r:embed="rId5"/>
              </a:buBlip>
            </a:pPr>
            <a:endParaRPr lang="en-US" sz="2400" dirty="0"/>
          </a:p>
          <a:p>
            <a:pPr marL="285750" indent="-285750">
              <a:spcAft>
                <a:spcPts val="600"/>
              </a:spcAft>
              <a:buSzPct val="150000"/>
              <a:buBlip>
                <a:blip r:embed="rId5"/>
              </a:buBlip>
            </a:pPr>
            <a:r>
              <a:rPr lang="en-US" sz="2400" dirty="0"/>
              <a:t>Rationale: the windward boat has more space to maneuver</a:t>
            </a:r>
            <a:br>
              <a:rPr lang="en-US" sz="2400" dirty="0"/>
            </a:br>
            <a:r>
              <a:rPr lang="en-US" sz="2400" dirty="0"/>
              <a:t>and can do so without endangering the other boat</a:t>
            </a:r>
            <a:endParaRPr lang="en-GB" dirty="0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5D38399F-E7DA-DE40-9F52-761EA71076E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736502" y="1904196"/>
            <a:ext cx="7429871" cy="36365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334784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id="{63075409-A50F-C649-BBB4-6980097066F6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08485" y="6041599"/>
            <a:ext cx="763465" cy="799039"/>
          </a:xfrm>
          <a:prstGeom prst="rect">
            <a:avLst/>
          </a:prstGeom>
        </p:spPr>
      </p:pic>
      <p:sp>
        <p:nvSpPr>
          <p:cNvPr id="5" name="ZoneTexte 4">
            <a:extLst>
              <a:ext uri="{FF2B5EF4-FFF2-40B4-BE49-F238E27FC236}">
                <a16:creationId xmlns:a16="http://schemas.microsoft.com/office/drawing/2014/main" id="{21313553-C3C6-7F46-BC21-A6EE800610D0}"/>
              </a:ext>
            </a:extLst>
          </p:cNvPr>
          <p:cNvSpPr txBox="1"/>
          <p:nvPr/>
        </p:nvSpPr>
        <p:spPr>
          <a:xfrm>
            <a:off x="1831768" y="6539483"/>
            <a:ext cx="613116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/>
              <a:t>Michel Chevallier - Navigation rules on Swiss lakes – YCC – 2025 – 12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95F51B28-2CE9-824D-A629-43CEB92D8F70}"/>
              </a:ext>
            </a:extLst>
          </p:cNvPr>
          <p:cNvSpPr txBox="1"/>
          <p:nvPr/>
        </p:nvSpPr>
        <p:spPr>
          <a:xfrm>
            <a:off x="972293" y="87797"/>
            <a:ext cx="104750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600" b="1" dirty="0">
                <a:solidFill>
                  <a:schemeClr val="accent1">
                    <a:lumMod val="50000"/>
                  </a:schemeClr>
                </a:solidFill>
              </a:rPr>
              <a:t>Priority rules between sailing boats - examples</a:t>
            </a:r>
            <a:endParaRPr lang="en-GB" dirty="0"/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2CEAB151-0D0B-8B4F-9E70-C923D018989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139322" y="-10956"/>
            <a:ext cx="636090" cy="6827438"/>
          </a:xfrm>
          <a:prstGeom prst="rect">
            <a:avLst/>
          </a:prstGeom>
        </p:spPr>
      </p:pic>
      <p:sp>
        <p:nvSpPr>
          <p:cNvPr id="15" name="ZoneTexte 14">
            <a:extLst>
              <a:ext uri="{FF2B5EF4-FFF2-40B4-BE49-F238E27FC236}">
                <a16:creationId xmlns:a16="http://schemas.microsoft.com/office/drawing/2014/main" id="{0D224E9C-9627-204C-A97B-B6E35EAA39B3}"/>
              </a:ext>
            </a:extLst>
          </p:cNvPr>
          <p:cNvSpPr txBox="1"/>
          <p:nvPr/>
        </p:nvSpPr>
        <p:spPr>
          <a:xfrm>
            <a:off x="8712699" y="2436638"/>
            <a:ext cx="4536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>
                <a:solidFill>
                  <a:schemeClr val="bg1"/>
                </a:solidFill>
              </a:rPr>
              <a:t>B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ABE9BDF1-36BE-434C-8037-603DDD845B4D}"/>
              </a:ext>
            </a:extLst>
          </p:cNvPr>
          <p:cNvSpPr txBox="1"/>
          <p:nvPr/>
        </p:nvSpPr>
        <p:spPr>
          <a:xfrm>
            <a:off x="2747078" y="5961241"/>
            <a:ext cx="773188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Who has priority: </a:t>
            </a:r>
            <a:r>
              <a:rPr lang="en-GB" sz="2400" dirty="0" err="1"/>
              <a:t>Nr</a:t>
            </a:r>
            <a:r>
              <a:rPr lang="en-GB" sz="2400" dirty="0"/>
              <a:t> 11 (A)  or </a:t>
            </a:r>
            <a:r>
              <a:rPr lang="en-GB" sz="2400" dirty="0" err="1"/>
              <a:t>Nr</a:t>
            </a:r>
            <a:r>
              <a:rPr lang="en-GB" sz="2400" dirty="0"/>
              <a:t> 12 (B)?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6D343C0B-FA49-C84F-93D5-6D08470F91FA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25700" y="1035050"/>
            <a:ext cx="7340600" cy="4787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296678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id="{63075409-A50F-C649-BBB4-6980097066F6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08485" y="6041599"/>
            <a:ext cx="763465" cy="799039"/>
          </a:xfrm>
          <a:prstGeom prst="rect">
            <a:avLst/>
          </a:prstGeom>
        </p:spPr>
      </p:pic>
      <p:sp>
        <p:nvSpPr>
          <p:cNvPr id="5" name="ZoneTexte 4">
            <a:extLst>
              <a:ext uri="{FF2B5EF4-FFF2-40B4-BE49-F238E27FC236}">
                <a16:creationId xmlns:a16="http://schemas.microsoft.com/office/drawing/2014/main" id="{21313553-C3C6-7F46-BC21-A6EE800610D0}"/>
              </a:ext>
            </a:extLst>
          </p:cNvPr>
          <p:cNvSpPr txBox="1"/>
          <p:nvPr/>
        </p:nvSpPr>
        <p:spPr>
          <a:xfrm>
            <a:off x="1831768" y="6539483"/>
            <a:ext cx="613116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/>
              <a:t>Michel Chevallier - Navigation rules on Swiss lakes – YCC – 2025 – 13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95F51B28-2CE9-824D-A629-43CEB92D8F70}"/>
              </a:ext>
            </a:extLst>
          </p:cNvPr>
          <p:cNvSpPr txBox="1"/>
          <p:nvPr/>
        </p:nvSpPr>
        <p:spPr>
          <a:xfrm>
            <a:off x="972293" y="87797"/>
            <a:ext cx="104750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600" b="1" dirty="0">
                <a:solidFill>
                  <a:schemeClr val="accent1">
                    <a:lumMod val="50000"/>
                  </a:schemeClr>
                </a:solidFill>
              </a:rPr>
              <a:t>Priority rules between sailing boats - examples</a:t>
            </a:r>
            <a:endParaRPr lang="en-GB" dirty="0"/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2CEAB151-0D0B-8B4F-9E70-C923D018989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139322" y="-10956"/>
            <a:ext cx="636090" cy="6827438"/>
          </a:xfrm>
          <a:prstGeom prst="rect">
            <a:avLst/>
          </a:prstGeom>
        </p:spPr>
      </p:pic>
      <p:sp>
        <p:nvSpPr>
          <p:cNvPr id="15" name="ZoneTexte 14">
            <a:extLst>
              <a:ext uri="{FF2B5EF4-FFF2-40B4-BE49-F238E27FC236}">
                <a16:creationId xmlns:a16="http://schemas.microsoft.com/office/drawing/2014/main" id="{0D224E9C-9627-204C-A97B-B6E35EAA39B3}"/>
              </a:ext>
            </a:extLst>
          </p:cNvPr>
          <p:cNvSpPr txBox="1"/>
          <p:nvPr/>
        </p:nvSpPr>
        <p:spPr>
          <a:xfrm>
            <a:off x="8712699" y="2436638"/>
            <a:ext cx="4536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>
                <a:solidFill>
                  <a:schemeClr val="bg1"/>
                </a:solidFill>
              </a:rPr>
              <a:t>B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ABE9BDF1-36BE-434C-8037-603DDD845B4D}"/>
              </a:ext>
            </a:extLst>
          </p:cNvPr>
          <p:cNvSpPr txBox="1"/>
          <p:nvPr/>
        </p:nvSpPr>
        <p:spPr>
          <a:xfrm>
            <a:off x="2747078" y="5961241"/>
            <a:ext cx="773188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Who has priority: the blue or the white hull?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DECF9766-8CDB-0C43-9FF6-DC0755F84E57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97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47912" y="831286"/>
            <a:ext cx="6718461" cy="50443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802960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id="{63075409-A50F-C649-BBB4-6980097066F6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08485" y="6041599"/>
            <a:ext cx="763465" cy="799039"/>
          </a:xfrm>
          <a:prstGeom prst="rect">
            <a:avLst/>
          </a:prstGeom>
        </p:spPr>
      </p:pic>
      <p:sp>
        <p:nvSpPr>
          <p:cNvPr id="5" name="ZoneTexte 4">
            <a:extLst>
              <a:ext uri="{FF2B5EF4-FFF2-40B4-BE49-F238E27FC236}">
                <a16:creationId xmlns:a16="http://schemas.microsoft.com/office/drawing/2014/main" id="{21313553-C3C6-7F46-BC21-A6EE800610D0}"/>
              </a:ext>
            </a:extLst>
          </p:cNvPr>
          <p:cNvSpPr txBox="1"/>
          <p:nvPr/>
        </p:nvSpPr>
        <p:spPr>
          <a:xfrm>
            <a:off x="1831768" y="6539483"/>
            <a:ext cx="613116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/>
              <a:t>Michel Chevallier - Navigation rules on Swiss lakes – YCC – 2025 – 14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95F51B28-2CE9-824D-A629-43CEB92D8F70}"/>
              </a:ext>
            </a:extLst>
          </p:cNvPr>
          <p:cNvSpPr txBox="1"/>
          <p:nvPr/>
        </p:nvSpPr>
        <p:spPr>
          <a:xfrm>
            <a:off x="972293" y="87797"/>
            <a:ext cx="104750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600" b="1" dirty="0">
                <a:solidFill>
                  <a:schemeClr val="accent1">
                    <a:lumMod val="50000"/>
                  </a:schemeClr>
                </a:solidFill>
              </a:rPr>
              <a:t>Priority rules between sailing boats - examples</a:t>
            </a:r>
            <a:endParaRPr lang="en-GB" dirty="0"/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2CEAB151-0D0B-8B4F-9E70-C923D018989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139322" y="-10956"/>
            <a:ext cx="636090" cy="6827438"/>
          </a:xfrm>
          <a:prstGeom prst="rect">
            <a:avLst/>
          </a:prstGeom>
        </p:spPr>
      </p:pic>
      <p:sp>
        <p:nvSpPr>
          <p:cNvPr id="15" name="ZoneTexte 14">
            <a:extLst>
              <a:ext uri="{FF2B5EF4-FFF2-40B4-BE49-F238E27FC236}">
                <a16:creationId xmlns:a16="http://schemas.microsoft.com/office/drawing/2014/main" id="{0D224E9C-9627-204C-A97B-B6E35EAA39B3}"/>
              </a:ext>
            </a:extLst>
          </p:cNvPr>
          <p:cNvSpPr txBox="1"/>
          <p:nvPr/>
        </p:nvSpPr>
        <p:spPr>
          <a:xfrm>
            <a:off x="8712699" y="2436638"/>
            <a:ext cx="4536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>
                <a:solidFill>
                  <a:schemeClr val="bg1"/>
                </a:solidFill>
              </a:rPr>
              <a:t>B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ABE9BDF1-36BE-434C-8037-603DDD845B4D}"/>
              </a:ext>
            </a:extLst>
          </p:cNvPr>
          <p:cNvSpPr txBox="1"/>
          <p:nvPr/>
        </p:nvSpPr>
        <p:spPr>
          <a:xfrm>
            <a:off x="496769" y="5983724"/>
            <a:ext cx="106959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/>
              <a:t>Who has priority: the boat on close haul course, or the boat on downwind course ?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FDF58F19-8528-0540-A878-18706FF8BF4F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24630" y="770346"/>
            <a:ext cx="3849385" cy="50409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008389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id="{63075409-A50F-C649-BBB4-6980097066F6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08485" y="6041599"/>
            <a:ext cx="763465" cy="799039"/>
          </a:xfrm>
          <a:prstGeom prst="rect">
            <a:avLst/>
          </a:prstGeom>
        </p:spPr>
      </p:pic>
      <p:sp>
        <p:nvSpPr>
          <p:cNvPr id="5" name="ZoneTexte 4">
            <a:extLst>
              <a:ext uri="{FF2B5EF4-FFF2-40B4-BE49-F238E27FC236}">
                <a16:creationId xmlns:a16="http://schemas.microsoft.com/office/drawing/2014/main" id="{21313553-C3C6-7F46-BC21-A6EE800610D0}"/>
              </a:ext>
            </a:extLst>
          </p:cNvPr>
          <p:cNvSpPr txBox="1"/>
          <p:nvPr/>
        </p:nvSpPr>
        <p:spPr>
          <a:xfrm>
            <a:off x="1831768" y="6539483"/>
            <a:ext cx="613116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/>
              <a:t>Michel Chevallier - Navigation rules on Swiss lakes – YCC – 2025 – 15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95F51B28-2CE9-824D-A629-43CEB92D8F70}"/>
              </a:ext>
            </a:extLst>
          </p:cNvPr>
          <p:cNvSpPr txBox="1"/>
          <p:nvPr/>
        </p:nvSpPr>
        <p:spPr>
          <a:xfrm>
            <a:off x="972293" y="87797"/>
            <a:ext cx="104750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600" b="1" dirty="0">
                <a:solidFill>
                  <a:schemeClr val="accent1">
                    <a:lumMod val="50000"/>
                  </a:schemeClr>
                </a:solidFill>
              </a:rPr>
              <a:t>Priority rules between sailing boats - examples</a:t>
            </a:r>
            <a:endParaRPr lang="en-GB" dirty="0"/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2CEAB151-0D0B-8B4F-9E70-C923D018989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139322" y="-10956"/>
            <a:ext cx="636090" cy="6827438"/>
          </a:xfrm>
          <a:prstGeom prst="rect">
            <a:avLst/>
          </a:prstGeom>
        </p:spPr>
      </p:pic>
      <p:sp>
        <p:nvSpPr>
          <p:cNvPr id="15" name="ZoneTexte 14">
            <a:extLst>
              <a:ext uri="{FF2B5EF4-FFF2-40B4-BE49-F238E27FC236}">
                <a16:creationId xmlns:a16="http://schemas.microsoft.com/office/drawing/2014/main" id="{0D224E9C-9627-204C-A97B-B6E35EAA39B3}"/>
              </a:ext>
            </a:extLst>
          </p:cNvPr>
          <p:cNvSpPr txBox="1"/>
          <p:nvPr/>
        </p:nvSpPr>
        <p:spPr>
          <a:xfrm>
            <a:off x="8712699" y="2436638"/>
            <a:ext cx="4536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>
                <a:solidFill>
                  <a:schemeClr val="bg1"/>
                </a:solidFill>
              </a:rPr>
              <a:t>B</a:t>
            </a:r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48003894-00BF-604D-BF19-BA7AAFD769F8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8417"/>
          <a:stretch/>
        </p:blipFill>
        <p:spPr>
          <a:xfrm>
            <a:off x="1330626" y="821803"/>
            <a:ext cx="9144000" cy="52197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455103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id="{63075409-A50F-C649-BBB4-6980097066F6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08485" y="6041599"/>
            <a:ext cx="763465" cy="799039"/>
          </a:xfrm>
          <a:prstGeom prst="rect">
            <a:avLst/>
          </a:prstGeom>
        </p:spPr>
      </p:pic>
      <p:sp>
        <p:nvSpPr>
          <p:cNvPr id="5" name="ZoneTexte 4">
            <a:extLst>
              <a:ext uri="{FF2B5EF4-FFF2-40B4-BE49-F238E27FC236}">
                <a16:creationId xmlns:a16="http://schemas.microsoft.com/office/drawing/2014/main" id="{21313553-C3C6-7F46-BC21-A6EE800610D0}"/>
              </a:ext>
            </a:extLst>
          </p:cNvPr>
          <p:cNvSpPr txBox="1"/>
          <p:nvPr/>
        </p:nvSpPr>
        <p:spPr>
          <a:xfrm>
            <a:off x="1831768" y="6539483"/>
            <a:ext cx="613116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/>
              <a:t>Michel Chevallier - Navigation rules on Swiss lakes – YCC – 2025 – 16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95F51B28-2CE9-824D-A629-43CEB92D8F70}"/>
              </a:ext>
            </a:extLst>
          </p:cNvPr>
          <p:cNvSpPr txBox="1"/>
          <p:nvPr/>
        </p:nvSpPr>
        <p:spPr>
          <a:xfrm>
            <a:off x="972293" y="87797"/>
            <a:ext cx="104750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600" b="1" dirty="0">
                <a:solidFill>
                  <a:schemeClr val="accent1">
                    <a:lumMod val="50000"/>
                  </a:schemeClr>
                </a:solidFill>
              </a:rPr>
              <a:t>Priority rules between sailing boats - examples</a:t>
            </a:r>
            <a:endParaRPr lang="en-GB" dirty="0"/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2CEAB151-0D0B-8B4F-9E70-C923D018989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139322" y="-10956"/>
            <a:ext cx="636090" cy="6827438"/>
          </a:xfrm>
          <a:prstGeom prst="rect">
            <a:avLst/>
          </a:prstGeom>
        </p:spPr>
      </p:pic>
      <p:sp>
        <p:nvSpPr>
          <p:cNvPr id="15" name="ZoneTexte 14">
            <a:extLst>
              <a:ext uri="{FF2B5EF4-FFF2-40B4-BE49-F238E27FC236}">
                <a16:creationId xmlns:a16="http://schemas.microsoft.com/office/drawing/2014/main" id="{0D224E9C-9627-204C-A97B-B6E35EAA39B3}"/>
              </a:ext>
            </a:extLst>
          </p:cNvPr>
          <p:cNvSpPr txBox="1"/>
          <p:nvPr/>
        </p:nvSpPr>
        <p:spPr>
          <a:xfrm>
            <a:off x="8712699" y="2436638"/>
            <a:ext cx="4536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>
                <a:solidFill>
                  <a:schemeClr val="bg1"/>
                </a:solidFill>
              </a:rPr>
              <a:t>B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7E00C21A-CE7B-8246-BE8F-8323705990E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harpenSoften amount="100000"/>
                    </a14:imgEffect>
                    <a14:imgEffect>
                      <a14:saturation sat="81000"/>
                    </a14:imgEffect>
                    <a14:imgEffect>
                      <a14:brightnessContrast bright="-9000" contrast="58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094555" y="875046"/>
            <a:ext cx="7616142" cy="5166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755779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id="{63075409-A50F-C649-BBB4-6980097066F6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08485" y="6041599"/>
            <a:ext cx="763465" cy="799039"/>
          </a:xfrm>
          <a:prstGeom prst="rect">
            <a:avLst/>
          </a:prstGeom>
        </p:spPr>
      </p:pic>
      <p:sp>
        <p:nvSpPr>
          <p:cNvPr id="5" name="ZoneTexte 4">
            <a:extLst>
              <a:ext uri="{FF2B5EF4-FFF2-40B4-BE49-F238E27FC236}">
                <a16:creationId xmlns:a16="http://schemas.microsoft.com/office/drawing/2014/main" id="{21313553-C3C6-7F46-BC21-A6EE800610D0}"/>
              </a:ext>
            </a:extLst>
          </p:cNvPr>
          <p:cNvSpPr txBox="1"/>
          <p:nvPr/>
        </p:nvSpPr>
        <p:spPr>
          <a:xfrm>
            <a:off x="1831768" y="6539483"/>
            <a:ext cx="613116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/>
              <a:t>Michel Chevallier - Navigation rules on Swiss lakes – YCC – 2025 – 17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95F51B28-2CE9-824D-A629-43CEB92D8F70}"/>
              </a:ext>
            </a:extLst>
          </p:cNvPr>
          <p:cNvSpPr txBox="1"/>
          <p:nvPr/>
        </p:nvSpPr>
        <p:spPr>
          <a:xfrm>
            <a:off x="972293" y="87797"/>
            <a:ext cx="104750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600" b="1" dirty="0">
                <a:solidFill>
                  <a:schemeClr val="accent1">
                    <a:lumMod val="50000"/>
                  </a:schemeClr>
                </a:solidFill>
              </a:rPr>
              <a:t>Other priority situations</a:t>
            </a:r>
            <a:endParaRPr lang="en-GB" dirty="0"/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2CEAB151-0D0B-8B4F-9E70-C923D018989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139322" y="-10956"/>
            <a:ext cx="636090" cy="6827438"/>
          </a:xfrm>
          <a:prstGeom prst="rect">
            <a:avLst/>
          </a:prstGeom>
        </p:spPr>
      </p:pic>
      <p:sp>
        <p:nvSpPr>
          <p:cNvPr id="15" name="ZoneTexte 14">
            <a:extLst>
              <a:ext uri="{FF2B5EF4-FFF2-40B4-BE49-F238E27FC236}">
                <a16:creationId xmlns:a16="http://schemas.microsoft.com/office/drawing/2014/main" id="{0D224E9C-9627-204C-A97B-B6E35EAA39B3}"/>
              </a:ext>
            </a:extLst>
          </p:cNvPr>
          <p:cNvSpPr txBox="1"/>
          <p:nvPr/>
        </p:nvSpPr>
        <p:spPr>
          <a:xfrm>
            <a:off x="8712699" y="2436638"/>
            <a:ext cx="4536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>
                <a:solidFill>
                  <a:schemeClr val="bg1"/>
                </a:solidFill>
              </a:rPr>
              <a:t>B</a:t>
            </a: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BCFCDECC-D62D-5D4A-A371-67D68A22D732}"/>
              </a:ext>
            </a:extLst>
          </p:cNvPr>
          <p:cNvSpPr txBox="1"/>
          <p:nvPr/>
        </p:nvSpPr>
        <p:spPr>
          <a:xfrm>
            <a:off x="520082" y="763925"/>
            <a:ext cx="11436118" cy="58015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600"/>
              </a:spcAft>
              <a:buSzPct val="150000"/>
              <a:buBlip>
                <a:blip r:embed="rId5"/>
              </a:buBlip>
            </a:pPr>
            <a:r>
              <a:rPr lang="en-GB" sz="2400" dirty="0"/>
              <a:t>Harbour entrance:</a:t>
            </a:r>
          </a:p>
          <a:p>
            <a:pPr marL="742950" lvl="1" indent="-285750">
              <a:spcAft>
                <a:spcPts val="600"/>
              </a:spcAft>
              <a:buSzPct val="150000"/>
              <a:buBlip>
                <a:blip r:embed="rId5"/>
              </a:buBlip>
            </a:pPr>
            <a:r>
              <a:rPr lang="en-GB" sz="2400" dirty="0"/>
              <a:t>In Switzerland and on the Geneva lake, boats </a:t>
            </a:r>
            <a:r>
              <a:rPr lang="en-GB" sz="2400" u="sng" dirty="0"/>
              <a:t>leaving</a:t>
            </a:r>
            <a:r>
              <a:rPr lang="en-GB" sz="2400" dirty="0"/>
              <a:t> a harbour have priority</a:t>
            </a:r>
            <a:br>
              <a:rPr lang="en-GB" sz="2400" dirty="0"/>
            </a:br>
            <a:r>
              <a:rPr lang="en-GB" sz="2400" dirty="0"/>
              <a:t>over those entering</a:t>
            </a:r>
          </a:p>
          <a:p>
            <a:pPr marL="742950" lvl="1" indent="-285750">
              <a:spcAft>
                <a:spcPts val="600"/>
              </a:spcAft>
              <a:buSzPct val="150000"/>
              <a:buBlip>
                <a:blip r:embed="rId5"/>
              </a:buBlip>
            </a:pPr>
            <a:r>
              <a:rPr lang="en-GB" sz="2400" dirty="0"/>
              <a:t>This exception from the general rule (in France or at sea, boats entering</a:t>
            </a:r>
            <a:br>
              <a:rPr lang="en-GB" sz="2400" dirty="0"/>
            </a:br>
            <a:r>
              <a:rPr lang="en-GB" sz="2400" dirty="0"/>
              <a:t>a harbour have priority over the boats leaving) is written into the Swiss-French agreement on Lake Geneva and is thus valid also on the French side of the lake</a:t>
            </a:r>
          </a:p>
          <a:p>
            <a:pPr marL="742950" lvl="1" indent="-285750">
              <a:spcAft>
                <a:spcPts val="600"/>
              </a:spcAft>
              <a:buSzPct val="150000"/>
              <a:buBlip>
                <a:blip r:embed="rId5"/>
              </a:buBlip>
            </a:pPr>
            <a:r>
              <a:rPr lang="en-GB" sz="2400" dirty="0"/>
              <a:t>Under engine, the boat that sees another motorboat on her starboard must yield</a:t>
            </a:r>
            <a:br>
              <a:rPr lang="en-GB" sz="2400" dirty="0"/>
            </a:br>
            <a:r>
              <a:rPr lang="en-GB" sz="2400" i="1" dirty="0"/>
              <a:t>(Remember motorboats must yield before all other boats, bar windsurf and kites)</a:t>
            </a:r>
          </a:p>
          <a:p>
            <a:pPr marL="742950" lvl="1" indent="-285750">
              <a:spcAft>
                <a:spcPts val="600"/>
              </a:spcAft>
              <a:buSzPct val="150000"/>
              <a:buBlip>
                <a:blip r:embed="rId5"/>
              </a:buBlip>
            </a:pPr>
            <a:r>
              <a:rPr lang="en-GB" sz="2400" dirty="0"/>
              <a:t>The right of way under engine is similar to the right of way on the road:</a:t>
            </a:r>
            <a:br>
              <a:rPr lang="en-GB" sz="2400" dirty="0"/>
            </a:br>
            <a:r>
              <a:rPr lang="en-GB" sz="2400" dirty="0"/>
              <a:t>the vehicle coming from the right has priority</a:t>
            </a:r>
          </a:p>
          <a:p>
            <a:pPr marL="742950" lvl="1" indent="-285750">
              <a:spcAft>
                <a:spcPts val="600"/>
              </a:spcAft>
              <a:buSzPct val="150000"/>
              <a:buBlip>
                <a:blip r:embed="rId5"/>
              </a:buBlip>
            </a:pPr>
            <a:r>
              <a:rPr lang="en-GB" sz="2400" dirty="0"/>
              <a:t>It applies while on the lake, in the harbour or entering the harbour</a:t>
            </a:r>
          </a:p>
          <a:p>
            <a:pPr marL="742950" lvl="1" indent="-285750">
              <a:spcAft>
                <a:spcPts val="600"/>
              </a:spcAft>
              <a:buSzPct val="150000"/>
              <a:buBlip>
                <a:blip r:embed="rId5"/>
              </a:buBlip>
            </a:pPr>
            <a:r>
              <a:rPr lang="en-GB" sz="2400" dirty="0"/>
              <a:t>It also applies between sailing boats rowing in the harbour (typically dinghies</a:t>
            </a:r>
            <a:br>
              <a:rPr lang="en-GB" sz="2400" dirty="0"/>
            </a:br>
            <a:r>
              <a:rPr lang="en-GB" sz="2400" dirty="0"/>
              <a:t>or </a:t>
            </a:r>
            <a:r>
              <a:rPr lang="en-GB" sz="2400" dirty="0" err="1"/>
              <a:t>ynglings</a:t>
            </a:r>
            <a:r>
              <a:rPr lang="en-GB" sz="2400" dirty="0"/>
              <a:t>)</a:t>
            </a:r>
          </a:p>
          <a:p>
            <a:pPr marL="342900" indent="-342900">
              <a:spcAft>
                <a:spcPts val="600"/>
              </a:spcAft>
              <a:buSzPct val="150000"/>
              <a:buBlip>
                <a:blip r:embed="rId5"/>
              </a:buBlip>
            </a:pPr>
            <a:r>
              <a:rPr lang="en-US" sz="2400" dirty="0"/>
              <a:t>An overtaking boat must keep clear of the boat being overtaken</a:t>
            </a:r>
          </a:p>
        </p:txBody>
      </p:sp>
    </p:spTree>
    <p:extLst>
      <p:ext uri="{BB962C8B-B14F-4D97-AF65-F5344CB8AC3E}">
        <p14:creationId xmlns:p14="http://schemas.microsoft.com/office/powerpoint/2010/main" val="248377471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id="{63075409-A50F-C649-BBB4-6980097066F6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08485" y="6041599"/>
            <a:ext cx="763465" cy="799039"/>
          </a:xfrm>
          <a:prstGeom prst="rect">
            <a:avLst/>
          </a:prstGeom>
        </p:spPr>
      </p:pic>
      <p:sp>
        <p:nvSpPr>
          <p:cNvPr id="5" name="ZoneTexte 4">
            <a:extLst>
              <a:ext uri="{FF2B5EF4-FFF2-40B4-BE49-F238E27FC236}">
                <a16:creationId xmlns:a16="http://schemas.microsoft.com/office/drawing/2014/main" id="{21313553-C3C6-7F46-BC21-A6EE800610D0}"/>
              </a:ext>
            </a:extLst>
          </p:cNvPr>
          <p:cNvSpPr txBox="1"/>
          <p:nvPr/>
        </p:nvSpPr>
        <p:spPr>
          <a:xfrm>
            <a:off x="1831768" y="6539483"/>
            <a:ext cx="613116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/>
              <a:t>Michel Chevallier - Navigation rules on Swiss lakes – YCC – 2025 – 18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95F51B28-2CE9-824D-A629-43CEB92D8F70}"/>
              </a:ext>
            </a:extLst>
          </p:cNvPr>
          <p:cNvSpPr txBox="1"/>
          <p:nvPr/>
        </p:nvSpPr>
        <p:spPr>
          <a:xfrm>
            <a:off x="972293" y="87797"/>
            <a:ext cx="104750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600" b="1" dirty="0">
                <a:solidFill>
                  <a:schemeClr val="accent1">
                    <a:lumMod val="50000"/>
                  </a:schemeClr>
                </a:solidFill>
              </a:rPr>
              <a:t>Other priority situations - examples</a:t>
            </a:r>
            <a:endParaRPr lang="en-GB" dirty="0"/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2CEAB151-0D0B-8B4F-9E70-C923D018989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139322" y="-10956"/>
            <a:ext cx="636090" cy="6827438"/>
          </a:xfrm>
          <a:prstGeom prst="rect">
            <a:avLst/>
          </a:prstGeom>
        </p:spPr>
      </p:pic>
      <p:sp>
        <p:nvSpPr>
          <p:cNvPr id="15" name="ZoneTexte 14">
            <a:extLst>
              <a:ext uri="{FF2B5EF4-FFF2-40B4-BE49-F238E27FC236}">
                <a16:creationId xmlns:a16="http://schemas.microsoft.com/office/drawing/2014/main" id="{0D224E9C-9627-204C-A97B-B6E35EAA39B3}"/>
              </a:ext>
            </a:extLst>
          </p:cNvPr>
          <p:cNvSpPr txBox="1"/>
          <p:nvPr/>
        </p:nvSpPr>
        <p:spPr>
          <a:xfrm>
            <a:off x="8712699" y="2436638"/>
            <a:ext cx="4536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>
                <a:solidFill>
                  <a:schemeClr val="bg1"/>
                </a:solidFill>
              </a:rPr>
              <a:t>B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2EC5532C-6B40-8545-8087-9C08AB7B4463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25700" y="850980"/>
            <a:ext cx="7340600" cy="4762500"/>
          </a:xfrm>
          <a:prstGeom prst="rect">
            <a:avLst/>
          </a:prstGeom>
        </p:spPr>
      </p:pic>
      <p:sp>
        <p:nvSpPr>
          <p:cNvPr id="7" name="ZoneTexte 6">
            <a:extLst>
              <a:ext uri="{FF2B5EF4-FFF2-40B4-BE49-F238E27FC236}">
                <a16:creationId xmlns:a16="http://schemas.microsoft.com/office/drawing/2014/main" id="{093A984C-19DE-B645-89A9-36872BC54F0E}"/>
              </a:ext>
            </a:extLst>
          </p:cNvPr>
          <p:cNvSpPr txBox="1"/>
          <p:nvPr/>
        </p:nvSpPr>
        <p:spPr>
          <a:xfrm>
            <a:off x="496768" y="5610121"/>
            <a:ext cx="1121681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SzPct val="150000"/>
              <a:buBlip>
                <a:blip r:embed="rId6"/>
              </a:buBlip>
            </a:pPr>
            <a:r>
              <a:rPr lang="en-US" sz="2400" dirty="0"/>
              <a:t>Passenger boats (bateaux </a:t>
            </a:r>
            <a:r>
              <a:rPr lang="en-US" sz="2400" dirty="0" err="1"/>
              <a:t>en</a:t>
            </a:r>
            <a:r>
              <a:rPr lang="en-US" sz="2400" dirty="0"/>
              <a:t> service </a:t>
            </a:r>
            <a:r>
              <a:rPr lang="en-US" sz="2400" dirty="0" err="1"/>
              <a:t>régulier</a:t>
            </a:r>
            <a:r>
              <a:rPr lang="en-US" sz="2400" dirty="0"/>
              <a:t>) have also priority in harbor  situations.</a:t>
            </a:r>
            <a:br>
              <a:rPr lang="en-US" sz="2400" dirty="0"/>
            </a:br>
            <a:r>
              <a:rPr lang="en-US" sz="2400" dirty="0"/>
              <a:t>Here, the sailing boat must change its course to let the CGN come in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142457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>
            <a:extLst>
              <a:ext uri="{FF2B5EF4-FFF2-40B4-BE49-F238E27FC236}">
                <a16:creationId xmlns:a16="http://schemas.microsoft.com/office/drawing/2014/main" id="{73CAEB52-7CA9-9042-8D1E-AFD504526E0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>
                <a:solidFill>
                  <a:schemeClr val="bg1"/>
                </a:solidFill>
              </a:rPr>
              <a:t>Michel Chevallier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63075409-A50F-C649-BBB4-6980097066F6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08485" y="6041599"/>
            <a:ext cx="763465" cy="799039"/>
          </a:xfrm>
          <a:prstGeom prst="rect">
            <a:avLst/>
          </a:prstGeom>
        </p:spPr>
      </p:pic>
      <p:sp>
        <p:nvSpPr>
          <p:cNvPr id="5" name="ZoneTexte 4">
            <a:extLst>
              <a:ext uri="{FF2B5EF4-FFF2-40B4-BE49-F238E27FC236}">
                <a16:creationId xmlns:a16="http://schemas.microsoft.com/office/drawing/2014/main" id="{21313553-C3C6-7F46-BC21-A6EE800610D0}"/>
              </a:ext>
            </a:extLst>
          </p:cNvPr>
          <p:cNvSpPr txBox="1"/>
          <p:nvPr/>
        </p:nvSpPr>
        <p:spPr>
          <a:xfrm>
            <a:off x="1831768" y="6539483"/>
            <a:ext cx="613116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/>
              <a:t>Michel Chevallier - Navigation rules on Swiss lakes – YCC – 2025 – 1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8C400CFE-F510-CC4F-B286-98D18F4CBC1F}"/>
              </a:ext>
            </a:extLst>
          </p:cNvPr>
          <p:cNvSpPr txBox="1"/>
          <p:nvPr/>
        </p:nvSpPr>
        <p:spPr>
          <a:xfrm>
            <a:off x="457199" y="907172"/>
            <a:ext cx="8501605" cy="56630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Aft>
                <a:spcPts val="1200"/>
              </a:spcAft>
              <a:buSzPct val="150000"/>
              <a:buBlip>
                <a:blip r:embed="rId3"/>
              </a:buBlip>
            </a:pPr>
            <a:r>
              <a:rPr lang="en-US" sz="2400" dirty="0"/>
              <a:t>There is a Swiss sailing federation,</a:t>
            </a:r>
            <a:br>
              <a:rPr lang="en-US" sz="2400" dirty="0"/>
            </a:br>
            <a:r>
              <a:rPr lang="en-US" sz="2400" dirty="0"/>
              <a:t>as there is a Swiss tennis federation</a:t>
            </a:r>
          </a:p>
          <a:p>
            <a:pPr marL="342900" indent="-342900">
              <a:spcAft>
                <a:spcPts val="1200"/>
              </a:spcAft>
              <a:buSzPct val="150000"/>
              <a:buBlip>
                <a:blip r:embed="rId3"/>
              </a:buBlip>
            </a:pPr>
            <a:r>
              <a:rPr lang="en-US" sz="2400" dirty="0"/>
              <a:t>It only defines rules related to competitions</a:t>
            </a:r>
          </a:p>
          <a:p>
            <a:pPr marL="342900" indent="-342900">
              <a:spcAft>
                <a:spcPts val="1200"/>
              </a:spcAft>
              <a:buSzPct val="150000"/>
              <a:buBlip>
                <a:blip r:embed="rId3"/>
              </a:buBlip>
            </a:pPr>
            <a:r>
              <a:rPr lang="en-US" sz="2400" dirty="0"/>
              <a:t>Yet, boats, like cars, are vehicles registered with the state</a:t>
            </a:r>
          </a:p>
          <a:p>
            <a:pPr marL="342900" indent="-342900">
              <a:spcAft>
                <a:spcPts val="1200"/>
              </a:spcAft>
              <a:buSzPct val="150000"/>
              <a:buBlip>
                <a:blip r:embed="rId3"/>
              </a:buBlip>
            </a:pPr>
            <a:r>
              <a:rPr lang="en-US" sz="2400" dirty="0"/>
              <a:t>And, as there are laws on the usage and maintenance of cars and the licenses required to drive them, there are laws</a:t>
            </a:r>
            <a:br>
              <a:rPr lang="en-US" sz="2400" dirty="0"/>
            </a:br>
            <a:r>
              <a:rPr lang="en-US" sz="2400" dirty="0"/>
              <a:t>on the usage, maintenance and licenses needed for boats</a:t>
            </a:r>
          </a:p>
          <a:p>
            <a:pPr marL="342900" indent="-342900">
              <a:spcAft>
                <a:spcPts val="1200"/>
              </a:spcAft>
              <a:buSzPct val="150000"/>
              <a:buBlip>
                <a:blip r:embed="rId3"/>
              </a:buBlip>
            </a:pPr>
            <a:r>
              <a:rPr lang="en-US" sz="2400" dirty="0"/>
              <a:t>Therefore, sailing (or more broadly boating) is not strictly similar to other sports from the point of view of the law</a:t>
            </a:r>
            <a:br>
              <a:rPr lang="en-US" sz="2400" dirty="0"/>
            </a:br>
            <a:r>
              <a:rPr lang="en-US" sz="2400" i="1" dirty="0"/>
              <a:t>(there is no law on tennis practice for instance)</a:t>
            </a:r>
          </a:p>
          <a:p>
            <a:pPr marL="342900" indent="-342900">
              <a:spcAft>
                <a:spcPts val="1200"/>
              </a:spcAft>
              <a:buSzPct val="150000"/>
              <a:buBlip>
                <a:blip r:embed="rId3"/>
              </a:buBlip>
            </a:pPr>
            <a:r>
              <a:rPr lang="en-US" sz="2400" i="1" dirty="0">
                <a:hlinkClick r:id="rId4"/>
              </a:rPr>
              <a:t>https://www.fedlex.admin.ch/eli/cc/1979/337_337_337/fr</a:t>
            </a:r>
            <a:r>
              <a:rPr lang="en-US" sz="2400" i="1" dirty="0"/>
              <a:t>: Ordonnance sur la navigation </a:t>
            </a:r>
            <a:r>
              <a:rPr lang="en-US" sz="2400" i="1" dirty="0" err="1"/>
              <a:t>dans</a:t>
            </a:r>
            <a:r>
              <a:rPr lang="en-US" sz="2400" i="1" dirty="0"/>
              <a:t> les </a:t>
            </a:r>
            <a:r>
              <a:rPr lang="en-US" sz="2400" i="1" dirty="0" err="1"/>
              <a:t>eaux</a:t>
            </a:r>
            <a:r>
              <a:rPr lang="en-US" sz="2400" i="1" dirty="0"/>
              <a:t> </a:t>
            </a:r>
            <a:r>
              <a:rPr lang="en-US" sz="2400" i="1" dirty="0" err="1"/>
              <a:t>intérieures</a:t>
            </a:r>
            <a:r>
              <a:rPr lang="en-US" sz="2400" i="1" dirty="0"/>
              <a:t> (ONI)</a:t>
            </a:r>
            <a:br>
              <a:rPr lang="en-US" sz="2400" i="1" dirty="0"/>
            </a:br>
            <a:r>
              <a:rPr lang="en-US" sz="2400" i="1" dirty="0"/>
              <a:t>Available in F/D/It</a:t>
            </a:r>
            <a:endParaRPr lang="en-GB" dirty="0"/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95F51B28-2CE9-824D-A629-43CEB92D8F70}"/>
              </a:ext>
            </a:extLst>
          </p:cNvPr>
          <p:cNvSpPr txBox="1"/>
          <p:nvPr/>
        </p:nvSpPr>
        <p:spPr>
          <a:xfrm>
            <a:off x="1030168" y="99372"/>
            <a:ext cx="91902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600" b="1" dirty="0">
                <a:solidFill>
                  <a:schemeClr val="accent1">
                    <a:lumMod val="50000"/>
                  </a:schemeClr>
                </a:solidFill>
              </a:rPr>
              <a:t>Boats are registered vehicles</a:t>
            </a:r>
            <a:endParaRPr lang="en-GB" dirty="0"/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9688B26F-87EC-4E45-8092-A51C9543E74B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69000"/>
                    </a14:imgEffect>
                    <a14:imgEffect>
                      <a14:colorTemperature colorTemp="8196"/>
                    </a14:imgEffect>
                    <a14:imgEffect>
                      <a14:saturation sat="62000"/>
                    </a14:imgEffect>
                    <a14:imgEffect>
                      <a14:brightnessContrast bright="17000" contrast="2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49027" y="1596420"/>
            <a:ext cx="2819400" cy="2844800"/>
          </a:xfrm>
          <a:prstGeom prst="rect">
            <a:avLst/>
          </a:prstGeom>
        </p:spPr>
      </p:pic>
      <p:sp>
        <p:nvSpPr>
          <p:cNvPr id="12" name="ZoneTexte 11">
            <a:extLst>
              <a:ext uri="{FF2B5EF4-FFF2-40B4-BE49-F238E27FC236}">
                <a16:creationId xmlns:a16="http://schemas.microsoft.com/office/drawing/2014/main" id="{9FD2E607-E3EB-4741-BA80-2852196409FE}"/>
              </a:ext>
            </a:extLst>
          </p:cNvPr>
          <p:cNvSpPr txBox="1"/>
          <p:nvPr/>
        </p:nvSpPr>
        <p:spPr>
          <a:xfrm>
            <a:off x="9049027" y="4421521"/>
            <a:ext cx="2819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i="1" dirty="0"/>
              <a:t>The registration plate on one of our Melges 15</a:t>
            </a: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2CEAB151-0D0B-8B4F-9E70-C923D018989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-139322" y="-10956"/>
            <a:ext cx="636090" cy="68274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410552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id="{63075409-A50F-C649-BBB4-6980097066F6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08485" y="6041599"/>
            <a:ext cx="763465" cy="799039"/>
          </a:xfrm>
          <a:prstGeom prst="rect">
            <a:avLst/>
          </a:prstGeom>
        </p:spPr>
      </p:pic>
      <p:sp>
        <p:nvSpPr>
          <p:cNvPr id="8" name="ZoneTexte 7">
            <a:extLst>
              <a:ext uri="{FF2B5EF4-FFF2-40B4-BE49-F238E27FC236}">
                <a16:creationId xmlns:a16="http://schemas.microsoft.com/office/drawing/2014/main" id="{95F51B28-2CE9-824D-A629-43CEB92D8F70}"/>
              </a:ext>
            </a:extLst>
          </p:cNvPr>
          <p:cNvSpPr txBox="1"/>
          <p:nvPr/>
        </p:nvSpPr>
        <p:spPr>
          <a:xfrm>
            <a:off x="972293" y="87797"/>
            <a:ext cx="104750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600" b="1" dirty="0">
                <a:solidFill>
                  <a:schemeClr val="accent1">
                    <a:lumMod val="50000"/>
                  </a:schemeClr>
                </a:solidFill>
              </a:rPr>
              <a:t>Personal flotation devices</a:t>
            </a:r>
            <a:endParaRPr lang="en-GB" dirty="0"/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2CEAB151-0D0B-8B4F-9E70-C923D018989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2358"/>
            <a:ext cx="636090" cy="6827438"/>
          </a:xfrm>
          <a:prstGeom prst="rect">
            <a:avLst/>
          </a:prstGeom>
        </p:spPr>
      </p:pic>
      <p:sp>
        <p:nvSpPr>
          <p:cNvPr id="15" name="ZoneTexte 14">
            <a:extLst>
              <a:ext uri="{FF2B5EF4-FFF2-40B4-BE49-F238E27FC236}">
                <a16:creationId xmlns:a16="http://schemas.microsoft.com/office/drawing/2014/main" id="{0D224E9C-9627-204C-A97B-B6E35EAA39B3}"/>
              </a:ext>
            </a:extLst>
          </p:cNvPr>
          <p:cNvSpPr txBox="1"/>
          <p:nvPr/>
        </p:nvSpPr>
        <p:spPr>
          <a:xfrm>
            <a:off x="8712699" y="2436638"/>
            <a:ext cx="4536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>
                <a:solidFill>
                  <a:schemeClr val="bg1"/>
                </a:solidFill>
              </a:rPr>
              <a:t>B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093A984C-19DE-B645-89A9-36872BC54F0E}"/>
              </a:ext>
            </a:extLst>
          </p:cNvPr>
          <p:cNvSpPr txBox="1"/>
          <p:nvPr/>
        </p:nvSpPr>
        <p:spPr>
          <a:xfrm>
            <a:off x="693537" y="742146"/>
            <a:ext cx="11216812" cy="29854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Aft>
                <a:spcPts val="600"/>
              </a:spcAft>
              <a:buSzPct val="150000"/>
              <a:buBlip>
                <a:blip r:embed="rId5"/>
              </a:buBlip>
            </a:pPr>
            <a:r>
              <a:rPr lang="en-US" sz="2400" dirty="0"/>
              <a:t>By law, there must be one lifejacket per person in each boat</a:t>
            </a:r>
            <a:endParaRPr lang="fr-CH" sz="2400" dirty="0"/>
          </a:p>
          <a:p>
            <a:pPr marL="342900" indent="-342900">
              <a:spcAft>
                <a:spcPts val="600"/>
              </a:spcAft>
              <a:buSzPct val="150000"/>
              <a:buBlip>
                <a:blip r:embed="rId5"/>
              </a:buBlip>
            </a:pPr>
            <a:r>
              <a:rPr lang="en-US" sz="2400" dirty="0"/>
              <a:t>Lifejackets must have a hydrostatic push of at least 75 Newton</a:t>
            </a:r>
            <a:endParaRPr lang="fr-CH" sz="2400" dirty="0"/>
          </a:p>
          <a:p>
            <a:pPr marL="342900" indent="-342900">
              <a:spcAft>
                <a:spcPts val="600"/>
              </a:spcAft>
              <a:buSzPct val="150000"/>
              <a:buBlip>
                <a:blip r:embed="rId5"/>
              </a:buBlip>
            </a:pPr>
            <a:r>
              <a:rPr lang="en-US" sz="2400" dirty="0"/>
              <a:t>Boats that have no adequate storage for lifejackets (in our case dinghies </a:t>
            </a:r>
            <a:br>
              <a:rPr lang="en-US" sz="2400" dirty="0"/>
            </a:br>
            <a:r>
              <a:rPr lang="en-US" sz="2400" dirty="0"/>
              <a:t>and catamarans) can be provided with buoyancy aid instead of lifejackets </a:t>
            </a:r>
          </a:p>
          <a:p>
            <a:pPr marL="342900" indent="-342900">
              <a:spcAft>
                <a:spcPts val="600"/>
              </a:spcAft>
              <a:buSzPct val="150000"/>
              <a:buBlip>
                <a:blip r:embed="rId5"/>
              </a:buBlip>
            </a:pPr>
            <a:r>
              <a:rPr lang="en-US" sz="2400" dirty="0"/>
              <a:t>It is mandatory within the club to wear a buoyancy aid on dinghies and catamarans</a:t>
            </a:r>
          </a:p>
          <a:p>
            <a:pPr marL="342900" indent="-342900">
              <a:spcAft>
                <a:spcPts val="600"/>
              </a:spcAft>
              <a:buSzPct val="150000"/>
              <a:buBlip>
                <a:blip r:embed="rId5"/>
              </a:buBlip>
            </a:pPr>
            <a:r>
              <a:rPr lang="en-US" sz="2400" dirty="0"/>
              <a:t>It is highly recommended to wear lifejackets on bigger boats with winds above 3Bft or water temperature under 18°C (typically until the end of May)</a:t>
            </a:r>
            <a:endParaRPr lang="fr-CH" sz="2400" dirty="0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EA63A01F-41D1-B445-8714-219C7BD04FFB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70297" y="3675724"/>
            <a:ext cx="2045176" cy="3140758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298FF536-BB04-A64E-864D-F625A20921BF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70638" y="3675724"/>
            <a:ext cx="2665073" cy="2855436"/>
          </a:xfrm>
          <a:prstGeom prst="rect">
            <a:avLst/>
          </a:prstGeom>
        </p:spPr>
      </p:pic>
      <p:sp>
        <p:nvSpPr>
          <p:cNvPr id="14" name="ZoneTexte 13">
            <a:extLst>
              <a:ext uri="{FF2B5EF4-FFF2-40B4-BE49-F238E27FC236}">
                <a16:creationId xmlns:a16="http://schemas.microsoft.com/office/drawing/2014/main" id="{72DF3D9E-43BE-084A-9CC4-1A04F15CB16D}"/>
              </a:ext>
            </a:extLst>
          </p:cNvPr>
          <p:cNvSpPr txBox="1"/>
          <p:nvPr/>
        </p:nvSpPr>
        <p:spPr>
          <a:xfrm>
            <a:off x="673931" y="4734110"/>
            <a:ext cx="24943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1" dirty="0"/>
              <a:t>Lifejacket</a:t>
            </a: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B65E4830-8CBB-4B47-8BC7-5E92650725B2}"/>
              </a:ext>
            </a:extLst>
          </p:cNvPr>
          <p:cNvSpPr txBox="1"/>
          <p:nvPr/>
        </p:nvSpPr>
        <p:spPr>
          <a:xfrm>
            <a:off x="9224922" y="4135669"/>
            <a:ext cx="24943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1" dirty="0"/>
              <a:t>Buoyancy aid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21313553-C3C6-7F46-BC21-A6EE800610D0}"/>
              </a:ext>
            </a:extLst>
          </p:cNvPr>
          <p:cNvSpPr txBox="1"/>
          <p:nvPr/>
        </p:nvSpPr>
        <p:spPr>
          <a:xfrm>
            <a:off x="1831768" y="6539483"/>
            <a:ext cx="613116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/>
              <a:t>Michel Chevallier - Navigation rules on Swiss lakes – YCC – 2025 – 19</a:t>
            </a:r>
          </a:p>
        </p:txBody>
      </p:sp>
    </p:spTree>
    <p:extLst>
      <p:ext uri="{BB962C8B-B14F-4D97-AF65-F5344CB8AC3E}">
        <p14:creationId xmlns:p14="http://schemas.microsoft.com/office/powerpoint/2010/main" val="389379253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5C4B174-E8D5-AA40-A7CE-B5E3770CAB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96825"/>
          </a:xfrm>
        </p:spPr>
        <p:txBody>
          <a:bodyPr/>
          <a:lstStyle/>
          <a:p>
            <a:pPr algn="ctr"/>
            <a:r>
              <a:rPr lang="en-GB" sz="36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>Club rule 8.2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91B79B44-B2FF-C942-A60C-6A0E37A02DE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7223" y="1177164"/>
            <a:ext cx="10515600" cy="1238658"/>
          </a:xfrm>
        </p:spPr>
        <p:txBody>
          <a:bodyPr/>
          <a:lstStyle/>
          <a:p>
            <a:r>
              <a:rPr lang="fr-CH" sz="2400" dirty="0"/>
              <a:t>The Club </a:t>
            </a:r>
            <a:r>
              <a:rPr lang="fr-CH" sz="2400" dirty="0" err="1"/>
              <a:t>recommends</a:t>
            </a:r>
            <a:r>
              <a:rPr lang="fr-CH" sz="2400" dirty="0"/>
              <a:t> </a:t>
            </a:r>
            <a:r>
              <a:rPr lang="fr-CH" sz="2400" dirty="0" err="1"/>
              <a:t>that</a:t>
            </a:r>
            <a:r>
              <a:rPr lang="fr-CH" sz="2400" dirty="0"/>
              <a:t> all </a:t>
            </a:r>
            <a:r>
              <a:rPr lang="fr-CH" sz="2400" dirty="0" err="1"/>
              <a:t>persons</a:t>
            </a:r>
            <a:r>
              <a:rPr lang="fr-CH" sz="2400" dirty="0"/>
              <a:t> on </a:t>
            </a:r>
            <a:r>
              <a:rPr lang="fr-CH" sz="2400" dirty="0" err="1"/>
              <a:t>board</a:t>
            </a:r>
            <a:r>
              <a:rPr lang="fr-CH" sz="2400" dirty="0"/>
              <a:t> a Club boat wear a life jacket </a:t>
            </a:r>
            <a:r>
              <a:rPr lang="fr-CH" sz="2400" dirty="0" err="1"/>
              <a:t>whenever</a:t>
            </a:r>
            <a:r>
              <a:rPr lang="fr-CH" sz="2400" dirty="0"/>
              <a:t> the </a:t>
            </a:r>
            <a:r>
              <a:rPr lang="fr-CH" sz="2400" dirty="0" err="1"/>
              <a:t>wind</a:t>
            </a:r>
            <a:r>
              <a:rPr lang="fr-CH" sz="2400" dirty="0"/>
              <a:t> </a:t>
            </a:r>
            <a:r>
              <a:rPr lang="fr-CH" sz="2400" dirty="0" err="1"/>
              <a:t>reaches</a:t>
            </a:r>
            <a:r>
              <a:rPr lang="fr-CH" sz="2400" dirty="0"/>
              <a:t> 4 Beaufort.</a:t>
            </a:r>
          </a:p>
          <a:p>
            <a:r>
              <a:rPr lang="fr-CH" sz="2400" dirty="0"/>
              <a:t>The skipper </a:t>
            </a:r>
            <a:r>
              <a:rPr lang="fr-CH" sz="2400" dirty="0" err="1"/>
              <a:t>may</a:t>
            </a:r>
            <a:r>
              <a:rPr lang="fr-CH" sz="2400" dirty="0"/>
              <a:t> at </a:t>
            </a:r>
            <a:r>
              <a:rPr lang="fr-CH" sz="2400" dirty="0" err="1"/>
              <a:t>any</a:t>
            </a:r>
            <a:r>
              <a:rPr lang="fr-CH" sz="2400" dirty="0"/>
              <a:t> time </a:t>
            </a:r>
            <a:r>
              <a:rPr lang="fr-CH" sz="2400" dirty="0" err="1"/>
              <a:t>order</a:t>
            </a:r>
            <a:r>
              <a:rPr lang="fr-CH" sz="2400" dirty="0"/>
              <a:t> all </a:t>
            </a:r>
            <a:r>
              <a:rPr lang="fr-CH" sz="2400" dirty="0" err="1"/>
              <a:t>persons</a:t>
            </a:r>
            <a:r>
              <a:rPr lang="fr-CH" sz="2400" dirty="0"/>
              <a:t> on </a:t>
            </a:r>
            <a:r>
              <a:rPr lang="fr-CH" sz="2400" dirty="0" err="1"/>
              <a:t>board</a:t>
            </a:r>
            <a:r>
              <a:rPr lang="fr-CH" sz="2400" dirty="0"/>
              <a:t> to wear a life jacket.</a:t>
            </a:r>
          </a:p>
          <a:p>
            <a:endParaRPr lang="en-GB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65F5FA7D-CB96-CB4F-830A-B3C34D6DDC0D}"/>
              </a:ext>
            </a:extLst>
          </p:cNvPr>
          <p:cNvSpPr txBox="1"/>
          <p:nvPr/>
        </p:nvSpPr>
        <p:spPr>
          <a:xfrm>
            <a:off x="1831768" y="6539483"/>
            <a:ext cx="613116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/>
              <a:t>Michel Chevallier - Navigation rules on Swiss lakes – YCC – 2025 – 20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A8D3469D-7750-664D-8AFE-B0B5DB136E3A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08485" y="6041599"/>
            <a:ext cx="763465" cy="799039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5A77465D-1D27-1748-8B44-9C8BD3AE270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3647"/>
            <a:ext cx="636090" cy="68274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076904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>
            <a:extLst>
              <a:ext uri="{FF2B5EF4-FFF2-40B4-BE49-F238E27FC236}">
                <a16:creationId xmlns:a16="http://schemas.microsoft.com/office/drawing/2014/main" id="{44B67C85-4F19-684A-9C55-723C303F7A3E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974560" y="3706779"/>
            <a:ext cx="1887414" cy="1065531"/>
          </a:xfrm>
          <a:prstGeom prst="rect">
            <a:avLst/>
          </a:prstGeom>
        </p:spPr>
      </p:pic>
      <p:pic>
        <p:nvPicPr>
          <p:cNvPr id="2" name="Image 1">
            <a:extLst>
              <a:ext uri="{FF2B5EF4-FFF2-40B4-BE49-F238E27FC236}">
                <a16:creationId xmlns:a16="http://schemas.microsoft.com/office/drawing/2014/main" id="{73F9BBD6-5994-634F-836A-08E96AE188D7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6588682">
            <a:off x="3872865" y="1796213"/>
            <a:ext cx="755924" cy="3213100"/>
          </a:xfrm>
          <a:prstGeom prst="rect">
            <a:avLst/>
          </a:prstGeom>
        </p:spPr>
      </p:pic>
      <p:pic>
        <p:nvPicPr>
          <p:cNvPr id="3" name="Image 2">
            <a:extLst>
              <a:ext uri="{FF2B5EF4-FFF2-40B4-BE49-F238E27FC236}">
                <a16:creationId xmlns:a16="http://schemas.microsoft.com/office/drawing/2014/main" id="{ACAF95CA-A983-8D45-9FAE-E21689389A74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4001966">
            <a:off x="-565897" y="2087685"/>
            <a:ext cx="3009900" cy="1866519"/>
          </a:xfrm>
          <a:prstGeom prst="rect">
            <a:avLst/>
          </a:prstGeom>
        </p:spPr>
      </p:pic>
      <p:pic>
        <p:nvPicPr>
          <p:cNvPr id="19" name="Image 18">
            <a:extLst>
              <a:ext uri="{FF2B5EF4-FFF2-40B4-BE49-F238E27FC236}">
                <a16:creationId xmlns:a16="http://schemas.microsoft.com/office/drawing/2014/main" id="{0A64D644-F035-6D49-AEE4-8AA5477130AB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34629" y="1289127"/>
            <a:ext cx="1247599" cy="1141671"/>
          </a:xfrm>
          <a:prstGeom prst="rect">
            <a:avLst/>
          </a:prstGeom>
        </p:spPr>
      </p:pic>
      <p:pic>
        <p:nvPicPr>
          <p:cNvPr id="4" name="Image 3">
            <a:extLst>
              <a:ext uri="{FF2B5EF4-FFF2-40B4-BE49-F238E27FC236}">
                <a16:creationId xmlns:a16="http://schemas.microsoft.com/office/drawing/2014/main" id="{63075409-A50F-C649-BBB4-6980097066F6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08485" y="6041599"/>
            <a:ext cx="763465" cy="799039"/>
          </a:xfrm>
          <a:prstGeom prst="rect">
            <a:avLst/>
          </a:prstGeom>
        </p:spPr>
      </p:pic>
      <p:sp>
        <p:nvSpPr>
          <p:cNvPr id="8" name="ZoneTexte 7">
            <a:extLst>
              <a:ext uri="{FF2B5EF4-FFF2-40B4-BE49-F238E27FC236}">
                <a16:creationId xmlns:a16="http://schemas.microsoft.com/office/drawing/2014/main" id="{95F51B28-2CE9-824D-A629-43CEB92D8F70}"/>
              </a:ext>
            </a:extLst>
          </p:cNvPr>
          <p:cNvSpPr txBox="1"/>
          <p:nvPr/>
        </p:nvSpPr>
        <p:spPr>
          <a:xfrm>
            <a:off x="972293" y="87797"/>
            <a:ext cx="104750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600" b="1" dirty="0">
                <a:solidFill>
                  <a:schemeClr val="accent1">
                    <a:lumMod val="50000"/>
                  </a:schemeClr>
                </a:solidFill>
              </a:rPr>
              <a:t>Mandatory equipment</a:t>
            </a:r>
            <a:endParaRPr lang="en-GB" dirty="0"/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2CEAB151-0D0B-8B4F-9E70-C923D018989F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-139322" y="-10956"/>
            <a:ext cx="636090" cy="6827438"/>
          </a:xfrm>
          <a:prstGeom prst="rect">
            <a:avLst/>
          </a:prstGeom>
        </p:spPr>
      </p:pic>
      <p:sp>
        <p:nvSpPr>
          <p:cNvPr id="15" name="ZoneTexte 14">
            <a:extLst>
              <a:ext uri="{FF2B5EF4-FFF2-40B4-BE49-F238E27FC236}">
                <a16:creationId xmlns:a16="http://schemas.microsoft.com/office/drawing/2014/main" id="{0D224E9C-9627-204C-A97B-B6E35EAA39B3}"/>
              </a:ext>
            </a:extLst>
          </p:cNvPr>
          <p:cNvSpPr txBox="1"/>
          <p:nvPr/>
        </p:nvSpPr>
        <p:spPr>
          <a:xfrm>
            <a:off x="8712699" y="2436638"/>
            <a:ext cx="4536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>
                <a:solidFill>
                  <a:schemeClr val="bg1"/>
                </a:solidFill>
              </a:rPr>
              <a:t>B</a:t>
            </a:r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84686E5B-0D2A-A941-BEA4-3A786B11299D}"/>
              </a:ext>
            </a:extLst>
          </p:cNvPr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71218" y="4900822"/>
            <a:ext cx="1428399" cy="1210507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C409AA2F-6404-4E46-A579-8FDA6F1292D0}"/>
              </a:ext>
            </a:extLst>
          </p:cNvPr>
          <p:cNvPicPr>
            <a:picLocks noChangeAspect="1"/>
          </p:cNvPicPr>
          <p:nvPr/>
        </p:nvPicPr>
        <p:blipFill rotWithShape="1"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354037">
            <a:off x="6222677" y="4434089"/>
            <a:ext cx="1856074" cy="1236559"/>
          </a:xfrm>
          <a:prstGeom prst="rect">
            <a:avLst/>
          </a:prstGeom>
        </p:spPr>
      </p:pic>
      <p:sp>
        <p:nvSpPr>
          <p:cNvPr id="5" name="ZoneTexte 4">
            <a:extLst>
              <a:ext uri="{FF2B5EF4-FFF2-40B4-BE49-F238E27FC236}">
                <a16:creationId xmlns:a16="http://schemas.microsoft.com/office/drawing/2014/main" id="{21313553-C3C6-7F46-BC21-A6EE800610D0}"/>
              </a:ext>
            </a:extLst>
          </p:cNvPr>
          <p:cNvSpPr txBox="1"/>
          <p:nvPr/>
        </p:nvSpPr>
        <p:spPr>
          <a:xfrm>
            <a:off x="1831768" y="6539483"/>
            <a:ext cx="613116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/>
              <a:t>Michel Chevallier - Navigation rules on Swiss lakes – YCC – 2025 – 21</a:t>
            </a:r>
          </a:p>
        </p:txBody>
      </p:sp>
      <p:pic>
        <p:nvPicPr>
          <p:cNvPr id="20" name="Image 19">
            <a:extLst>
              <a:ext uri="{FF2B5EF4-FFF2-40B4-BE49-F238E27FC236}">
                <a16:creationId xmlns:a16="http://schemas.microsoft.com/office/drawing/2014/main" id="{402B06FD-CD92-1C46-81E7-ABCC25F59552}"/>
              </a:ext>
            </a:extLst>
          </p:cNvPr>
          <p:cNvPicPr>
            <a:picLocks noChangeAspect="1"/>
          </p:cNvPicPr>
          <p:nvPr/>
        </p:nvPicPr>
        <p:blipFill rotWithShape="1"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2262238">
            <a:off x="309084" y="5502830"/>
            <a:ext cx="1729110" cy="1077537"/>
          </a:xfrm>
          <a:prstGeom prst="rect">
            <a:avLst/>
          </a:prstGeom>
        </p:spPr>
      </p:pic>
      <p:sp>
        <p:nvSpPr>
          <p:cNvPr id="7" name="ZoneTexte 6">
            <a:extLst>
              <a:ext uri="{FF2B5EF4-FFF2-40B4-BE49-F238E27FC236}">
                <a16:creationId xmlns:a16="http://schemas.microsoft.com/office/drawing/2014/main" id="{093A984C-19DE-B645-89A9-36872BC54F0E}"/>
              </a:ext>
            </a:extLst>
          </p:cNvPr>
          <p:cNvSpPr txBox="1"/>
          <p:nvPr/>
        </p:nvSpPr>
        <p:spPr>
          <a:xfrm>
            <a:off x="717170" y="670170"/>
            <a:ext cx="11216812" cy="54322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Aft>
                <a:spcPts val="600"/>
              </a:spcAft>
              <a:buSzPct val="150000"/>
              <a:buBlip>
                <a:blip r:embed="rId12"/>
              </a:buBlip>
            </a:pPr>
            <a:r>
              <a:rPr lang="en-GB" sz="2400" dirty="0"/>
              <a:t>Sailing boats with less than 15 m2 sail area must carry by law</a:t>
            </a:r>
            <a:br>
              <a:rPr lang="en-GB" sz="2400" dirty="0"/>
            </a:br>
            <a:r>
              <a:rPr lang="en-GB" sz="2400" dirty="0"/>
              <a:t> </a:t>
            </a:r>
            <a:r>
              <a:rPr lang="en-GB" sz="2400" i="1" dirty="0"/>
              <a:t>(remember: this is the sail area above which a license in compulsory)</a:t>
            </a:r>
            <a:endParaRPr lang="fr-CH" sz="2400" i="1" dirty="0"/>
          </a:p>
          <a:p>
            <a:pPr marL="800100" lvl="1" indent="-342900">
              <a:spcAft>
                <a:spcPts val="3600"/>
              </a:spcAft>
              <a:buSzPct val="150000"/>
              <a:buBlip>
                <a:blip r:embed="rId12"/>
              </a:buBlip>
            </a:pPr>
            <a:r>
              <a:rPr lang="en-GB" sz="2400" dirty="0"/>
              <a:t>A bailer or a bucket</a:t>
            </a:r>
            <a:endParaRPr lang="fr-CH" sz="2400" dirty="0"/>
          </a:p>
          <a:p>
            <a:pPr marL="800100" lvl="1" indent="-342900">
              <a:spcAft>
                <a:spcPts val="3600"/>
              </a:spcAft>
              <a:buSzPct val="150000"/>
              <a:buBlip>
                <a:blip r:embed="rId12"/>
              </a:buBlip>
            </a:pPr>
            <a:r>
              <a:rPr lang="en-GB" sz="2400" dirty="0"/>
              <a:t>A hook</a:t>
            </a:r>
            <a:endParaRPr lang="fr-CH" sz="2400" dirty="0"/>
          </a:p>
          <a:p>
            <a:pPr marL="800100" lvl="1" indent="-342900">
              <a:spcAft>
                <a:spcPts val="3600"/>
              </a:spcAft>
              <a:buSzPct val="150000"/>
              <a:buBlip>
                <a:blip r:embed="rId12"/>
              </a:buBlip>
            </a:pPr>
            <a:r>
              <a:rPr lang="en-GB" sz="2400" dirty="0"/>
              <a:t>A paddle</a:t>
            </a:r>
            <a:endParaRPr lang="fr-CH" sz="2400" dirty="0"/>
          </a:p>
          <a:p>
            <a:pPr marL="800100" lvl="1" indent="-342900">
              <a:spcAft>
                <a:spcPts val="3600"/>
              </a:spcAft>
              <a:buSzPct val="150000"/>
              <a:buBlip>
                <a:blip r:embed="rId12"/>
              </a:buBlip>
            </a:pPr>
            <a:r>
              <a:rPr lang="en-GB" sz="2400" dirty="0"/>
              <a:t>Red flag (distress flag)</a:t>
            </a:r>
            <a:endParaRPr lang="fr-CH" sz="2400" dirty="0"/>
          </a:p>
          <a:p>
            <a:pPr marL="800100" lvl="1" indent="-342900">
              <a:spcAft>
                <a:spcPts val="3600"/>
              </a:spcAft>
              <a:buSzPct val="150000"/>
              <a:buBlip>
                <a:blip r:embed="rId12"/>
              </a:buBlip>
            </a:pPr>
            <a:r>
              <a:rPr lang="en-GB" sz="2400" dirty="0"/>
              <a:t>Whistle or horn</a:t>
            </a:r>
            <a:endParaRPr lang="fr-CH" sz="2400" dirty="0"/>
          </a:p>
          <a:p>
            <a:pPr marL="800100" lvl="1" indent="-342900">
              <a:spcAft>
                <a:spcPts val="600"/>
              </a:spcAft>
              <a:buSzPct val="150000"/>
              <a:buBlip>
                <a:blip r:embed="rId12"/>
              </a:buBlip>
            </a:pPr>
            <a:r>
              <a:rPr lang="en-GB" sz="2400" dirty="0"/>
              <a:t>Ropes (useful for towing)</a:t>
            </a:r>
            <a:endParaRPr lang="fr-CH" sz="2400" dirty="0"/>
          </a:p>
        </p:txBody>
      </p:sp>
    </p:spTree>
    <p:extLst>
      <p:ext uri="{BB962C8B-B14F-4D97-AF65-F5344CB8AC3E}">
        <p14:creationId xmlns:p14="http://schemas.microsoft.com/office/powerpoint/2010/main" val="119964453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id="{63075409-A50F-C649-BBB4-6980097066F6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08485" y="6041599"/>
            <a:ext cx="763465" cy="799039"/>
          </a:xfrm>
          <a:prstGeom prst="rect">
            <a:avLst/>
          </a:prstGeom>
        </p:spPr>
      </p:pic>
      <p:sp>
        <p:nvSpPr>
          <p:cNvPr id="8" name="ZoneTexte 7">
            <a:extLst>
              <a:ext uri="{FF2B5EF4-FFF2-40B4-BE49-F238E27FC236}">
                <a16:creationId xmlns:a16="http://schemas.microsoft.com/office/drawing/2014/main" id="{95F51B28-2CE9-824D-A629-43CEB92D8F70}"/>
              </a:ext>
            </a:extLst>
          </p:cNvPr>
          <p:cNvSpPr txBox="1"/>
          <p:nvPr/>
        </p:nvSpPr>
        <p:spPr>
          <a:xfrm>
            <a:off x="972293" y="87797"/>
            <a:ext cx="104750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600" b="1" dirty="0">
                <a:solidFill>
                  <a:schemeClr val="accent1">
                    <a:lumMod val="50000"/>
                  </a:schemeClr>
                </a:solidFill>
              </a:rPr>
              <a:t>Skipper role and duties according to the law</a:t>
            </a:r>
            <a:endParaRPr lang="en-GB" dirty="0"/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2CEAB151-0D0B-8B4F-9E70-C923D018989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139322" y="-10956"/>
            <a:ext cx="636090" cy="6827438"/>
          </a:xfrm>
          <a:prstGeom prst="rect">
            <a:avLst/>
          </a:prstGeom>
        </p:spPr>
      </p:pic>
      <p:sp>
        <p:nvSpPr>
          <p:cNvPr id="15" name="ZoneTexte 14">
            <a:extLst>
              <a:ext uri="{FF2B5EF4-FFF2-40B4-BE49-F238E27FC236}">
                <a16:creationId xmlns:a16="http://schemas.microsoft.com/office/drawing/2014/main" id="{0D224E9C-9627-204C-A97B-B6E35EAA39B3}"/>
              </a:ext>
            </a:extLst>
          </p:cNvPr>
          <p:cNvSpPr txBox="1"/>
          <p:nvPr/>
        </p:nvSpPr>
        <p:spPr>
          <a:xfrm>
            <a:off x="8712699" y="2436638"/>
            <a:ext cx="4536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>
                <a:solidFill>
                  <a:schemeClr val="bg1"/>
                </a:solidFill>
              </a:rPr>
              <a:t>B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21313553-C3C6-7F46-BC21-A6EE800610D0}"/>
              </a:ext>
            </a:extLst>
          </p:cNvPr>
          <p:cNvSpPr txBox="1"/>
          <p:nvPr/>
        </p:nvSpPr>
        <p:spPr>
          <a:xfrm>
            <a:off x="1831768" y="6539483"/>
            <a:ext cx="613116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/>
              <a:t>Michel Chevallier - Navigation rules on Swiss lakes – YCC – 2025 – 22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573F3C18-F0CB-2846-946A-29BA2CFC06AB}"/>
              </a:ext>
            </a:extLst>
          </p:cNvPr>
          <p:cNvSpPr txBox="1"/>
          <p:nvPr/>
        </p:nvSpPr>
        <p:spPr>
          <a:xfrm>
            <a:off x="787078" y="856527"/>
            <a:ext cx="11021100" cy="512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ts val="3180"/>
              </a:lnSpc>
              <a:spcAft>
                <a:spcPts val="600"/>
              </a:spcAft>
              <a:buSzPct val="150000"/>
              <a:buBlip>
                <a:blip r:embed="rId5"/>
              </a:buBlip>
            </a:pPr>
            <a:r>
              <a:rPr lang="en-GB" sz="2400" dirty="0"/>
              <a:t>The law mandates that people onboard a boat must abide by the skippers decisions and orders</a:t>
            </a:r>
          </a:p>
          <a:p>
            <a:pPr marL="342900" indent="-342900">
              <a:lnSpc>
                <a:spcPts val="3180"/>
              </a:lnSpc>
              <a:spcAft>
                <a:spcPts val="600"/>
              </a:spcAft>
              <a:buSzPct val="150000"/>
              <a:buBlip>
                <a:blip r:embed="rId5"/>
              </a:buBlip>
            </a:pPr>
            <a:r>
              <a:rPr lang="en-GB" sz="2400" dirty="0"/>
              <a:t>It may sound obvious or trivial but it is paramount to sailing safely</a:t>
            </a:r>
          </a:p>
          <a:p>
            <a:pPr marL="342900" indent="-342900">
              <a:lnSpc>
                <a:spcPts val="3180"/>
              </a:lnSpc>
              <a:spcAft>
                <a:spcPts val="600"/>
              </a:spcAft>
              <a:buSzPct val="150000"/>
              <a:buBlip>
                <a:blip r:embed="rId5"/>
              </a:buBlip>
            </a:pPr>
            <a:r>
              <a:rPr lang="en-GB" sz="2400" dirty="0"/>
              <a:t>Plus:</a:t>
            </a:r>
          </a:p>
          <a:p>
            <a:pPr marL="800100" lvl="1" indent="-342900">
              <a:lnSpc>
                <a:spcPts val="3180"/>
              </a:lnSpc>
              <a:spcAft>
                <a:spcPts val="600"/>
              </a:spcAft>
              <a:buSzPct val="150000"/>
              <a:buBlip>
                <a:blip r:embed="rId5"/>
              </a:buBlip>
            </a:pPr>
            <a:r>
              <a:rPr lang="en-GB" sz="2200" dirty="0"/>
              <a:t>The skipper must do everything he/she can to prevent collisions</a:t>
            </a:r>
          </a:p>
          <a:p>
            <a:pPr marL="800100" lvl="1" indent="-342900">
              <a:lnSpc>
                <a:spcPts val="3180"/>
              </a:lnSpc>
              <a:spcAft>
                <a:spcPts val="600"/>
              </a:spcAft>
              <a:buSzPct val="150000"/>
              <a:buBlip>
                <a:blip r:embed="rId5"/>
              </a:buBlip>
            </a:pPr>
            <a:r>
              <a:rPr lang="en-GB" sz="2200" dirty="0"/>
              <a:t>The skipper must provide assistance when there is an accident close to his position</a:t>
            </a:r>
          </a:p>
          <a:p>
            <a:pPr marL="800100" lvl="1" indent="-342900">
              <a:lnSpc>
                <a:spcPts val="3180"/>
              </a:lnSpc>
              <a:spcAft>
                <a:spcPts val="600"/>
              </a:spcAft>
              <a:buSzPct val="150000"/>
              <a:buBlip>
                <a:blip r:embed="rId5"/>
              </a:buBlip>
            </a:pPr>
            <a:r>
              <a:rPr lang="en-GB" sz="2200" dirty="0"/>
              <a:t>His/her manoeuvres must be unambiguous and must not create danger for others</a:t>
            </a:r>
          </a:p>
          <a:p>
            <a:pPr marL="800100" lvl="1" indent="-342900">
              <a:lnSpc>
                <a:spcPts val="3180"/>
              </a:lnSpc>
              <a:spcAft>
                <a:spcPts val="600"/>
              </a:spcAft>
              <a:buSzPct val="150000"/>
              <a:buBlip>
                <a:blip r:embed="rId5"/>
              </a:buBlip>
            </a:pPr>
            <a:r>
              <a:rPr lang="en-GB" sz="2200" dirty="0"/>
              <a:t>Whatever you think of your skipper’s decision, implement it first,</a:t>
            </a:r>
            <a:br>
              <a:rPr lang="en-GB" sz="2200" dirty="0"/>
            </a:br>
            <a:r>
              <a:rPr lang="en-GB" sz="2200" dirty="0"/>
              <a:t>and then discuss it - not the reverse order</a:t>
            </a:r>
          </a:p>
          <a:p>
            <a:pPr marL="342900" indent="-342900">
              <a:lnSpc>
                <a:spcPts val="3180"/>
              </a:lnSpc>
              <a:spcAft>
                <a:spcPts val="600"/>
              </a:spcAft>
              <a:buSzPct val="150000"/>
              <a:buBlip>
                <a:blip r:embed="rId5"/>
              </a:buBlip>
            </a:pPr>
            <a:r>
              <a:rPr lang="en-GB" sz="2400" dirty="0"/>
              <a:t>The skipper is responsible for the safety of all on-board and</a:t>
            </a:r>
            <a:br>
              <a:rPr lang="en-GB" sz="2400" dirty="0"/>
            </a:br>
            <a:r>
              <a:rPr lang="en-GB" sz="2400" dirty="0"/>
              <a:t>for the respect of the lake rules</a:t>
            </a:r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20EF44F5-BD8F-7D42-B9BB-0A556BB79CB6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707713" y="4383470"/>
            <a:ext cx="2364237" cy="24745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2018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>
            <a:extLst>
              <a:ext uri="{FF2B5EF4-FFF2-40B4-BE49-F238E27FC236}">
                <a16:creationId xmlns:a16="http://schemas.microsoft.com/office/drawing/2014/main" id="{EE183EA8-3D63-EF4F-89D3-F71D278F1B3E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036963" y="4055077"/>
            <a:ext cx="5058137" cy="2509844"/>
          </a:xfrm>
          <a:prstGeom prst="rect">
            <a:avLst/>
          </a:prstGeom>
        </p:spPr>
      </p:pic>
      <p:pic>
        <p:nvPicPr>
          <p:cNvPr id="4" name="Image 3">
            <a:extLst>
              <a:ext uri="{FF2B5EF4-FFF2-40B4-BE49-F238E27FC236}">
                <a16:creationId xmlns:a16="http://schemas.microsoft.com/office/drawing/2014/main" id="{63075409-A50F-C649-BBB4-6980097066F6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08485" y="6041599"/>
            <a:ext cx="763465" cy="799039"/>
          </a:xfrm>
          <a:prstGeom prst="rect">
            <a:avLst/>
          </a:prstGeom>
        </p:spPr>
      </p:pic>
      <p:sp>
        <p:nvSpPr>
          <p:cNvPr id="8" name="ZoneTexte 7">
            <a:extLst>
              <a:ext uri="{FF2B5EF4-FFF2-40B4-BE49-F238E27FC236}">
                <a16:creationId xmlns:a16="http://schemas.microsoft.com/office/drawing/2014/main" id="{95F51B28-2CE9-824D-A629-43CEB92D8F70}"/>
              </a:ext>
            </a:extLst>
          </p:cNvPr>
          <p:cNvSpPr txBox="1"/>
          <p:nvPr/>
        </p:nvSpPr>
        <p:spPr>
          <a:xfrm>
            <a:off x="1003177" y="-2093"/>
            <a:ext cx="104750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600" b="1" dirty="0">
                <a:solidFill>
                  <a:schemeClr val="accent1">
                    <a:lumMod val="50000"/>
                  </a:schemeClr>
                </a:solidFill>
              </a:rPr>
              <a:t>Strong wind and gale warnings</a:t>
            </a:r>
            <a:endParaRPr lang="en-GB" dirty="0"/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2CEAB151-0D0B-8B4F-9E70-C923D018989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139322" y="-10956"/>
            <a:ext cx="636090" cy="6827438"/>
          </a:xfrm>
          <a:prstGeom prst="rect">
            <a:avLst/>
          </a:prstGeom>
        </p:spPr>
      </p:pic>
      <p:sp>
        <p:nvSpPr>
          <p:cNvPr id="15" name="ZoneTexte 14">
            <a:extLst>
              <a:ext uri="{FF2B5EF4-FFF2-40B4-BE49-F238E27FC236}">
                <a16:creationId xmlns:a16="http://schemas.microsoft.com/office/drawing/2014/main" id="{0D224E9C-9627-204C-A97B-B6E35EAA39B3}"/>
              </a:ext>
            </a:extLst>
          </p:cNvPr>
          <p:cNvSpPr txBox="1"/>
          <p:nvPr/>
        </p:nvSpPr>
        <p:spPr>
          <a:xfrm>
            <a:off x="8712699" y="2436638"/>
            <a:ext cx="4536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>
                <a:solidFill>
                  <a:schemeClr val="bg1"/>
                </a:solidFill>
              </a:rPr>
              <a:t>B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21313553-C3C6-7F46-BC21-A6EE800610D0}"/>
              </a:ext>
            </a:extLst>
          </p:cNvPr>
          <p:cNvSpPr txBox="1"/>
          <p:nvPr/>
        </p:nvSpPr>
        <p:spPr>
          <a:xfrm>
            <a:off x="1831768" y="6607217"/>
            <a:ext cx="613116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/>
              <a:t>Michel Chevallier - Navigation rules on Swiss lakes – YCC – 2025 – 23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573F3C18-F0CB-2846-946A-29BA2CFC06AB}"/>
              </a:ext>
            </a:extLst>
          </p:cNvPr>
          <p:cNvSpPr txBox="1"/>
          <p:nvPr/>
        </p:nvSpPr>
        <p:spPr>
          <a:xfrm>
            <a:off x="517620" y="606673"/>
            <a:ext cx="11471179" cy="59708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Aft>
                <a:spcPts val="1200"/>
              </a:spcAft>
              <a:buSzPct val="150000"/>
              <a:buBlip>
                <a:blip r:embed="rId6"/>
              </a:buBlip>
            </a:pPr>
            <a:r>
              <a:rPr lang="en-GB" sz="2300" dirty="0" err="1"/>
              <a:t>Meteosuisse</a:t>
            </a:r>
            <a:r>
              <a:rPr lang="en-GB" sz="2300" dirty="0"/>
              <a:t> is running a network of orange lights around the lake to warn of strong winds and gales</a:t>
            </a:r>
          </a:p>
          <a:p>
            <a:pPr marL="342900" indent="-342900">
              <a:spcAft>
                <a:spcPts val="1200"/>
              </a:spcAft>
              <a:buSzPct val="150000"/>
              <a:buBlip>
                <a:blip r:embed="rId6"/>
              </a:buBlip>
            </a:pPr>
            <a:r>
              <a:rPr lang="en-GB" sz="2300" dirty="0"/>
              <a:t>In the Petit lac, there are lights in Geneva (La </a:t>
            </a:r>
            <a:r>
              <a:rPr lang="en-GB" sz="2300" dirty="0" err="1"/>
              <a:t>Nautique</a:t>
            </a:r>
            <a:r>
              <a:rPr lang="en-GB" sz="2300" dirty="0"/>
              <a:t>), </a:t>
            </a:r>
            <a:r>
              <a:rPr lang="en-GB" sz="2300" dirty="0" err="1"/>
              <a:t>Versoix</a:t>
            </a:r>
            <a:r>
              <a:rPr lang="en-GB" sz="2300" dirty="0"/>
              <a:t>, and </a:t>
            </a:r>
            <a:r>
              <a:rPr lang="en-GB" sz="2300" dirty="0" err="1"/>
              <a:t>Nernier</a:t>
            </a:r>
            <a:endParaRPr lang="en-GB" sz="2300" dirty="0"/>
          </a:p>
          <a:p>
            <a:pPr marL="342900" indent="-342900">
              <a:spcAft>
                <a:spcPts val="1200"/>
              </a:spcAft>
              <a:buSzPct val="150000"/>
              <a:buBlip>
                <a:blip r:embed="rId6"/>
              </a:buBlip>
            </a:pPr>
            <a:r>
              <a:rPr lang="en-GB" sz="2300" dirty="0"/>
              <a:t>The lights operate at </a:t>
            </a:r>
            <a:r>
              <a:rPr lang="en-GB" sz="2300" b="1" dirty="0"/>
              <a:t>40</a:t>
            </a:r>
            <a:r>
              <a:rPr lang="en-GB" sz="2300" dirty="0"/>
              <a:t> flashes per minute when the wind is forecast</a:t>
            </a:r>
            <a:br>
              <a:rPr lang="en-GB" sz="2300" dirty="0"/>
            </a:br>
            <a:r>
              <a:rPr lang="en-GB" sz="2300" dirty="0"/>
              <a:t>to blow between 25 and 33 knots (6 to 7 </a:t>
            </a:r>
            <a:r>
              <a:rPr lang="en-GB" sz="2300" dirty="0" err="1"/>
              <a:t>Bft</a:t>
            </a:r>
            <a:r>
              <a:rPr lang="en-GB" sz="2300" dirty="0"/>
              <a:t>) (strong wind warning)</a:t>
            </a:r>
          </a:p>
          <a:p>
            <a:pPr marL="342900" indent="-342900">
              <a:spcAft>
                <a:spcPts val="1200"/>
              </a:spcAft>
              <a:buSzPct val="150000"/>
              <a:buBlip>
                <a:blip r:embed="rId6"/>
              </a:buBlip>
            </a:pPr>
            <a:r>
              <a:rPr lang="en-GB" sz="2300" dirty="0"/>
              <a:t>By club rule, no dinghy nor catamaran should leave the harbour in these conditions</a:t>
            </a:r>
          </a:p>
          <a:p>
            <a:pPr marL="342900" indent="-342900">
              <a:spcAft>
                <a:spcPts val="1200"/>
              </a:spcAft>
              <a:buSzPct val="150000"/>
              <a:buBlip>
                <a:blip r:embed="rId6"/>
              </a:buBlip>
            </a:pPr>
            <a:r>
              <a:rPr lang="en-GB" sz="2300" dirty="0"/>
              <a:t>The lights operate at </a:t>
            </a:r>
            <a:r>
              <a:rPr lang="en-GB" sz="2300" b="1" dirty="0"/>
              <a:t>90</a:t>
            </a:r>
            <a:r>
              <a:rPr lang="en-GB" sz="2300" dirty="0"/>
              <a:t> flashes per minute when the wind is forecast to blow</a:t>
            </a:r>
            <a:br>
              <a:rPr lang="en-GB" sz="2300" dirty="0"/>
            </a:br>
            <a:r>
              <a:rPr lang="en-GB" sz="2300" dirty="0"/>
              <a:t>above 33 knots (8 </a:t>
            </a:r>
            <a:r>
              <a:rPr lang="en-GB" sz="2300" dirty="0" err="1"/>
              <a:t>Bft</a:t>
            </a:r>
            <a:r>
              <a:rPr lang="en-GB" sz="2300" dirty="0"/>
              <a:t>) (gale warning)</a:t>
            </a:r>
          </a:p>
          <a:p>
            <a:pPr marL="342900" indent="-342900">
              <a:spcAft>
                <a:spcPts val="1200"/>
              </a:spcAft>
              <a:buSzPct val="150000"/>
              <a:buBlip>
                <a:blip r:embed="rId6"/>
              </a:buBlip>
            </a:pPr>
            <a:r>
              <a:rPr lang="en-GB" sz="2300" dirty="0"/>
              <a:t>The flashes operate for two hours</a:t>
            </a:r>
            <a:br>
              <a:rPr lang="en-GB" sz="2300" dirty="0"/>
            </a:br>
            <a:r>
              <a:rPr lang="en-GB" sz="2300" dirty="0"/>
              <a:t>after the start of the warning.</a:t>
            </a:r>
            <a:br>
              <a:rPr lang="en-GB" sz="2300" dirty="0"/>
            </a:br>
            <a:r>
              <a:rPr lang="en-GB" sz="2300" dirty="0"/>
              <a:t>If you don’t see them, it does not necessarily</a:t>
            </a:r>
            <a:br>
              <a:rPr lang="en-GB" sz="2300" dirty="0"/>
            </a:br>
            <a:r>
              <a:rPr lang="en-GB" sz="2300" dirty="0"/>
              <a:t>mean the warning is over</a:t>
            </a:r>
          </a:p>
          <a:p>
            <a:pPr marL="342900" indent="-342900">
              <a:spcAft>
                <a:spcPts val="1200"/>
              </a:spcAft>
              <a:buSzPct val="150000"/>
              <a:buBlip>
                <a:blip r:embed="rId6"/>
              </a:buBlip>
            </a:pPr>
            <a:r>
              <a:rPr lang="en-GB" sz="2300" dirty="0"/>
              <a:t>In France (and according to club rules), no boat</a:t>
            </a:r>
            <a:br>
              <a:rPr lang="en-GB" sz="2300" dirty="0"/>
            </a:br>
            <a:r>
              <a:rPr lang="en-GB" sz="2300" dirty="0"/>
              <a:t>may leave a harbour in these conditions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DF8275D6-0C25-5349-9896-38539C0CBBF9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sharpenSoften amoun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15390" y="1743647"/>
            <a:ext cx="1494261" cy="1154656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417C142B-6257-1941-94C4-D517CAFE97B4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email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sharpenSoften amoun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402803" y="3919610"/>
            <a:ext cx="1133464" cy="991056"/>
          </a:xfrm>
          <a:prstGeom prst="rect">
            <a:avLst/>
          </a:prstGeom>
        </p:spPr>
      </p:pic>
      <p:sp>
        <p:nvSpPr>
          <p:cNvPr id="3" name="Rectangle à coins arrondis 2">
            <a:extLst>
              <a:ext uri="{FF2B5EF4-FFF2-40B4-BE49-F238E27FC236}">
                <a16:creationId xmlns:a16="http://schemas.microsoft.com/office/drawing/2014/main" id="{A8C94D39-FCA1-0146-A65A-E838587AAD3C}"/>
              </a:ext>
            </a:extLst>
          </p:cNvPr>
          <p:cNvSpPr/>
          <p:nvPr/>
        </p:nvSpPr>
        <p:spPr>
          <a:xfrm>
            <a:off x="3428125" y="2010990"/>
            <a:ext cx="338667" cy="338667"/>
          </a:xfrm>
          <a:prstGeom prst="roundRect">
            <a:avLst/>
          </a:prstGeom>
          <a:solidFill>
            <a:srgbClr val="FFFF00">
              <a:alpha val="4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C2728657-D1F3-D449-B246-25E6BEB29CCD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3422481" y="3360809"/>
            <a:ext cx="355600" cy="355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268977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id="{63075409-A50F-C649-BBB4-6980097066F6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08485" y="6041599"/>
            <a:ext cx="763465" cy="799039"/>
          </a:xfrm>
          <a:prstGeom prst="rect">
            <a:avLst/>
          </a:prstGeom>
        </p:spPr>
      </p:pic>
      <p:sp>
        <p:nvSpPr>
          <p:cNvPr id="8" name="ZoneTexte 7">
            <a:extLst>
              <a:ext uri="{FF2B5EF4-FFF2-40B4-BE49-F238E27FC236}">
                <a16:creationId xmlns:a16="http://schemas.microsoft.com/office/drawing/2014/main" id="{95F51B28-2CE9-824D-A629-43CEB92D8F70}"/>
              </a:ext>
            </a:extLst>
          </p:cNvPr>
          <p:cNvSpPr txBox="1"/>
          <p:nvPr/>
        </p:nvSpPr>
        <p:spPr>
          <a:xfrm>
            <a:off x="972293" y="87797"/>
            <a:ext cx="104750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600" b="1" dirty="0">
                <a:solidFill>
                  <a:schemeClr val="accent1">
                    <a:lumMod val="50000"/>
                  </a:schemeClr>
                </a:solidFill>
              </a:rPr>
              <a:t>The log book</a:t>
            </a:r>
            <a:endParaRPr lang="en-GB" dirty="0"/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2CEAB151-0D0B-8B4F-9E70-C923D018989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139322" y="-10956"/>
            <a:ext cx="636090" cy="6827438"/>
          </a:xfrm>
          <a:prstGeom prst="rect">
            <a:avLst/>
          </a:prstGeom>
        </p:spPr>
      </p:pic>
      <p:sp>
        <p:nvSpPr>
          <p:cNvPr id="15" name="ZoneTexte 14">
            <a:extLst>
              <a:ext uri="{FF2B5EF4-FFF2-40B4-BE49-F238E27FC236}">
                <a16:creationId xmlns:a16="http://schemas.microsoft.com/office/drawing/2014/main" id="{0D224E9C-9627-204C-A97B-B6E35EAA39B3}"/>
              </a:ext>
            </a:extLst>
          </p:cNvPr>
          <p:cNvSpPr txBox="1"/>
          <p:nvPr/>
        </p:nvSpPr>
        <p:spPr>
          <a:xfrm>
            <a:off x="8712699" y="2436638"/>
            <a:ext cx="4536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>
                <a:solidFill>
                  <a:schemeClr val="bg1"/>
                </a:solidFill>
              </a:rPr>
              <a:t>B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21313553-C3C6-7F46-BC21-A6EE800610D0}"/>
              </a:ext>
            </a:extLst>
          </p:cNvPr>
          <p:cNvSpPr txBox="1"/>
          <p:nvPr/>
        </p:nvSpPr>
        <p:spPr>
          <a:xfrm>
            <a:off x="1831768" y="6607217"/>
            <a:ext cx="613116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/>
              <a:t>Michel Chevallier - Navigation rules on Swiss lakes – YCC – 2025 – 24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573F3C18-F0CB-2846-946A-29BA2CFC06AB}"/>
              </a:ext>
            </a:extLst>
          </p:cNvPr>
          <p:cNvSpPr txBox="1"/>
          <p:nvPr/>
        </p:nvSpPr>
        <p:spPr>
          <a:xfrm>
            <a:off x="601877" y="763927"/>
            <a:ext cx="11470073" cy="56861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Aft>
                <a:spcPts val="1200"/>
              </a:spcAft>
              <a:buSzPct val="150000"/>
              <a:buBlip>
                <a:blip r:embed="rId5"/>
              </a:buBlip>
            </a:pPr>
            <a:r>
              <a:rPr lang="en-GB" sz="2400" dirty="0"/>
              <a:t>The log book can be requested by the authorities in case of an accident</a:t>
            </a:r>
          </a:p>
          <a:p>
            <a:pPr marL="342900" indent="-342900">
              <a:spcAft>
                <a:spcPts val="1200"/>
              </a:spcAft>
              <a:buSzPct val="150000"/>
              <a:buBlip>
                <a:blip r:embed="rId5"/>
              </a:buBlip>
            </a:pPr>
            <a:r>
              <a:rPr lang="en-GB" sz="2400" dirty="0"/>
              <a:t>Alternatively, it can be a tool in support of our good faith in such a situation</a:t>
            </a:r>
          </a:p>
          <a:p>
            <a:pPr marL="342900" indent="-342900">
              <a:spcAft>
                <a:spcPts val="1200"/>
              </a:spcAft>
              <a:buSzPct val="150000"/>
              <a:buBlip>
                <a:blip r:embed="rId5"/>
              </a:buBlip>
            </a:pPr>
            <a:r>
              <a:rPr lang="en-GB" sz="2400" dirty="0"/>
              <a:t>Therefore, it is extremely important to fill it correctly</a:t>
            </a:r>
          </a:p>
          <a:p>
            <a:pPr marL="342900" indent="-342900">
              <a:spcAft>
                <a:spcPts val="1200"/>
              </a:spcAft>
              <a:buSzPct val="150000"/>
              <a:buBlip>
                <a:blip r:embed="rId5"/>
              </a:buBlip>
            </a:pPr>
            <a:r>
              <a:rPr lang="en-GB" sz="2400" dirty="0"/>
              <a:t>Indications such as “very nice outing” provide zero value information</a:t>
            </a:r>
          </a:p>
          <a:p>
            <a:pPr marL="342900" indent="-342900">
              <a:spcAft>
                <a:spcPts val="1200"/>
              </a:spcAft>
              <a:buSzPct val="150000"/>
              <a:buBlip>
                <a:blip r:embed="rId5"/>
              </a:buBlip>
            </a:pPr>
            <a:r>
              <a:rPr lang="en-GB" sz="2400" dirty="0"/>
              <a:t>The skipper </a:t>
            </a:r>
            <a:r>
              <a:rPr lang="en-GB" sz="2400" b="1" dirty="0"/>
              <a:t>MUST </a:t>
            </a:r>
            <a:r>
              <a:rPr lang="en-GB" sz="2400" dirty="0"/>
              <a:t>register</a:t>
            </a:r>
          </a:p>
          <a:p>
            <a:pPr marL="800100" lvl="1" indent="-342900">
              <a:spcAft>
                <a:spcPts val="900"/>
              </a:spcAft>
              <a:buSzPct val="150000"/>
              <a:buBlip>
                <a:blip r:embed="rId5"/>
              </a:buBlip>
            </a:pPr>
            <a:r>
              <a:rPr lang="en-GB" sz="2200" dirty="0"/>
              <a:t>His/her first and last name</a:t>
            </a:r>
          </a:p>
          <a:p>
            <a:pPr marL="800100" lvl="1" indent="-342900">
              <a:spcAft>
                <a:spcPts val="900"/>
              </a:spcAft>
              <a:buSzPct val="150000"/>
              <a:buBlip>
                <a:blip r:embed="rId5"/>
              </a:buBlip>
            </a:pPr>
            <a:r>
              <a:rPr lang="en-GB" sz="2200" dirty="0"/>
              <a:t>All crew first and last names (no “Michel with friends” whose info value is again zero)</a:t>
            </a:r>
          </a:p>
          <a:p>
            <a:pPr marL="800100" lvl="1" indent="-342900">
              <a:spcAft>
                <a:spcPts val="900"/>
              </a:spcAft>
              <a:buSzPct val="150000"/>
              <a:buBlip>
                <a:blip r:embed="rId5"/>
              </a:buBlip>
            </a:pPr>
            <a:r>
              <a:rPr lang="en-GB" sz="2200" dirty="0"/>
              <a:t>Weather, wind strength and origin (3bft NE, strengthening to 4 around 5 pm. Showers towards the end of the outing)</a:t>
            </a:r>
          </a:p>
          <a:p>
            <a:pPr marL="800100" lvl="1" indent="-342900">
              <a:spcAft>
                <a:spcPts val="900"/>
              </a:spcAft>
              <a:buSzPct val="150000"/>
              <a:buBlip>
                <a:blip r:embed="rId5"/>
              </a:buBlip>
            </a:pPr>
            <a:r>
              <a:rPr lang="en-GB" sz="2200" dirty="0"/>
              <a:t>Where he/she went (sailed around </a:t>
            </a:r>
            <a:r>
              <a:rPr lang="en-GB" sz="2200" dirty="0" err="1"/>
              <a:t>Versoix</a:t>
            </a:r>
            <a:r>
              <a:rPr lang="en-GB" sz="2200" dirty="0"/>
              <a:t>, went to Geneva, went to </a:t>
            </a:r>
            <a:r>
              <a:rPr lang="en-GB" sz="2200" dirty="0" err="1"/>
              <a:t>Yvoire</a:t>
            </a:r>
            <a:r>
              <a:rPr lang="en-GB" sz="2200" dirty="0"/>
              <a:t> for supper…)</a:t>
            </a:r>
          </a:p>
          <a:p>
            <a:pPr marL="800100" lvl="1" indent="-342900">
              <a:spcAft>
                <a:spcPts val="900"/>
              </a:spcAft>
              <a:buSzPct val="150000"/>
              <a:buBlip>
                <a:blip r:embed="rId5"/>
              </a:buBlip>
            </a:pPr>
            <a:r>
              <a:rPr lang="en-GB" sz="2200" dirty="0"/>
              <a:t>Any other issue (lost a fender, found boat unlocked, repaired the cover)</a:t>
            </a:r>
          </a:p>
          <a:p>
            <a:pPr marL="342900" indent="-342900">
              <a:buSzPct val="150000"/>
              <a:buBlip>
                <a:blip r:embed="rId5"/>
              </a:buBlip>
            </a:pPr>
            <a:r>
              <a:rPr lang="en-GB" sz="2400" dirty="0"/>
              <a:t>After that, you may say whether you enjoyed it (or not). </a:t>
            </a:r>
            <a:r>
              <a:rPr lang="en-GB" sz="2400" b="1" dirty="0"/>
              <a:t>But only after that!</a:t>
            </a:r>
          </a:p>
        </p:txBody>
      </p:sp>
    </p:spTree>
    <p:extLst>
      <p:ext uri="{BB962C8B-B14F-4D97-AF65-F5344CB8AC3E}">
        <p14:creationId xmlns:p14="http://schemas.microsoft.com/office/powerpoint/2010/main" val="226001467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id="{63075409-A50F-C649-BBB4-6980097066F6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08485" y="6041599"/>
            <a:ext cx="763465" cy="799039"/>
          </a:xfrm>
          <a:prstGeom prst="rect">
            <a:avLst/>
          </a:prstGeom>
        </p:spPr>
      </p:pic>
      <p:sp>
        <p:nvSpPr>
          <p:cNvPr id="8" name="ZoneTexte 7">
            <a:extLst>
              <a:ext uri="{FF2B5EF4-FFF2-40B4-BE49-F238E27FC236}">
                <a16:creationId xmlns:a16="http://schemas.microsoft.com/office/drawing/2014/main" id="{95F51B28-2CE9-824D-A629-43CEB92D8F70}"/>
              </a:ext>
            </a:extLst>
          </p:cNvPr>
          <p:cNvSpPr txBox="1"/>
          <p:nvPr/>
        </p:nvSpPr>
        <p:spPr>
          <a:xfrm>
            <a:off x="405134" y="41404"/>
            <a:ext cx="104750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600" b="1" dirty="0">
                <a:solidFill>
                  <a:schemeClr val="accent1">
                    <a:lumMod val="50000"/>
                  </a:schemeClr>
                </a:solidFill>
              </a:rPr>
              <a:t>And also</a:t>
            </a:r>
            <a:endParaRPr lang="en-GB" dirty="0"/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2CEAB151-0D0B-8B4F-9E70-C923D018989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139322" y="-10956"/>
            <a:ext cx="636090" cy="6827438"/>
          </a:xfrm>
          <a:prstGeom prst="rect">
            <a:avLst/>
          </a:prstGeom>
        </p:spPr>
      </p:pic>
      <p:sp>
        <p:nvSpPr>
          <p:cNvPr id="15" name="ZoneTexte 14">
            <a:extLst>
              <a:ext uri="{FF2B5EF4-FFF2-40B4-BE49-F238E27FC236}">
                <a16:creationId xmlns:a16="http://schemas.microsoft.com/office/drawing/2014/main" id="{0D224E9C-9627-204C-A97B-B6E35EAA39B3}"/>
              </a:ext>
            </a:extLst>
          </p:cNvPr>
          <p:cNvSpPr txBox="1"/>
          <p:nvPr/>
        </p:nvSpPr>
        <p:spPr>
          <a:xfrm>
            <a:off x="8712699" y="2436638"/>
            <a:ext cx="4536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>
                <a:solidFill>
                  <a:schemeClr val="bg1"/>
                </a:solidFill>
              </a:rPr>
              <a:t>B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21313553-C3C6-7F46-BC21-A6EE800610D0}"/>
              </a:ext>
            </a:extLst>
          </p:cNvPr>
          <p:cNvSpPr txBox="1"/>
          <p:nvPr/>
        </p:nvSpPr>
        <p:spPr>
          <a:xfrm>
            <a:off x="1831768" y="6539483"/>
            <a:ext cx="613116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/>
              <a:t>Michel Chevallier - Navigation rules on Swiss lakes – YCC – 2025 – 23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573F3C18-F0CB-2846-946A-29BA2CFC06AB}"/>
              </a:ext>
            </a:extLst>
          </p:cNvPr>
          <p:cNvSpPr txBox="1"/>
          <p:nvPr/>
        </p:nvSpPr>
        <p:spPr>
          <a:xfrm>
            <a:off x="496768" y="649726"/>
            <a:ext cx="11575182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Aft>
                <a:spcPts val="1200"/>
              </a:spcAft>
              <a:buSzPct val="150000"/>
              <a:buBlip>
                <a:blip r:embed="rId5"/>
              </a:buBlip>
            </a:pPr>
            <a:r>
              <a:rPr lang="en-GB" sz="2400" dirty="0"/>
              <a:t>By law, small boats (&lt; 2,5m in length) and paddle must stay within 150m of the shore</a:t>
            </a:r>
          </a:p>
          <a:p>
            <a:pPr marL="342900" indent="-342900">
              <a:spcAft>
                <a:spcPts val="1200"/>
              </a:spcAft>
              <a:buSzPct val="150000"/>
              <a:buBlip>
                <a:blip r:embed="rId5"/>
              </a:buBlip>
            </a:pPr>
            <a:r>
              <a:rPr lang="en-GB" sz="2400" dirty="0"/>
              <a:t>It is forbidden to swim at less than 100m of the harbour entrances</a:t>
            </a:r>
          </a:p>
          <a:p>
            <a:pPr marL="342900" indent="-342900">
              <a:spcAft>
                <a:spcPts val="1200"/>
              </a:spcAft>
              <a:buSzPct val="150000"/>
              <a:buBlip>
                <a:blip r:embed="rId5"/>
              </a:buBlip>
            </a:pPr>
            <a:r>
              <a:rPr lang="en-GB" sz="2400" dirty="0"/>
              <a:t>Motorboat should not go faster than 10kph in the first 300m from the shore</a:t>
            </a:r>
          </a:p>
          <a:p>
            <a:pPr marL="342900" indent="-342900">
              <a:spcAft>
                <a:spcPts val="1200"/>
              </a:spcAft>
              <a:buSzPct val="150000"/>
              <a:buBlip>
                <a:blip r:embed="rId5"/>
              </a:buBlip>
            </a:pPr>
            <a:r>
              <a:rPr lang="en-GB" sz="2400" dirty="0"/>
              <a:t>Boats and trailer are inspected every 3 years by state inspectors</a:t>
            </a:r>
          </a:p>
          <a:p>
            <a:pPr marL="342900" indent="-342900">
              <a:spcAft>
                <a:spcPts val="1200"/>
              </a:spcAft>
              <a:buSzPct val="150000"/>
              <a:buBlip>
                <a:blip r:embed="rId5"/>
              </a:buBlip>
            </a:pPr>
            <a:r>
              <a:rPr lang="en-GB" sz="2400" dirty="0"/>
              <a:t>Sailing boats without engine (the </a:t>
            </a:r>
            <a:r>
              <a:rPr lang="en-GB" sz="2400" dirty="0" err="1"/>
              <a:t>ynglings</a:t>
            </a:r>
            <a:r>
              <a:rPr lang="en-GB" sz="2400" dirty="0"/>
              <a:t>) are not allowed downstream of this line: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0C5DA517-0B54-0645-BF44-491C26D069A1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53636" y="3204271"/>
            <a:ext cx="7995257" cy="3653729"/>
          </a:xfrm>
          <a:prstGeom prst="rect">
            <a:avLst/>
          </a:prstGeom>
        </p:spPr>
      </p:pic>
      <p:cxnSp>
        <p:nvCxnSpPr>
          <p:cNvPr id="7" name="Connecteur droit 6">
            <a:extLst>
              <a:ext uri="{FF2B5EF4-FFF2-40B4-BE49-F238E27FC236}">
                <a16:creationId xmlns:a16="http://schemas.microsoft.com/office/drawing/2014/main" id="{9186E130-391B-1544-BE40-2DB68F985A76}"/>
              </a:ext>
            </a:extLst>
          </p:cNvPr>
          <p:cNvCxnSpPr/>
          <p:nvPr/>
        </p:nvCxnSpPr>
        <p:spPr>
          <a:xfrm flipH="1">
            <a:off x="8105422" y="3905956"/>
            <a:ext cx="607277" cy="1061155"/>
          </a:xfrm>
          <a:prstGeom prst="line">
            <a:avLst/>
          </a:prstGeom>
          <a:ln w="603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ZoneTexte 10">
            <a:extLst>
              <a:ext uri="{FF2B5EF4-FFF2-40B4-BE49-F238E27FC236}">
                <a16:creationId xmlns:a16="http://schemas.microsoft.com/office/drawing/2014/main" id="{BD52CB2F-B272-BA47-8313-31FEB9738974}"/>
              </a:ext>
            </a:extLst>
          </p:cNvPr>
          <p:cNvSpPr txBox="1"/>
          <p:nvPr/>
        </p:nvSpPr>
        <p:spPr>
          <a:xfrm>
            <a:off x="1831768" y="6607217"/>
            <a:ext cx="613116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/>
              <a:t>Michel Chevallier - Navigation rules on Swiss lakes – YCC – 2025 – 25</a:t>
            </a:r>
          </a:p>
        </p:txBody>
      </p:sp>
    </p:spTree>
    <p:extLst>
      <p:ext uri="{BB962C8B-B14F-4D97-AF65-F5344CB8AC3E}">
        <p14:creationId xmlns:p14="http://schemas.microsoft.com/office/powerpoint/2010/main" val="424473044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id="{63075409-A50F-C649-BBB4-6980097066F6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08485" y="6041599"/>
            <a:ext cx="763465" cy="799039"/>
          </a:xfrm>
          <a:prstGeom prst="rect">
            <a:avLst/>
          </a:prstGeom>
        </p:spPr>
      </p:pic>
      <p:sp>
        <p:nvSpPr>
          <p:cNvPr id="8" name="ZoneTexte 7">
            <a:extLst>
              <a:ext uri="{FF2B5EF4-FFF2-40B4-BE49-F238E27FC236}">
                <a16:creationId xmlns:a16="http://schemas.microsoft.com/office/drawing/2014/main" id="{95F51B28-2CE9-824D-A629-43CEB92D8F70}"/>
              </a:ext>
            </a:extLst>
          </p:cNvPr>
          <p:cNvSpPr txBox="1"/>
          <p:nvPr/>
        </p:nvSpPr>
        <p:spPr>
          <a:xfrm>
            <a:off x="665093" y="2898303"/>
            <a:ext cx="1047506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400" b="1" dirty="0">
                <a:solidFill>
                  <a:schemeClr val="accent1">
                    <a:lumMod val="50000"/>
                  </a:schemeClr>
                </a:solidFill>
              </a:rPr>
              <a:t>Questions?</a:t>
            </a:r>
            <a:endParaRPr lang="en-GB" sz="4400" dirty="0"/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2CEAB151-0D0B-8B4F-9E70-C923D018989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139322" y="-10956"/>
            <a:ext cx="636090" cy="6827438"/>
          </a:xfrm>
          <a:prstGeom prst="rect">
            <a:avLst/>
          </a:prstGeom>
        </p:spPr>
      </p:pic>
      <p:sp>
        <p:nvSpPr>
          <p:cNvPr id="15" name="ZoneTexte 14">
            <a:extLst>
              <a:ext uri="{FF2B5EF4-FFF2-40B4-BE49-F238E27FC236}">
                <a16:creationId xmlns:a16="http://schemas.microsoft.com/office/drawing/2014/main" id="{0D224E9C-9627-204C-A97B-B6E35EAA39B3}"/>
              </a:ext>
            </a:extLst>
          </p:cNvPr>
          <p:cNvSpPr txBox="1"/>
          <p:nvPr/>
        </p:nvSpPr>
        <p:spPr>
          <a:xfrm>
            <a:off x="8712699" y="2436638"/>
            <a:ext cx="4536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>
                <a:solidFill>
                  <a:schemeClr val="bg1"/>
                </a:solidFill>
              </a:rPr>
              <a:t>B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21313553-C3C6-7F46-BC21-A6EE800610D0}"/>
              </a:ext>
            </a:extLst>
          </p:cNvPr>
          <p:cNvSpPr txBox="1"/>
          <p:nvPr/>
        </p:nvSpPr>
        <p:spPr>
          <a:xfrm>
            <a:off x="1831768" y="6539483"/>
            <a:ext cx="613116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/>
              <a:t>Michel Chevallier - Navigation rules on Swiss lakes – YCC – 2025 – 26</a:t>
            </a:r>
          </a:p>
        </p:txBody>
      </p:sp>
    </p:spTree>
    <p:extLst>
      <p:ext uri="{BB962C8B-B14F-4D97-AF65-F5344CB8AC3E}">
        <p14:creationId xmlns:p14="http://schemas.microsoft.com/office/powerpoint/2010/main" val="19799237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>
            <a:extLst>
              <a:ext uri="{FF2B5EF4-FFF2-40B4-BE49-F238E27FC236}">
                <a16:creationId xmlns:a16="http://schemas.microsoft.com/office/drawing/2014/main" id="{73CAEB52-7CA9-9042-8D1E-AFD504526E0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330626" y="4238645"/>
            <a:ext cx="9144000" cy="1655762"/>
          </a:xfrm>
        </p:spPr>
        <p:txBody>
          <a:bodyPr/>
          <a:lstStyle/>
          <a:p>
            <a:r>
              <a:rPr lang="en-GB" dirty="0">
                <a:solidFill>
                  <a:schemeClr val="bg1"/>
                </a:solidFill>
              </a:rPr>
              <a:t>Michel Chevallier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63075409-A50F-C649-BBB4-6980097066F6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08485" y="6041599"/>
            <a:ext cx="763465" cy="799039"/>
          </a:xfrm>
          <a:prstGeom prst="rect">
            <a:avLst/>
          </a:prstGeom>
        </p:spPr>
      </p:pic>
      <p:sp>
        <p:nvSpPr>
          <p:cNvPr id="5" name="ZoneTexte 4">
            <a:extLst>
              <a:ext uri="{FF2B5EF4-FFF2-40B4-BE49-F238E27FC236}">
                <a16:creationId xmlns:a16="http://schemas.microsoft.com/office/drawing/2014/main" id="{21313553-C3C6-7F46-BC21-A6EE800610D0}"/>
              </a:ext>
            </a:extLst>
          </p:cNvPr>
          <p:cNvSpPr txBox="1"/>
          <p:nvPr/>
        </p:nvSpPr>
        <p:spPr>
          <a:xfrm>
            <a:off x="1831768" y="6539483"/>
            <a:ext cx="613116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/>
              <a:t>Michel Chevallier - Navigation rules on Swiss lakes – YCC – 2025 – 2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8C400CFE-F510-CC4F-B286-98D18F4CBC1F}"/>
              </a:ext>
            </a:extLst>
          </p:cNvPr>
          <p:cNvSpPr txBox="1"/>
          <p:nvPr/>
        </p:nvSpPr>
        <p:spPr>
          <a:xfrm>
            <a:off x="496768" y="723125"/>
            <a:ext cx="10718801" cy="45704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Aft>
                <a:spcPts val="600"/>
              </a:spcAft>
              <a:buSzPct val="150000"/>
              <a:buBlip>
                <a:blip r:embed="rId3"/>
              </a:buBlip>
            </a:pPr>
            <a:r>
              <a:rPr lang="en-GB" sz="2400" dirty="0"/>
              <a:t>Boats on Swiss lakes are subject to rules concerning mostly:</a:t>
            </a:r>
          </a:p>
          <a:p>
            <a:pPr marL="800100" lvl="1" indent="-342900">
              <a:spcAft>
                <a:spcPts val="600"/>
              </a:spcAft>
              <a:buSzPct val="150000"/>
              <a:buBlip>
                <a:blip r:embed="rId3"/>
              </a:buBlip>
            </a:pPr>
            <a:r>
              <a:rPr lang="en-GB" sz="2200" dirty="0"/>
              <a:t>International regulations</a:t>
            </a:r>
          </a:p>
          <a:p>
            <a:pPr marL="800100" lvl="1" indent="-342900">
              <a:spcAft>
                <a:spcPts val="600"/>
              </a:spcAft>
              <a:buSzPct val="150000"/>
              <a:buBlip>
                <a:blip r:embed="rId3"/>
              </a:buBlip>
            </a:pPr>
            <a:r>
              <a:rPr lang="en-GB" sz="2200" dirty="0"/>
              <a:t>Licenses</a:t>
            </a:r>
          </a:p>
          <a:p>
            <a:pPr marL="800100" lvl="1" indent="-342900">
              <a:spcAft>
                <a:spcPts val="600"/>
              </a:spcAft>
              <a:buSzPct val="150000"/>
              <a:buBlip>
                <a:blip r:embed="rId3"/>
              </a:buBlip>
            </a:pPr>
            <a:r>
              <a:rPr lang="en-GB" sz="2200" dirty="0"/>
              <a:t>Right of way</a:t>
            </a:r>
          </a:p>
          <a:p>
            <a:pPr marL="800100" lvl="1" indent="-342900">
              <a:spcAft>
                <a:spcPts val="600"/>
              </a:spcAft>
              <a:buSzPct val="150000"/>
              <a:buBlip>
                <a:blip r:embed="rId3"/>
              </a:buBlip>
            </a:pPr>
            <a:r>
              <a:rPr lang="en-GB" sz="2200" dirty="0"/>
              <a:t>Equipment (construction, buoyancy aids ...)</a:t>
            </a:r>
          </a:p>
          <a:p>
            <a:pPr marL="800100" lvl="1" indent="-342900">
              <a:spcAft>
                <a:spcPts val="600"/>
              </a:spcAft>
              <a:buSzPct val="150000"/>
              <a:buBlip>
                <a:blip r:embed="rId3"/>
              </a:buBlip>
            </a:pPr>
            <a:r>
              <a:rPr lang="en-GB" sz="2200" dirty="0"/>
              <a:t>Crew </a:t>
            </a:r>
            <a:r>
              <a:rPr lang="en-GB" sz="2200" dirty="0" err="1"/>
              <a:t>behavior</a:t>
            </a:r>
            <a:endParaRPr lang="en-GB" sz="2200" dirty="0"/>
          </a:p>
          <a:p>
            <a:pPr marL="800100" lvl="1" indent="-342900">
              <a:spcAft>
                <a:spcPts val="600"/>
              </a:spcAft>
              <a:buSzPct val="150000"/>
              <a:buBlip>
                <a:blip r:embed="rId3"/>
              </a:buBlip>
            </a:pPr>
            <a:r>
              <a:rPr lang="en-GB" sz="2200" dirty="0"/>
              <a:t>Weather warnings</a:t>
            </a:r>
          </a:p>
          <a:p>
            <a:pPr marL="342900" indent="-342900">
              <a:spcAft>
                <a:spcPts val="600"/>
              </a:spcAft>
              <a:buSzPct val="150000"/>
              <a:buBlip>
                <a:blip r:embed="rId3"/>
              </a:buBlip>
            </a:pPr>
            <a:r>
              <a:rPr lang="en-GB" sz="2400" dirty="0"/>
              <a:t>All sailing legislation anywhere have an overarching rationale: avoiding accidents and collisions</a:t>
            </a:r>
          </a:p>
          <a:p>
            <a:pPr marL="342900" indent="-342900">
              <a:spcAft>
                <a:spcPts val="600"/>
              </a:spcAft>
              <a:buSzPct val="150000"/>
              <a:buBlip>
                <a:blip r:embed="rId3"/>
              </a:buBlip>
            </a:pPr>
            <a:r>
              <a:rPr lang="en-GB" sz="2400" dirty="0"/>
              <a:t>Let’s browse it!</a:t>
            </a:r>
          </a:p>
          <a:p>
            <a:pPr marL="285750" indent="-285750">
              <a:buBlip>
                <a:blip r:embed="rId3"/>
              </a:buBlip>
            </a:pPr>
            <a:endParaRPr lang="en-GB" dirty="0"/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95F51B28-2CE9-824D-A629-43CEB92D8F70}"/>
              </a:ext>
            </a:extLst>
          </p:cNvPr>
          <p:cNvSpPr txBox="1"/>
          <p:nvPr/>
        </p:nvSpPr>
        <p:spPr>
          <a:xfrm>
            <a:off x="1030168" y="99372"/>
            <a:ext cx="91902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600" b="1" dirty="0">
                <a:solidFill>
                  <a:schemeClr val="accent1">
                    <a:lumMod val="50000"/>
                  </a:schemeClr>
                </a:solidFill>
              </a:rPr>
              <a:t>Today’s topics</a:t>
            </a:r>
            <a:endParaRPr lang="en-GB" dirty="0"/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2CEAB151-0D0B-8B4F-9E70-C923D018989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139322" y="-10956"/>
            <a:ext cx="636090" cy="6827438"/>
          </a:xfrm>
          <a:prstGeom prst="rect">
            <a:avLst/>
          </a:prstGeom>
        </p:spPr>
      </p:pic>
      <p:sp>
        <p:nvSpPr>
          <p:cNvPr id="2" name="ZoneTexte 1">
            <a:extLst>
              <a:ext uri="{FF2B5EF4-FFF2-40B4-BE49-F238E27FC236}">
                <a16:creationId xmlns:a16="http://schemas.microsoft.com/office/drawing/2014/main" id="{97EC1848-1CE0-1746-A449-72DF947F9B7E}"/>
              </a:ext>
            </a:extLst>
          </p:cNvPr>
          <p:cNvSpPr txBox="1"/>
          <p:nvPr/>
        </p:nvSpPr>
        <p:spPr>
          <a:xfrm>
            <a:off x="496768" y="4917355"/>
            <a:ext cx="11243676" cy="1600438"/>
          </a:xfrm>
          <a:prstGeom prst="rect">
            <a:avLst/>
          </a:prstGeom>
          <a:solidFill>
            <a:srgbClr val="FF0000">
              <a:alpha val="12000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2200" u="sng" dirty="0"/>
              <a:t>Did you know:</a:t>
            </a:r>
          </a:p>
          <a:p>
            <a:pPr algn="ctr">
              <a:spcAft>
                <a:spcPts val="1200"/>
              </a:spcAft>
            </a:pPr>
            <a:r>
              <a:rPr lang="en-GB" sz="2100" i="1" dirty="0"/>
              <a:t>If you are caught drunk driving, you will not lose your sailing licenses, but if you area caught drunk sailing you may well lose your driving licenses </a:t>
            </a:r>
          </a:p>
          <a:p>
            <a:pPr algn="ctr"/>
            <a:r>
              <a:rPr lang="en-GB" sz="2100" i="1" dirty="0"/>
              <a:t>As for car driving, the limit is 5 per thousand</a:t>
            </a:r>
          </a:p>
        </p:txBody>
      </p:sp>
    </p:spTree>
    <p:extLst>
      <p:ext uri="{BB962C8B-B14F-4D97-AF65-F5344CB8AC3E}">
        <p14:creationId xmlns:p14="http://schemas.microsoft.com/office/powerpoint/2010/main" val="13560415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>
            <a:extLst>
              <a:ext uri="{FF2B5EF4-FFF2-40B4-BE49-F238E27FC236}">
                <a16:creationId xmlns:a16="http://schemas.microsoft.com/office/drawing/2014/main" id="{73CAEB52-7CA9-9042-8D1E-AFD504526E0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330626" y="4238645"/>
            <a:ext cx="9144000" cy="1655762"/>
          </a:xfrm>
        </p:spPr>
        <p:txBody>
          <a:bodyPr/>
          <a:lstStyle/>
          <a:p>
            <a:r>
              <a:rPr lang="en-GB" dirty="0">
                <a:solidFill>
                  <a:schemeClr val="bg1"/>
                </a:solidFill>
              </a:rPr>
              <a:t>Michel Chevallier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63075409-A50F-C649-BBB4-6980097066F6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08485" y="6041599"/>
            <a:ext cx="763465" cy="799039"/>
          </a:xfrm>
          <a:prstGeom prst="rect">
            <a:avLst/>
          </a:prstGeom>
        </p:spPr>
      </p:pic>
      <p:sp>
        <p:nvSpPr>
          <p:cNvPr id="5" name="ZoneTexte 4">
            <a:extLst>
              <a:ext uri="{FF2B5EF4-FFF2-40B4-BE49-F238E27FC236}">
                <a16:creationId xmlns:a16="http://schemas.microsoft.com/office/drawing/2014/main" id="{21313553-C3C6-7F46-BC21-A6EE800610D0}"/>
              </a:ext>
            </a:extLst>
          </p:cNvPr>
          <p:cNvSpPr txBox="1"/>
          <p:nvPr/>
        </p:nvSpPr>
        <p:spPr>
          <a:xfrm>
            <a:off x="1831768" y="6539483"/>
            <a:ext cx="613116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/>
              <a:t>Michel Chevallier - Navigation rules on Swiss lakes – YCC – 2025 – 3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95F51B28-2CE9-824D-A629-43CEB92D8F70}"/>
              </a:ext>
            </a:extLst>
          </p:cNvPr>
          <p:cNvSpPr txBox="1"/>
          <p:nvPr/>
        </p:nvSpPr>
        <p:spPr>
          <a:xfrm>
            <a:off x="1030168" y="99372"/>
            <a:ext cx="91902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600" b="1" dirty="0">
                <a:solidFill>
                  <a:schemeClr val="accent1">
                    <a:lumMod val="50000"/>
                  </a:schemeClr>
                </a:solidFill>
              </a:rPr>
              <a:t>A very close border</a:t>
            </a:r>
            <a:endParaRPr lang="en-GB" dirty="0"/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2CEAB151-0D0B-8B4F-9E70-C923D018989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139322" y="-10956"/>
            <a:ext cx="636090" cy="6827438"/>
          </a:xfrm>
          <a:prstGeom prst="rect">
            <a:avLst/>
          </a:prstGeom>
        </p:spPr>
      </p:pic>
      <p:sp>
        <p:nvSpPr>
          <p:cNvPr id="15" name="ZoneTexte 14">
            <a:extLst>
              <a:ext uri="{FF2B5EF4-FFF2-40B4-BE49-F238E27FC236}">
                <a16:creationId xmlns:a16="http://schemas.microsoft.com/office/drawing/2014/main" id="{D86BE981-AF8D-2B4E-AD70-F436F751E124}"/>
              </a:ext>
            </a:extLst>
          </p:cNvPr>
          <p:cNvSpPr txBox="1"/>
          <p:nvPr/>
        </p:nvSpPr>
        <p:spPr>
          <a:xfrm>
            <a:off x="496766" y="5642338"/>
            <a:ext cx="10295411" cy="8694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300"/>
              </a:spcAft>
              <a:buSzPct val="150000"/>
            </a:pPr>
            <a:r>
              <a:rPr lang="en-US" sz="2400" dirty="0"/>
              <a:t>Our base is on the GE-VD border and very close to France</a:t>
            </a:r>
          </a:p>
          <a:p>
            <a:pPr algn="ctr">
              <a:spcAft>
                <a:spcPts val="600"/>
              </a:spcAft>
              <a:buSzPct val="150000"/>
            </a:pPr>
            <a:r>
              <a:rPr lang="en-US" sz="2400" dirty="0"/>
              <a:t>The red square shows the sailing area for dinghy classes and Thursday practice</a:t>
            </a:r>
            <a:endParaRPr lang="en-GB" sz="2400" dirty="0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2F6218DF-A0A4-9540-8C7F-8307AC167F63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9905" y="932420"/>
            <a:ext cx="6952566" cy="4688198"/>
          </a:xfrm>
          <a:prstGeom prst="rect">
            <a:avLst/>
          </a:prstGeom>
        </p:spPr>
      </p:pic>
      <p:sp>
        <p:nvSpPr>
          <p:cNvPr id="7" name="Rectangle à coins arrondis 6">
            <a:extLst>
              <a:ext uri="{FF2B5EF4-FFF2-40B4-BE49-F238E27FC236}">
                <a16:creationId xmlns:a16="http://schemas.microsoft.com/office/drawing/2014/main" id="{52DE64E7-5450-2647-B7C0-0F97432195C4}"/>
              </a:ext>
            </a:extLst>
          </p:cNvPr>
          <p:cNvSpPr/>
          <p:nvPr/>
        </p:nvSpPr>
        <p:spPr>
          <a:xfrm>
            <a:off x="1244635" y="2244178"/>
            <a:ext cx="3504503" cy="3193899"/>
          </a:xfrm>
          <a:prstGeom prst="roundRect">
            <a:avLst/>
          </a:prstGeom>
          <a:noFill/>
          <a:ln w="412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Ellipse 1">
            <a:extLst>
              <a:ext uri="{FF2B5EF4-FFF2-40B4-BE49-F238E27FC236}">
                <a16:creationId xmlns:a16="http://schemas.microsoft.com/office/drawing/2014/main" id="{383DFCBC-72F2-2B4D-B08D-FA831351E78C}"/>
              </a:ext>
            </a:extLst>
          </p:cNvPr>
          <p:cNvSpPr/>
          <p:nvPr/>
        </p:nvSpPr>
        <p:spPr>
          <a:xfrm flipH="1">
            <a:off x="1244634" y="3692324"/>
            <a:ext cx="324521" cy="546321"/>
          </a:xfrm>
          <a:prstGeom prst="ellipse">
            <a:avLst/>
          </a:prstGeom>
          <a:noFill/>
          <a:ln w="66675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7F5F1A0D-30C5-4740-A84F-60C19860F746}"/>
              </a:ext>
            </a:extLst>
          </p:cNvPr>
          <p:cNvSpPr/>
          <p:nvPr/>
        </p:nvSpPr>
        <p:spPr>
          <a:xfrm flipH="1">
            <a:off x="8195608" y="-14967509"/>
            <a:ext cx="1629033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Aft>
                <a:spcPts val="900"/>
              </a:spcAft>
              <a:buSzPct val="150000"/>
              <a:buBlip>
                <a:blip r:embed="rId6"/>
              </a:buBlip>
            </a:pPr>
            <a:r>
              <a:rPr lang="en-US" dirty="0"/>
              <a:t>CH shares 4 lakes with neighboring countries: Bodensee, Lago Maggiore, Lake Lugano and Lake Geneva. For each one, there is an international agreement relative to navigation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3726260-B47F-CC4F-A302-93F12D24FB73}"/>
              </a:ext>
            </a:extLst>
          </p:cNvPr>
          <p:cNvSpPr/>
          <p:nvPr/>
        </p:nvSpPr>
        <p:spPr>
          <a:xfrm>
            <a:off x="7962937" y="932420"/>
            <a:ext cx="4109013" cy="43858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Aft>
                <a:spcPts val="900"/>
              </a:spcAft>
              <a:buSzPct val="150000"/>
              <a:buBlip>
                <a:blip r:embed="rId6"/>
              </a:buBlip>
            </a:pPr>
            <a:r>
              <a:rPr lang="en-US" sz="2400" dirty="0"/>
              <a:t>Switzerland shares 4 lakes with neighboring countries: Bodensee, Lago Maggiore, Lake Lugano and Lake Geneva.</a:t>
            </a:r>
          </a:p>
          <a:p>
            <a:pPr marL="342900" indent="-342900">
              <a:spcAft>
                <a:spcPts val="900"/>
              </a:spcAft>
              <a:buSzPct val="150000"/>
              <a:buBlip>
                <a:blip r:embed="rId6"/>
              </a:buBlip>
            </a:pPr>
            <a:r>
              <a:rPr lang="en-US" sz="2400" dirty="0"/>
              <a:t>For each one, there is an international agreement relative to navigation that slightly alters the Swiss basic law</a:t>
            </a:r>
          </a:p>
          <a:p>
            <a:pPr>
              <a:spcAft>
                <a:spcPts val="900"/>
              </a:spcAft>
              <a:buSzPct val="150000"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42542949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>
            <a:extLst>
              <a:ext uri="{FF2B5EF4-FFF2-40B4-BE49-F238E27FC236}">
                <a16:creationId xmlns:a16="http://schemas.microsoft.com/office/drawing/2014/main" id="{73CAEB52-7CA9-9042-8D1E-AFD504526E0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330626" y="4238645"/>
            <a:ext cx="9144000" cy="1655762"/>
          </a:xfrm>
        </p:spPr>
        <p:txBody>
          <a:bodyPr/>
          <a:lstStyle/>
          <a:p>
            <a:r>
              <a:rPr lang="en-GB" dirty="0">
                <a:solidFill>
                  <a:schemeClr val="bg1"/>
                </a:solidFill>
              </a:rPr>
              <a:t>Michel Chevallier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63075409-A50F-C649-BBB4-6980097066F6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08485" y="6041599"/>
            <a:ext cx="763465" cy="799039"/>
          </a:xfrm>
          <a:prstGeom prst="rect">
            <a:avLst/>
          </a:prstGeom>
        </p:spPr>
      </p:pic>
      <p:sp>
        <p:nvSpPr>
          <p:cNvPr id="5" name="ZoneTexte 4">
            <a:extLst>
              <a:ext uri="{FF2B5EF4-FFF2-40B4-BE49-F238E27FC236}">
                <a16:creationId xmlns:a16="http://schemas.microsoft.com/office/drawing/2014/main" id="{21313553-C3C6-7F46-BC21-A6EE800610D0}"/>
              </a:ext>
            </a:extLst>
          </p:cNvPr>
          <p:cNvSpPr txBox="1"/>
          <p:nvPr/>
        </p:nvSpPr>
        <p:spPr>
          <a:xfrm>
            <a:off x="1831768" y="6539483"/>
            <a:ext cx="613116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/>
              <a:t>Michel Chevallier - Navigation rules on Swiss lakes – YCC – 2025 – 4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95F51B28-2CE9-824D-A629-43CEB92D8F70}"/>
              </a:ext>
            </a:extLst>
          </p:cNvPr>
          <p:cNvSpPr txBox="1"/>
          <p:nvPr/>
        </p:nvSpPr>
        <p:spPr>
          <a:xfrm>
            <a:off x="1030168" y="99372"/>
            <a:ext cx="91902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600" b="1" dirty="0">
                <a:solidFill>
                  <a:schemeClr val="accent1">
                    <a:lumMod val="50000"/>
                  </a:schemeClr>
                </a:solidFill>
              </a:rPr>
              <a:t>One lake, two nations</a:t>
            </a:r>
            <a:endParaRPr lang="en-GB" dirty="0"/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2CEAB151-0D0B-8B4F-9E70-C923D018989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139322" y="-10956"/>
            <a:ext cx="636090" cy="6827438"/>
          </a:xfrm>
          <a:prstGeom prst="rect">
            <a:avLst/>
          </a:prstGeom>
        </p:spPr>
      </p:pic>
      <p:grpSp>
        <p:nvGrpSpPr>
          <p:cNvPr id="9" name="Groupe 8">
            <a:extLst>
              <a:ext uri="{FF2B5EF4-FFF2-40B4-BE49-F238E27FC236}">
                <a16:creationId xmlns:a16="http://schemas.microsoft.com/office/drawing/2014/main" id="{E9175C6C-5761-704A-8110-1C7A8F3B4A36}"/>
              </a:ext>
            </a:extLst>
          </p:cNvPr>
          <p:cNvGrpSpPr/>
          <p:nvPr/>
        </p:nvGrpSpPr>
        <p:grpSpPr>
          <a:xfrm>
            <a:off x="624489" y="844951"/>
            <a:ext cx="10799724" cy="5694531"/>
            <a:chOff x="624489" y="844952"/>
            <a:chExt cx="10799724" cy="4926431"/>
          </a:xfrm>
        </p:grpSpPr>
        <p:pic>
          <p:nvPicPr>
            <p:cNvPr id="10" name="Image 9">
              <a:extLst>
                <a:ext uri="{FF2B5EF4-FFF2-40B4-BE49-F238E27FC236}">
                  <a16:creationId xmlns:a16="http://schemas.microsoft.com/office/drawing/2014/main" id="{99146BBD-B721-B445-BB1C-26E697289289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24489" y="844952"/>
              <a:ext cx="10799724" cy="4926431"/>
            </a:xfrm>
            <a:prstGeom prst="rect">
              <a:avLst/>
            </a:prstGeom>
          </p:spPr>
        </p:pic>
        <p:sp>
          <p:nvSpPr>
            <p:cNvPr id="11" name="ZoneTexte 10">
              <a:extLst>
                <a:ext uri="{FF2B5EF4-FFF2-40B4-BE49-F238E27FC236}">
                  <a16:creationId xmlns:a16="http://schemas.microsoft.com/office/drawing/2014/main" id="{C2AE48A9-DC45-E543-8105-5A8CB02BAE4C}"/>
                </a:ext>
              </a:extLst>
            </p:cNvPr>
            <p:cNvSpPr txBox="1"/>
            <p:nvPr/>
          </p:nvSpPr>
          <p:spPr>
            <a:xfrm rot="18059004">
              <a:off x="1678057" y="3065791"/>
              <a:ext cx="209501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/>
                <a:t>Border</a:t>
              </a:r>
            </a:p>
          </p:txBody>
        </p:sp>
        <p:sp>
          <p:nvSpPr>
            <p:cNvPr id="12" name="ZoneTexte 11">
              <a:extLst>
                <a:ext uri="{FF2B5EF4-FFF2-40B4-BE49-F238E27FC236}">
                  <a16:creationId xmlns:a16="http://schemas.microsoft.com/office/drawing/2014/main" id="{0A1FC90D-239A-4545-8090-3D06085EE26D}"/>
                </a:ext>
              </a:extLst>
            </p:cNvPr>
            <p:cNvSpPr txBox="1"/>
            <p:nvPr/>
          </p:nvSpPr>
          <p:spPr>
            <a:xfrm>
              <a:off x="767787" y="4342818"/>
              <a:ext cx="175979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/>
                <a:t>Our harbour</a:t>
              </a:r>
            </a:p>
          </p:txBody>
        </p:sp>
        <p:sp>
          <p:nvSpPr>
            <p:cNvPr id="14" name="ZoneTexte 13">
              <a:extLst>
                <a:ext uri="{FF2B5EF4-FFF2-40B4-BE49-F238E27FC236}">
                  <a16:creationId xmlns:a16="http://schemas.microsoft.com/office/drawing/2014/main" id="{4434A001-0455-2347-8635-9A6539D4C8E7}"/>
                </a:ext>
              </a:extLst>
            </p:cNvPr>
            <p:cNvSpPr txBox="1"/>
            <p:nvPr/>
          </p:nvSpPr>
          <p:spPr>
            <a:xfrm>
              <a:off x="6103480" y="1836278"/>
              <a:ext cx="209501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/>
                <a:t>Border</a:t>
              </a:r>
            </a:p>
          </p:txBody>
        </p:sp>
      </p:grpSp>
      <p:sp>
        <p:nvSpPr>
          <p:cNvPr id="16" name="ZoneTexte 15">
            <a:extLst>
              <a:ext uri="{FF2B5EF4-FFF2-40B4-BE49-F238E27FC236}">
                <a16:creationId xmlns:a16="http://schemas.microsoft.com/office/drawing/2014/main" id="{204C8B3A-1A9A-0640-9ADD-17DDD073BD0D}"/>
              </a:ext>
            </a:extLst>
          </p:cNvPr>
          <p:cNvSpPr txBox="1"/>
          <p:nvPr/>
        </p:nvSpPr>
        <p:spPr>
          <a:xfrm rot="21219401">
            <a:off x="3936282" y="2399430"/>
            <a:ext cx="20950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Border</a:t>
            </a: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4BBB0918-8F31-1C48-8B66-98600BA54D2E}"/>
              </a:ext>
            </a:extLst>
          </p:cNvPr>
          <p:cNvSpPr txBox="1"/>
          <p:nvPr/>
        </p:nvSpPr>
        <p:spPr>
          <a:xfrm rot="757837">
            <a:off x="8686563" y="2280102"/>
            <a:ext cx="20950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Border</a:t>
            </a:r>
          </a:p>
        </p:txBody>
      </p:sp>
    </p:spTree>
    <p:extLst>
      <p:ext uri="{BB962C8B-B14F-4D97-AF65-F5344CB8AC3E}">
        <p14:creationId xmlns:p14="http://schemas.microsoft.com/office/powerpoint/2010/main" val="31481010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>
            <a:extLst>
              <a:ext uri="{FF2B5EF4-FFF2-40B4-BE49-F238E27FC236}">
                <a16:creationId xmlns:a16="http://schemas.microsoft.com/office/drawing/2014/main" id="{73CAEB52-7CA9-9042-8D1E-AFD504526E0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330626" y="1076446"/>
            <a:ext cx="9144000" cy="4817961"/>
          </a:xfrm>
        </p:spPr>
        <p:txBody>
          <a:bodyPr/>
          <a:lstStyle/>
          <a:p>
            <a:r>
              <a:rPr lang="en-GB" dirty="0">
                <a:solidFill>
                  <a:schemeClr val="bg1"/>
                </a:solidFill>
              </a:rPr>
              <a:t>Michel Chevallier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63075409-A50F-C649-BBB4-6980097066F6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08485" y="6041599"/>
            <a:ext cx="763465" cy="799039"/>
          </a:xfrm>
          <a:prstGeom prst="rect">
            <a:avLst/>
          </a:prstGeom>
        </p:spPr>
      </p:pic>
      <p:sp>
        <p:nvSpPr>
          <p:cNvPr id="5" name="ZoneTexte 4">
            <a:extLst>
              <a:ext uri="{FF2B5EF4-FFF2-40B4-BE49-F238E27FC236}">
                <a16:creationId xmlns:a16="http://schemas.microsoft.com/office/drawing/2014/main" id="{21313553-C3C6-7F46-BC21-A6EE800610D0}"/>
              </a:ext>
            </a:extLst>
          </p:cNvPr>
          <p:cNvSpPr txBox="1"/>
          <p:nvPr/>
        </p:nvSpPr>
        <p:spPr>
          <a:xfrm>
            <a:off x="1831768" y="6539483"/>
            <a:ext cx="613116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/>
              <a:t>Michel Chevallier - Navigation rules on Swiss lakes – YCC – 2025 – 5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95F51B28-2CE9-824D-A629-43CEB92D8F70}"/>
              </a:ext>
            </a:extLst>
          </p:cNvPr>
          <p:cNvSpPr txBox="1"/>
          <p:nvPr/>
        </p:nvSpPr>
        <p:spPr>
          <a:xfrm>
            <a:off x="1030168" y="99372"/>
            <a:ext cx="91902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600" b="1" dirty="0">
                <a:solidFill>
                  <a:schemeClr val="accent1">
                    <a:lumMod val="50000"/>
                  </a:schemeClr>
                </a:solidFill>
              </a:rPr>
              <a:t>The Swiss-French agreement</a:t>
            </a:r>
            <a:endParaRPr lang="en-GB" dirty="0"/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2CEAB151-0D0B-8B4F-9E70-C923D018989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139322" y="-10956"/>
            <a:ext cx="636090" cy="6827438"/>
          </a:xfrm>
          <a:prstGeom prst="rect">
            <a:avLst/>
          </a:prstGeom>
        </p:spPr>
      </p:pic>
      <p:sp>
        <p:nvSpPr>
          <p:cNvPr id="16" name="ZoneTexte 15">
            <a:extLst>
              <a:ext uri="{FF2B5EF4-FFF2-40B4-BE49-F238E27FC236}">
                <a16:creationId xmlns:a16="http://schemas.microsoft.com/office/drawing/2014/main" id="{037840EA-39CC-3646-B4ED-BC8D9CFF6977}"/>
              </a:ext>
            </a:extLst>
          </p:cNvPr>
          <p:cNvSpPr txBox="1"/>
          <p:nvPr/>
        </p:nvSpPr>
        <p:spPr>
          <a:xfrm>
            <a:off x="462043" y="775502"/>
            <a:ext cx="10205957" cy="57584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ts val="3380"/>
              </a:lnSpc>
              <a:spcAft>
                <a:spcPts val="900"/>
              </a:spcAft>
              <a:buSzPct val="150000"/>
              <a:buBlip>
                <a:blip r:embed="rId5"/>
              </a:buBlip>
            </a:pPr>
            <a:r>
              <a:rPr lang="en-US" sz="2400" dirty="0" err="1"/>
              <a:t>L’Accord</a:t>
            </a:r>
            <a:r>
              <a:rPr lang="en-US" sz="2400" dirty="0"/>
              <a:t> </a:t>
            </a:r>
            <a:r>
              <a:rPr lang="en-US" sz="2400" dirty="0" err="1"/>
              <a:t>franco</a:t>
            </a:r>
            <a:r>
              <a:rPr lang="en-US" sz="2400" dirty="0"/>
              <a:t>-Suisse sur la navigation sur la lac </a:t>
            </a:r>
            <a:r>
              <a:rPr lang="en-US" sz="2400" dirty="0" err="1"/>
              <a:t>Léman</a:t>
            </a:r>
            <a:r>
              <a:rPr lang="en-US" sz="2400" dirty="0"/>
              <a:t> of December 1976 is available at https://</a:t>
            </a:r>
            <a:r>
              <a:rPr lang="en-US" sz="2400" dirty="0" err="1"/>
              <a:t>www.fedlex.admin.ch</a:t>
            </a:r>
            <a:r>
              <a:rPr lang="en-US" sz="2400" dirty="0"/>
              <a:t>/</a:t>
            </a:r>
            <a:r>
              <a:rPr lang="en-US" sz="2400" dirty="0" err="1"/>
              <a:t>eli</a:t>
            </a:r>
            <a:r>
              <a:rPr lang="en-US" sz="2400" dirty="0"/>
              <a:t>/cc/1978/1987_1987_1987/</a:t>
            </a:r>
            <a:r>
              <a:rPr lang="en-US" sz="2400" dirty="0" err="1"/>
              <a:t>fr</a:t>
            </a:r>
            <a:endParaRPr lang="en-US" sz="2400" dirty="0"/>
          </a:p>
          <a:p>
            <a:pPr marL="342900" indent="-342900">
              <a:lnSpc>
                <a:spcPts val="3380"/>
              </a:lnSpc>
              <a:spcAft>
                <a:spcPts val="900"/>
              </a:spcAft>
              <a:buSzPct val="150000"/>
              <a:buBlip>
                <a:blip r:embed="rId5"/>
              </a:buBlip>
            </a:pPr>
            <a:r>
              <a:rPr lang="en-US" sz="2400" dirty="0"/>
              <a:t>It states that each country is responsible for policing its own part of the lake, according to its own legislation</a:t>
            </a:r>
          </a:p>
          <a:p>
            <a:pPr marL="342900" indent="-342900">
              <a:lnSpc>
                <a:spcPts val="3380"/>
              </a:lnSpc>
              <a:spcAft>
                <a:spcPts val="900"/>
              </a:spcAft>
              <a:buSzPct val="150000"/>
              <a:buBlip>
                <a:blip r:embed="rId5"/>
              </a:buBlip>
            </a:pPr>
            <a:r>
              <a:rPr lang="en-US" sz="2400" dirty="0"/>
              <a:t>As far as their equipment is concerned, boats must comply </a:t>
            </a:r>
            <a:br>
              <a:rPr lang="en-US" sz="2400" dirty="0"/>
            </a:br>
            <a:r>
              <a:rPr lang="en-US" sz="2400" dirty="0"/>
              <a:t>with the provisions of the agreement AND with the provisions</a:t>
            </a:r>
            <a:br>
              <a:rPr lang="en-US" sz="2400" dirty="0"/>
            </a:br>
            <a:r>
              <a:rPr lang="en-US" sz="2400" dirty="0"/>
              <a:t>of the country where they are </a:t>
            </a:r>
            <a:r>
              <a:rPr lang="en-GB" sz="2400" dirty="0"/>
              <a:t>harboured</a:t>
            </a:r>
          </a:p>
          <a:p>
            <a:pPr marL="342900" indent="-342900">
              <a:lnSpc>
                <a:spcPts val="3380"/>
              </a:lnSpc>
              <a:spcAft>
                <a:spcPts val="900"/>
              </a:spcAft>
              <a:buSzPct val="150000"/>
              <a:buBlip>
                <a:blip r:embed="rId5"/>
              </a:buBlip>
            </a:pPr>
            <a:r>
              <a:rPr lang="en-US" sz="2400" dirty="0"/>
              <a:t>For motor boats over 10HP (the Q-Boat and Mother Duck II), a license delivered by the country where the driver has is residence (meaning either Switzerland or France) is mandatory</a:t>
            </a:r>
          </a:p>
          <a:p>
            <a:pPr marL="342900" indent="-342900">
              <a:lnSpc>
                <a:spcPts val="3380"/>
              </a:lnSpc>
              <a:spcAft>
                <a:spcPts val="900"/>
              </a:spcAft>
              <a:buSzPct val="150000"/>
              <a:buBlip>
                <a:blip r:embed="rId5"/>
              </a:buBlip>
            </a:pPr>
            <a:r>
              <a:rPr lang="en-US" sz="2400" dirty="0"/>
              <a:t>If the driver is not a resident of one of these, a license delivered by the country where the boat is registered is mandatory</a:t>
            </a:r>
          </a:p>
        </p:txBody>
      </p:sp>
    </p:spTree>
    <p:extLst>
      <p:ext uri="{BB962C8B-B14F-4D97-AF65-F5344CB8AC3E}">
        <p14:creationId xmlns:p14="http://schemas.microsoft.com/office/powerpoint/2010/main" val="24880422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>
            <a:extLst>
              <a:ext uri="{FF2B5EF4-FFF2-40B4-BE49-F238E27FC236}">
                <a16:creationId xmlns:a16="http://schemas.microsoft.com/office/drawing/2014/main" id="{73CAEB52-7CA9-9042-8D1E-AFD504526E0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330626" y="1076446"/>
            <a:ext cx="9144000" cy="4817961"/>
          </a:xfrm>
        </p:spPr>
        <p:txBody>
          <a:bodyPr/>
          <a:lstStyle/>
          <a:p>
            <a:r>
              <a:rPr lang="en-GB" dirty="0">
                <a:solidFill>
                  <a:schemeClr val="bg1"/>
                </a:solidFill>
              </a:rPr>
              <a:t>Michel Chevallier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63075409-A50F-C649-BBB4-6980097066F6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08485" y="6041599"/>
            <a:ext cx="763465" cy="799039"/>
          </a:xfrm>
          <a:prstGeom prst="rect">
            <a:avLst/>
          </a:prstGeom>
        </p:spPr>
      </p:pic>
      <p:sp>
        <p:nvSpPr>
          <p:cNvPr id="5" name="ZoneTexte 4">
            <a:extLst>
              <a:ext uri="{FF2B5EF4-FFF2-40B4-BE49-F238E27FC236}">
                <a16:creationId xmlns:a16="http://schemas.microsoft.com/office/drawing/2014/main" id="{21313553-C3C6-7F46-BC21-A6EE800610D0}"/>
              </a:ext>
            </a:extLst>
          </p:cNvPr>
          <p:cNvSpPr txBox="1"/>
          <p:nvPr/>
        </p:nvSpPr>
        <p:spPr>
          <a:xfrm>
            <a:off x="1831768" y="6539483"/>
            <a:ext cx="613116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/>
              <a:t>Michel Chevallier - Navigation rules on Swiss lakes – YCC – 2025 – 6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95F51B28-2CE9-824D-A629-43CEB92D8F70}"/>
              </a:ext>
            </a:extLst>
          </p:cNvPr>
          <p:cNvSpPr txBox="1"/>
          <p:nvPr/>
        </p:nvSpPr>
        <p:spPr>
          <a:xfrm>
            <a:off x="1030168" y="99372"/>
            <a:ext cx="91902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600" b="1" dirty="0">
                <a:solidFill>
                  <a:schemeClr val="accent1">
                    <a:lumMod val="50000"/>
                  </a:schemeClr>
                </a:solidFill>
              </a:rPr>
              <a:t>French regulations</a:t>
            </a:r>
            <a:endParaRPr lang="en-GB" dirty="0"/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2CEAB151-0D0B-8B4F-9E70-C923D018989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139322" y="-10956"/>
            <a:ext cx="636090" cy="6827438"/>
          </a:xfrm>
          <a:prstGeom prst="rect">
            <a:avLst/>
          </a:prstGeom>
        </p:spPr>
      </p:pic>
      <p:sp>
        <p:nvSpPr>
          <p:cNvPr id="16" name="ZoneTexte 15">
            <a:extLst>
              <a:ext uri="{FF2B5EF4-FFF2-40B4-BE49-F238E27FC236}">
                <a16:creationId xmlns:a16="http://schemas.microsoft.com/office/drawing/2014/main" id="{037840EA-39CC-3646-B4ED-BC8D9CFF6977}"/>
              </a:ext>
            </a:extLst>
          </p:cNvPr>
          <p:cNvSpPr txBox="1"/>
          <p:nvPr/>
        </p:nvSpPr>
        <p:spPr>
          <a:xfrm>
            <a:off x="462043" y="775502"/>
            <a:ext cx="11787832" cy="5324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Aft>
                <a:spcPts val="900"/>
              </a:spcAft>
              <a:buSzPct val="150000"/>
              <a:buBlip>
                <a:blip r:embed="rId5"/>
              </a:buBlip>
            </a:pPr>
            <a:r>
              <a:rPr lang="en-US" sz="2400" dirty="0"/>
              <a:t>In addition to the Swiss law, France has its own regulations for the Lake Geneva</a:t>
            </a:r>
          </a:p>
          <a:p>
            <a:pPr marL="800100" lvl="1" indent="-342900">
              <a:spcAft>
                <a:spcPts val="900"/>
              </a:spcAft>
              <a:buSzPct val="150000"/>
              <a:buBlip>
                <a:blip r:embed="rId5"/>
              </a:buBlip>
            </a:pPr>
            <a:r>
              <a:rPr lang="fr-CH" sz="2400" i="1" dirty="0">
                <a:solidFill>
                  <a:srgbClr val="7030A0"/>
                </a:solidFill>
              </a:rPr>
              <a:t>Règlement particulier de police de la navigation sur le lac Léman</a:t>
            </a:r>
            <a:endParaRPr lang="fr-CH" sz="1600" i="1" dirty="0">
              <a:solidFill>
                <a:srgbClr val="7030A0"/>
              </a:solidFill>
            </a:endParaRPr>
          </a:p>
          <a:p>
            <a:pPr marL="800100" lvl="1" indent="-342900">
              <a:spcAft>
                <a:spcPts val="900"/>
              </a:spcAft>
              <a:buSzPct val="150000"/>
              <a:buBlip>
                <a:blip r:embed="rId5"/>
              </a:buBlip>
            </a:pPr>
            <a:r>
              <a:rPr lang="en-US" sz="2400" i="1" dirty="0" err="1">
                <a:solidFill>
                  <a:srgbClr val="7030A0"/>
                </a:solidFill>
              </a:rPr>
              <a:t>Règlement</a:t>
            </a:r>
            <a:r>
              <a:rPr lang="en-US" sz="2400" i="1" dirty="0">
                <a:solidFill>
                  <a:srgbClr val="7030A0"/>
                </a:solidFill>
              </a:rPr>
              <a:t> de police de la navigation </a:t>
            </a:r>
            <a:r>
              <a:rPr lang="en-US" sz="2400" i="1" dirty="0" err="1">
                <a:solidFill>
                  <a:srgbClr val="7030A0"/>
                </a:solidFill>
              </a:rPr>
              <a:t>intérieure</a:t>
            </a:r>
            <a:endParaRPr lang="en-US" sz="2000" i="1" dirty="0">
              <a:solidFill>
                <a:srgbClr val="7030A0"/>
              </a:solidFill>
            </a:endParaRPr>
          </a:p>
          <a:p>
            <a:pPr marL="342900" indent="-342900">
              <a:spcAft>
                <a:spcPts val="900"/>
              </a:spcAft>
              <a:buSzPct val="150000"/>
              <a:buBlip>
                <a:blip r:embed="rId5"/>
              </a:buBlip>
            </a:pPr>
            <a:r>
              <a:rPr lang="en-US" sz="2400" dirty="0"/>
              <a:t>When navigating on the French side of the lake, you must have onboard,</a:t>
            </a:r>
            <a:br>
              <a:rPr lang="en-US" sz="2400" dirty="0"/>
            </a:br>
            <a:r>
              <a:rPr lang="en-US" sz="2400" dirty="0"/>
              <a:t>as hard or digital copy</a:t>
            </a:r>
          </a:p>
          <a:p>
            <a:pPr marL="800100" lvl="1" indent="-342900">
              <a:spcAft>
                <a:spcPts val="900"/>
              </a:spcAft>
              <a:buSzPct val="150000"/>
              <a:buBlip>
                <a:blip r:embed="rId5"/>
              </a:buBlip>
            </a:pPr>
            <a:r>
              <a:rPr lang="en-US" sz="2400" dirty="0"/>
              <a:t>Le</a:t>
            </a:r>
            <a:r>
              <a:rPr lang="fr-CH" sz="2400" dirty="0"/>
              <a:t> Règlement de navigation sur le Léman (RNL)</a:t>
            </a:r>
          </a:p>
          <a:p>
            <a:pPr marL="800100" lvl="1" indent="-342900">
              <a:spcAft>
                <a:spcPts val="900"/>
              </a:spcAft>
              <a:buSzPct val="150000"/>
              <a:buBlip>
                <a:blip r:embed="rId5"/>
              </a:buBlip>
            </a:pPr>
            <a:r>
              <a:rPr lang="fr-CH" sz="2400" dirty="0"/>
              <a:t>Le Règlement général de police de la navigation intérieure (RGP)</a:t>
            </a:r>
          </a:p>
          <a:p>
            <a:pPr marL="800100" lvl="1" indent="-342900">
              <a:spcAft>
                <a:spcPts val="900"/>
              </a:spcAft>
              <a:buSzPct val="150000"/>
              <a:buBlip>
                <a:blip r:embed="rId5"/>
              </a:buBlip>
            </a:pPr>
            <a:r>
              <a:rPr lang="fr-CH" sz="2400" dirty="0"/>
              <a:t>Le Règlement particulier de police de la navigation sur le lac Léman (RPP) sous</a:t>
            </a:r>
          </a:p>
          <a:p>
            <a:pPr marL="342900" indent="-342900">
              <a:spcAft>
                <a:spcPts val="900"/>
              </a:spcAft>
              <a:buSzPct val="150000"/>
              <a:buBlip>
                <a:blip r:embed="rId5"/>
              </a:buBlip>
            </a:pPr>
            <a:r>
              <a:rPr lang="en-US" sz="2400" dirty="0"/>
              <a:t>This is the skipper responsibility. We advise you to download them to your phone </a:t>
            </a:r>
          </a:p>
          <a:p>
            <a:pPr marL="342900" indent="-342900">
              <a:spcAft>
                <a:spcPts val="900"/>
              </a:spcAft>
              <a:buSzPct val="150000"/>
              <a:buBlip>
                <a:blip r:embed="rId5"/>
              </a:buBlip>
            </a:pPr>
            <a:r>
              <a:rPr lang="en-US" sz="2400" dirty="0"/>
              <a:t>All French texts are available at</a:t>
            </a:r>
            <a:br>
              <a:rPr lang="en-US" sz="2400" dirty="0"/>
            </a:br>
            <a:r>
              <a:rPr lang="en-US" sz="2000" dirty="0">
                <a:hlinkClick r:id="rId6"/>
              </a:rPr>
              <a:t>https://www.haute-savoie.gouv.fr/Actions-de-l-Etat/Vos-loisirs/Lacs-et-cours-d-eau/Vos-loisirs-sur-le-lac-Leman-et-ses-rives/Naviguer-sur-le-lac-Leman#rnl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5312776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>
            <a:extLst>
              <a:ext uri="{FF2B5EF4-FFF2-40B4-BE49-F238E27FC236}">
                <a16:creationId xmlns:a16="http://schemas.microsoft.com/office/drawing/2014/main" id="{73CAEB52-7CA9-9042-8D1E-AFD504526E0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330626" y="1076446"/>
            <a:ext cx="9144000" cy="4817961"/>
          </a:xfrm>
        </p:spPr>
        <p:txBody>
          <a:bodyPr/>
          <a:lstStyle/>
          <a:p>
            <a:r>
              <a:rPr lang="en-GB" dirty="0">
                <a:solidFill>
                  <a:schemeClr val="bg1"/>
                </a:solidFill>
              </a:rPr>
              <a:t>Michel Chevallier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63075409-A50F-C649-BBB4-6980097066F6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08485" y="6041599"/>
            <a:ext cx="763465" cy="799039"/>
          </a:xfrm>
          <a:prstGeom prst="rect">
            <a:avLst/>
          </a:prstGeom>
        </p:spPr>
      </p:pic>
      <p:sp>
        <p:nvSpPr>
          <p:cNvPr id="5" name="ZoneTexte 4">
            <a:extLst>
              <a:ext uri="{FF2B5EF4-FFF2-40B4-BE49-F238E27FC236}">
                <a16:creationId xmlns:a16="http://schemas.microsoft.com/office/drawing/2014/main" id="{21313553-C3C6-7F46-BC21-A6EE800610D0}"/>
              </a:ext>
            </a:extLst>
          </p:cNvPr>
          <p:cNvSpPr txBox="1"/>
          <p:nvPr/>
        </p:nvSpPr>
        <p:spPr>
          <a:xfrm>
            <a:off x="1831768" y="6539483"/>
            <a:ext cx="613116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/>
              <a:t>Michel Chevallier - Navigation rules on Swiss lakes – YCC – 2025 – 7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95F51B28-2CE9-824D-A629-43CEB92D8F70}"/>
              </a:ext>
            </a:extLst>
          </p:cNvPr>
          <p:cNvSpPr txBox="1"/>
          <p:nvPr/>
        </p:nvSpPr>
        <p:spPr>
          <a:xfrm>
            <a:off x="1030168" y="99372"/>
            <a:ext cx="91902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600" b="1" dirty="0">
                <a:solidFill>
                  <a:schemeClr val="accent1">
                    <a:lumMod val="50000"/>
                  </a:schemeClr>
                </a:solidFill>
              </a:rPr>
              <a:t>Licenses</a:t>
            </a:r>
            <a:endParaRPr lang="en-GB" dirty="0"/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2CEAB151-0D0B-8B4F-9E70-C923D018989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139322" y="-10956"/>
            <a:ext cx="636090" cy="6827438"/>
          </a:xfrm>
          <a:prstGeom prst="rect">
            <a:avLst/>
          </a:prstGeom>
        </p:spPr>
      </p:pic>
      <p:sp>
        <p:nvSpPr>
          <p:cNvPr id="16" name="ZoneTexte 15">
            <a:extLst>
              <a:ext uri="{FF2B5EF4-FFF2-40B4-BE49-F238E27FC236}">
                <a16:creationId xmlns:a16="http://schemas.microsoft.com/office/drawing/2014/main" id="{037840EA-39CC-3646-B4ED-BC8D9CFF6977}"/>
              </a:ext>
            </a:extLst>
          </p:cNvPr>
          <p:cNvSpPr txBox="1"/>
          <p:nvPr/>
        </p:nvSpPr>
        <p:spPr>
          <a:xfrm>
            <a:off x="462043" y="730346"/>
            <a:ext cx="11787832" cy="55861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Aft>
                <a:spcPts val="600"/>
              </a:spcAft>
              <a:buSzPct val="150000"/>
              <a:buBlip>
                <a:blip r:embed="rId5"/>
              </a:buBlip>
            </a:pPr>
            <a:r>
              <a:rPr lang="en-GB" sz="2400" dirty="0"/>
              <a:t>With respect to our fleet, </a:t>
            </a:r>
            <a:r>
              <a:rPr lang="en-GB" sz="2400" u="sng" dirty="0"/>
              <a:t>Switzerland</a:t>
            </a:r>
            <a:r>
              <a:rPr lang="en-GB" sz="2400" dirty="0"/>
              <a:t> requires an official license in the following cases:</a:t>
            </a:r>
          </a:p>
          <a:p>
            <a:pPr marL="800100" lvl="1" indent="-342900">
              <a:spcAft>
                <a:spcPts val="600"/>
              </a:spcAft>
              <a:buSzPct val="150000"/>
              <a:buBlip>
                <a:blip r:embed="rId5"/>
              </a:buBlip>
            </a:pPr>
            <a:r>
              <a:rPr lang="en-GB" sz="2400" i="1" dirty="0">
                <a:solidFill>
                  <a:srgbClr val="7030A0"/>
                </a:solidFill>
              </a:rPr>
              <a:t>for sailboats having sails areas above 15m² (D, one must be over 14 to have one)</a:t>
            </a:r>
          </a:p>
          <a:p>
            <a:pPr marL="800100" lvl="1" indent="-342900">
              <a:spcAft>
                <a:spcPts val="600"/>
              </a:spcAft>
              <a:buSzPct val="150000"/>
              <a:buBlip>
                <a:blip r:embed="rId5"/>
              </a:buBlip>
            </a:pPr>
            <a:r>
              <a:rPr lang="en-GB" sz="2400" i="1" dirty="0">
                <a:solidFill>
                  <a:srgbClr val="7030A0"/>
                </a:solidFill>
              </a:rPr>
              <a:t>for boats (including sailboats) with engines developing more than 8HP (6KW) (A, one must be over 18 to have one)</a:t>
            </a:r>
          </a:p>
          <a:p>
            <a:pPr marL="342900" indent="-342900">
              <a:spcAft>
                <a:spcPts val="600"/>
              </a:spcAft>
              <a:buSzPct val="150000"/>
              <a:buBlip>
                <a:blip r:embed="rId5"/>
              </a:buBlip>
            </a:pPr>
            <a:r>
              <a:rPr lang="en-GB" sz="2400" u="sng" dirty="0"/>
              <a:t>Swiss</a:t>
            </a:r>
            <a:r>
              <a:rPr lang="en-GB" sz="2400" dirty="0"/>
              <a:t> residents must have them to sail our bigger boats</a:t>
            </a:r>
          </a:p>
          <a:p>
            <a:pPr marL="342900" indent="-342900">
              <a:spcAft>
                <a:spcPts val="600"/>
              </a:spcAft>
              <a:buSzPct val="150000"/>
              <a:buBlip>
                <a:blip r:embed="rId5"/>
              </a:buBlip>
            </a:pPr>
            <a:r>
              <a:rPr lang="en-GB" sz="2400" dirty="0"/>
              <a:t>Up to 2023, Geneva recognized the national licenses (Polish, German..) of French residents. Not anymore (note that France does not issue sailing permits)</a:t>
            </a:r>
          </a:p>
          <a:p>
            <a:pPr marL="342900" indent="-342900">
              <a:spcAft>
                <a:spcPts val="600"/>
              </a:spcAft>
              <a:buSzPct val="150000"/>
              <a:buBlip>
                <a:blip r:embed="rId5"/>
              </a:buBlip>
            </a:pPr>
            <a:r>
              <a:rPr lang="en-GB" sz="2400" dirty="0"/>
              <a:t>To skipper a boat of the above-mentioned groups, </a:t>
            </a:r>
            <a:r>
              <a:rPr lang="en-GB" sz="2400" u="sng" dirty="0"/>
              <a:t>French</a:t>
            </a:r>
            <a:r>
              <a:rPr lang="en-GB" sz="2400" dirty="0"/>
              <a:t> residents must own either </a:t>
            </a:r>
          </a:p>
          <a:p>
            <a:pPr marL="800100" lvl="1" indent="-342900">
              <a:spcAft>
                <a:spcPts val="600"/>
              </a:spcAft>
              <a:buSzPct val="150000"/>
              <a:buBlip>
                <a:blip r:embed="rId5"/>
              </a:buBlip>
            </a:pPr>
            <a:r>
              <a:rPr lang="en-GB" sz="2400" dirty="0"/>
              <a:t>A Swiss license</a:t>
            </a:r>
          </a:p>
          <a:p>
            <a:pPr marL="800100" lvl="1" indent="-342900">
              <a:spcAft>
                <a:spcPts val="600"/>
              </a:spcAft>
              <a:buSzPct val="150000"/>
              <a:buBlip>
                <a:blip r:embed="rId5"/>
              </a:buBlip>
            </a:pPr>
            <a:r>
              <a:rPr lang="en-GB" sz="2400" dirty="0"/>
              <a:t>A Cruising Club Suisse Sea license with the sailing option</a:t>
            </a:r>
          </a:p>
          <a:p>
            <a:pPr marL="800100" lvl="1" indent="-342900">
              <a:spcAft>
                <a:spcPts val="600"/>
              </a:spcAft>
              <a:buSzPct val="150000"/>
              <a:buBlip>
                <a:blip r:embed="rId5"/>
              </a:buBlip>
            </a:pPr>
            <a:r>
              <a:rPr lang="en-GB" sz="2400" dirty="0"/>
              <a:t>An international certificate issued on the basis of UNECE resolution </a:t>
            </a:r>
            <a:r>
              <a:rPr lang="en-GB" sz="2400" dirty="0" err="1"/>
              <a:t>Nr</a:t>
            </a:r>
            <a:r>
              <a:rPr lang="en-GB" sz="2400" dirty="0"/>
              <a:t> 40</a:t>
            </a:r>
          </a:p>
          <a:p>
            <a:pPr marL="342900" indent="-342900">
              <a:spcAft>
                <a:spcPts val="600"/>
              </a:spcAft>
              <a:buSzPct val="150000"/>
              <a:buBlip>
                <a:blip r:embed="rId5"/>
              </a:buBlip>
            </a:pPr>
            <a:r>
              <a:rPr lang="en-GB" sz="2400" dirty="0"/>
              <a:t>The skipper of a boat having an engine exceeding 6 HP (4.5 KW) </a:t>
            </a:r>
            <a:r>
              <a:rPr lang="en-GB" sz="2400" b="1" u="sng" dirty="0"/>
              <a:t>must</a:t>
            </a:r>
            <a:r>
              <a:rPr lang="en-GB" sz="2400" dirty="0"/>
              <a:t> have a license</a:t>
            </a:r>
            <a:br>
              <a:rPr lang="en-GB" sz="2400" dirty="0"/>
            </a:br>
            <a:r>
              <a:rPr lang="en-GB" sz="2400" dirty="0"/>
              <a:t> to sail in </a:t>
            </a:r>
            <a:r>
              <a:rPr lang="en-GB" sz="2400" u="sng" dirty="0"/>
              <a:t>French</a:t>
            </a:r>
            <a:r>
              <a:rPr lang="en-GB" sz="2400" dirty="0"/>
              <a:t> waters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6052289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id="{63075409-A50F-C649-BBB4-6980097066F6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08485" y="6041599"/>
            <a:ext cx="763465" cy="799039"/>
          </a:xfrm>
          <a:prstGeom prst="rect">
            <a:avLst/>
          </a:prstGeom>
        </p:spPr>
      </p:pic>
      <p:sp>
        <p:nvSpPr>
          <p:cNvPr id="5" name="ZoneTexte 4">
            <a:extLst>
              <a:ext uri="{FF2B5EF4-FFF2-40B4-BE49-F238E27FC236}">
                <a16:creationId xmlns:a16="http://schemas.microsoft.com/office/drawing/2014/main" id="{21313553-C3C6-7F46-BC21-A6EE800610D0}"/>
              </a:ext>
            </a:extLst>
          </p:cNvPr>
          <p:cNvSpPr txBox="1"/>
          <p:nvPr/>
        </p:nvSpPr>
        <p:spPr>
          <a:xfrm>
            <a:off x="1831768" y="6539483"/>
            <a:ext cx="613116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/>
              <a:t>Michel Chevallier - Navigation rules on Swiss lakes – YCC – 2025 – 8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95F51B28-2CE9-824D-A629-43CEB92D8F70}"/>
              </a:ext>
            </a:extLst>
          </p:cNvPr>
          <p:cNvSpPr txBox="1"/>
          <p:nvPr/>
        </p:nvSpPr>
        <p:spPr>
          <a:xfrm>
            <a:off x="1030168" y="41497"/>
            <a:ext cx="91902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600" b="1" dirty="0">
                <a:solidFill>
                  <a:schemeClr val="accent1">
                    <a:lumMod val="50000"/>
                  </a:schemeClr>
                </a:solidFill>
              </a:rPr>
              <a:t>Priority rules</a:t>
            </a:r>
            <a:endParaRPr lang="en-GB" dirty="0"/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2CEAB151-0D0B-8B4F-9E70-C923D018989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139322" y="-10956"/>
            <a:ext cx="636090" cy="6827438"/>
          </a:xfrm>
          <a:prstGeom prst="rect">
            <a:avLst/>
          </a:prstGeom>
        </p:spPr>
      </p:pic>
      <p:sp>
        <p:nvSpPr>
          <p:cNvPr id="16" name="ZoneTexte 15">
            <a:extLst>
              <a:ext uri="{FF2B5EF4-FFF2-40B4-BE49-F238E27FC236}">
                <a16:creationId xmlns:a16="http://schemas.microsoft.com/office/drawing/2014/main" id="{037840EA-39CC-3646-B4ED-BC8D9CFF6977}"/>
              </a:ext>
            </a:extLst>
          </p:cNvPr>
          <p:cNvSpPr txBox="1"/>
          <p:nvPr/>
        </p:nvSpPr>
        <p:spPr>
          <a:xfrm>
            <a:off x="404168" y="623301"/>
            <a:ext cx="11787832" cy="59708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600"/>
              </a:spcAft>
              <a:buSzPct val="150000"/>
              <a:buBlip>
                <a:blip r:embed="rId5"/>
              </a:buBlip>
            </a:pPr>
            <a:r>
              <a:rPr lang="en-GB" sz="2300" dirty="0"/>
              <a:t>The priority order is (boats on top have priority over boats below):</a:t>
            </a:r>
          </a:p>
          <a:p>
            <a:pPr lvl="1">
              <a:spcAft>
                <a:spcPts val="600"/>
              </a:spcAft>
              <a:buSzPct val="100000"/>
            </a:pPr>
            <a:r>
              <a:rPr lang="en-GB" sz="2300" b="1" dirty="0">
                <a:solidFill>
                  <a:srgbClr val="00B050"/>
                </a:solidFill>
              </a:rPr>
              <a:t>1 Passenger boats</a:t>
            </a:r>
            <a:r>
              <a:rPr lang="en-GB" sz="2300" b="1" dirty="0"/>
              <a:t> </a:t>
            </a:r>
            <a:r>
              <a:rPr lang="en-GB" sz="2300" dirty="0"/>
              <a:t>(Bateaux </a:t>
            </a:r>
            <a:r>
              <a:rPr lang="en-GB" sz="2300" dirty="0" err="1"/>
              <a:t>en</a:t>
            </a:r>
            <a:r>
              <a:rPr lang="en-GB" sz="2300" dirty="0"/>
              <a:t> service </a:t>
            </a:r>
            <a:r>
              <a:rPr lang="en-GB" sz="2300" dirty="0" err="1"/>
              <a:t>régulier</a:t>
            </a:r>
            <a:r>
              <a:rPr lang="en-GB" sz="2300" dirty="0"/>
              <a:t>) - they display a green balloon</a:t>
            </a:r>
          </a:p>
          <a:p>
            <a:pPr lvl="2">
              <a:spcAft>
                <a:spcPts val="600"/>
              </a:spcAft>
              <a:buSzPct val="100000"/>
            </a:pPr>
            <a:r>
              <a:rPr lang="en-GB" sz="2300" b="1" dirty="0"/>
              <a:t>2 Professional fishermen</a:t>
            </a:r>
            <a:r>
              <a:rPr lang="en-GB" sz="2300" dirty="0"/>
              <a:t>  - they display a yellow balloon</a:t>
            </a:r>
          </a:p>
          <a:p>
            <a:pPr lvl="3">
              <a:spcAft>
                <a:spcPts val="600"/>
              </a:spcAft>
              <a:buSzPct val="100000"/>
            </a:pPr>
            <a:r>
              <a:rPr lang="en-GB" sz="2300" dirty="0">
                <a:solidFill>
                  <a:srgbClr val="FF0000"/>
                </a:solidFill>
              </a:rPr>
              <a:t>3</a:t>
            </a:r>
            <a:r>
              <a:rPr lang="en-GB" sz="2300" dirty="0"/>
              <a:t>  </a:t>
            </a:r>
            <a:r>
              <a:rPr lang="en-GB" sz="2300" dirty="0">
                <a:solidFill>
                  <a:srgbClr val="FF0000"/>
                </a:solidFill>
              </a:rPr>
              <a:t>Sailing boats (we the YCC)</a:t>
            </a:r>
          </a:p>
          <a:p>
            <a:pPr lvl="4">
              <a:spcAft>
                <a:spcPts val="600"/>
              </a:spcAft>
              <a:buSzPct val="100000"/>
            </a:pPr>
            <a:r>
              <a:rPr lang="en-GB" sz="2300" dirty="0"/>
              <a:t>4 Rowing boats</a:t>
            </a:r>
          </a:p>
          <a:p>
            <a:pPr lvl="5">
              <a:spcAft>
                <a:spcPts val="600"/>
              </a:spcAft>
              <a:buSzPct val="100000"/>
            </a:pPr>
            <a:r>
              <a:rPr lang="en-GB" sz="2300" dirty="0"/>
              <a:t>5 Motorboats</a:t>
            </a:r>
          </a:p>
          <a:p>
            <a:pPr lvl="6">
              <a:spcAft>
                <a:spcPts val="600"/>
              </a:spcAft>
              <a:buSzPct val="100000"/>
            </a:pPr>
            <a:r>
              <a:rPr lang="en-GB" sz="2300" dirty="0"/>
              <a:t>6 Windsurfs, kitesurfs and paddles</a:t>
            </a:r>
            <a:endParaRPr lang="en-GB" dirty="0"/>
          </a:p>
          <a:p>
            <a:pPr>
              <a:spcAft>
                <a:spcPts val="600"/>
              </a:spcAft>
              <a:buSzPct val="100000"/>
            </a:pPr>
            <a:endParaRPr lang="en-GB" dirty="0"/>
          </a:p>
          <a:p>
            <a:pPr marL="342900" indent="-342900">
              <a:spcAft>
                <a:spcPts val="600"/>
              </a:spcAft>
              <a:buSzPct val="150000"/>
              <a:buBlip>
                <a:blip r:embed="rId5"/>
              </a:buBlip>
            </a:pPr>
            <a:r>
              <a:rPr lang="en-GB" sz="2300" dirty="0"/>
              <a:t>As a common sense rule, always keep away of</a:t>
            </a:r>
          </a:p>
          <a:p>
            <a:pPr marL="800100" lvl="1" indent="-342900">
              <a:spcAft>
                <a:spcPts val="600"/>
              </a:spcAft>
              <a:buSzPct val="150000"/>
              <a:buBlip>
                <a:blip r:embed="rId5"/>
              </a:buBlip>
            </a:pPr>
            <a:r>
              <a:rPr lang="en-GB" sz="2300" dirty="0"/>
              <a:t>CGN boats (legally, you must not approach them at less than 50 m)</a:t>
            </a:r>
          </a:p>
          <a:p>
            <a:pPr marL="800100" lvl="1" indent="-342900">
              <a:spcAft>
                <a:spcPts val="600"/>
              </a:spcAft>
              <a:buSzPct val="150000"/>
              <a:buBlip>
                <a:blip r:embed="rId5"/>
              </a:buBlip>
            </a:pPr>
            <a:r>
              <a:rPr lang="en-GB" sz="2300" dirty="0"/>
              <a:t>Fishermen, whether professional (yellow balloon) or recreational (no sign), and nets</a:t>
            </a:r>
          </a:p>
          <a:p>
            <a:pPr marL="800100" lvl="1" indent="-342900">
              <a:spcAft>
                <a:spcPts val="600"/>
              </a:spcAft>
              <a:buSzPct val="150000"/>
              <a:buBlip>
                <a:blip r:embed="rId5"/>
              </a:buBlip>
            </a:pPr>
            <a:r>
              <a:rPr lang="en-GB" sz="2300" dirty="0"/>
              <a:t>Regattas</a:t>
            </a:r>
          </a:p>
          <a:p>
            <a:pPr marL="800100" lvl="1" indent="-342900">
              <a:spcAft>
                <a:spcPts val="600"/>
              </a:spcAft>
              <a:buSzPct val="150000"/>
              <a:buBlip>
                <a:blip r:embed="rId5"/>
              </a:buBlip>
            </a:pPr>
            <a:r>
              <a:rPr lang="en-GB" sz="2300" dirty="0"/>
              <a:t>Never pass too close to another boat</a:t>
            </a:r>
          </a:p>
          <a:p>
            <a:pPr marL="342900" indent="-342900">
              <a:spcAft>
                <a:spcPts val="600"/>
              </a:spcAft>
              <a:buSzPct val="150000"/>
              <a:buBlip>
                <a:blip r:embed="rId5"/>
              </a:buBlip>
            </a:pPr>
            <a:r>
              <a:rPr lang="en-GB" sz="2300" dirty="0"/>
              <a:t>This is an important mix of legal, safety and common sense rules</a:t>
            </a:r>
          </a:p>
        </p:txBody>
      </p:sp>
      <p:sp>
        <p:nvSpPr>
          <p:cNvPr id="2" name="Ellipse 1">
            <a:extLst>
              <a:ext uri="{FF2B5EF4-FFF2-40B4-BE49-F238E27FC236}">
                <a16:creationId xmlns:a16="http://schemas.microsoft.com/office/drawing/2014/main" id="{DE4F6997-2655-4242-ADE9-09955DB64DE9}"/>
              </a:ext>
            </a:extLst>
          </p:cNvPr>
          <p:cNvSpPr/>
          <p:nvPr/>
        </p:nvSpPr>
        <p:spPr>
          <a:xfrm>
            <a:off x="10220467" y="969377"/>
            <a:ext cx="778109" cy="803375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Ellipse 8">
            <a:extLst>
              <a:ext uri="{FF2B5EF4-FFF2-40B4-BE49-F238E27FC236}">
                <a16:creationId xmlns:a16="http://schemas.microsoft.com/office/drawing/2014/main" id="{F0CEB4F0-CC93-964A-82E2-C8F4D4E03E71}"/>
              </a:ext>
            </a:extLst>
          </p:cNvPr>
          <p:cNvSpPr/>
          <p:nvPr/>
        </p:nvSpPr>
        <p:spPr>
          <a:xfrm>
            <a:off x="8204563" y="1500129"/>
            <a:ext cx="822480" cy="80231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BB13C603-FB50-E34D-9B16-C69C2C59C7A6}"/>
              </a:ext>
            </a:extLst>
          </p:cNvPr>
          <p:cNvSpPr/>
          <p:nvPr/>
        </p:nvSpPr>
        <p:spPr>
          <a:xfrm>
            <a:off x="1320800" y="1545980"/>
            <a:ext cx="3204896" cy="360945"/>
          </a:xfrm>
          <a:prstGeom prst="rect">
            <a:avLst/>
          </a:prstGeom>
          <a:solidFill>
            <a:srgbClr val="FFFF00">
              <a:alpha val="4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FAB229B6-EF54-174F-AB8B-A035D916C2CB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95316" y="2278556"/>
            <a:ext cx="2918722" cy="2269605"/>
          </a:xfrm>
          <a:prstGeom prst="rect">
            <a:avLst/>
          </a:prstGeom>
        </p:spPr>
      </p:pic>
      <p:cxnSp>
        <p:nvCxnSpPr>
          <p:cNvPr id="15" name="Connecteur droit 14">
            <a:extLst>
              <a:ext uri="{FF2B5EF4-FFF2-40B4-BE49-F238E27FC236}">
                <a16:creationId xmlns:a16="http://schemas.microsoft.com/office/drawing/2014/main" id="{7EF4035D-FF55-0343-80C4-739B0BC518CD}"/>
              </a:ext>
            </a:extLst>
          </p:cNvPr>
          <p:cNvCxnSpPr>
            <a:cxnSpLocks/>
          </p:cNvCxnSpPr>
          <p:nvPr/>
        </p:nvCxnSpPr>
        <p:spPr>
          <a:xfrm flipH="1">
            <a:off x="9956801" y="1726452"/>
            <a:ext cx="428977" cy="903859"/>
          </a:xfrm>
          <a:prstGeom prst="line">
            <a:avLst/>
          </a:prstGeom>
          <a:ln w="53975"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" name="Image 16">
            <a:extLst>
              <a:ext uri="{FF2B5EF4-FFF2-40B4-BE49-F238E27FC236}">
                <a16:creationId xmlns:a16="http://schemas.microsoft.com/office/drawing/2014/main" id="{A685BCDB-CEBB-174E-8D32-2AB474242B5B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35875" y="1906925"/>
            <a:ext cx="540817" cy="5660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7054552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748</TotalTime>
  <Words>2555</Words>
  <Application>Microsoft Macintosh PowerPoint</Application>
  <PresentationFormat>Grand écran</PresentationFormat>
  <Paragraphs>248</Paragraphs>
  <Slides>27</Slides>
  <Notes>23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27</vt:i4>
      </vt:variant>
    </vt:vector>
  </HeadingPairs>
  <TitlesOfParts>
    <vt:vector size="31" baseType="lpstr">
      <vt:lpstr>Arial</vt:lpstr>
      <vt:lpstr>Calibri</vt:lpstr>
      <vt:lpstr>Calibri Light</vt:lpstr>
      <vt:lpstr>Thème Office</vt:lpstr>
      <vt:lpstr>Navigation rules on Swiss lakes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Club rule 8.2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Manager/>
  <Company/>
  <LinksUpToDate>false</LinksUpToDate>
  <SharedDoc>false</SharedDoc>
  <HyperlinkBase/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subject/>
  <dc:creator>Michel Chevallier</dc:creator>
  <cp:keywords/>
  <dc:description/>
  <cp:lastModifiedBy>Michel Chevallier</cp:lastModifiedBy>
  <cp:revision>109</cp:revision>
  <dcterms:created xsi:type="dcterms:W3CDTF">2025-02-11T09:28:55Z</dcterms:created>
  <dcterms:modified xsi:type="dcterms:W3CDTF">2025-04-29T20:32:02Z</dcterms:modified>
  <cp:category/>
</cp:coreProperties>
</file>