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8" r:id="rId1"/>
  </p:sldMasterIdLst>
  <p:notesMasterIdLst>
    <p:notesMasterId r:id="rId49"/>
  </p:notesMasterIdLst>
  <p:sldIdLst>
    <p:sldId id="256" r:id="rId2"/>
    <p:sldId id="1648" r:id="rId3"/>
    <p:sldId id="568" r:id="rId4"/>
    <p:sldId id="570" r:id="rId5"/>
    <p:sldId id="565" r:id="rId6"/>
    <p:sldId id="1694" r:id="rId7"/>
    <p:sldId id="1797" r:id="rId8"/>
    <p:sldId id="1796" r:id="rId9"/>
    <p:sldId id="1804" r:id="rId10"/>
    <p:sldId id="1792" r:id="rId11"/>
    <p:sldId id="1789" r:id="rId12"/>
    <p:sldId id="1782" r:id="rId13"/>
    <p:sldId id="1730" r:id="rId14"/>
    <p:sldId id="1733" r:id="rId15"/>
    <p:sldId id="1743" r:id="rId16"/>
    <p:sldId id="1734" r:id="rId17"/>
    <p:sldId id="1680" r:id="rId18"/>
    <p:sldId id="1687" r:id="rId19"/>
    <p:sldId id="1688" r:id="rId20"/>
    <p:sldId id="1689" r:id="rId21"/>
    <p:sldId id="1690" r:id="rId22"/>
    <p:sldId id="1786" r:id="rId23"/>
    <p:sldId id="1790" r:id="rId24"/>
    <p:sldId id="338" r:id="rId25"/>
    <p:sldId id="1780" r:id="rId26"/>
    <p:sldId id="344" r:id="rId27"/>
    <p:sldId id="345" r:id="rId28"/>
    <p:sldId id="1771" r:id="rId29"/>
    <p:sldId id="1794" r:id="rId30"/>
    <p:sldId id="1795" r:id="rId31"/>
    <p:sldId id="1793" r:id="rId32"/>
    <p:sldId id="1537" r:id="rId33"/>
    <p:sldId id="1677" r:id="rId34"/>
    <p:sldId id="1751" r:id="rId35"/>
    <p:sldId id="1765" r:id="rId36"/>
    <p:sldId id="1327" r:id="rId37"/>
    <p:sldId id="1681" r:id="rId38"/>
    <p:sldId id="1682" r:id="rId39"/>
    <p:sldId id="1722" r:id="rId40"/>
    <p:sldId id="305" r:id="rId41"/>
    <p:sldId id="319" r:id="rId42"/>
    <p:sldId id="1723" r:id="rId43"/>
    <p:sldId id="1748" r:id="rId44"/>
    <p:sldId id="1749" r:id="rId45"/>
    <p:sldId id="1752" r:id="rId46"/>
    <p:sldId id="1758" r:id="rId47"/>
    <p:sldId id="175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20D4"/>
    <a:srgbClr val="0432FF"/>
    <a:srgbClr val="AE0A24"/>
    <a:srgbClr val="8B1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5" autoAdjust="0"/>
    <p:restoredTop sz="93101" autoAdjust="0"/>
  </p:normalViewPr>
  <p:slideViewPr>
    <p:cSldViewPr snapToGrid="0" snapToObjects="1">
      <p:cViewPr varScale="1">
        <p:scale>
          <a:sx n="113" d="100"/>
          <a:sy n="113" d="100"/>
        </p:scale>
        <p:origin x="142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5/24/25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F3A32-9BA1-40BD-2FA7-F66D1C13C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1ED516-147C-6714-FE23-9A4DEC15AC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736F6B-292D-119A-9453-178D9888A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D8BD4-1149-2AB6-570C-3BFFA3C158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ED3A5-BEB4-C940-B545-F6FCDF582F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6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72B7E-7E43-26AD-AD5E-2E64EF52E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636723-463C-6810-6419-816692F057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0FE87C-5784-F71D-2FC5-0AF269553C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053ED-E816-6344-9982-E557351D9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ED3A5-BEB4-C940-B545-F6FCDF582F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16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6438D-8461-B46B-6A9A-93E1AB99C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2811E-D2DB-9230-A1BE-87FFE1806A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3D629E-EF70-3CB3-90D7-B60CC8C455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/event/1442725/contributions/6237084/attachments/2985408/5257951/</a:t>
            </a:r>
            <a:r>
              <a:rPr lang="en-US" dirty="0" err="1"/>
              <a:t>Mario_Merola.pdf</a:t>
            </a:r>
            <a:endParaRPr lang="en-US" dirty="0"/>
          </a:p>
          <a:p>
            <a:r>
              <a:rPr lang="en-US" dirty="0"/>
              <a:t>https://moriond.in2p3.fr/QCD/2024/</a:t>
            </a:r>
            <a:r>
              <a:rPr lang="en-US" dirty="0" err="1"/>
              <a:t>TuesdayMorning</a:t>
            </a:r>
            <a:r>
              <a:rPr lang="en-US" dirty="0"/>
              <a:t>/</a:t>
            </a:r>
            <a:r>
              <a:rPr lang="en-US" dirty="0" err="1"/>
              <a:t>Horak.pdf</a:t>
            </a:r>
            <a:endParaRPr lang="en-US" dirty="0"/>
          </a:p>
          <a:p>
            <a:pPr marL="171450" lvl="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6A0E6-CFC1-2950-9F54-09EE52095B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ED3A5-BEB4-C940-B545-F6FCDF582F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77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77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12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c6d4a0b98a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2c6d4a0b98a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102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901A9-DC5F-4E96-2135-0671ED850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FA6A-6779-3842-0B9A-86C97B6981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4F97-E786-8CE3-9505-0F8B11B30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580AD-641E-3ABE-1602-DB1647010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F0A4F-06F4-973C-7789-E3DD18CA7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12388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3DC3A-D762-9DB5-388A-2079D26DC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972125-4895-4D32-A4A9-B818CBC30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AA43F-7167-9EB3-163B-08327FCA2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DFC22-7022-0D96-A5F2-B437679C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CE44C-5CA5-AB9E-B788-7AEDE1D7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899787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10F5F3-154C-7AE9-0F7E-4FB5A66FB3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532E71-1FC2-4669-21CB-0B98A6431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27946-565B-EB29-D44D-687276E2B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22E2A-95E1-D8A8-5CAC-464E48E9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254D1-0A3B-1D6A-3987-EE18FF49C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3891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3226" y="1745944"/>
            <a:ext cx="4060995" cy="3184812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solidFill>
                  <a:srgbClr val="AE0A24"/>
                </a:solidFill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3226" y="700391"/>
            <a:ext cx="8482279" cy="45759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D0D1843-69F8-DC4F-9FCA-A8F3A1B0D57A}" type="datetime2">
              <a:rPr lang="en-US" smtClean="0"/>
              <a:t>Saturday, May 24, 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364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1391443"/>
            <a:ext cx="4148781" cy="495630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6300" y="1391443"/>
            <a:ext cx="4086997" cy="495630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1372767"/>
            <a:ext cx="4148781" cy="4974982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3744" y="1372767"/>
            <a:ext cx="4148781" cy="217580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632697"/>
            <a:ext cx="4148781" cy="2715052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623744" y="1372768"/>
            <a:ext cx="4148781" cy="4974982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20" y="1372768"/>
            <a:ext cx="4148781" cy="2175802"/>
          </a:xfrm>
          <a:solidFill>
            <a:schemeClr val="accent2"/>
          </a:solidFill>
        </p:spPr>
        <p:txBody>
          <a:bodyPr/>
          <a:lstStyle/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308920" y="3632698"/>
            <a:ext cx="4148781" cy="2715052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1354447"/>
            <a:ext cx="4148781" cy="4993301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86300" y="1354447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86300" y="3966497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516" y="1354449"/>
            <a:ext cx="4148781" cy="499330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1354449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8918" y="3966499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735421"/>
            <a:ext cx="4148781" cy="2612327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1263272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735421"/>
            <a:ext cx="4148781" cy="261232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1263272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1382106"/>
            <a:ext cx="4148781" cy="2465321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1382106"/>
            <a:ext cx="4148781" cy="2465322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67319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08920" y="53937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DBDB6-851D-6F95-15B5-CE96574E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3AF26-9E63-5FDC-7787-F34CC0097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AA3C1-E557-A8C7-9469-D477D82DF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2239-3535-BB43-90F9-D2AAAB1109D7}" type="datetimeFigureOut">
              <a:rPr lang="en-US" smtClean="0"/>
              <a:t>5/24/25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CF392-1E3E-1524-103D-0033DAB2E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0CDCC-AE30-6872-F50A-ECD6BACA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5E5C-5932-0441-A66A-70A5B6B81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55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268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408633"/>
            <a:ext cx="8464378" cy="487490"/>
          </a:xfrm>
        </p:spPr>
        <p:txBody>
          <a:bodyPr>
            <a:noAutofit/>
          </a:bodyPr>
          <a:lstStyle>
            <a:lvl1pPr>
              <a:defRPr sz="3600" b="1" cap="none" baseline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1354089"/>
            <a:ext cx="8464378" cy="4993659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74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438299" y="178594"/>
            <a:ext cx="8215007" cy="842702"/>
          </a:xfrm>
          <a:prstGeom prst="rect">
            <a:avLst/>
          </a:prstGeom>
        </p:spPr>
        <p:txBody>
          <a:bodyPr/>
          <a:lstStyle>
            <a:lvl1pPr>
              <a:defRPr sz="2109"/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62" y="1083803"/>
            <a:ext cx="8214080" cy="5301873"/>
          </a:xfrm>
          <a:prstGeom prst="rect">
            <a:avLst/>
          </a:prstGeom>
        </p:spPr>
        <p:txBody>
          <a:bodyPr anchor="t"/>
          <a:lstStyle>
            <a:lvl2pPr>
              <a:buSzPct val="100000"/>
            </a:lvl2pPr>
            <a:lvl3pPr>
              <a:buSzPct val="100000"/>
            </a:lvl3pPr>
            <a:lvl4pPr>
              <a:buSzPct val="100000"/>
            </a:lvl4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48377" y="6575114"/>
            <a:ext cx="239245" cy="22802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82574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340D-2783-87A5-DFF0-1CB2E7025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C4234-E624-FA63-AC91-23D678AB1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6E412-16D0-29A2-33B2-841D1E3C8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0DCF4-64CD-BD36-FD05-AD1BE066F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505F1-55DD-F934-49BF-CE4718E4A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968449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3D18-9DE9-179E-1093-53CA103F8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940EA-1A12-507C-1CDB-AF1D6EBA1B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A52850-E5ED-9710-08E0-83D8D033E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F552B-5C4B-477A-1B27-9F11AFAED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7AA1-E005-DD43-A36C-F172B6543130}" type="datetime1">
              <a:rPr lang="en-US" smtClean="0"/>
              <a:t>5/24/25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84941C-6D74-C848-5625-A0AFB0423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29A3A6-66A0-A723-8794-E985566B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6DD8B-EB1C-354D-918A-7CE02C579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3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98088-2D44-DEC4-5313-3448F558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E8890-DCE8-703F-2EEC-B0CE8AE55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F6DD23-4A0F-E393-7FB8-AA1CB9CBF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37FEF9-A9C8-18C7-F569-7DE02B4BB7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C3D6C7-2CB5-A76F-957A-86179E702D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41EB4-1D19-3BB2-BFE8-CEF607E9E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C838B4-9DD6-13E2-852B-D28C1A43C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6C9155-128E-8AC2-C832-671258DA8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409553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BC1D6-AA4F-AD92-E5E0-B44BCCDB1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B8963-5E46-E970-1701-00E6A698D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B8607A-EA7B-8D89-C1F6-8200F412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D0427F-ED97-9DF5-6484-A70285FBD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397431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EE3CD4-F9BC-AB79-7A60-543B022C6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2239-3535-BB43-90F9-D2AAAB1109D7}" type="datetimeFigureOut">
              <a:rPr lang="en-US" smtClean="0"/>
              <a:t>5/24/25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BE4AB0-47B9-D489-17AC-2FC5B6EDC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94C10-C353-40F3-B2FA-5551D805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5E5C-5932-0441-A66A-70A5B6B81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8778-7818-0F56-0802-5BBF7ADEE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C72E0-3509-1077-FB7D-AC575502D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E6E26F-23ED-855B-CD8F-B3E9CA872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D145F-17BB-5033-A8DF-62F7E002C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A1FFF-F765-10E3-9C30-51378C7A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F9F36-62F0-E132-1776-1BF8E45B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116810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82B83-C294-725B-814A-038DD8A72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6C5C85-C9FF-0FCD-60E9-23663E297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F827F-5544-14DE-6CDE-2F70F77E5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7C0D8-485C-C1BB-BDD8-73F28192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0F096E-E53E-443C-5C38-4B84D9AC4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5388B-1565-48B6-EC53-CA18E6DC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8035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C17FE3-2E44-2769-C923-60F41AD65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34FED-FEB6-F18E-C959-652ED0756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5EDE0-69A4-5140-57DC-056767626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4A7A6-70FF-5743-A43F-9003F5920BEF}" type="datetime2">
              <a:rPr lang="en-US" smtClean="0"/>
              <a:t>Saturday, May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92D12-8639-2279-C9CB-7B93B01A0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6968D-73D5-064F-316B-2B83A2F18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7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669" r:id="rId13"/>
    <p:sldLayoutId id="2147483672" r:id="rId14"/>
    <p:sldLayoutId id="2147483673" r:id="rId15"/>
    <p:sldLayoutId id="2147483671" r:id="rId16"/>
    <p:sldLayoutId id="2147483675" r:id="rId17"/>
    <p:sldLayoutId id="2147483674" r:id="rId18"/>
    <p:sldLayoutId id="2147483676" r:id="rId19"/>
    <p:sldLayoutId id="2147483678" r:id="rId20"/>
    <p:sldLayoutId id="2147483703" r:id="rId21"/>
    <p:sldLayoutId id="2147483704" r:id="rId22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hyperlink" Target="https://inspirehep.net/literature/206330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JHEP10(2019)031" TargetMode="External"/><Relationship Id="rId3" Type="http://schemas.openxmlformats.org/officeDocument/2006/relationships/image" Target="../media/image38.emf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hyperlink" Target="https://arxiv.org/pdf/2204.0228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arxiv.org/abs/2404.04915" TargetMode="Externa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0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64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arxiv.org/abs/2104.03328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1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hyperlink" Target="http://inspirehep.net/record/1391505" TargetMode="External"/><Relationship Id="rId18" Type="http://schemas.openxmlformats.org/officeDocument/2006/relationships/hyperlink" Target="http://arxiv.org/abs/arXiv:1509.00563" TargetMode="External"/><Relationship Id="rId3" Type="http://schemas.openxmlformats.org/officeDocument/2006/relationships/tags" Target="../tags/tag4.xml"/><Relationship Id="rId21" Type="http://schemas.openxmlformats.org/officeDocument/2006/relationships/hyperlink" Target="http://inspirehep.net/record/1718551" TargetMode="External"/><Relationship Id="rId7" Type="http://schemas.openxmlformats.org/officeDocument/2006/relationships/image" Target="../media/image25.png"/><Relationship Id="rId12" Type="http://schemas.openxmlformats.org/officeDocument/2006/relationships/hyperlink" Target="http://inspirehep.net/record/1216515" TargetMode="External"/><Relationship Id="rId17" Type="http://schemas.openxmlformats.org/officeDocument/2006/relationships/image" Target="../media/image490.png"/><Relationship Id="rId2" Type="http://schemas.openxmlformats.org/officeDocument/2006/relationships/tags" Target="../tags/tag3.xml"/><Relationship Id="rId16" Type="http://schemas.openxmlformats.org/officeDocument/2006/relationships/image" Target="../media/image26.png"/><Relationship Id="rId20" Type="http://schemas.openxmlformats.org/officeDocument/2006/relationships/image" Target="../media/image500.png"/><Relationship Id="rId1" Type="http://schemas.openxmlformats.org/officeDocument/2006/relationships/tags" Target="../tags/tag2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460.png"/><Relationship Id="rId24" Type="http://schemas.openxmlformats.org/officeDocument/2006/relationships/hyperlink" Target="http://inspirehep.net/record/1607562" TargetMode="Externa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470.png"/><Relationship Id="rId23" Type="http://schemas.openxmlformats.org/officeDocument/2006/relationships/image" Target="../media/image77.png"/><Relationship Id="rId10" Type="http://schemas.openxmlformats.org/officeDocument/2006/relationships/image" Target="../media/image75.png"/><Relationship Id="rId19" Type="http://schemas.openxmlformats.org/officeDocument/2006/relationships/hyperlink" Target="http://arxiv.org/abs/arXiv:1611.06648" TargetMode="External"/><Relationship Id="rId4" Type="http://schemas.openxmlformats.org/officeDocument/2006/relationships/tags" Target="../tags/tag5.xml"/><Relationship Id="rId9" Type="http://schemas.openxmlformats.org/officeDocument/2006/relationships/image" Target="../media/image74.png"/><Relationship Id="rId14" Type="http://schemas.openxmlformats.org/officeDocument/2006/relationships/hyperlink" Target="http://arxiv.org/abs/2001.10194" TargetMode="External"/><Relationship Id="rId22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28.png"/><Relationship Id="rId7" Type="http://schemas.openxmlformats.org/officeDocument/2006/relationships/hyperlink" Target="http://inspirehep.net/record/687436" TargetMode="Externa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arxiv.org/abs/1505.08020" TargetMode="Externa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journals.aps.org/prab/abstract/10.1103/PhysRevAccelBeams.26.013201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9.wmf"/><Relationship Id="rId9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5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9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6.wmf"/><Relationship Id="rId17" Type="http://schemas.openxmlformats.org/officeDocument/2006/relationships/oleObject" Target="../embeddings/oleObject8.bin"/><Relationship Id="rId2" Type="http://schemas.openxmlformats.org/officeDocument/2006/relationships/image" Target="../media/image28.png"/><Relationship Id="rId16" Type="http://schemas.openxmlformats.org/officeDocument/2006/relationships/image" Target="../media/image98.wmf"/><Relationship Id="rId20" Type="http://schemas.openxmlformats.org/officeDocument/2006/relationships/image" Target="../media/image100.w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520.png"/><Relationship Id="rId10" Type="http://schemas.openxmlformats.org/officeDocument/2006/relationships/image" Target="../media/image95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7.wmf"/><Relationship Id="rId22" Type="http://schemas.openxmlformats.org/officeDocument/2006/relationships/image" Target="../media/image10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emf"/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07.emf"/><Relationship Id="rId7" Type="http://schemas.openxmlformats.org/officeDocument/2006/relationships/image" Target="../media/image163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10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6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hyperlink" Target="https://arxiv.org/abs/1011.0352" TargetMode="Externa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oleObject" Target="../embeddings/oleObject2.bin"/><Relationship Id="rId18" Type="http://schemas.openxmlformats.org/officeDocument/2006/relationships/hyperlink" Target="https://journals.aps.org/prl/pdf/10.1103/PhysRevLett.122.042001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9.wmf"/><Relationship Id="rId17" Type="http://schemas.openxmlformats.org/officeDocument/2006/relationships/image" Target="../media/image32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31.wmf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23.png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arxiv.org/abs/2504.08142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25109" y="-989092"/>
            <a:ext cx="8293781" cy="2275835"/>
          </a:xfrm>
        </p:spPr>
        <p:txBody>
          <a:bodyPr/>
          <a:lstStyle/>
          <a:p>
            <a:r>
              <a:rPr lang="en-US" sz="4000" dirty="0">
                <a:latin typeface="CMSS10"/>
              </a:rPr>
              <a:t>Precision QCD with Belle II</a:t>
            </a:r>
            <a:endParaRPr lang="en-US" sz="4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776929" y="5236661"/>
            <a:ext cx="3991860" cy="624242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tx1"/>
                </a:solidFill>
              </a:rPr>
              <a:t>Anselm Vossen</a:t>
            </a:r>
          </a:p>
          <a:p>
            <a:br>
              <a:rPr lang="en-US" sz="3000" b="1" dirty="0">
                <a:solidFill>
                  <a:schemeClr val="tx1"/>
                </a:solidFill>
              </a:rPr>
            </a:b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473E8AD-EC5C-8349-98EE-2E0C7C26C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265" y="5548782"/>
            <a:ext cx="1797775" cy="7910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C007D0A-480F-0A74-3DCF-4EFB85C86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692" y="1163167"/>
            <a:ext cx="2405385" cy="30946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B686DC-CB02-9409-1F30-840F693FDB13}"/>
              </a:ext>
            </a:extLst>
          </p:cNvPr>
          <p:cNvSpPr txBox="1"/>
          <p:nvPr/>
        </p:nvSpPr>
        <p:spPr>
          <a:xfrm>
            <a:off x="16094" y="4506398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" name="Google Shape;57;p13">
            <a:extLst>
              <a:ext uri="{FF2B5EF4-FFF2-40B4-BE49-F238E27FC236}">
                <a16:creationId xmlns:a16="http://schemas.microsoft.com/office/drawing/2014/main" id="{69CF661E-930B-79D5-4A07-A883F5D64FF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00293" y="6339803"/>
            <a:ext cx="2560125" cy="430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8;p13">
            <a:extLst>
              <a:ext uri="{FF2B5EF4-FFF2-40B4-BE49-F238E27FC236}">
                <a16:creationId xmlns:a16="http://schemas.microsoft.com/office/drawing/2014/main" id="{AE54445F-17ED-8DE1-BDF9-F5E81EF0927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-28155" r="-28155"/>
          <a:stretch/>
        </p:blipFill>
        <p:spPr>
          <a:xfrm>
            <a:off x="6053376" y="8236531"/>
            <a:ext cx="266319" cy="171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90CCCC-C206-CED9-E966-8E443B3D3AF0}"/>
              </a:ext>
            </a:extLst>
          </p:cNvPr>
          <p:cNvSpPr txBox="1"/>
          <p:nvPr/>
        </p:nvSpPr>
        <p:spPr>
          <a:xfrm>
            <a:off x="173265" y="3966705"/>
            <a:ext cx="91285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>
                <a:hlinkClick r:id="rId7"/>
              </a:rPr>
              <a:t>Opportunities for precision QCD physics in hadronization at Belle II -- a snowmass whitepaper</a:t>
            </a:r>
            <a:r>
              <a:rPr lang="en-US" dirty="0"/>
              <a:t>”</a:t>
            </a:r>
          </a:p>
          <a:p>
            <a:r>
              <a:rPr lang="en-US" dirty="0"/>
              <a:t>e-Print: 2204.02280 [hep-ex]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747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3223D85-2D9A-D6F0-1FAA-775606AE258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8919" y="266507"/>
                <a:ext cx="8464378" cy="487490"/>
              </a:xfrm>
            </p:spPr>
            <p:txBody>
              <a:bodyPr/>
              <a:lstStyle/>
              <a:p>
                <a:r>
                  <a:rPr lang="en-US" dirty="0"/>
                  <a:t>Brand New Opportunities at Belle II: Precision Jet Physics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3223D85-2D9A-D6F0-1FAA-775606AE25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8919" y="266507"/>
                <a:ext cx="8464378" cy="487490"/>
              </a:xfrm>
              <a:blipFill>
                <a:blip r:embed="rId2"/>
                <a:stretch>
                  <a:fillRect l="-2249" t="-89744" b="-10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4A90201-19B9-0BDA-437C-03AF39955C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5647606" y="2897812"/>
            <a:ext cx="2524217" cy="372716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B1429-B804-7E9B-CBF6-4B0EB7BFB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ABFCE72-E872-120B-4C89-EECAB1CFD5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59"/>
          <a:stretch/>
        </p:blipFill>
        <p:spPr>
          <a:xfrm>
            <a:off x="6202916" y="1176571"/>
            <a:ext cx="2765683" cy="18851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63C1872-64BC-8681-B00F-85DAF2609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6733" y="1143030"/>
            <a:ext cx="2765683" cy="19522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C248BBD-C170-28BB-5C6D-A0BC981636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919" y="1354089"/>
                <a:ext cx="3098284" cy="54166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2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PingFangSC-Regular" charset="-122"/>
                  <a:buChar char="－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charset="0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57350" indent="-2857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PingFangSC-Regular" charset="-122"/>
                  <a:buChar char="－"/>
                  <a:defRPr sz="16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charset="0"/>
                  <a:buChar char="•"/>
                  <a:defRPr sz="1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Jet physics (will) play an important role at the EIC and LHC</a:t>
                </a:r>
              </a:p>
              <a:p>
                <a:r>
                  <a:rPr lang="en-US" dirty="0" err="1"/>
                  <a:t>FF</a:t>
                </a:r>
                <a:r>
                  <a:rPr lang="en-US" dirty="0" err="1">
                    <a:sym typeface="Wingdings" pitchFamily="2" charset="2"/>
                  </a:rPr>
                  <a:t>Jet</a:t>
                </a:r>
                <a:r>
                  <a:rPr lang="en-US" dirty="0">
                    <a:sym typeface="Wingdings" pitchFamily="2" charset="2"/>
                  </a:rPr>
                  <a:t> functions (perturbative)</a:t>
                </a:r>
                <a:endParaRPr lang="en-US" dirty="0"/>
              </a:p>
              <a:p>
                <a:r>
                  <a:rPr lang="en-US" dirty="0"/>
                  <a:t>Precision measurements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annihilation will test current theoretical understanding</a:t>
                </a:r>
              </a:p>
              <a:p>
                <a:r>
                  <a:rPr lang="en-US" dirty="0"/>
                  <a:t>Lower energies like Belle in particular sensitive to hadronization effects</a:t>
                </a:r>
              </a:p>
              <a:p>
                <a:r>
                  <a:rPr lang="en-US" dirty="0"/>
                  <a:t>Example: Transverse Momentum Imbalance </a:t>
                </a:r>
                <a:r>
                  <a:rPr lang="en-US" dirty="0">
                    <a:sym typeface="Wingdings" pitchFamily="2" charset="2"/>
                  </a:rPr>
                  <a:t>  TMD framework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(TMD Jet functions calculated at N</a:t>
                </a:r>
                <a:r>
                  <a:rPr lang="en-US" baseline="30000" dirty="0">
                    <a:sym typeface="Wingdings" pitchFamily="2" charset="2"/>
                  </a:rPr>
                  <a:t>3</a:t>
                </a:r>
                <a:r>
                  <a:rPr lang="en-US" dirty="0">
                    <a:sym typeface="Wingdings" pitchFamily="2" charset="2"/>
                  </a:rPr>
                  <a:t>LL)</a:t>
                </a:r>
                <a:endParaRPr lang="en-US" dirty="0"/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C248BBD-C170-28BB-5C6D-A0BC981636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919" y="1354089"/>
                <a:ext cx="3098284" cy="5416611"/>
              </a:xfrm>
              <a:prstGeom prst="rect">
                <a:avLst/>
              </a:prstGeom>
              <a:blipFill>
                <a:blip r:embed="rId6"/>
                <a:stretch>
                  <a:fillRect l="-2041" t="-1636" r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D848980-421B-15E9-E725-29C813C28BDA}"/>
              </a:ext>
            </a:extLst>
          </p:cNvPr>
          <p:cNvSpPr txBox="1"/>
          <p:nvPr/>
        </p:nvSpPr>
        <p:spPr>
          <a:xfrm>
            <a:off x="6225807" y="4664742"/>
            <a:ext cx="14309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Belle II </a:t>
            </a:r>
            <a:br>
              <a:rPr lang="en-US" sz="1200" dirty="0"/>
            </a:br>
            <a:r>
              <a:rPr lang="en-US" sz="1200" dirty="0"/>
              <a:t>projections </a:t>
            </a:r>
            <a:br>
              <a:rPr lang="en-US" sz="1200" dirty="0"/>
            </a:br>
            <a:r>
              <a:rPr lang="en-US" sz="1200" dirty="0"/>
              <a:t>(stat only)</a:t>
            </a:r>
            <a:br>
              <a:rPr lang="en-US" sz="1200" dirty="0"/>
            </a:br>
            <a:r>
              <a:rPr lang="en-US" sz="1200" dirty="0"/>
              <a:t>compared to theory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3EC035-B0A0-15C2-2CD3-E1443E836F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6088"/>
          <a:stretch/>
        </p:blipFill>
        <p:spPr>
          <a:xfrm>
            <a:off x="3264160" y="4975823"/>
            <a:ext cx="1322718" cy="1056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346F43-91CC-6528-CE58-C63CD6CC7894}"/>
                  </a:ext>
                </a:extLst>
              </p:cNvPr>
              <p:cNvSpPr txBox="1"/>
              <p:nvPr/>
            </p:nvSpPr>
            <p:spPr>
              <a:xfrm>
                <a:off x="5736799" y="6175022"/>
                <a:ext cx="3219151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𝑗𝑒𝑡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&gt;3.75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346F43-91CC-6528-CE58-C63CD6CC7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799" y="6175022"/>
                <a:ext cx="3219151" cy="391646"/>
              </a:xfrm>
              <a:prstGeom prst="rect">
                <a:avLst/>
              </a:prstGeom>
              <a:blipFill>
                <a:blip r:embed="rId7"/>
                <a:stretch>
                  <a:fillRect l="-1569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CB19908-74F9-FDEA-703E-6055BA7C1732}"/>
              </a:ext>
            </a:extLst>
          </p:cNvPr>
          <p:cNvSpPr txBox="1"/>
          <p:nvPr/>
        </p:nvSpPr>
        <p:spPr>
          <a:xfrm>
            <a:off x="5677604" y="2920368"/>
            <a:ext cx="1911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JHEP10(2019)031 </a:t>
            </a:r>
            <a:endParaRPr lang="en-US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32C9F8-7303-4FA8-70F2-F40F0463BCD0}"/>
              </a:ext>
            </a:extLst>
          </p:cNvPr>
          <p:cNvSpPr txBox="1"/>
          <p:nvPr/>
        </p:nvSpPr>
        <p:spPr>
          <a:xfrm>
            <a:off x="5526629" y="3188020"/>
            <a:ext cx="2213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arXiv:2204.02280v2</a:t>
            </a:r>
            <a:endParaRPr lang="en-US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94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40EDF-D89E-B107-876B-1D144ED3E1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8918" y="1372767"/>
                <a:ext cx="5274197" cy="497498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Experimental uncertainties ~20ppm</a:t>
                </a:r>
              </a:p>
              <a:p>
                <a:r>
                  <a:rPr lang="en-US" dirty="0"/>
                  <a:t>Theoretical uncertainties ~2x higher</a:t>
                </a:r>
                <a:br>
                  <a:rPr lang="en-US" dirty="0"/>
                </a:br>
                <a:r>
                  <a:rPr lang="en-US" dirty="0"/>
                  <a:t>dominated by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HVP term and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err="1"/>
                  <a:t>HLbL</a:t>
                </a:r>
                <a:r>
                  <a:rPr lang="en-US" dirty="0"/>
                  <a:t> term” </a:t>
                </a:r>
              </a:p>
              <a:p>
                <a:r>
                  <a:rPr lang="en-US" dirty="0"/>
                  <a:t>HVP in the past determined via dispersion relations </a:t>
                </a:r>
                <a:br>
                  <a:rPr lang="en-US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𝐻𝑉𝑃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𝐿𝑂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h𝑎𝑑𝑟𝑜𝑛𝑠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Large part of the uncertainty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measurements stem from disagreement between experiments</a:t>
                </a:r>
              </a:p>
              <a:p>
                <a:pPr lvl="1"/>
                <a:r>
                  <a:rPr lang="en-US" dirty="0"/>
                  <a:t>Weighted average </a:t>
                </a:r>
                <a:r>
                  <a:rPr lang="en-US" dirty="0"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≈</m:t>
                    </m:r>
                    <m:r>
                      <a:rPr lang="en-US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4 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/>
                  <a:t>difference to SM</a:t>
                </a:r>
              </a:p>
              <a:p>
                <a:r>
                  <a:rPr lang="en-US" dirty="0"/>
                  <a:t>Recent Lattice results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−2 </m:t>
                    </m:r>
                  </m:oMath>
                </a14:m>
                <a:r>
                  <a:rPr lang="en-US" dirty="0"/>
                  <a:t>consistent with theory</a:t>
                </a:r>
              </a:p>
              <a:p>
                <a:pPr lvl="1"/>
                <a:r>
                  <a:rPr lang="en-US" dirty="0"/>
                  <a:t>Inconsistent with experiment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b="1" dirty="0">
                    <a:solidFill>
                      <a:srgbClr val="FF0000"/>
                    </a:solidFill>
                  </a:rPr>
                  <a:t>Need to resolve inconsistencies with new Measurement at Belle II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40EDF-D89E-B107-876B-1D144ED3E1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918" y="1372767"/>
                <a:ext cx="5274197" cy="4974982"/>
              </a:xfrm>
              <a:blipFill>
                <a:blip r:embed="rId2"/>
                <a:stretch>
                  <a:fillRect l="-1202" t="-2296" r="-1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9E7B9-6A10-3AFB-512A-7B8AFF1C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7E1C93C-5050-FC42-8F10-D22D4F119D13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FC4A56-0AA5-D6CC-A654-720979533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213" b="9200"/>
          <a:stretch>
            <a:fillRect/>
          </a:stretch>
        </p:blipFill>
        <p:spPr bwMode="auto">
          <a:xfrm>
            <a:off x="5992530" y="2998367"/>
            <a:ext cx="2780768" cy="1458356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9505EEC-68E7-89C3-A07D-0CAD2BC1B5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8920" y="539373"/>
                <a:ext cx="8464378" cy="487490"/>
              </a:xfrm>
            </p:spPr>
            <p:txBody>
              <a:bodyPr anchor="ctr">
                <a:normAutofit/>
              </a:bodyPr>
              <a:lstStyle/>
              <a:p>
                <a:pPr/>
                <a:r>
                  <a:rPr lang="en-US" sz="2800" dirty="0"/>
                  <a:t>Measurements related to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9505EEC-68E7-89C3-A07D-0CAD2BC1B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8920" y="539373"/>
                <a:ext cx="8464378" cy="487490"/>
              </a:xfrm>
              <a:blipFill>
                <a:blip r:embed="rId4"/>
                <a:stretch>
                  <a:fillRect l="-1499" t="-1794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Hadronic vacuum-polarization contribution to various QED observables |  SpringerLink">
            <a:extLst>
              <a:ext uri="{FF2B5EF4-FFF2-40B4-BE49-F238E27FC236}">
                <a16:creationId xmlns:a16="http://schemas.microsoft.com/office/drawing/2014/main" id="{4263BAD1-1E19-E0B3-F0BC-F2B226D6B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522" y="4926977"/>
            <a:ext cx="1085238" cy="111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628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4EE48-67AB-4F59-89D5-28DEE3073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77564"/>
            <a:ext cx="8464378" cy="487490"/>
          </a:xfrm>
        </p:spPr>
        <p:txBody>
          <a:bodyPr/>
          <a:lstStyle/>
          <a:p>
            <a:r>
              <a:rPr lang="en-US" dirty="0"/>
              <a:t>3D L1 Trigger: Key improvement for low multiplicity events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8AAC5E-218C-061F-3A18-2AD9C84A74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2697" y="1119365"/>
                <a:ext cx="8464378" cy="4993659"/>
              </a:xfrm>
            </p:spPr>
            <p:txBody>
              <a:bodyPr/>
              <a:lstStyle/>
              <a:p>
                <a:r>
                  <a:rPr lang="en-US" dirty="0"/>
                  <a:t>Belle II designed with low multiplicity trigger in mind</a:t>
                </a:r>
              </a:p>
              <a:p>
                <a:r>
                  <a:rPr lang="en-US" dirty="0"/>
                  <a:t>Exclude Bhabha w/o decreasing</a:t>
                </a:r>
                <a:br>
                  <a:rPr lang="en-US" dirty="0"/>
                </a:br>
                <a:r>
                  <a:rPr lang="en-US" dirty="0"/>
                  <a:t> efficiency</a:t>
                </a:r>
              </a:p>
              <a:p>
                <a:endParaRPr lang="en-US" dirty="0"/>
              </a:p>
              <a:p>
                <a:r>
                  <a:rPr lang="en-US" dirty="0"/>
                  <a:t>Enables low multiplicity/dark sector physics</a:t>
                </a:r>
              </a:p>
              <a:p>
                <a:r>
                  <a:rPr lang="en-US" dirty="0"/>
                  <a:t>Pure photon trigger efficiency for ISR events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&gt;99%</m:t>
                    </m:r>
                  </m:oMath>
                </a14:m>
                <a:r>
                  <a:rPr lang="en-US" dirty="0"/>
                  <a:t> for high energy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(determined with orthogonal track trigger)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8AAC5E-218C-061F-3A18-2AD9C84A74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697" y="1119365"/>
                <a:ext cx="8464378" cy="4993659"/>
              </a:xfrm>
              <a:blipFill>
                <a:blip r:embed="rId2"/>
                <a:stretch>
                  <a:fillRect l="-749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303BB-3915-9051-D59E-F5C67536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D96E3-F0A9-2748-0A71-701E40FCA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86" y="3988083"/>
            <a:ext cx="3975100" cy="2565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96A251-A104-C70C-E8E3-8B567DB04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511" y="4053758"/>
            <a:ext cx="3461570" cy="2705459"/>
          </a:xfrm>
          <a:prstGeom prst="rect">
            <a:avLst/>
          </a:prstGeom>
        </p:spPr>
      </p:pic>
      <p:pic>
        <p:nvPicPr>
          <p:cNvPr id="7" name="Picture 2" descr="Improved Bhabha cross section at LEP and the number of light neutrino  species - CERN Document Server">
            <a:extLst>
              <a:ext uri="{FF2B5EF4-FFF2-40B4-BE49-F238E27FC236}">
                <a16:creationId xmlns:a16="http://schemas.microsoft.com/office/drawing/2014/main" id="{430C20E3-4CEE-BB25-5F3E-C0BA7C692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247" y="1563495"/>
            <a:ext cx="2478616" cy="136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199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2AB3-D336-D8B7-55F9-7E1EA687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201526"/>
            <a:ext cx="8464378" cy="487490"/>
          </a:xfrm>
        </p:spPr>
        <p:txBody>
          <a:bodyPr/>
          <a:lstStyle/>
          <a:p>
            <a:r>
              <a:rPr lang="en-US" dirty="0"/>
              <a:t>Leading contributions to dispersive evaluation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BB3B75-2C4B-1925-08CB-179BA02458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4161" y="5279886"/>
                <a:ext cx="5765800" cy="2120406"/>
              </a:xfrm>
            </p:spPr>
            <p:txBody>
              <a:bodyPr/>
              <a:lstStyle/>
              <a:p>
                <a:r>
                  <a:rPr lang="en-US" dirty="0"/>
                  <a:t>Relative experimental uncertainty 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channel about 0.5%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channel about 2%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BB3B75-2C4B-1925-08CB-179BA02458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4161" y="5279886"/>
                <a:ext cx="5765800" cy="2120406"/>
              </a:xfrm>
              <a:blipFill>
                <a:blip r:embed="rId2"/>
                <a:stretch>
                  <a:fillRect l="-1099" t="-2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6FCA4-1781-BF7E-524F-12C2D84A3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BEE4D2-AA9E-3E43-0DCE-F92F6B975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61" y="1368238"/>
            <a:ext cx="5638800" cy="29886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13178E-3AD6-B075-4B03-7218500A0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5519" y="1325058"/>
            <a:ext cx="2895600" cy="215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F0C449-6FD2-1708-1E55-8E847CAFA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4719" y="4092436"/>
            <a:ext cx="29972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68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239709-B763-5B41-60AF-7F18B3E34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Analyses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F36B017-C997-0CB5-C44A-2F46F042D3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HVP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b="0" dirty="0"/>
                  <a:t> </a:t>
                </a:r>
                <a:r>
                  <a:rPr lang="en-US" dirty="0">
                    <a:sym typeface="Wingdings" pitchFamily="2" charset="2"/>
                  </a:rPr>
                  <a:t></a:t>
                </a:r>
                <a:r>
                  <a:rPr lang="en-US" b="0" dirty="0"/>
                  <a:t> </a:t>
                </a:r>
                <a:r>
                  <a:rPr lang="en-US" i="1" dirty="0"/>
                  <a:t>PRD</a:t>
                </a:r>
                <a:r>
                  <a:rPr lang="en-US" dirty="0"/>
                  <a:t> 110 (2024) 11, 112005</a:t>
                </a:r>
                <a:r>
                  <a:rPr lang="en-US" b="0" dirty="0"/>
                  <a:t>: </a:t>
                </a:r>
                <a:r>
                  <a:rPr lang="en-US" dirty="0"/>
                  <a:t>e-Print: </a:t>
                </a:r>
                <a:r>
                  <a:rPr lang="en-US" dirty="0">
                    <a:hlinkClick r:id="rId2"/>
                  </a:rPr>
                  <a:t>2404.04915</a:t>
                </a:r>
                <a:r>
                  <a:rPr lang="en-US" dirty="0"/>
                  <a:t> [hep-ex]</a:t>
                </a:r>
              </a:p>
              <a:p>
                <a:pPr marL="457200" lvl="1" indent="0">
                  <a:buNone/>
                </a:pPr>
                <a:endParaRPr lang="en-US" b="0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𝐾𝐾</m:t>
                    </m:r>
                    <m:r>
                      <a:rPr lang="en-US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b="0" dirty="0"/>
              </a:p>
              <a:p>
                <a:pPr lvl="1"/>
                <a:endParaRPr lang="en-US" dirty="0"/>
              </a:p>
              <a:p>
                <a:r>
                  <a:rPr lang="en-US" dirty="0" err="1"/>
                  <a:t>LbL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Pursuing blind analysis for all</a:t>
                </a:r>
              </a:p>
              <a:p>
                <a:r>
                  <a:rPr lang="en-US" dirty="0"/>
                  <a:t>Data driven efficiency corrections </a:t>
                </a:r>
              </a:p>
              <a:p>
                <a:r>
                  <a:rPr lang="en-US" dirty="0"/>
                  <a:t>Also consider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decay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F36B017-C997-0CB5-C44A-2F46F042D3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00" t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3E125B-4D94-14FC-D4E5-95B5CE94E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55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10C0F79-CDA6-269C-D7FA-8542FBA10B2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New result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10C0F79-CDA6-269C-D7FA-8542FBA10B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49" t="-38462" b="-5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84F22C-F873-7617-4D52-259C667D40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87167" y="1823002"/>
            <a:ext cx="2956833" cy="19797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90552-D9B3-226C-A183-97696533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918FB1-EAB6-8D0B-18D3-5808D7061646}"/>
                  </a:ext>
                </a:extLst>
              </p:cNvPr>
              <p:cNvSpPr txBox="1"/>
              <p:nvPr/>
            </p:nvSpPr>
            <p:spPr>
              <a:xfrm>
                <a:off x="408831" y="3836216"/>
                <a:ext cx="8172109" cy="26131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Result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48.91±0.23±1.07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Dominated by systematics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resonance regions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Uncertainty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≈2.15%−2.8%</m:t>
                    </m:r>
                  </m:oMath>
                </a14:m>
                <a:r>
                  <a:rPr lang="en-US" dirty="0"/>
                  <a:t> (above/below 1.05 GeV) </a:t>
                </a:r>
                <a:br>
                  <a:rPr lang="en-US" dirty="0"/>
                </a:br>
                <a:r>
                  <a:rPr lang="en-US" dirty="0"/>
                  <a:t>(compare with 1.1 % at </a:t>
                </a:r>
                <a:r>
                  <a:rPr lang="en-US" dirty="0" err="1"/>
                  <a:t>BaBar</a:t>
                </a:r>
                <a:r>
                  <a:rPr lang="en-US" dirty="0"/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2.5 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from </a:t>
                </a:r>
                <a:r>
                  <a:rPr lang="en-US" dirty="0" err="1"/>
                  <a:t>BaBar</a:t>
                </a:r>
                <a:r>
                  <a:rPr lang="en-US" dirty="0"/>
                  <a:t> result </a:t>
                </a:r>
              </a:p>
              <a:p>
                <a:pPr lvl="2"/>
                <a:r>
                  <a:rPr lang="en-US" dirty="0">
                    <a:sym typeface="Wingdings" pitchFamily="2" charset="2"/>
                  </a:rPr>
                  <a:t>Study effect of different ISR generator (PHOKARA)</a:t>
                </a:r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Systematics dominated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tracking efficiencies, uncertainties on radiation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Expect improvement with more data/MC</a:t>
                </a:r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918FB1-EAB6-8D0B-18D3-5808D7061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31" y="3836216"/>
                <a:ext cx="8172109" cy="2613151"/>
              </a:xfrm>
              <a:prstGeom prst="rect">
                <a:avLst/>
              </a:prstGeom>
              <a:blipFill>
                <a:blip r:embed="rId4"/>
                <a:stretch>
                  <a:fillRect l="-466" b="-3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BA72F69-C0A7-99B0-74C9-1D7FE39EC9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19" y="1250768"/>
            <a:ext cx="4936922" cy="245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84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0239709-B763-5B41-60AF-7F18B3E34F0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0239709-B763-5B41-60AF-7F18B3E34F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28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F36B017-C997-0CB5-C44A-2F46F042D3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" y="1156964"/>
                <a:ext cx="6617970" cy="5310371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Follow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BaBar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analysis in 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[</a:t>
                </a:r>
                <a:r>
                  <a:rPr lang="en-US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BaBar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Phys. Rev., D86, 032013 (2012)]</a:t>
                </a:r>
              </a:p>
              <a:p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BaBar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used 232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Current Belle II dataset similar but significantly larger in the future</a:t>
                </a:r>
              </a:p>
              <a:p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Use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itchFamily="2" charset="2"/>
                      </a:rPr>
                      <m:t>𝜇𝜇</m:t>
                    </m:r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 control channel to reduce luminosity related uncertainties</a:t>
                </a:r>
              </a:p>
              <a:p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Key ingredients: Data driven corrections, kinematic fits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endParaRPr>
              </a:p>
              <a:p>
                <a:r>
                  <a:rPr lang="en-US" dirty="0">
                    <a:solidFill>
                      <a:srgbClr val="00B05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Systematics dominated by PID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itchFamily="2" charset="2"/>
                      </a:rPr>
                      <m:t>±0.24 %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) </a:t>
                </a:r>
                <a:br>
                  <a:rPr lang="en-US" dirty="0">
                    <a:solidFill>
                      <a:srgbClr val="00B05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</a:br>
                <a:r>
                  <a:rPr lang="en-US" dirty="0">
                    <a:solidFill>
                      <a:srgbClr val="00B05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and ISR luminosity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itchFamily="2" charset="2"/>
                      </a:rPr>
                      <m:t>(±0.34 %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)</a:t>
                </a:r>
              </a:p>
              <a:p>
                <a:pPr lvl="1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PID: Belle II upgraded PID and larger luminosity might provide opportunities</a:t>
                </a:r>
              </a:p>
              <a:p>
                <a:pPr lvl="1"/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ISR luminosities: PHOKARA event generator at Belle II,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  <a:sym typeface="Wingdings" pitchFamily="2" charset="2"/>
                      </a:rPr>
                      <m:t>𝜇</m:t>
                    </m:r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 ID</a:t>
                </a:r>
              </a:p>
              <a:p>
                <a:endParaRPr lang="en-US" dirty="0">
                  <a:effectLst/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endParaRPr>
              </a:p>
              <a:p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Current Analysis Status</a:t>
                </a:r>
              </a:p>
              <a:p>
                <a:pPr lvl="1"/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Implementation of kinematic fitting</a:t>
                </a:r>
              </a:p>
              <a:p>
                <a:pPr lvl="1"/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Design of data-driven efficiency corrections for tracking, trigger and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𝐾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id ongoing</a:t>
                </a:r>
              </a:p>
              <a:p>
                <a:pPr lvl="1"/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Additional considerations: Optimize selection criteria for intermediate window where lattice/data disagree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EF36B017-C997-0CB5-C44A-2F46F042D3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1156964"/>
                <a:ext cx="6617970" cy="5310371"/>
              </a:xfrm>
              <a:blipFill>
                <a:blip r:embed="rId3"/>
                <a:stretch>
                  <a:fillRect l="-575" t="-1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3E125B-4D94-14FC-D4E5-95B5CE94E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C58F713-EBCA-8152-3D3E-E27D5864F4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DC1A00-2D29-052B-D6B4-C50A29171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4975" y="2133656"/>
            <a:ext cx="2549553" cy="184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05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dirty="0"/>
                  <a:t> (and test of QCD calculations)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" t="-41026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generally also test QCD calculation framework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=0.1179±0.0009, </m:t>
                    </m:r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pole)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≈0.8%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dirty="0"/>
                  <a:t> Order of magnitude larger than QED, weak, gravitational coupling uncertainties!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Need reduction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to improve uncertainties on all </a:t>
                </a:r>
                <a:r>
                  <a:rPr lang="en-US" dirty="0" err="1">
                    <a:solidFill>
                      <a:srgbClr val="FF0000"/>
                    </a:solidFill>
                  </a:rPr>
                  <a:t>pQCD</a:t>
                </a:r>
                <a:r>
                  <a:rPr lang="en-US" dirty="0">
                    <a:solidFill>
                      <a:srgbClr val="FF0000"/>
                    </a:solidFill>
                  </a:rPr>
                  <a:t> observables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  <a:blipFill>
                <a:blip r:embed="rId3"/>
                <a:stretch>
                  <a:fillRect l="-715" t="-1386" r="-1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279C5-13F1-3EFD-47B5-192CB69E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DC6BD8-E456-4725-77D2-F5851CD4B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379" y="3772854"/>
            <a:ext cx="4835918" cy="276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44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dirty="0"/>
                  <a:t> (and test of QCD calculations)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" t="-41026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generally also test QCD calculation framework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=0.1179±0.0009, </m:t>
                    </m:r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pole)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≈0.8%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dirty="0"/>
                  <a:t> Order of magnitude larger than QED, weak, gravitational coupling uncertainties!</a:t>
                </a:r>
              </a:p>
              <a:p>
                <a:r>
                  <a:rPr lang="en-US" dirty="0"/>
                  <a:t>Need reduction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to improve uncertainties on all </a:t>
                </a:r>
                <a:r>
                  <a:rPr lang="en-US" dirty="0" err="1"/>
                  <a:t>pQCD</a:t>
                </a:r>
                <a:r>
                  <a:rPr lang="en-US" dirty="0"/>
                  <a:t> observables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Belle II can contribute to reduce uncertainties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through</a:t>
                </a:r>
              </a:p>
              <a:p>
                <a:pPr marL="0" indent="0">
                  <a:buNone/>
                </a:pPr>
                <a:r>
                  <a:rPr lang="en-US" sz="1800" dirty="0"/>
                  <a:t>(see D. </a:t>
                </a:r>
                <a:r>
                  <a:rPr lang="en-US" sz="1800" dirty="0" err="1"/>
                  <a:t>d’Enterria</a:t>
                </a:r>
                <a:r>
                  <a:rPr lang="en-US" sz="1800" dirty="0"/>
                  <a:t> et al., “The strong coupling constant: State of the art and the decade ahead,” (2022), arXiv:2203.08271 [hep-</a:t>
                </a:r>
                <a:r>
                  <a:rPr lang="en-US" sz="1800" dirty="0" err="1"/>
                  <a:t>ph</a:t>
                </a:r>
                <a:r>
                  <a:rPr lang="en-US" sz="1800" dirty="0"/>
                  <a:t>] for details)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spectral functions (currently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≈1.6% </m:t>
                    </m:r>
                  </m:oMath>
                </a14:m>
                <a:r>
                  <a:rPr lang="en-US" dirty="0"/>
                  <a:t>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extraction)</a:t>
                </a:r>
              </a:p>
              <a:p>
                <a:pPr lvl="1"/>
                <a:r>
                  <a:rPr lang="en-US" dirty="0"/>
                  <a:t>In particular some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final states still dominated by LEP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  <a:blipFill>
                <a:blip r:embed="rId3"/>
                <a:stretch>
                  <a:fillRect l="-858" t="-1386" r="-1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279C5-13F1-3EFD-47B5-192CB69E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380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dirty="0"/>
                  <a:t> (and test of QCD calculations)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" t="-41026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generally also test QCD calculation framework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=0.1179±0.0009, </m:t>
                    </m:r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pole)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≈0.8%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dirty="0"/>
                  <a:t> Order of magnitude larger than QED, weak, gravitational coupling uncertainties!</a:t>
                </a:r>
              </a:p>
              <a:p>
                <a:r>
                  <a:rPr lang="en-US" dirty="0"/>
                  <a:t>Need reduction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to improve uncertainties on all </a:t>
                </a:r>
                <a:r>
                  <a:rPr lang="en-US" dirty="0" err="1"/>
                  <a:t>pQCD</a:t>
                </a:r>
                <a:r>
                  <a:rPr lang="en-US" dirty="0"/>
                  <a:t> observables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Belle II can contribute to reduce uncertainties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through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spectral functions (currently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≈1.6% </m:t>
                    </m:r>
                  </m:oMath>
                </a14:m>
                <a:r>
                  <a:rPr lang="en-US" dirty="0"/>
                  <a:t>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extraction)</a:t>
                </a:r>
              </a:p>
              <a:p>
                <a:pPr lvl="1"/>
                <a:r>
                  <a:rPr lang="en-US" dirty="0"/>
                  <a:t>In particular some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final states still dominated by LEP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R ratio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hadrons</m:t>
                    </m:r>
                    <m:r>
                      <a:rPr lang="en-US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)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Belle II could provide independent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measurement 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≈2−10 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through radiative return technique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  <a:blipFill>
                <a:blip r:embed="rId3"/>
                <a:stretch>
                  <a:fillRect l="-858" t="-1386" r="-1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279C5-13F1-3EFD-47B5-192CB69E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8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1EB254-3F43-2165-A6F4-3EBB18ADFAF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408633"/>
                <a:ext cx="9062977" cy="48749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has a long history in studying QCD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61EB254-3F43-2165-A6F4-3EBB18ADF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408633"/>
                <a:ext cx="9062977" cy="487490"/>
              </a:xfrm>
              <a:blipFill>
                <a:blip r:embed="rId2"/>
                <a:stretch>
                  <a:fillRect l="-280" t="-41026" r="-840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0E46B-A985-4453-8275-27054BB6B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PETRA at DESY </a:t>
            </a:r>
            <a:r>
              <a:rPr lang="en-US" dirty="0">
                <a:sym typeface="Wingdings" pitchFamily="2" charset="2"/>
              </a:rPr>
              <a:t>Discovery of the gluon (shown 1979)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BAC43-784C-4952-AEFB-DB235B72F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100" name="Picture 4" descr="3 jet event">
            <a:extLst>
              <a:ext uri="{FF2B5EF4-FFF2-40B4-BE49-F238E27FC236}">
                <a16:creationId xmlns:a16="http://schemas.microsoft.com/office/drawing/2014/main" id="{B9B2B214-3EA7-40F0-9B7A-5C440F579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4388"/>
            <a:ext cx="4649440" cy="353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533C93-B144-4DBF-0B4B-0D299ED23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470" y="2008208"/>
            <a:ext cx="4240530" cy="410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74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dirty="0"/>
                  <a:t> (and test of QCD calculations)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" t="-41026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generally also test QCD calculation framework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=0.1179±0.0009, </m:t>
                    </m:r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pole)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≈0.8%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dirty="0"/>
                  <a:t> Order of magnitude larger than QED, weak, gravitational coupling uncertainties!</a:t>
                </a:r>
              </a:p>
              <a:p>
                <a:r>
                  <a:rPr lang="en-US" dirty="0"/>
                  <a:t>Need reduction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to improve uncertainties on all </a:t>
                </a:r>
                <a:r>
                  <a:rPr lang="en-US" dirty="0" err="1"/>
                  <a:t>pQCD</a:t>
                </a:r>
                <a:r>
                  <a:rPr lang="en-US" dirty="0"/>
                  <a:t> observables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Belle II can contribute to reduce uncertainties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through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spectral functions (currently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≈1.6% </m:t>
                    </m:r>
                  </m:oMath>
                </a14:m>
                <a:r>
                  <a:rPr lang="en-US" dirty="0"/>
                  <a:t>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extraction)</a:t>
                </a:r>
              </a:p>
              <a:p>
                <a:pPr lvl="1"/>
                <a:r>
                  <a:rPr lang="en-US" dirty="0"/>
                  <a:t>In particular some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final states still dominated by LEP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 ratio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hadrons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)</a:t>
                </a:r>
              </a:p>
              <a:p>
                <a:pPr lvl="1"/>
                <a:r>
                  <a:rPr lang="en-US" dirty="0"/>
                  <a:t>Belle II could provide independent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measurement 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≈2−10 </m:t>
                    </m:r>
                  </m:oMath>
                </a14:m>
                <a:r>
                  <a:rPr lang="en-US" dirty="0"/>
                  <a:t>through radiative return technique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event shapes, EEC (currently few percent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uncertainty)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Advances in theory to NNLL, progress to reduce dependence on hadronization uncertainties (e.g. groomed jet)</a:t>
                </a:r>
              </a:p>
              <a:p>
                <a:r>
                  <a:rPr lang="en-US" dirty="0"/>
                  <a:t>FFs</a:t>
                </a:r>
              </a:p>
              <a:p>
                <a:pPr lvl="1"/>
                <a:r>
                  <a:rPr lang="en-US" dirty="0"/>
                  <a:t>From MLLA</a:t>
                </a:r>
              </a:p>
              <a:p>
                <a:pPr lvl="1"/>
                <a:r>
                  <a:rPr lang="en-US" dirty="0"/>
                  <a:t>From scaling violations combining FFs at Belle II with FFs at higher energies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  <a:blipFill>
                <a:blip r:embed="rId3"/>
                <a:stretch>
                  <a:fillRect l="-715" t="-1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279C5-13F1-3EFD-47B5-192CB69E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748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dirty="0"/>
                  <a:t> (and test of QCD calculations)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F421EE-EB5D-9080-5534-AC4BCA6E5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0" t="-41026" b="-5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generally also test QCD calculation framework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=0.1179±0.0009, </m:t>
                    </m:r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pole) </a:t>
                </a:r>
                <a:r>
                  <a:rPr lang="en-US" dirty="0">
                    <a:sym typeface="Wingdings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≈0.8%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>
                    <a:sym typeface="Wingdings" pitchFamily="2" charset="2"/>
                  </a:rPr>
                  <a:t></a:t>
                </a:r>
                <a:r>
                  <a:rPr lang="en-US" dirty="0"/>
                  <a:t> Order of magnitude larger than QED, weak, gravitational coupling uncertainties!</a:t>
                </a:r>
              </a:p>
              <a:p>
                <a:r>
                  <a:rPr lang="en-US" dirty="0"/>
                  <a:t>Need reduction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to improve uncertainties on all </a:t>
                </a:r>
                <a:r>
                  <a:rPr lang="en-US" dirty="0" err="1"/>
                  <a:t>pQCD</a:t>
                </a:r>
                <a:r>
                  <a:rPr lang="en-US" dirty="0"/>
                  <a:t> observables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Belle II can contribute to reduce uncertainties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through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spectral functions (currently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≈1.6% </m:t>
                    </m:r>
                  </m:oMath>
                </a14:m>
                <a:r>
                  <a:rPr lang="en-US" dirty="0"/>
                  <a:t>uncertainty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extraction)</a:t>
                </a:r>
              </a:p>
              <a:p>
                <a:pPr lvl="1"/>
                <a:r>
                  <a:rPr lang="en-US" dirty="0"/>
                  <a:t>In particular some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final states still dominated by LEP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 ratio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hadrons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)</a:t>
                </a:r>
              </a:p>
              <a:p>
                <a:pPr lvl="1"/>
                <a:r>
                  <a:rPr lang="en-US" dirty="0"/>
                  <a:t>Belle II could provide independent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measurement 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≈2−10 </m:t>
                    </m:r>
                  </m:oMath>
                </a14:m>
                <a:r>
                  <a:rPr lang="en-US" dirty="0"/>
                  <a:t>through radiative return technique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event shapes, EEC (currently few percent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uncertainty)</a:t>
                </a:r>
              </a:p>
              <a:p>
                <a:pPr lvl="1"/>
                <a:r>
                  <a:rPr lang="en-US" dirty="0"/>
                  <a:t>Advances in theory to NNLL, progress to reduce dependence on hadronization uncertainties (e.g. groomed jet)</a:t>
                </a:r>
              </a:p>
              <a:p>
                <a:r>
                  <a:rPr lang="en-US" dirty="0">
                    <a:solidFill>
                      <a:srgbClr val="00B050"/>
                    </a:solidFill>
                  </a:rPr>
                  <a:t>FFs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From MLLA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From scaling violations combining FFs at Belle II with FFs at higher energies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80F68A-EF0C-5F1B-4768-B390F386F2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365" y="1116106"/>
                <a:ext cx="8861610" cy="5486399"/>
              </a:xfrm>
              <a:blipFill>
                <a:blip r:embed="rId3"/>
                <a:stretch>
                  <a:fillRect l="-715" t="-1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279C5-13F1-3EFD-47B5-192CB69E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18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A20A-96DE-9DD4-A001-8C0F9A607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298592-CBD5-00DE-4FE4-88227E953F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8919" y="1255766"/>
                <a:ext cx="8464378" cy="499365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High Statistics Dataset of Belle II allows precision tests of QCD</a:t>
                </a:r>
              </a:p>
              <a:p>
                <a:r>
                  <a:rPr lang="en-US" dirty="0"/>
                  <a:t>Known initial state vs moderate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multiplicities </a:t>
                </a:r>
                <a:r>
                  <a:rPr lang="en-US" dirty="0">
                    <a:sym typeface="Wingdings" pitchFamily="2" charset="2"/>
                  </a:rPr>
                  <a:t> Complementary to hadronic reactions</a:t>
                </a:r>
              </a:p>
              <a:p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olidFill>
                      <a:srgbClr val="002060"/>
                    </a:solidFill>
                    <a:sym typeface="Wingdings" pitchFamily="2" charset="2"/>
                  </a:rPr>
                  <a:t>Existing results from Belle (systematics limited)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Cross-sections of light and charmed mesons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Cross-sections of selected baryons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Back-to-back correlations of light mesons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Polarization measurements of hyperons</a:t>
                </a:r>
              </a:p>
              <a:p>
                <a:r>
                  <a:rPr lang="en-US" dirty="0">
                    <a:solidFill>
                      <a:srgbClr val="00B050"/>
                    </a:solidFill>
                    <a:sym typeface="Wingdings" pitchFamily="2" charset="2"/>
                  </a:rPr>
                  <a:t>Underway at Belle II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Spin correlations of hyperons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Back-to-back jets to test precision QCD calculations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Low multiplicity cross-sections with radiative return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−2</m:t>
                    </m:r>
                  </m:oMath>
                </a14:m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Lots of room for future work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Full map of correlations in hadronization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Event shapes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−2 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from low multiplicity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𝜏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events</a:t>
                </a:r>
              </a:p>
              <a:p>
                <a:pPr lvl="1"/>
                <a:r>
                  <a:rPr lang="en-US" b="0" dirty="0">
                    <a:sym typeface="Wingdings" pitchFamily="2" charset="2"/>
                  </a:rPr>
                  <a:t>Measurements 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𝑠</m:t>
                        </m:r>
                      </m:sub>
                    </m:sSub>
                  </m:oMath>
                </a14:m>
                <a:endParaRPr lang="en-US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298592-CBD5-00DE-4FE4-88227E953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919" y="1255766"/>
                <a:ext cx="8464378" cy="4993659"/>
              </a:xfrm>
              <a:blipFill>
                <a:blip r:embed="rId2"/>
                <a:stretch>
                  <a:fillRect l="-600" t="-2025" b="-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A7E0F9-3D5D-25F0-E6E9-E9263F1C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92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3B42F-18C8-54A7-7117-111003415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14B39-207D-27F3-18CB-9049AF1C3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1B74F-02DF-FD95-DCBB-9B578B27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512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64B63-56CB-095B-56F0-9CA254AB5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97" y="224796"/>
            <a:ext cx="8464378" cy="487490"/>
          </a:xfrm>
        </p:spPr>
        <p:txBody>
          <a:bodyPr/>
          <a:lstStyle/>
          <a:p>
            <a:r>
              <a:rPr lang="en-US" dirty="0"/>
              <a:t>Tension in existing KLOE/</a:t>
            </a:r>
            <a:r>
              <a:rPr lang="en-US" dirty="0" err="1"/>
              <a:t>BaBar</a:t>
            </a:r>
            <a:r>
              <a:rPr lang="en-US" dirty="0"/>
              <a:t>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65184-94D1-F2F4-949B-1B66E5F2F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Need to be resolved 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57C1B-A0C1-C4E4-B05E-2A840E63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972C-43F9-364B-8479-B7CB5ED3A4E1}" type="slidenum">
              <a:rPr lang="en-US" smtClean="0"/>
              <a:t>24</a:t>
            </a:fld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31AF869-8D5F-BE75-637F-C6E251E1D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25" y="2092856"/>
            <a:ext cx="3943350" cy="27603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BDCAB0-4846-211A-098A-FF0F5E21F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04" y="2140198"/>
            <a:ext cx="4310197" cy="26074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90902D-C2E7-F6A6-706B-3C47899B043A}"/>
              </a:ext>
            </a:extLst>
          </p:cNvPr>
          <p:cNvSpPr txBox="1"/>
          <p:nvPr/>
        </p:nvSpPr>
        <p:spPr>
          <a:xfrm>
            <a:off x="5286375" y="5096846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Figures from JHEP 03, 173</a:t>
            </a:r>
            <a:br>
              <a:rPr lang="en-US" sz="900" dirty="0"/>
            </a:br>
            <a:r>
              <a:rPr lang="en-US" sz="900" dirty="0"/>
              <a:t>(2018), arXiv:1711.03085 [hep-ex]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8999279-71C4-2355-3C2C-E4A165AE11A1}"/>
              </a:ext>
            </a:extLst>
          </p:cNvPr>
          <p:cNvSpPr txBox="1">
            <a:spLocks/>
          </p:cNvSpPr>
          <p:nvPr/>
        </p:nvSpPr>
        <p:spPr>
          <a:xfrm>
            <a:off x="1453151" y="441384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CB673F-383B-1BA9-6834-62C92918E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822" y="1817408"/>
            <a:ext cx="4034563" cy="29416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2A3275-856E-3612-D141-9DDB46C01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45" y="4791375"/>
            <a:ext cx="3499227" cy="2035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833E78-1DCA-1A4A-8026-3A6E3490BA32}"/>
              </a:ext>
            </a:extLst>
          </p:cNvPr>
          <p:cNvSpPr txBox="1"/>
          <p:nvPr/>
        </p:nvSpPr>
        <p:spPr>
          <a:xfrm>
            <a:off x="3937379" y="5868537"/>
            <a:ext cx="1598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Antoine </a:t>
            </a:r>
            <a:r>
              <a:rPr lang="en-US" sz="1200" dirty="0" err="1"/>
              <a:t>Gérardin@DIS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43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3D85-2D9A-D6F0-1FAA-775606AE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66507"/>
            <a:ext cx="8464378" cy="487490"/>
          </a:xfrm>
        </p:spPr>
        <p:txBody>
          <a:bodyPr/>
          <a:lstStyle/>
          <a:p>
            <a:r>
              <a:rPr lang="en-US" dirty="0"/>
              <a:t>Azimuthal Asymmetries in back-to-back 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B1429-B804-7E9B-CBF6-4B0EB7BFB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C248BBD-C170-28BB-5C6D-A0BC98163692}"/>
              </a:ext>
            </a:extLst>
          </p:cNvPr>
          <p:cNvSpPr txBox="1">
            <a:spLocks/>
          </p:cNvSpPr>
          <p:nvPr/>
        </p:nvSpPr>
        <p:spPr>
          <a:xfrm>
            <a:off x="59011" y="1652776"/>
            <a:ext cx="4296421" cy="48209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57350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New suggestion: Measure </a:t>
            </a:r>
            <a:r>
              <a:rPr lang="en-US" dirty="0" err="1"/>
              <a:t>Colllins</a:t>
            </a:r>
            <a:r>
              <a:rPr lang="en-US" dirty="0"/>
              <a:t>-like back-to-back azimuthal correlations for jets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Current Belle II projections for acceptance effects encouraging </a:t>
            </a:r>
          </a:p>
          <a:p>
            <a:r>
              <a:rPr lang="en-US" dirty="0"/>
              <a:t>Charm contributions will be important</a:t>
            </a:r>
          </a:p>
        </p:txBody>
      </p:sp>
      <p:pic>
        <p:nvPicPr>
          <p:cNvPr id="12" name="Google Shape;416;p40">
            <a:extLst>
              <a:ext uri="{FF2B5EF4-FFF2-40B4-BE49-F238E27FC236}">
                <a16:creationId xmlns:a16="http://schemas.microsoft.com/office/drawing/2014/main" id="{F61638C4-7AB8-B247-6410-5587AD34764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6412"/>
          <a:stretch/>
        </p:blipFill>
        <p:spPr>
          <a:xfrm>
            <a:off x="5211965" y="1403776"/>
            <a:ext cx="3348075" cy="202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419;p40">
            <a:extLst>
              <a:ext uri="{FF2B5EF4-FFF2-40B4-BE49-F238E27FC236}">
                <a16:creationId xmlns:a16="http://schemas.microsoft.com/office/drawing/2014/main" id="{05A96AA6-2D26-EC91-30CD-EAD31C843E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2040" b="51888"/>
          <a:stretch/>
        </p:blipFill>
        <p:spPr>
          <a:xfrm>
            <a:off x="5750381" y="4383107"/>
            <a:ext cx="2719850" cy="18377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FB1A2F5-3720-94A5-3011-12B4C0F32EBD}"/>
              </a:ext>
            </a:extLst>
          </p:cNvPr>
          <p:cNvSpPr txBox="1"/>
          <p:nvPr/>
        </p:nvSpPr>
        <p:spPr>
          <a:xfrm>
            <a:off x="5100243" y="3429000"/>
            <a:ext cx="44414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The time-reversal odd side of a jet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i="1" dirty="0" err="1"/>
              <a:t>Fund.Res</a:t>
            </a:r>
            <a:r>
              <a:rPr lang="en-US" sz="1400" i="1" dirty="0"/>
              <a:t>.</a:t>
            </a:r>
            <a:r>
              <a:rPr lang="en-US" sz="1400" dirty="0"/>
              <a:t> 3 (2023) 346-350, e-Print: </a:t>
            </a:r>
            <a:r>
              <a:rPr lang="en-US" sz="1400" dirty="0">
                <a:hlinkClick r:id="rId4"/>
              </a:rPr>
              <a:t>2104.03328</a:t>
            </a:r>
            <a:r>
              <a:rPr lang="en-US" sz="1400" dirty="0"/>
              <a:t> [hep-</a:t>
            </a:r>
            <a:r>
              <a:rPr lang="en-US" sz="1400" dirty="0" err="1"/>
              <a:t>ph</a:t>
            </a:r>
            <a:r>
              <a:rPr lang="en-US" sz="1400" dirty="0"/>
              <a:t>]</a:t>
            </a:r>
          </a:p>
          <a:p>
            <a:endParaRPr lang="en-US" sz="1400" b="1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453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0ADC53-912D-C04D-985C-61AEBAE0F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KEK facility 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32CA23B-774A-914B-94EB-6B66FF24A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001CF-B64C-914A-9726-0062220B9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661E-1FC1-E94E-A9F0-EAC9927ACDDF}" type="slidenum">
              <a:rPr lang="en-US" smtClean="0"/>
              <a:t>26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04C05E-5884-1141-ADA8-2CCCD40763BC}"/>
              </a:ext>
            </a:extLst>
          </p:cNvPr>
          <p:cNvGrpSpPr/>
          <p:nvPr/>
        </p:nvGrpSpPr>
        <p:grpSpPr>
          <a:xfrm>
            <a:off x="434157" y="1354089"/>
            <a:ext cx="8339139" cy="4760961"/>
            <a:chOff x="1665211" y="1168591"/>
            <a:chExt cx="4679209" cy="2454275"/>
          </a:xfrm>
        </p:grpSpPr>
        <p:pic>
          <p:nvPicPr>
            <p:cNvPr id="6" name="Picture 8" descr="KEKphoto1">
              <a:extLst>
                <a:ext uri="{FF2B5EF4-FFF2-40B4-BE49-F238E27FC236}">
                  <a16:creationId xmlns:a16="http://schemas.microsoft.com/office/drawing/2014/main" id="{10309253-3A79-4A4F-A9B9-E8403A8804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65211" y="1168591"/>
              <a:ext cx="4479184" cy="2446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9">
              <a:extLst>
                <a:ext uri="{FF2B5EF4-FFF2-40B4-BE49-F238E27FC236}">
                  <a16:creationId xmlns:a16="http://schemas.microsoft.com/office/drawing/2014/main" id="{BDAADC19-1096-8148-B648-11F19051E5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79427">
              <a:off x="2907481" y="2450530"/>
              <a:ext cx="1785938" cy="225358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 wrap="square" lIns="67500" tIns="35100" rIns="67500" bIns="35100" anchor="ctr">
              <a:spAutoFit/>
            </a:bodyPr>
            <a:lstStyle/>
            <a:p>
              <a:endParaRPr lang="en-US" sz="1350" dirty="0"/>
            </a:p>
          </p:txBody>
        </p:sp>
        <p:sp>
          <p:nvSpPr>
            <p:cNvPr id="8" name="Line 10">
              <a:extLst>
                <a:ext uri="{FF2B5EF4-FFF2-40B4-BE49-F238E27FC236}">
                  <a16:creationId xmlns:a16="http://schemas.microsoft.com/office/drawing/2014/main" id="{D605EC42-183D-BD40-8F0D-3219330EDE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44156" y="1984566"/>
              <a:ext cx="247650" cy="309563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med" len="med"/>
            </a:ln>
          </p:spPr>
          <p:txBody>
            <a:bodyPr wrap="square" lIns="67500" tIns="35100" rIns="67500" bIns="35100">
              <a:spAutoFit/>
            </a:bodyPr>
            <a:lstStyle/>
            <a:p>
              <a:endParaRPr lang="en-US" sz="1350" dirty="0"/>
            </a:p>
          </p:txBody>
        </p:sp>
        <p:sp>
          <p:nvSpPr>
            <p:cNvPr id="9" name="Text Box 11">
              <a:extLst>
                <a:ext uri="{FF2B5EF4-FFF2-40B4-BE49-F238E27FC236}">
                  <a16:creationId xmlns:a16="http://schemas.microsoft.com/office/drawing/2014/main" id="{A590D921-74E1-1A45-8306-343D6E60B4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1807" y="1706754"/>
              <a:ext cx="1852613" cy="16026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67500" tIns="35100" rIns="67500" bIns="351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sz="1350" b="1" dirty="0">
                  <a:solidFill>
                    <a:srgbClr val="FFC000"/>
                  </a:solidFill>
                  <a:latin typeface="Times New Roman" pitchFamily="18" charset="0"/>
                  <a:ea typeface="ＭＳ Ｐゴシック" pitchFamily="34" charset="-128"/>
                </a:rPr>
                <a:t>Belle (II) detector</a:t>
              </a:r>
            </a:p>
          </p:txBody>
        </p:sp>
        <p:sp>
          <p:nvSpPr>
            <p:cNvPr id="10" name="Text Box 12">
              <a:extLst>
                <a:ext uri="{FF2B5EF4-FFF2-40B4-BE49-F238E27FC236}">
                  <a16:creationId xmlns:a16="http://schemas.microsoft.com/office/drawing/2014/main" id="{D83B3FF0-CA1B-C94B-8F47-0C650398D4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7481" y="1975140"/>
              <a:ext cx="1073150" cy="16026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67500" tIns="35100" rIns="67500" bIns="351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sz="1350" b="1" dirty="0">
                  <a:solidFill>
                    <a:srgbClr val="FFC000"/>
                  </a:solidFill>
                  <a:latin typeface="Times New Roman" pitchFamily="18" charset="0"/>
                  <a:ea typeface="ＭＳ Ｐゴシック" pitchFamily="34" charset="-128"/>
                </a:rPr>
                <a:t>(Super)KEKB</a:t>
              </a:r>
            </a:p>
          </p:txBody>
        </p:sp>
        <p:sp>
          <p:nvSpPr>
            <p:cNvPr id="11" name="Slide Number Placeholder 12">
              <a:extLst>
                <a:ext uri="{FF2B5EF4-FFF2-40B4-BE49-F238E27FC236}">
                  <a16:creationId xmlns:a16="http://schemas.microsoft.com/office/drawing/2014/main" id="{ACC765E2-8715-BD4C-872D-6819F232D560}"/>
                </a:ext>
              </a:extLst>
            </p:cNvPr>
            <p:cNvSpPr txBox="1">
              <a:spLocks/>
            </p:cNvSpPr>
            <p:nvPr/>
          </p:nvSpPr>
          <p:spPr>
            <a:xfrm>
              <a:off x="2158181" y="3257741"/>
              <a:ext cx="2133600" cy="365125"/>
            </a:xfrm>
            <a:prstGeom prst="rect">
              <a:avLst/>
            </a:prstGeom>
          </p:spPr>
          <p:txBody>
            <a:bodyPr vert="horz" lIns="68580" tIns="34290" rIns="68580" bIns="3429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50" kern="1200">
                  <a:solidFill>
                    <a:schemeClr val="tx1">
                      <a:alpha val="7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fld id="{B23F1558-155C-4C93-AFEE-D96F659D317B}" type="slidenum">
                <a:rPr lang="en-US" sz="788"/>
                <a:pPr>
                  <a:defRPr/>
                </a:pPr>
                <a:t>26</a:t>
              </a:fld>
              <a:r>
                <a:rPr lang="en-US" sz="788"/>
                <a:t>/18</a:t>
              </a:r>
              <a:endParaRPr lang="en-US" sz="788" dirty="0"/>
            </a:p>
          </p:txBody>
        </p:sp>
      </p:grpSp>
    </p:spTree>
    <p:extLst>
      <p:ext uri="{BB962C8B-B14F-4D97-AF65-F5344CB8AC3E}">
        <p14:creationId xmlns:p14="http://schemas.microsoft.com/office/powerpoint/2010/main" val="943213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4AE9B7-2646-3270-A0D3-1FFD64D26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51" y="5159445"/>
            <a:ext cx="5429956" cy="12899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50BE5-9E1C-224A-A5F2-12C92A459A4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7525" y="1088105"/>
            <a:ext cx="6561106" cy="34878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3C173A-489D-B844-AEF2-CEA58469A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Belle Experiment (1999 - 2010)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3C4DCB-B406-9747-A259-ABD2062B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661E-1FC1-E94E-A9F0-EAC9927ACDDF}" type="slidenum">
              <a:rPr lang="en-US" smtClean="0"/>
              <a:t>27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3C790A-1447-1442-B8F9-096D9286338B}"/>
              </a:ext>
            </a:extLst>
          </p:cNvPr>
          <p:cNvSpPr/>
          <p:nvPr/>
        </p:nvSpPr>
        <p:spPr>
          <a:xfrm>
            <a:off x="308919" y="6139921"/>
            <a:ext cx="5299728" cy="30944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7A5590-CA57-984E-9FD8-8F8923130E28}"/>
                  </a:ext>
                </a:extLst>
              </p:cNvPr>
              <p:cNvSpPr txBox="1"/>
              <p:nvPr/>
            </p:nvSpPr>
            <p:spPr>
              <a:xfrm>
                <a:off x="5608647" y="6547108"/>
                <a:ext cx="333950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/>
                  <a:t>+About 4x10</a:t>
                </a:r>
                <a:r>
                  <a:rPr lang="en-US" sz="1350" baseline="30000" dirty="0"/>
                  <a:t>6</a:t>
                </a:r>
                <a:r>
                  <a:rPr lang="en-US" sz="1350" dirty="0"/>
                  <a:t> events per </a:t>
                </a:r>
                <a14:m>
                  <m:oMath xmlns:m="http://schemas.openxmlformats.org/officeDocument/2006/math">
                    <m:r>
                      <a:rPr lang="en-US" sz="1350" b="0" i="1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sz="13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35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135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350" dirty="0"/>
                  <a:t> off-resonance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A7A5590-CA57-984E-9FD8-8F8923130E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8647" y="6547108"/>
                <a:ext cx="3339504" cy="300082"/>
              </a:xfrm>
              <a:prstGeom prst="rect">
                <a:avLst/>
              </a:prstGeom>
              <a:blipFill>
                <a:blip r:embed="rId4"/>
                <a:stretch>
                  <a:fillRect l="-379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3B0E4858-608B-9D48-87B4-50B50F5D8F56}"/>
              </a:ext>
            </a:extLst>
          </p:cNvPr>
          <p:cNvGrpSpPr/>
          <p:nvPr/>
        </p:nvGrpSpPr>
        <p:grpSpPr>
          <a:xfrm>
            <a:off x="5738875" y="4113589"/>
            <a:ext cx="3339504" cy="2253343"/>
            <a:chOff x="5621659" y="1382233"/>
            <a:chExt cx="3507176" cy="2590800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8D006889-DC2D-D34C-96DC-906F37A77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21659" y="1382233"/>
              <a:ext cx="3507176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282C946-0BC1-6949-A328-8AA015E9A43C}"/>
                </a:ext>
              </a:extLst>
            </p:cNvPr>
            <p:cNvCxnSpPr/>
            <p:nvPr/>
          </p:nvCxnSpPr>
          <p:spPr>
            <a:xfrm flipV="1">
              <a:off x="8399061" y="2743200"/>
              <a:ext cx="0" cy="914401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A391968F-40A4-A844-9F05-1EA558CCC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99061" y="2913656"/>
              <a:ext cx="295275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B06CF4F-9AED-E1E1-C7F8-1BB99EDFA388}"/>
              </a:ext>
            </a:extLst>
          </p:cNvPr>
          <p:cNvSpPr txBox="1"/>
          <p:nvPr/>
        </p:nvSpPr>
        <p:spPr>
          <a:xfrm>
            <a:off x="301551" y="6619018"/>
            <a:ext cx="36134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From: </a:t>
            </a:r>
            <a:r>
              <a:rPr lang="en-US" sz="1000" i="1" dirty="0"/>
              <a:t>PTEP</a:t>
            </a:r>
            <a:r>
              <a:rPr lang="en-US" sz="1000" dirty="0"/>
              <a:t> 2019 (2019) 12, 123C01, </a:t>
            </a:r>
            <a:r>
              <a:rPr lang="en-US" sz="1000" i="1" dirty="0"/>
              <a:t>PTEP</a:t>
            </a:r>
            <a:r>
              <a:rPr lang="en-US" sz="1000" dirty="0"/>
              <a:t> 2020 (2020) 2, 029201 </a:t>
            </a:r>
          </a:p>
        </p:txBody>
      </p:sp>
    </p:spTree>
    <p:extLst>
      <p:ext uri="{BB962C8B-B14F-4D97-AF65-F5344CB8AC3E}">
        <p14:creationId xmlns:p14="http://schemas.microsoft.com/office/powerpoint/2010/main" val="2655996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49FA-35C4-398C-55DB-F00DCFE6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Hadron FFs from Belle</a:t>
            </a:r>
          </a:p>
        </p:txBody>
      </p:sp>
      <p:pic>
        <p:nvPicPr>
          <p:cNvPr id="5" name="Picture 9" descr="C:\Users\rcseidl\Documents\BELLE\ulispov\projects\belle_onehadron_thrust.png">
            <a:extLst>
              <a:ext uri="{FF2B5EF4-FFF2-40B4-BE49-F238E27FC236}">
                <a16:creationId xmlns:a16="http://schemas.microsoft.com/office/drawing/2014/main" id="{8EE8E66C-CF5F-6EE6-2ED3-47CC1B3F3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353" y="1517352"/>
            <a:ext cx="2438970" cy="182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C:\Users\rcseidl\Documents\BELLE\ulispov\projects\belle_twohadron_kt.png">
            <a:extLst>
              <a:ext uri="{FF2B5EF4-FFF2-40B4-BE49-F238E27FC236}">
                <a16:creationId xmlns:a16="http://schemas.microsoft.com/office/drawing/2014/main" id="{D39F0CEC-B71C-36E5-770C-4F3B823F0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00" y="1214565"/>
            <a:ext cx="2603200" cy="19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belle_jets_dihadron.png">
            <a:extLst>
              <a:ext uri="{FF2B5EF4-FFF2-40B4-BE49-F238E27FC236}">
                <a16:creationId xmlns:a16="http://schemas.microsoft.com/office/drawing/2014/main" id="{EA88211D-40FD-BA27-FC8C-6839B0FDC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807" y="3881945"/>
            <a:ext cx="3003379" cy="225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E247E3-254B-C604-CF1D-5DB3D11E025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6" y="1163605"/>
            <a:ext cx="1202495" cy="3254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434369-9036-E9BA-C0D7-C8C3285ECFE0}"/>
                  </a:ext>
                </a:extLst>
              </p:cNvPr>
              <p:cNvSpPr txBox="1"/>
              <p:nvPr/>
            </p:nvSpPr>
            <p:spPr>
              <a:xfrm>
                <a:off x="1144970" y="906816"/>
                <a:ext cx="287989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/>
                  <a:t>Single hadron cross</a:t>
                </a:r>
                <a:r>
                  <a:rPr lang="en-US" sz="1800" baseline="0" dirty="0"/>
                  <a:t> sections</a:t>
                </a:r>
                <a:r>
                  <a:rPr lang="en-US" sz="1800" dirty="0"/>
                  <a:t>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h𝑋</m:t>
                      </m:r>
                    </m:oMath>
                  </m:oMathPara>
                </a14:m>
                <a:endParaRPr lang="en-US" sz="1800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434369-9036-E9BA-C0D7-C8C3285EC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970" y="906816"/>
                <a:ext cx="2879891" cy="923330"/>
              </a:xfrm>
              <a:prstGeom prst="rect">
                <a:avLst/>
              </a:prstGeom>
              <a:blipFill>
                <a:blip r:embed="rId11"/>
                <a:stretch>
                  <a:fillRect l="-1322" t="-2740" r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 2">
            <a:extLst>
              <a:ext uri="{FF2B5EF4-FFF2-40B4-BE49-F238E27FC236}">
                <a16:creationId xmlns:a16="http://schemas.microsoft.com/office/drawing/2014/main" id="{5D837513-2429-D42D-63A4-300DA9F16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7384" y="1690158"/>
            <a:ext cx="1920240" cy="43858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altLang="en-US" sz="1200" b="1" dirty="0">
                <a:latin typeface="Arial" panose="020B0604020202020204" pitchFamily="34" charset="0"/>
                <a:hlinkClick r:id="rId12"/>
              </a:rPr>
              <a:t>PRL111 (2013) 062002</a:t>
            </a:r>
            <a:r>
              <a:rPr lang="en-US" altLang="en-US" sz="1200" dirty="0">
                <a:latin typeface="Arial" panose="020B0604020202020204" pitchFamily="34" charset="0"/>
                <a:hlinkClick r:id="rId13"/>
              </a:rPr>
              <a:t> 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eaLnBrk="0" hangingPunct="0"/>
            <a:r>
              <a:rPr lang="da-DK" sz="1200" b="1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PRD101(2020) 092004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B63F0A-8A85-D4C7-9A1A-85FEFDEDE255}"/>
                  </a:ext>
                </a:extLst>
              </p:cNvPr>
              <p:cNvSpPr txBox="1"/>
              <p:nvPr/>
            </p:nvSpPr>
            <p:spPr>
              <a:xfrm>
                <a:off x="5754029" y="1011415"/>
                <a:ext cx="358585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Transverse momentum dependent asymmetries</a:t>
                </a:r>
                <a:endParaRPr lang="en-US" sz="1400" baseline="0" dirty="0"/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→(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400" b="0" dirty="0"/>
                  <a:t>,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B63F0A-8A85-D4C7-9A1A-85FEFDEDE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029" y="1011415"/>
                <a:ext cx="3585854" cy="954107"/>
              </a:xfrm>
              <a:prstGeom prst="rect">
                <a:avLst/>
              </a:prstGeom>
              <a:blipFill>
                <a:blip r:embed="rId15"/>
                <a:stretch>
                  <a:fillRect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B74F5333-8327-BACD-ADB3-83D70D2CC9F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040" y="3118191"/>
            <a:ext cx="1201143" cy="243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6E2DD4-93D2-198D-7DB4-71A567ADF2C0}"/>
                  </a:ext>
                </a:extLst>
              </p:cNvPr>
              <p:cNvSpPr txBox="1"/>
              <p:nvPr/>
            </p:nvSpPr>
            <p:spPr>
              <a:xfrm>
                <a:off x="3766318" y="3121183"/>
                <a:ext cx="2047420" cy="1048942"/>
              </a:xfrm>
              <a:prstGeom prst="rect">
                <a:avLst/>
              </a:prstGeom>
              <a:solidFill>
                <a:srgbClr val="92D050">
                  <a:alpha val="37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Unpol SIDIS, pp: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endParaRPr lang="en-US" sz="1400" b="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→(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)(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and scale dependence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6E2DD4-93D2-198D-7DB4-71A567ADF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318" y="3121183"/>
                <a:ext cx="2047420" cy="104894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386E9645-DF66-460D-8D55-3EF3855F409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318" y="5615155"/>
            <a:ext cx="1252542" cy="3389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29C31E-9AE7-2D78-7E84-8AA141E2E178}"/>
              </a:ext>
            </a:extLst>
          </p:cNvPr>
          <p:cNvSpPr txBox="1"/>
          <p:nvPr/>
        </p:nvSpPr>
        <p:spPr>
          <a:xfrm>
            <a:off x="3500637" y="6457708"/>
            <a:ext cx="3084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Transverse momentum dependence underway</a:t>
            </a:r>
          </a:p>
        </p:txBody>
      </p:sp>
      <p:sp>
        <p:nvSpPr>
          <p:cNvPr id="23" name="Rectangle 1 1">
            <a:extLst>
              <a:ext uri="{FF2B5EF4-FFF2-40B4-BE49-F238E27FC236}">
                <a16:creationId xmlns:a16="http://schemas.microsoft.com/office/drawing/2014/main" id="{5E978FDD-6FC9-4FB0-1E0A-5F500D875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965" y="6087340"/>
            <a:ext cx="1920240" cy="43858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altLang="en-US" sz="1200" b="1" dirty="0">
                <a:latin typeface="Arial" panose="020B0604020202020204" pitchFamily="34" charset="0"/>
              </a:rPr>
              <a:t> </a:t>
            </a:r>
            <a:r>
              <a:rPr lang="en-US" altLang="en-US" sz="1200" b="1" dirty="0">
                <a:latin typeface="Arial" panose="020B0604020202020204" pitchFamily="34" charset="0"/>
                <a:hlinkClick r:id="rId18"/>
              </a:rPr>
              <a:t>PRD92 (2015)  092007</a:t>
            </a:r>
            <a:endParaRPr lang="en-US" altLang="en-US" sz="1200" b="1" dirty="0">
              <a:latin typeface="Arial" panose="020B0604020202020204" pitchFamily="34" charset="0"/>
            </a:endParaRPr>
          </a:p>
          <a:p>
            <a:pPr eaLnBrk="0" hangingPunct="0"/>
            <a:r>
              <a:rPr lang="da-DK" sz="1200" b="1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 PRD101(2020) 092004</a:t>
            </a: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4AF6FF-57F4-7285-C7C9-FA3771C44504}"/>
              </a:ext>
            </a:extLst>
          </p:cNvPr>
          <p:cNvSpPr txBox="1"/>
          <p:nvPr/>
        </p:nvSpPr>
        <p:spPr>
          <a:xfrm>
            <a:off x="6422571" y="4675340"/>
            <a:ext cx="227725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r>
              <a:rPr lang="en-US" altLang="ja-JP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  <a:hlinkClick r:id="rId19"/>
              </a:rPr>
              <a:t>PRL 122 (2019), 042001</a:t>
            </a:r>
            <a:endParaRPr lang="en-US" altLang="ja-JP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675EAE-BD72-2399-8F6D-48022346FDB5}"/>
                  </a:ext>
                </a:extLst>
              </p:cNvPr>
              <p:cNvSpPr txBox="1"/>
              <p:nvPr/>
            </p:nvSpPr>
            <p:spPr>
              <a:xfrm>
                <a:off x="6342393" y="3958777"/>
                <a:ext cx="2697790" cy="9266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Polarizing </a:t>
                </a:r>
                <a:r>
                  <a:rPr lang="en-US" sz="1800" dirty="0">
                    <a:latin typeface="Symbol" panose="05050102010706020507" pitchFamily="18" charset="2"/>
                  </a:rPr>
                  <a:t>L</a:t>
                </a:r>
                <a:r>
                  <a:rPr lang="en-US" sz="1800" dirty="0"/>
                  <a:t> fragmentation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675EAE-BD72-2399-8F6D-48022346FD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2393" y="3958777"/>
                <a:ext cx="2697790" cy="926600"/>
              </a:xfrm>
              <a:prstGeom prst="rect">
                <a:avLst/>
              </a:prstGeom>
              <a:blipFill>
                <a:blip r:embed="rId20"/>
                <a:stretch>
                  <a:fillRect l="-1878" t="-4054" r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1 1">
            <a:extLst>
              <a:ext uri="{FF2B5EF4-FFF2-40B4-BE49-F238E27FC236}">
                <a16:creationId xmlns:a16="http://schemas.microsoft.com/office/drawing/2014/main" id="{EA22436B-72C7-F85F-41A6-F9535FEA9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371" y="3704861"/>
            <a:ext cx="1920240" cy="253916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altLang="en-US" sz="1200" b="1" dirty="0">
                <a:latin typeface="Arial" panose="020B0604020202020204" pitchFamily="34" charset="0"/>
                <a:hlinkClick r:id="rId21"/>
              </a:rPr>
              <a:t>PRD 99 (2019) 112006</a:t>
            </a:r>
            <a:r>
              <a:rPr lang="en-US" altLang="en-US" sz="12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25DB71-BDF6-BFC6-A13B-91787EA67806}"/>
              </a:ext>
            </a:extLst>
          </p:cNvPr>
          <p:cNvSpPr/>
          <p:nvPr/>
        </p:nvSpPr>
        <p:spPr>
          <a:xfrm>
            <a:off x="794084" y="3067736"/>
            <a:ext cx="5548309" cy="3790264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9" descr="belle_jets_samehemi.png">
            <a:extLst>
              <a:ext uri="{FF2B5EF4-FFF2-40B4-BE49-F238E27FC236}">
                <a16:creationId xmlns:a16="http://schemas.microsoft.com/office/drawing/2014/main" id="{0273D10E-CFB9-4A29-0393-77375F54DBB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26" y="3276571"/>
            <a:ext cx="2801764" cy="210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0D9594A-45A0-29BB-FA07-8071C042941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66" y="5546964"/>
            <a:ext cx="2057672" cy="404219"/>
          </a:xfrm>
          <a:prstGeom prst="rect">
            <a:avLst/>
          </a:prstGeom>
        </p:spPr>
      </p:pic>
      <p:sp>
        <p:nvSpPr>
          <p:cNvPr id="31" name="Rectangle 1 5">
            <a:extLst>
              <a:ext uri="{FF2B5EF4-FFF2-40B4-BE49-F238E27FC236}">
                <a16:creationId xmlns:a16="http://schemas.microsoft.com/office/drawing/2014/main" id="{ACD1899C-1DAC-5F01-7D30-2EFDA560A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646" y="6361568"/>
            <a:ext cx="1920240" cy="253916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altLang="en-US" sz="1200" b="1" dirty="0">
                <a:latin typeface="Arial" panose="020B0604020202020204" pitchFamily="34" charset="0"/>
                <a:hlinkClick r:id="rId24"/>
              </a:rPr>
              <a:t>PRD96 (2017) 032005</a:t>
            </a:r>
            <a:endParaRPr lang="en-US" altLang="en-US" sz="12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641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6975-FB62-C6F8-F677-C56982C79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3AF12-9821-DBC7-C70F-A3478C1A1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864EC-A911-6B43-8F37-B38F2132F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Content Placeholder 12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32CEDA51-89A2-4BC9-E639-6E2CDC2DD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3" y="2785637"/>
            <a:ext cx="3072862" cy="1981905"/>
          </a:xfrm>
          <a:prstGeom prst="rect">
            <a:avLst/>
          </a:prstGeom>
        </p:spPr>
      </p:pic>
      <p:pic>
        <p:nvPicPr>
          <p:cNvPr id="6" name="Picture 14" descr="belle_iffangles_new.bmp">
            <a:extLst>
              <a:ext uri="{FF2B5EF4-FFF2-40B4-BE49-F238E27FC236}">
                <a16:creationId xmlns:a16="http://schemas.microsoft.com/office/drawing/2014/main" id="{C83378A3-3C01-E14D-4105-7C212D48CD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8782"/>
          <a:stretch/>
        </p:blipFill>
        <p:spPr bwMode="auto">
          <a:xfrm>
            <a:off x="1211490" y="1373302"/>
            <a:ext cx="3558779" cy="22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7E998D-8291-7EA6-F147-079502ACEE77}"/>
              </a:ext>
            </a:extLst>
          </p:cNvPr>
          <p:cNvSpPr txBox="1"/>
          <p:nvPr/>
        </p:nvSpPr>
        <p:spPr>
          <a:xfrm>
            <a:off x="4652000" y="1326328"/>
            <a:ext cx="13215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Di-hadron plane</a:t>
            </a:r>
          </a:p>
        </p:txBody>
      </p:sp>
      <p:pic>
        <p:nvPicPr>
          <p:cNvPr id="8" name="Google Shape;132;p21" descr="JetCooSys.png">
            <a:extLst>
              <a:ext uri="{FF2B5EF4-FFF2-40B4-BE49-F238E27FC236}">
                <a16:creationId xmlns:a16="http://schemas.microsoft.com/office/drawing/2014/main" id="{1AAFAC1D-9F45-1CEB-E27E-0D397321F0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84110" y="1408177"/>
            <a:ext cx="3714219" cy="199739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1364409-6CFB-0FE2-B8EE-A814F54F5090}"/>
                  </a:ext>
                </a:extLst>
              </p:cNvPr>
              <p:cNvSpPr txBox="1"/>
              <p:nvPr/>
            </p:nvSpPr>
            <p:spPr>
              <a:xfrm>
                <a:off x="1360801" y="5308921"/>
                <a:ext cx="4470507" cy="5285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500" i="1" dirty="0">
                    <a:latin typeface="Gill Sans MT Ext Condensed Bold" charset="0"/>
                    <a:ea typeface="Gill Sans MT Ext Condensed Bold" charset="0"/>
                    <a:cs typeface="Gill Sans MT Ext Condensed Bold" charset="0"/>
                  </a:rPr>
                  <a:t> </a:t>
                </a:r>
                <a:r>
                  <a:rPr lang="en-US" sz="1500" i="1" dirty="0">
                    <a:ea typeface="Gill Sans MT Ext Condensed Bold" charset="0"/>
                    <a:cs typeface="Gill Sans MT Ext Condensed Bold" charset="0"/>
                  </a:rPr>
                  <a:t>Cross-section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−</m:t>
                        </m:r>
                      </m:sup>
                    </m:sSup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→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</m:e>
                    </m:d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+</m:t>
                    </m:r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𝑋</m:t>
                    </m:r>
                  </m:oMath>
                </a14:m>
                <a:endParaRPr lang="en-US" sz="1500" i="1" dirty="0">
                  <a:ea typeface="Gill Sans MT Ext Condensed Bold" charset="0"/>
                  <a:cs typeface="Gill Sans MT Ext Condensed Bold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 charset="0"/>
                        </a:rPr>
                        <m:t>∝</m:t>
                      </m:r>
                      <m:sSubSup>
                        <m:sSubSup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i="1">
                              <a:latin typeface="Cambria Math" charset="0"/>
                            </a:rPr>
                            <m:t>𝐷</m:t>
                          </m:r>
                        </m:e>
                        <m:sub>
                          <m:r>
                            <a:rPr lang="en-US" sz="1500" i="1"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i="1"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1500" i="1"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latin typeface="Cambria Math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500" i="1"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a:rPr lang="en-US" sz="1500" i="1">
                          <a:latin typeface="Cambria Math" charset="0"/>
                        </a:rPr>
                        <m:t>+ </m:t>
                      </m:r>
                      <m:sSubSup>
                        <m:sSubSupPr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𝐻</m:t>
                          </m:r>
                        </m:e>
                        <m:sub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1500" i="1">
                          <a:solidFill>
                            <a:srgbClr val="FF0000"/>
                          </a:solidFill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m:rPr>
                          <m:sty m:val="p"/>
                        </m:rPr>
                        <a:rPr lang="en-US" sz="1500">
                          <a:solidFill>
                            <a:srgbClr val="FF0000"/>
                          </a:solidFill>
                          <a:latin typeface="Cambria Math" charset="0"/>
                        </a:rPr>
                        <m:t>cos</m:t>
                      </m:r>
                      <m:d>
                        <m:dPr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5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1364409-6CFB-0FE2-B8EE-A814F54F5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801" y="5308921"/>
                <a:ext cx="4470507" cy="528543"/>
              </a:xfrm>
              <a:prstGeom prst="rect">
                <a:avLst/>
              </a:prstGeom>
              <a:blipFill>
                <a:blip r:embed="rId5"/>
                <a:stretch>
                  <a:fillRect l="-1983" t="-7143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1 1">
            <a:extLst>
              <a:ext uri="{FF2B5EF4-FFF2-40B4-BE49-F238E27FC236}">
                <a16:creationId xmlns:a16="http://schemas.microsoft.com/office/drawing/2014/main" id="{852A2706-9D4A-12DB-26B9-8AE690285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5223" y="6290842"/>
            <a:ext cx="1920240" cy="623248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altLang="en-US" sz="1200" b="1" dirty="0">
                <a:latin typeface="Arial" panose="020B0604020202020204" pitchFamily="34" charset="0"/>
              </a:rPr>
              <a:t> </a:t>
            </a:r>
            <a:r>
              <a:rPr lang="en-US" altLang="en-US" sz="1200" b="1" u="sng" dirty="0">
                <a:solidFill>
                  <a:srgbClr val="0070C0"/>
                </a:solidFill>
                <a:latin typeface="Arial" panose="020B0604020202020204" pitchFamily="34" charset="0"/>
              </a:rPr>
              <a:t>PRL107 (2011) 072004</a:t>
            </a:r>
          </a:p>
          <a:p>
            <a:pPr eaLnBrk="0" hangingPunct="0"/>
            <a:endParaRPr lang="en-US" altLang="en-US" sz="1200" b="1" dirty="0">
              <a:latin typeface="Arial" panose="020B0604020202020204" pitchFamily="34" charset="0"/>
            </a:endParaRPr>
          </a:p>
          <a:p>
            <a:pPr eaLnBrk="0" hangingPunct="0"/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 1">
            <a:extLst>
              <a:ext uri="{FF2B5EF4-FFF2-40B4-BE49-F238E27FC236}">
                <a16:creationId xmlns:a16="http://schemas.microsoft.com/office/drawing/2014/main" id="{51367B8B-46E4-CC7D-231F-9F979BBCA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4264" y="6295027"/>
            <a:ext cx="2146227" cy="623248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1505.08020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 [hep-ex</a:t>
            </a:r>
            <a:r>
              <a:rPr lang="en-US" sz="1200" dirty="0"/>
              <a:t>]</a:t>
            </a:r>
          </a:p>
          <a:p>
            <a:pPr eaLnBrk="0" hangingPunct="0"/>
            <a:endParaRPr lang="en-US" altLang="en-US" sz="1200" b="1" dirty="0">
              <a:latin typeface="Arial" panose="020B0604020202020204" pitchFamily="34" charset="0"/>
            </a:endParaRPr>
          </a:p>
          <a:p>
            <a:pPr eaLnBrk="0" hangingPunct="0"/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6537A9-5015-D22F-C1E7-74E09A88ED69}"/>
              </a:ext>
            </a:extLst>
          </p:cNvPr>
          <p:cNvCxnSpPr>
            <a:cxnSpLocks/>
          </p:cNvCxnSpPr>
          <p:nvPr/>
        </p:nvCxnSpPr>
        <p:spPr>
          <a:xfrm>
            <a:off x="6600263" y="5733175"/>
            <a:ext cx="3904538" cy="3985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 4">
                <a:extLst>
                  <a:ext uri="{FF2B5EF4-FFF2-40B4-BE49-F238E27FC236}">
                    <a16:creationId xmlns:a16="http://schemas.microsoft.com/office/drawing/2014/main" id="{41F0ECF1-8FEA-2602-C984-194E5BAC5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03" y="4578634"/>
                <a:ext cx="2771476" cy="81208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50000"/>
                </a:schemeClr>
              </a:solidFill>
              <a:ln>
                <a:noFill/>
              </a:ln>
              <a:effectLst/>
            </p:spPr>
            <p:txBody>
              <a:bodyPr vert="horz" wrap="square" lIns="68580" tIns="34290" rIns="68580" bIns="3429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altLang="en-US" sz="1200" b="1" dirty="0">
                    <a:latin typeface="Arial" panose="020B0604020202020204" pitchFamily="34" charset="0"/>
                    <a:hlinkClick r:id="rId7"/>
                  </a:rPr>
                  <a:t>PRL 96 (2006) 232002</a:t>
                </a:r>
                <a:endParaRPr lang="en-US" altLang="en-US" sz="1200" b="1" dirty="0">
                  <a:latin typeface="Arial" panose="020B0604020202020204" pitchFamily="34" charset="0"/>
                  <a:hlinkClick r:id="" action="ppaction://noaction"/>
                </a:endParaRPr>
              </a:p>
              <a:p>
                <a:pPr eaLnBrk="0" hangingPunct="0"/>
                <a:r>
                  <a:rPr lang="en-US" altLang="en-US" sz="1200" b="1" dirty="0">
                    <a:latin typeface="Arial" panose="020B0604020202020204" pitchFamily="34" charset="0"/>
                    <a:hlinkClick r:id="" action="ppaction://noaction"/>
                  </a:rPr>
                  <a:t>PRD 78 (2008) 032011</a:t>
                </a:r>
                <a:endParaRPr lang="en-US" altLang="en-US" sz="1200" b="1" dirty="0">
                  <a:latin typeface="Arial" panose="020B0604020202020204" pitchFamily="34" charset="0"/>
                </a:endParaRPr>
              </a:p>
              <a:p>
                <a:pPr eaLnBrk="0" hangingPunct="0"/>
                <a:r>
                  <a:rPr lang="en-US" sz="1200" b="1" i="1" u="sng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PRD</a:t>
                </a:r>
                <a:r>
                  <a:rPr lang="en-US" sz="1200" b="1" u="sng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 (2019) 9, 092008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𝒑</m:t>
                        </m:r>
                      </m:e>
                      <m:sub>
                        <m: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𝑻</m:t>
                        </m:r>
                      </m:sub>
                    </m:sSub>
                    <m:r>
                      <a:rPr lang="en-US" sz="1200" b="1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sSup>
                      <m:sSupPr>
                        <m:ctrlP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sz="1200" b="1" i="1" u="sng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US" sz="1200" b="1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en-US" sz="1200" b="1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𝜼</m:t>
                    </m:r>
                    <m:r>
                      <a:rPr lang="en-US" sz="1200" b="1" i="1" u="sng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US" sz="1200" b="1" u="sng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0" hangingPunct="0"/>
                <a:endParaRPr lang="en-US" altLang="en-US" sz="12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" name="Rectangle 1 4">
                <a:extLst>
                  <a:ext uri="{FF2B5EF4-FFF2-40B4-BE49-F238E27FC236}">
                    <a16:creationId xmlns:a16="http://schemas.microsoft.com/office/drawing/2014/main" id="{41F0ECF1-8FEA-2602-C984-194E5BAC56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403" y="4578634"/>
                <a:ext cx="2771476" cy="812082"/>
              </a:xfrm>
              <a:prstGeom prst="rect">
                <a:avLst/>
              </a:prstGeom>
              <a:blipFill>
                <a:blip r:embed="rId8"/>
                <a:stretch>
                  <a:fillRect l="-91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577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61802-11E9-838B-AFBE-292424E29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aerial view of a city&#10;&#10;Description automatically generated">
            <a:extLst>
              <a:ext uri="{FF2B5EF4-FFF2-40B4-BE49-F238E27FC236}">
                <a16:creationId xmlns:a16="http://schemas.microsoft.com/office/drawing/2014/main" id="{00B703B0-2A9C-2B29-F308-EA2FF0D9F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304" y="1990780"/>
            <a:ext cx="3839420" cy="32251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7304E8-FB20-4B10-237F-739121DC2A40}"/>
              </a:ext>
            </a:extLst>
          </p:cNvPr>
          <p:cNvSpPr txBox="1"/>
          <p:nvPr/>
        </p:nvSpPr>
        <p:spPr>
          <a:xfrm>
            <a:off x="4572000" y="5377763"/>
            <a:ext cx="4572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from: </a:t>
            </a:r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Phys. Rev. Accel. Beams 26, 013201 (2023)</a:t>
            </a:r>
            <a:endParaRPr lang="en-US" sz="135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itle 35">
                <a:extLst>
                  <a:ext uri="{FF2B5EF4-FFF2-40B4-BE49-F238E27FC236}">
                    <a16:creationId xmlns:a16="http://schemas.microsoft.com/office/drawing/2014/main" id="{7E500042-6832-EC4D-815B-8C1ECD558E3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Belle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Belle II </a:t>
                </a:r>
              </a:p>
            </p:txBody>
          </p:sp>
        </mc:Choice>
        <mc:Fallback>
          <p:sp>
            <p:nvSpPr>
              <p:cNvPr id="36" name="Title 35">
                <a:extLst>
                  <a:ext uri="{FF2B5EF4-FFF2-40B4-BE49-F238E27FC236}">
                    <a16:creationId xmlns:a16="http://schemas.microsoft.com/office/drawing/2014/main" id="{7E500042-6832-EC4D-815B-8C1ECD558E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1799" t="-30769" b="-43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76036DF5-7AE6-EFC0-7228-C660C485A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A8CE-4878-254C-9288-3244DE0733CE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ontent Placeholder 5">
                <a:extLst>
                  <a:ext uri="{FF2B5EF4-FFF2-40B4-BE49-F238E27FC236}">
                    <a16:creationId xmlns:a16="http://schemas.microsoft.com/office/drawing/2014/main" id="{B7524EFA-1C52-A569-8E36-B1E4FE69C9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1188" y="1937624"/>
                <a:ext cx="6548438" cy="3309134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b="0" i="0" kern="1200">
                    <a:solidFill>
                      <a:srgbClr val="01216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b="0" i="0" kern="1200">
                    <a:solidFill>
                      <a:srgbClr val="01216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b="0" i="0" kern="1200">
                    <a:solidFill>
                      <a:srgbClr val="01216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b="0" i="0" kern="1200">
                    <a:solidFill>
                      <a:srgbClr val="01216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b="0" i="0" kern="1200">
                    <a:solidFill>
                      <a:srgbClr val="01216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B factory at Tsukuba, Japan</a:t>
                </a:r>
              </a:p>
              <a:p>
                <a:r>
                  <a:rPr lang="en-US" sz="1800" dirty="0"/>
                  <a:t>Asymmetric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collider at collision</a:t>
                </a:r>
              </a:p>
              <a:p>
                <a:pPr marL="0" indent="0">
                  <a:buNone/>
                </a:pPr>
                <a:r>
                  <a:rPr lang="en-US" sz="1800" dirty="0"/>
                  <a:t>	 energies at or near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endParaRPr lang="en-US" sz="2100" i="1" dirty="0"/>
              </a:p>
            </p:txBody>
          </p:sp>
        </mc:Choice>
        <mc:Fallback>
          <p:sp>
            <p:nvSpPr>
              <p:cNvPr id="34" name="Content Placeholder 5">
                <a:extLst>
                  <a:ext uri="{FF2B5EF4-FFF2-40B4-BE49-F238E27FC236}">
                    <a16:creationId xmlns:a16="http://schemas.microsoft.com/office/drawing/2014/main" id="{B7524EFA-1C52-A569-8E36-B1E4FE69C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88" y="1937624"/>
                <a:ext cx="6548438" cy="3309134"/>
              </a:xfrm>
              <a:prstGeom prst="rect">
                <a:avLst/>
              </a:prstGeom>
              <a:blipFill>
                <a:blip r:embed="rId6"/>
                <a:stretch>
                  <a:fillRect l="-969" t="-1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DA9163B-A49E-A785-DB5D-A5D8B01AFBE3}"/>
                  </a:ext>
                </a:extLst>
              </p:cNvPr>
              <p:cNvSpPr txBox="1"/>
              <p:nvPr/>
            </p:nvSpPr>
            <p:spPr>
              <a:xfrm>
                <a:off x="371189" y="1528523"/>
                <a:ext cx="71723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Belle at KEKB (1999 - 2010)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1216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Belle II at </a:t>
                </a:r>
                <a:r>
                  <a:rPr lang="en-US" b="1" dirty="0" err="1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SuperKEKB</a:t>
                </a:r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(2019 - present)</a:t>
                </a:r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DA9163B-A49E-A785-DB5D-A5D8B01AF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89" y="1528523"/>
                <a:ext cx="7172325" cy="369332"/>
              </a:xfrm>
              <a:prstGeom prst="rect">
                <a:avLst/>
              </a:prstGeom>
              <a:blipFill>
                <a:blip r:embed="rId7"/>
                <a:stretch>
                  <a:fillRect l="-885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 graph showing the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7E313EC-EF32-7F58-8B6B-6BCAF35BB7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112" y="2962158"/>
            <a:ext cx="3924915" cy="26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915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18965-E12F-03BA-E8CE-FA54BB5D2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C12BA-97AA-754A-CE58-3E50BB0FD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3CDDF-79CA-44B6-4FEB-8262DBA0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F0D6E6E-59CD-8A2D-8009-8ECA166F39C9}"/>
              </a:ext>
            </a:extLst>
          </p:cNvPr>
          <p:cNvGrpSpPr/>
          <p:nvPr/>
        </p:nvGrpSpPr>
        <p:grpSpPr>
          <a:xfrm>
            <a:off x="10477" y="755924"/>
            <a:ext cx="4762090" cy="2328603"/>
            <a:chOff x="370703" y="1015711"/>
            <a:chExt cx="4762090" cy="2328603"/>
          </a:xfrm>
        </p:grpSpPr>
        <p:pic>
          <p:nvPicPr>
            <p:cNvPr id="6" name="Picture 14" descr="belle_iffangles_new.bmp">
              <a:extLst>
                <a:ext uri="{FF2B5EF4-FFF2-40B4-BE49-F238E27FC236}">
                  <a16:creationId xmlns:a16="http://schemas.microsoft.com/office/drawing/2014/main" id="{D94102E8-C309-1507-889B-0113FAD6BA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" t="8782"/>
            <a:stretch/>
          </p:blipFill>
          <p:spPr bwMode="auto">
            <a:xfrm>
              <a:off x="370703" y="1050653"/>
              <a:ext cx="3558779" cy="2241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1F3442BF-37C0-9AC5-1D71-864C121BF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704" y="1172789"/>
              <a:ext cx="742950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sz="1500" dirty="0">
                  <a:latin typeface="Symbol" pitchFamily="18" charset="2"/>
                </a:rPr>
                <a:t>j</a:t>
              </a:r>
              <a:r>
                <a:rPr lang="en-US" sz="1500" baseline="-25000" dirty="0"/>
                <a:t>R2</a:t>
              </a:r>
              <a:r>
                <a:rPr lang="en-US" altLang="ja-JP" sz="1500" dirty="0">
                  <a:latin typeface="Symbol" pitchFamily="18" charset="2"/>
                  <a:ea typeface="ＭＳ Ｐゴシック" pitchFamily="34" charset="-128"/>
                </a:rPr>
                <a:t>-p</a:t>
              </a:r>
              <a:endParaRPr lang="en-US" sz="1500" dirty="0">
                <a:latin typeface="Symbol" pitchFamily="18" charset="2"/>
              </a:endParaRPr>
            </a:p>
          </p:txBody>
        </p:sp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D1E5F156-2DD5-1DB2-7B25-8699C044E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9604" y="2515418"/>
              <a:ext cx="685800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altLang="ja-JP" sz="1500" dirty="0">
                  <a:latin typeface="Symbol" pitchFamily="18" charset="2"/>
                  <a:ea typeface="ＭＳ Ｐゴシック" pitchFamily="34" charset="-128"/>
                </a:rPr>
                <a:t>p-</a:t>
              </a:r>
              <a:r>
                <a:rPr lang="en-US" sz="1500" dirty="0">
                  <a:latin typeface="Symbol" pitchFamily="18" charset="2"/>
                </a:rPr>
                <a:t>j</a:t>
              </a:r>
              <a:r>
                <a:rPr lang="en-US" sz="1500" baseline="-25000" dirty="0"/>
                <a:t>R1</a:t>
              </a:r>
              <a:endParaRPr lang="en-US" sz="1500" dirty="0">
                <a:latin typeface="Symbol" pitchFamily="18" charset="2"/>
              </a:endParaRPr>
            </a:p>
          </p:txBody>
        </p: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DD5D2225-621B-5355-28A7-E97812A75E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54349" y="1768101"/>
            <a:ext cx="259556" cy="290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03040" imgH="253800" progId="Equation.3">
                    <p:embed/>
                  </p:oleObj>
                </mc:Choice>
                <mc:Fallback>
                  <p:oleObj name="Equation" r:id="rId3" imgW="203040" imgH="253800" progId="Equation.3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DD5D2225-621B-5355-28A7-E97812A75EA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4349" y="1768101"/>
                          <a:ext cx="259556" cy="2901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9AFA23F1-2BAB-6904-8144-DD9C1A8F599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99553" y="2339601"/>
            <a:ext cx="291704" cy="290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28600" imgH="253800" progId="Equation.3">
                    <p:embed/>
                  </p:oleObj>
                </mc:Choice>
                <mc:Fallback>
                  <p:oleObj name="Equation" r:id="rId5" imgW="228600" imgH="253800" progId="Equation.3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9AFA23F1-2BAB-6904-8144-DD9C1A8F599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9553" y="2339601"/>
                          <a:ext cx="291704" cy="2901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1C8A6900-5C9D-F1CC-272B-ED26C43F633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42505" y="1977651"/>
            <a:ext cx="713185" cy="290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558720" imgH="253800" progId="Equation.3">
                    <p:embed/>
                  </p:oleObj>
                </mc:Choice>
                <mc:Fallback>
                  <p:oleObj name="Equation" r:id="rId7" imgW="558720" imgH="253800" progId="Equation.3">
                    <p:embed/>
                    <p:pic>
                      <p:nvPicPr>
                        <p:cNvPr id="11" name="Object 10">
                          <a:extLst>
                            <a:ext uri="{FF2B5EF4-FFF2-40B4-BE49-F238E27FC236}">
                              <a16:creationId xmlns:a16="http://schemas.microsoft.com/office/drawing/2014/main" id="{1C8A6900-5C9D-F1CC-272B-ED26C43F633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2505" y="1977651"/>
                          <a:ext cx="713185" cy="2901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713F71-0EFB-71F2-AB2F-CADDAB98D593}"/>
                </a:ext>
              </a:extLst>
            </p:cNvPr>
            <p:cNvSpPr txBox="1"/>
            <p:nvPr/>
          </p:nvSpPr>
          <p:spPr>
            <a:xfrm>
              <a:off x="3928995" y="3044232"/>
              <a:ext cx="93936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Thrust axis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54AA6AD-D3A0-868F-D8FA-182C5B7D7A98}"/>
                </a:ext>
              </a:extLst>
            </p:cNvPr>
            <p:cNvCxnSpPr/>
            <p:nvPr/>
          </p:nvCxnSpPr>
          <p:spPr>
            <a:xfrm flipH="1" flipV="1">
              <a:off x="3113903" y="2813074"/>
              <a:ext cx="815579" cy="3696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02BDAD-AF47-E614-4D8A-F11BE57BAB31}"/>
                </a:ext>
              </a:extLst>
            </p:cNvPr>
            <p:cNvSpPr txBox="1"/>
            <p:nvPr/>
          </p:nvSpPr>
          <p:spPr>
            <a:xfrm>
              <a:off x="3811213" y="1015711"/>
              <a:ext cx="132158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Di-hadron plane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BE6DE05-DA74-0A21-2C3D-F8232FAF5F5C}"/>
                </a:ext>
              </a:extLst>
            </p:cNvPr>
            <p:cNvCxnSpPr/>
            <p:nvPr/>
          </p:nvCxnSpPr>
          <p:spPr>
            <a:xfrm flipH="1">
              <a:off x="3394297" y="1321615"/>
              <a:ext cx="688208" cy="528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12A1AF-A656-6D99-0799-D216ECA48F33}"/>
              </a:ext>
            </a:extLst>
          </p:cNvPr>
          <p:cNvGrpSpPr/>
          <p:nvPr/>
        </p:nvGrpSpPr>
        <p:grpSpPr>
          <a:xfrm>
            <a:off x="70526" y="3012727"/>
            <a:ext cx="8023957" cy="2086457"/>
            <a:chOff x="739043" y="2922231"/>
            <a:chExt cx="8023957" cy="20864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F2E31E2-99EB-25C1-702B-15D8D48B2A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31" b="34486"/>
            <a:stretch/>
          </p:blipFill>
          <p:spPr>
            <a:xfrm>
              <a:off x="739043" y="2922231"/>
              <a:ext cx="8023957" cy="186944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9C4CE47-95DB-A0B0-2659-C0F5106527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22" r="31860" b="-940"/>
            <a:stretch/>
          </p:blipFill>
          <p:spPr>
            <a:xfrm>
              <a:off x="740778" y="4631488"/>
              <a:ext cx="5467517" cy="37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64291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14266-52D5-43E7-FFC4-23852A693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F7F21-6C9E-8CE6-5BA7-3322894A1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C47A13-50A2-6209-6EC8-EDF5F11AB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D64D8A-3A7C-E758-F95C-D82B49295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50" y="2038350"/>
            <a:ext cx="5880100" cy="2781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459640-A935-A67A-6F47-885DAE38BCA7}"/>
              </a:ext>
            </a:extLst>
          </p:cNvPr>
          <p:cNvSpPr txBox="1"/>
          <p:nvPr/>
        </p:nvSpPr>
        <p:spPr>
          <a:xfrm>
            <a:off x="2145323" y="5750169"/>
            <a:ext cx="3234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Phys.Rev.D</a:t>
            </a:r>
            <a:r>
              <a:rPr lang="en-US" dirty="0"/>
              <a:t> 111 (2025) 5, 052003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69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1744-5CD6-7B49-97A4-D465A6CFB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235"/>
            <a:ext cx="10432667" cy="487490"/>
          </a:xfrm>
        </p:spPr>
        <p:txBody>
          <a:bodyPr/>
          <a:lstStyle/>
          <a:p>
            <a:r>
              <a:rPr lang="en-US" sz="2800" dirty="0"/>
              <a:t>Probing non-factorized QCD hadronization picture</a:t>
            </a:r>
            <a:br>
              <a:rPr lang="en-US" sz="2800" dirty="0"/>
            </a:br>
            <a:r>
              <a:rPr lang="en-US" sz="2800" dirty="0"/>
              <a:t>(i.e. models, MCEGs)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EC19D-21CC-8447-BA80-5544A0B5F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283" y="2149590"/>
            <a:ext cx="3271524" cy="434299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Focus on more ‘</a:t>
            </a:r>
            <a:r>
              <a:rPr lang="en-US" b="1" dirty="0"/>
              <a:t>inclusive</a:t>
            </a:r>
            <a:r>
              <a:rPr lang="en-US" dirty="0"/>
              <a:t>’ measurements </a:t>
            </a:r>
            <a:r>
              <a:rPr lang="en-US" dirty="0">
                <a:sym typeface="Wingdings" pitchFamily="2" charset="2"/>
              </a:rPr>
              <a:t>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factorization holds</a:t>
            </a:r>
          </a:p>
          <a:p>
            <a:r>
              <a:rPr lang="en-US" dirty="0">
                <a:sym typeface="Wingdings" pitchFamily="2" charset="2"/>
              </a:rPr>
              <a:t>Recent activity in more exclusive measurements (in particular jets)</a:t>
            </a: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endParaRPr lang="en-US" dirty="0"/>
          </a:p>
          <a:p>
            <a:r>
              <a:rPr lang="en-US" dirty="0"/>
              <a:t> Needs MCEGs for</a:t>
            </a:r>
            <a:br>
              <a:rPr lang="en-US" dirty="0"/>
            </a:br>
            <a:r>
              <a:rPr lang="en-US" dirty="0"/>
              <a:t>experimental extraction</a:t>
            </a:r>
          </a:p>
          <a:p>
            <a:endParaRPr lang="en-US" dirty="0"/>
          </a:p>
          <a:p>
            <a:r>
              <a:rPr lang="en-US" dirty="0"/>
              <a:t>Very precise </a:t>
            </a:r>
            <a:r>
              <a:rPr lang="en-US" dirty="0" err="1"/>
              <a:t>extractions</a:t>
            </a:r>
            <a:r>
              <a:rPr lang="en-US" dirty="0" err="1">
                <a:sym typeface="Wingdings" pitchFamily="2" charset="2"/>
              </a:rPr>
              <a:t>Benchmark</a:t>
            </a:r>
            <a:r>
              <a:rPr lang="en-US" dirty="0">
                <a:sym typeface="Wingdings" pitchFamily="2" charset="2"/>
              </a:rPr>
              <a:t> for MCEGs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B7751-C8E2-7A4B-8B35-2C007C23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C9D3DA-D932-A247-89DB-AC147F15B1A1}"/>
              </a:ext>
            </a:extLst>
          </p:cNvPr>
          <p:cNvSpPr/>
          <p:nvPr/>
        </p:nvSpPr>
        <p:spPr>
          <a:xfrm>
            <a:off x="111156" y="1530387"/>
            <a:ext cx="4651809" cy="52403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E4292A-465E-DC41-9D1F-4B07E348F239}"/>
              </a:ext>
            </a:extLst>
          </p:cNvPr>
          <p:cNvCxnSpPr/>
          <p:nvPr/>
        </p:nvCxnSpPr>
        <p:spPr>
          <a:xfrm>
            <a:off x="3837904" y="1871472"/>
            <a:ext cx="1468192" cy="0"/>
          </a:xfrm>
          <a:prstGeom prst="straightConnector1">
            <a:avLst/>
          </a:prstGeom>
          <a:ln w="1047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26D64570-E35C-6645-8DAE-672DCE160610}"/>
              </a:ext>
            </a:extLst>
          </p:cNvPr>
          <p:cNvSpPr/>
          <p:nvPr/>
        </p:nvSpPr>
        <p:spPr>
          <a:xfrm>
            <a:off x="5323830" y="1343369"/>
            <a:ext cx="3820169" cy="52403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42AF72-D7C4-CA4E-B724-87A1939C0DFD}"/>
              </a:ext>
            </a:extLst>
          </p:cNvPr>
          <p:cNvSpPr txBox="1">
            <a:spLocks/>
          </p:cNvSpPr>
          <p:nvPr/>
        </p:nvSpPr>
        <p:spPr>
          <a:xfrm>
            <a:off x="5724520" y="1498921"/>
            <a:ext cx="3018788" cy="4993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Exclusive final states</a:t>
            </a:r>
          </a:p>
          <a:p>
            <a:endParaRPr lang="en-US" dirty="0"/>
          </a:p>
          <a:p>
            <a:r>
              <a:rPr lang="en-US" dirty="0"/>
              <a:t>“Hard” subprocesses well constrained by theory</a:t>
            </a:r>
          </a:p>
          <a:p>
            <a:endParaRPr lang="en-US" dirty="0"/>
          </a:p>
          <a:p>
            <a:r>
              <a:rPr lang="en-US" dirty="0"/>
              <a:t>Measurements focusing on MCEG improvement different from measurements extracting hard physics (grooming) or FFs (more exclusive)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74B423-AC09-B844-AEEB-EB35E7889F16}"/>
              </a:ext>
            </a:extLst>
          </p:cNvPr>
          <p:cNvSpPr txBox="1"/>
          <p:nvPr/>
        </p:nvSpPr>
        <p:spPr>
          <a:xfrm>
            <a:off x="1073907" y="1130277"/>
            <a:ext cx="2746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Fragmentation Functions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01B64D-CA4A-C04B-83B0-03F51F1E0C44}"/>
              </a:ext>
            </a:extLst>
          </p:cNvPr>
          <p:cNvSpPr txBox="1"/>
          <p:nvPr/>
        </p:nvSpPr>
        <p:spPr>
          <a:xfrm>
            <a:off x="5737298" y="991183"/>
            <a:ext cx="3406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Hadronization Model in MCEG</a:t>
            </a:r>
          </a:p>
        </p:txBody>
      </p:sp>
    </p:spTree>
    <p:extLst>
      <p:ext uri="{BB962C8B-B14F-4D97-AF65-F5344CB8AC3E}">
        <p14:creationId xmlns:p14="http://schemas.microsoft.com/office/powerpoint/2010/main" val="1262427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EB65-E8A0-FE0B-B1A3-BD875E54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tuning studies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2AF59C-A3BC-CC99-B47D-02F5D8B015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Event Shapes</a:t>
                </a:r>
              </a:p>
              <a:p>
                <a:r>
                  <a:rPr lang="en-US" dirty="0"/>
                  <a:t>Jet rates vs resolution, hemisphere,</a:t>
                </a:r>
              </a:p>
              <a:p>
                <a:r>
                  <a:rPr lang="en-US" dirty="0"/>
                  <a:t>Event rates relative to event plane (and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), including baryons</a:t>
                </a:r>
              </a:p>
              <a:p>
                <a:r>
                  <a:rPr lang="en-US" dirty="0"/>
                  <a:t>Multiplicities of resonance production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Ξ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)</a:t>
                </a:r>
              </a:p>
              <a:p>
                <a:pPr lvl="1"/>
                <a:r>
                  <a:rPr lang="en-US" dirty="0"/>
                  <a:t>Ratios between pseudo-scalar and vector mesons (also important for cosmic events)</a:t>
                </a:r>
              </a:p>
              <a:p>
                <a:r>
                  <a:rPr lang="en-US" dirty="0"/>
                  <a:t>Charge/strangeness/baryon number compensation along event axis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2AF59C-A3BC-CC99-B47D-02F5D8B01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2719E-25C1-FB60-B574-182CE1929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06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01175-0800-6C5D-D33D-FC9BAFC40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265951"/>
            <a:ext cx="8464378" cy="487490"/>
          </a:xfrm>
        </p:spPr>
        <p:txBody>
          <a:bodyPr/>
          <a:lstStyle/>
          <a:p>
            <a:r>
              <a:rPr lang="en-US" dirty="0"/>
              <a:t>Probe String Fragmentation in charge, flavor correlations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CD05D-70E3-70A9-E6D3-9101DBA90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7535" y="5633247"/>
            <a:ext cx="7640533" cy="1031945"/>
          </a:xfrm>
        </p:spPr>
        <p:txBody>
          <a:bodyPr/>
          <a:lstStyle/>
          <a:p>
            <a:r>
              <a:rPr lang="en-US" dirty="0"/>
              <a:t>M. </a:t>
            </a:r>
            <a:r>
              <a:rPr lang="en-US" dirty="0" err="1"/>
              <a:t>Mouli</a:t>
            </a:r>
            <a:r>
              <a:rPr lang="en-US" dirty="0"/>
              <a:t> Mondal @ CPHI2022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B07AF-8E47-05DC-0BA8-D7CD5EDCC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6D03A9-9883-D7B5-0DF1-4EE90FD09C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436" b="24767"/>
          <a:stretch/>
        </p:blipFill>
        <p:spPr>
          <a:xfrm>
            <a:off x="599771" y="1693052"/>
            <a:ext cx="4163194" cy="26864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6C0F8F-30D1-EF83-243D-B918210704E0}"/>
              </a:ext>
            </a:extLst>
          </p:cNvPr>
          <p:cNvSpPr txBox="1"/>
          <p:nvPr/>
        </p:nvSpPr>
        <p:spPr>
          <a:xfrm>
            <a:off x="308919" y="6342027"/>
            <a:ext cx="3412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Phys.Rev.D</a:t>
            </a:r>
            <a:r>
              <a:rPr lang="en-US" dirty="0"/>
              <a:t> 105 (2022) 5, L051502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8B1F28-CAC0-CB77-0A57-CC6E7218F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2" y="1536143"/>
            <a:ext cx="2729237" cy="284335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7C8CE4-5AD3-FB93-59E4-6938E00EC00C}"/>
              </a:ext>
            </a:extLst>
          </p:cNvPr>
          <p:cNvSpPr txBox="1">
            <a:spLocks/>
          </p:cNvSpPr>
          <p:nvPr/>
        </p:nvSpPr>
        <p:spPr>
          <a:xfrm>
            <a:off x="1163656" y="4794108"/>
            <a:ext cx="7640533" cy="1031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57350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Belle II mainly in non-perturbative regime</a:t>
            </a:r>
          </a:p>
        </p:txBody>
      </p:sp>
    </p:spTree>
    <p:extLst>
      <p:ext uri="{BB962C8B-B14F-4D97-AF65-F5344CB8AC3E}">
        <p14:creationId xmlns:p14="http://schemas.microsoft.com/office/powerpoint/2010/main" val="21912743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45425-366E-45C1-4AF4-376E7FAA9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Data on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1574BC-81DE-E263-943A-3980B7058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EB5D2AE-CF47-4AAE-FA89-E44F0EB8E2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8586" y="1748790"/>
                <a:ext cx="2614858" cy="34290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2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PingFangSC-Regular" charset="-122"/>
                  <a:buChar char="－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charset="0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57350" indent="-2857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PingFangSC-Regular" charset="-122"/>
                  <a:buChar char="－"/>
                  <a:defRPr sz="16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charset="0"/>
                  <a:buChar char="•"/>
                  <a:defRPr sz="1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Dominated by B factories</a:t>
                </a:r>
              </a:p>
              <a:p>
                <a:r>
                  <a:rPr lang="en-US" dirty="0"/>
                  <a:t>Limited lever arm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 smtClean="0">
                            <a:latin typeface="Cambria Math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/>
                  <a:t> in particular at high z</a:t>
                </a:r>
              </a:p>
              <a:p>
                <a:r>
                  <a:rPr lang="en-US" dirty="0"/>
                  <a:t>Precision data includes charged single hadrons </a:t>
                </a:r>
                <a:r>
                  <a:rPr lang="en-US" dirty="0">
                    <a:latin typeface="Symbol" charset="2"/>
                    <a:ea typeface="Symbol" charset="2"/>
                    <a:cs typeface="Symbol" charset="2"/>
                  </a:rPr>
                  <a:t>p</a:t>
                </a:r>
                <a:r>
                  <a:rPr lang="en-US" dirty="0"/>
                  <a:t>, K, p, 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charset="0"/>
                      </a:rPr>
                      <m:t>Λ</m:t>
                    </m:r>
                    <m:r>
                      <a:rPr lang="en-US" i="1" smtClean="0">
                        <a:latin typeface="Cambria Math" charset="0"/>
                      </a:rPr>
                      <m:t>, </m:t>
                    </m:r>
                  </m:oMath>
                </a14:m>
                <a:r>
                  <a:rPr lang="is-IS" dirty="0"/>
                  <a:t>charmed baryons…</a:t>
                </a:r>
              </a:p>
              <a:p>
                <a:endParaRPr lang="en-US" dirty="0">
                  <a:sym typeface="Wingdings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EB5D2AE-CF47-4AAE-FA89-E44F0EB8E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586" y="1748790"/>
                <a:ext cx="2614858" cy="3429000"/>
              </a:xfrm>
              <a:prstGeom prst="rect">
                <a:avLst/>
              </a:prstGeom>
              <a:blipFill>
                <a:blip r:embed="rId2"/>
                <a:stretch>
                  <a:fillRect l="-2899" t="-2952" r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C792F46E-1C20-D301-747C-138425276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919" y="1748790"/>
            <a:ext cx="4351090" cy="31217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06263E-063D-746C-FCD2-B96B398289DE}"/>
              </a:ext>
            </a:extLst>
          </p:cNvPr>
          <p:cNvSpPr txBox="1"/>
          <p:nvPr/>
        </p:nvSpPr>
        <p:spPr>
          <a:xfrm>
            <a:off x="3512820" y="5109210"/>
            <a:ext cx="308225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350" b="1" dirty="0" err="1"/>
              <a:t>Phys.Rev.Lett</a:t>
            </a:r>
            <a:r>
              <a:rPr lang="cs-CZ" sz="1350" b="1" dirty="0"/>
              <a:t>. 111 (2013) 062002</a:t>
            </a:r>
            <a:r>
              <a:rPr lang="cs-CZ" sz="1350" dirty="0"/>
              <a:t>  (Belle)</a:t>
            </a:r>
          </a:p>
          <a:p>
            <a:r>
              <a:rPr lang="is-IS" sz="1350" dirty="0"/>
              <a:t> </a:t>
            </a:r>
            <a:r>
              <a:rPr lang="is-IS" sz="1350" b="1" dirty="0"/>
              <a:t>Phys.Rev. D88 (2013) 032011</a:t>
            </a:r>
            <a:r>
              <a:rPr lang="is-IS" sz="1350" dirty="0"/>
              <a:t>  (BaBar)</a:t>
            </a:r>
            <a:endParaRPr lang="cs-CZ" sz="1350" dirty="0"/>
          </a:p>
          <a:p>
            <a:endParaRPr lang="en-US" sz="13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9C98BD-2471-DD34-D49D-13D52DFCB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5485" y="1241985"/>
            <a:ext cx="1052306" cy="139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445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40966-0DD4-A64F-97BB-9483F1CC7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87523"/>
            <a:ext cx="8464378" cy="487490"/>
          </a:xfrm>
        </p:spPr>
        <p:txBody>
          <a:bodyPr>
            <a:normAutofit fontScale="90000"/>
          </a:bodyPr>
          <a:lstStyle/>
          <a:p>
            <a:r>
              <a:rPr lang="en-US" dirty="0"/>
              <a:t>The future is now: Next Generation B factory </a:t>
            </a:r>
            <a:r>
              <a:rPr lang="en-US" dirty="0" err="1"/>
              <a:t>SuperKEKB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7ED74D3-AEAD-F74D-96EE-F93258849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4" name="comp-lumi-1.png" descr="comp-lumi-1.png">
            <a:extLst>
              <a:ext uri="{FF2B5EF4-FFF2-40B4-BE49-F238E27FC236}">
                <a16:creationId xmlns:a16="http://schemas.microsoft.com/office/drawing/2014/main" id="{4B852AEF-DA16-0740-A5E6-D401051C0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28" y="1394626"/>
            <a:ext cx="3678875" cy="2529189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5" name="Oval">
            <a:extLst>
              <a:ext uri="{FF2B5EF4-FFF2-40B4-BE49-F238E27FC236}">
                <a16:creationId xmlns:a16="http://schemas.microsoft.com/office/drawing/2014/main" id="{1481907C-C70A-CF4D-A6B8-0B6DFE69A989}"/>
              </a:ext>
            </a:extLst>
          </p:cNvPr>
          <p:cNvSpPr/>
          <p:nvPr/>
        </p:nvSpPr>
        <p:spPr>
          <a:xfrm>
            <a:off x="2742284" y="1727002"/>
            <a:ext cx="1162222" cy="542955"/>
          </a:xfrm>
          <a:prstGeom prst="ellipse">
            <a:avLst/>
          </a:prstGeom>
          <a:ln w="381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DFD86F-CD1D-A642-94F7-EA483854B5E3}"/>
              </a:ext>
            </a:extLst>
          </p:cNvPr>
          <p:cNvSpPr txBox="1"/>
          <p:nvPr/>
        </p:nvSpPr>
        <p:spPr>
          <a:xfrm>
            <a:off x="6691854" y="4197350"/>
            <a:ext cx="18415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  <a:latin typeface="Calibri"/>
              </a:rPr>
              <a:t>“</a:t>
            </a:r>
            <a:r>
              <a:rPr lang="en-US" sz="1350" dirty="0" err="1">
                <a:solidFill>
                  <a:prstClr val="black"/>
                </a:solidFill>
                <a:latin typeface="Calibri"/>
              </a:rPr>
              <a:t>nano</a:t>
            </a:r>
            <a:r>
              <a:rPr lang="en-US" sz="1350" dirty="0">
                <a:solidFill>
                  <a:prstClr val="black"/>
                </a:solidFill>
                <a:latin typeface="Calibri"/>
              </a:rPr>
              <a:t>-beams” are the key; vertical beam size is </a:t>
            </a:r>
            <a:r>
              <a:rPr lang="en-US" sz="1350" dirty="0">
                <a:solidFill>
                  <a:srgbClr val="FF0000"/>
                </a:solidFill>
                <a:latin typeface="Calibri"/>
              </a:rPr>
              <a:t>50nm</a:t>
            </a:r>
            <a:r>
              <a:rPr lang="en-US" sz="1350" dirty="0">
                <a:solidFill>
                  <a:prstClr val="black"/>
                </a:solidFill>
                <a:latin typeface="Calibri"/>
              </a:rPr>
              <a:t> at the IP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149F74-4F19-A445-BDFA-E8E0DD9CC357}"/>
              </a:ext>
            </a:extLst>
          </p:cNvPr>
          <p:cNvSpPr txBox="1"/>
          <p:nvPr/>
        </p:nvSpPr>
        <p:spPr>
          <a:xfrm>
            <a:off x="4537212" y="4131796"/>
            <a:ext cx="170521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  <a:latin typeface="Calibri"/>
              </a:rPr>
              <a:t>Beam currents </a:t>
            </a:r>
            <a:r>
              <a:rPr lang="en-US" sz="1350" i="1" dirty="0">
                <a:solidFill>
                  <a:prstClr val="black"/>
                </a:solidFill>
                <a:latin typeface="Calibri"/>
              </a:rPr>
              <a:t>only</a:t>
            </a:r>
            <a:r>
              <a:rPr lang="en-US" sz="1350" dirty="0">
                <a:solidFill>
                  <a:prstClr val="black"/>
                </a:solidFill>
                <a:latin typeface="Calibri"/>
              </a:rPr>
              <a:t> a 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  <a:latin typeface="Calibri"/>
              </a:rPr>
              <a:t>factor of two higher </a:t>
            </a:r>
          </a:p>
          <a:p>
            <a:pPr defTabSz="342900"/>
            <a:r>
              <a:rPr lang="en-US" sz="1350" dirty="0">
                <a:solidFill>
                  <a:prstClr val="black"/>
                </a:solidFill>
                <a:latin typeface="Calibri"/>
              </a:rPr>
              <a:t>than KEKB (~PEPII)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8E36DB-FBCF-B24B-AD1E-38EEE7447215}"/>
              </a:ext>
            </a:extLst>
          </p:cNvPr>
          <p:cNvSpPr txBox="1"/>
          <p:nvPr/>
        </p:nvSpPr>
        <p:spPr>
          <a:xfrm>
            <a:off x="4679743" y="3029865"/>
            <a:ext cx="403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Close to Belle </a:t>
            </a:r>
            <a:r>
              <a:rPr lang="en-US" dirty="0" err="1"/>
              <a:t>lumi</a:t>
            </a:r>
            <a:r>
              <a:rPr lang="en-US" dirty="0"/>
              <a:t> before long shutdown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406249-C514-7443-A127-C58E9A4812B9}"/>
              </a:ext>
            </a:extLst>
          </p:cNvPr>
          <p:cNvCxnSpPr/>
          <p:nvPr/>
        </p:nvCxnSpPr>
        <p:spPr>
          <a:xfrm>
            <a:off x="5389817" y="3405332"/>
            <a:ext cx="0" cy="472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790ACE-1050-DD4E-A323-0C3E9AA68337}"/>
                  </a:ext>
                </a:extLst>
              </p:cNvPr>
              <p:cNvSpPr txBox="1"/>
              <p:nvPr/>
            </p:nvSpPr>
            <p:spPr>
              <a:xfrm>
                <a:off x="-232813" y="4745080"/>
                <a:ext cx="8274638" cy="2423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Belle II already delivered world record luminosity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Belle II aims to have significantly higher luminosity, current record: 4.7x10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34</a:t>
                </a:r>
                <a:r>
                  <a:rPr lang="en-US" dirty="0">
                    <a:solidFill>
                      <a:srgbClr val="FF0000"/>
                    </a:solidFill>
                  </a:rPr>
                  <a:t>cm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−2</a:t>
                </a:r>
                <a:r>
                  <a:rPr lang="en-US" dirty="0">
                    <a:solidFill>
                      <a:srgbClr val="FF0000"/>
                    </a:solidFill>
                  </a:rPr>
                  <a:t>s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−1</a:t>
                </a:r>
                <a:r>
                  <a:rPr lang="en-US" dirty="0">
                    <a:solidFill>
                      <a:srgbClr val="FF0000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Future P5 recommendation: FCC-</a:t>
                </a:r>
                <a:r>
                  <a:rPr lang="en-US" dirty="0" err="1">
                    <a:solidFill>
                      <a:srgbClr val="FF0000"/>
                    </a:solidFill>
                  </a:rPr>
                  <a:t>ee</a:t>
                </a:r>
                <a:r>
                  <a:rPr lang="en-US" dirty="0">
                    <a:solidFill>
                      <a:srgbClr val="FF0000"/>
                    </a:solidFill>
                  </a:rPr>
                  <a:t> or muon collider up to 10 </a:t>
                </a:r>
                <a:r>
                  <a:rPr lang="en-US" dirty="0" err="1">
                    <a:solidFill>
                      <a:srgbClr val="FF0000"/>
                    </a:solidFill>
                  </a:rPr>
                  <a:t>TeV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 dependence, dataset of 10s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br>
                  <a:rPr lang="en-US" b="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no precision measurement outside the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resonance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790ACE-1050-DD4E-A323-0C3E9AA68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2813" y="4745080"/>
                <a:ext cx="8274638" cy="2423933"/>
              </a:xfrm>
              <a:prstGeom prst="rect">
                <a:avLst/>
              </a:prstGeom>
              <a:blipFill>
                <a:blip r:embed="rId3"/>
                <a:stretch>
                  <a:fillRect l="-459" t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>
            <a:extLst>
              <a:ext uri="{FF2B5EF4-FFF2-40B4-BE49-F238E27FC236}">
                <a16:creationId xmlns:a16="http://schemas.microsoft.com/office/drawing/2014/main" id="{C56421D6-5A4A-6136-5024-6F722FF0CE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7" t="11471" r="11064" b="31417"/>
          <a:stretch/>
        </p:blipFill>
        <p:spPr bwMode="auto">
          <a:xfrm>
            <a:off x="4735202" y="900953"/>
            <a:ext cx="3913304" cy="31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6543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421EFA-D93F-C734-33C4-763A8F913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807" y="1084309"/>
            <a:ext cx="2557364" cy="12111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A7A351-D221-CE18-01CF-50F6D106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C7F398-E0FC-A483-2345-B0074218FA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1829" y="1172123"/>
                <a:ext cx="8175504" cy="546574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Proposal to polarize electron beam at </a:t>
                </a:r>
                <a:r>
                  <a:rPr lang="en-US" dirty="0" err="1"/>
                  <a:t>SuperKEKB</a:t>
                </a: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 </a:t>
                </a:r>
                <a:r>
                  <a:rPr lang="en-US" dirty="0"/>
                  <a:t>Whitepaper: e-Print: 2205.12847</a:t>
                </a:r>
              </a:p>
              <a:p>
                <a:endParaRPr lang="en-US" dirty="0"/>
              </a:p>
              <a:p>
                <a:r>
                  <a:rPr lang="en-US" dirty="0"/>
                  <a:t>Can access jet mass</a:t>
                </a:r>
              </a:p>
              <a:p>
                <a:r>
                  <a:rPr lang="en-US" dirty="0"/>
                  <a:t>”QCD Higgs mechanism”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d>
                                </m:e>
                              </m:func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00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𝑑𝑦𝑛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Λ</m:t>
                                          </m:r>
                                        </m:sub>
                                      </m:sSub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br>
                  <a:rPr lang="en-US" b="0" i="1" dirty="0">
                    <a:latin typeface="Cambria Math" panose="020405030504060302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C7F398-E0FC-A483-2345-B0074218FA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829" y="1172123"/>
                <a:ext cx="8175504" cy="5465743"/>
              </a:xfrm>
              <a:blipFill>
                <a:blip r:embed="rId3"/>
                <a:stretch>
                  <a:fillRect l="-2171" t="-1160" r="-11473" b="-568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85D4F-D82B-0415-2C78-48A21A2D7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7BDB0-4853-877B-CA9C-BDBFA9E02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965" y="2553184"/>
            <a:ext cx="4201297" cy="29166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65EB0B-1A1D-52FB-1BC8-EE2EF2AE1899}"/>
              </a:ext>
            </a:extLst>
          </p:cNvPr>
          <p:cNvSpPr txBox="1"/>
          <p:nvPr/>
        </p:nvSpPr>
        <p:spPr>
          <a:xfrm>
            <a:off x="5103048" y="6504516"/>
            <a:ext cx="399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See also A. </a:t>
            </a:r>
            <a:r>
              <a:rPr lang="en-US" sz="1200" dirty="0" err="1"/>
              <a:t>Accardi</a:t>
            </a:r>
            <a:r>
              <a:rPr lang="en-US" sz="1200" dirty="0"/>
              <a:t>, A. Signori, </a:t>
            </a:r>
            <a:r>
              <a:rPr lang="en-US" sz="1200" i="1" dirty="0" err="1"/>
              <a:t>Phys.Lett.B</a:t>
            </a:r>
            <a:r>
              <a:rPr lang="en-US" sz="1200" dirty="0"/>
              <a:t> 798 (2019) 134993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59163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524B-4AA9-FA34-69A4-05C70776A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8BF15E-D90B-C7C7-1979-7E45E14E1C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annihilation allow for precision studies of QCD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Belle II will provide world record statistics for</a:t>
                </a:r>
              </a:p>
              <a:p>
                <a:pPr lvl="1"/>
                <a:r>
                  <a:rPr lang="en-US" dirty="0"/>
                  <a:t>Precision measurements of fragmentation functions with complex final states</a:t>
                </a:r>
              </a:p>
              <a:p>
                <a:pPr lvl="1"/>
                <a:r>
                  <a:rPr lang="en-US" dirty="0"/>
                  <a:t>Tune MC generators</a:t>
                </a:r>
              </a:p>
              <a:p>
                <a:pPr lvl="1"/>
                <a:r>
                  <a:rPr lang="en-US" dirty="0"/>
                  <a:t>Probe Jet calculations at low scales where hadronization effects play a significant role</a:t>
                </a:r>
              </a:p>
              <a:p>
                <a:pPr lvl="1"/>
                <a:r>
                  <a:rPr lang="en-US" dirty="0"/>
                  <a:t>Constrain HVP, </a:t>
                </a:r>
                <a:r>
                  <a:rPr lang="en-US" dirty="0" err="1"/>
                  <a:t>Hlbl</a:t>
                </a:r>
                <a:r>
                  <a:rPr lang="en-US" dirty="0"/>
                  <a:t> contributions to g-2</a:t>
                </a:r>
              </a:p>
              <a:p>
                <a:pPr lvl="1"/>
                <a:r>
                  <a:rPr lang="en-US" dirty="0"/>
                  <a:t>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Test QCD calculations of event shapes</a:t>
                </a:r>
              </a:p>
              <a:p>
                <a:pPr lvl="1"/>
                <a:r>
                  <a:rPr lang="en-US" dirty="0"/>
                  <a:t>…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8BF15E-D90B-C7C7-1979-7E45E14E1C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DF4BA-1B7F-DC67-00FA-F3E7EE6EF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71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4116A-6B68-9FC6-68E1-B7BFFABD1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Radiative Return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F653F-2556-5B42-159A-A7B58AE8F6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Compare to direct scan </a:t>
                </a:r>
              </a:p>
              <a:p>
                <a:r>
                  <a:rPr lang="en-US" dirty="0"/>
                  <a:t>Advantage: Cover a wider energy reach with the same setup </a:t>
                </a:r>
                <a:r>
                  <a:rPr lang="en-US" dirty="0">
                    <a:sym typeface="Wingdings" pitchFamily="2" charset="2"/>
                  </a:rPr>
                  <a:t>systematics, Belle II can reach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≈0.5 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𝐺𝑒𝑉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</a:t>
                </a:r>
              </a:p>
              <a:p>
                <a:r>
                  <a:rPr lang="en-US" dirty="0">
                    <a:sym typeface="Wingdings" pitchFamily="2" charset="2"/>
                  </a:rPr>
                  <a:t>Disadvantage: background events from outside the energy window, efficiency limited by ISR detection efficiency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F653F-2556-5B42-159A-A7B58AE8F6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56563-F1D6-A5EC-3694-D250A4B82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3BD54C-AF4C-D12B-A70F-5B55482AD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49" y="3429000"/>
            <a:ext cx="2787501" cy="1800860"/>
          </a:xfrm>
          <a:prstGeom prst="rect">
            <a:avLst/>
          </a:prstGeom>
        </p:spPr>
      </p:pic>
      <p:sp>
        <p:nvSpPr>
          <p:cNvPr id="7" name="AutoShape 2">
            <a:extLst>
              <a:ext uri="{FF2B5EF4-FFF2-40B4-BE49-F238E27FC236}">
                <a16:creationId xmlns:a16="http://schemas.microsoft.com/office/drawing/2014/main" id="{ED101AD5-6274-C6A7-0C29-E74340F7CD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24B799CE-61EA-1906-1E2C-3CEF85E3A6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902CA-1DA9-99DD-EC9E-67173C949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151" y="3366135"/>
            <a:ext cx="3528674" cy="2523744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6FDA548-179B-BAA0-0AD0-3A0718489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7095" y="3129280"/>
            <a:ext cx="34671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96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377E7-7FB8-F9D6-1448-258D4AF14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91D9C1-364C-4043-B617-93462EE58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44" y="1516283"/>
            <a:ext cx="4492871" cy="35203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2E9BCC-A547-C191-B5BD-4F9D1A0A4A6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Belle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Belle II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2E9BCC-A547-C191-B5BD-4F9D1A0A4A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799" t="-30769" b="-43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C7859ED-413B-866A-9866-FE002672F3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2385" y="1777041"/>
                <a:ext cx="8464378" cy="4993659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/>
                  <a:t>B factory at Tsukuba, Japan</a:t>
                </a:r>
              </a:p>
              <a:p>
                <a:r>
                  <a:rPr lang="en-US" sz="1800" dirty="0"/>
                  <a:t>Asymmetric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collider at collision</a:t>
                </a:r>
              </a:p>
              <a:p>
                <a:pPr marL="0" indent="0">
                  <a:buNone/>
                </a:pPr>
                <a:r>
                  <a:rPr lang="en-US" sz="1800" dirty="0"/>
                  <a:t>	 energies at or near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endParaRPr lang="en-US" i="1" dirty="0"/>
              </a:p>
              <a:p>
                <a:pPr marL="0" indent="0">
                  <a:buNone/>
                </a:pPr>
                <a:endParaRPr lang="en-US" sz="900" i="1" dirty="0"/>
              </a:p>
              <a:p>
                <a:r>
                  <a:rPr lang="en-US" sz="1800" b="1" dirty="0"/>
                  <a:t>Belle </a:t>
                </a:r>
              </a:p>
              <a:p>
                <a:pPr lvl="1"/>
                <a:r>
                  <a:rPr lang="en-US" dirty="0"/>
                  <a:t>Collected about </a:t>
                </a:r>
                <a14:m>
                  <m:oMath xmlns:m="http://schemas.openxmlformats.org/officeDocument/2006/math">
                    <m:nary>
                      <m:naryPr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dt</m:t>
                        </m:r>
                      </m:e>
                    </m:nary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980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pPr marL="342900" lvl="1" indent="0">
                  <a:buNone/>
                </a:pPr>
                <a:endParaRPr lang="en-US" sz="900" dirty="0"/>
              </a:p>
              <a:p>
                <a:r>
                  <a:rPr lang="en-US" sz="1800" b="1" dirty="0"/>
                  <a:t>Belle II </a:t>
                </a:r>
              </a:p>
              <a:p>
                <a:pPr lvl="1"/>
                <a:r>
                  <a:rPr lang="en-US" dirty="0"/>
                  <a:t>Run 1 (2019-2022)</a:t>
                </a:r>
              </a:p>
              <a:p>
                <a:pPr lvl="2"/>
                <a14:m>
                  <m:oMath xmlns:m="http://schemas.openxmlformats.org/officeDocument/2006/math">
                    <m:nary>
                      <m:naryPr>
                        <m:subHide m:val="on"/>
                        <m:sup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dt</m:t>
                        </m:r>
                      </m:e>
                    </m:nary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424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lvl="1"/>
                <a:r>
                  <a:rPr lang="en-US" dirty="0"/>
                  <a:t>Run 2 (2024-present)</a:t>
                </a:r>
              </a:p>
              <a:p>
                <a:pPr lvl="2"/>
                <a:r>
                  <a:rPr lang="en-US" sz="1800" dirty="0"/>
                  <a:t>In Dec. 2024, achieved luminosity of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5.1×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800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C7859ED-413B-866A-9866-FE002672F3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385" y="1777041"/>
                <a:ext cx="8464378" cy="4993659"/>
              </a:xfrm>
              <a:blipFill>
                <a:blip r:embed="rId5"/>
                <a:stretch>
                  <a:fillRect l="-449" t="-1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628E2-FFFA-238C-71D6-404D3899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A8CE-4878-254C-9288-3244DE0733CE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75B455-68C4-3F3F-5630-F82D279C0FA8}"/>
                  </a:ext>
                </a:extLst>
              </p:cNvPr>
              <p:cNvSpPr txBox="1"/>
              <p:nvPr/>
            </p:nvSpPr>
            <p:spPr>
              <a:xfrm>
                <a:off x="308919" y="1113327"/>
                <a:ext cx="71723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Belle at KEKB (1999 - 2010)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1216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Belle II at </a:t>
                </a:r>
                <a:r>
                  <a:rPr lang="en-US" b="1" dirty="0" err="1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SuperKEKB</a:t>
                </a:r>
                <a:r>
                  <a:rPr lang="en-US" b="1" dirty="0">
                    <a:solidFill>
                      <a:srgbClr val="01216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(2019 - present)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75B455-68C4-3F3F-5630-F82D279C0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919" y="1113327"/>
                <a:ext cx="7172325" cy="369332"/>
              </a:xfrm>
              <a:prstGeom prst="rect">
                <a:avLst/>
              </a:prstGeom>
              <a:blipFill>
                <a:blip r:embed="rId6"/>
                <a:stretch>
                  <a:fillRect l="-708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64482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62"/>
          <p:cNvSpPr txBox="1">
            <a:spLocks noGrp="1"/>
          </p:cNvSpPr>
          <p:nvPr>
            <p:ph type="body" idx="1"/>
          </p:nvPr>
        </p:nvSpPr>
        <p:spPr>
          <a:xfrm>
            <a:off x="311700" y="2009725"/>
            <a:ext cx="8520600" cy="3416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/>
          <a:p>
            <a:pPr marL="457200" indent="-342900">
              <a:spcBef>
                <a:spcPts val="0"/>
              </a:spcBef>
              <a:buSzPts val="1800"/>
              <a:buChar char="●"/>
            </a:pPr>
            <a:r>
              <a:rPr lang="en"/>
              <a:t>[Show example topologies of selected dijets vs non-dijets]</a:t>
            </a:r>
            <a:endParaRPr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652" name="Google Shape;652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1200" y="3862302"/>
            <a:ext cx="4926842" cy="2138445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40</a:t>
            </a:fld>
            <a:endParaRPr/>
          </a:p>
        </p:txBody>
      </p:sp>
      <p:pic>
        <p:nvPicPr>
          <p:cNvPr id="654" name="Google Shape;654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660264"/>
            <a:ext cx="1249500" cy="1340483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62"/>
          <p:cNvSpPr txBox="1"/>
          <p:nvPr/>
        </p:nvSpPr>
        <p:spPr>
          <a:xfrm>
            <a:off x="1628925" y="1020750"/>
            <a:ext cx="1173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" sz="1600"/>
              <a:t>Particles</a:t>
            </a:r>
            <a:endParaRPr sz="1600"/>
          </a:p>
        </p:txBody>
      </p:sp>
      <p:sp>
        <p:nvSpPr>
          <p:cNvPr id="656" name="Google Shape;656;p62"/>
          <p:cNvSpPr txBox="1"/>
          <p:nvPr/>
        </p:nvSpPr>
        <p:spPr>
          <a:xfrm>
            <a:off x="6361450" y="1020750"/>
            <a:ext cx="1173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" sz="1600"/>
              <a:t>Jets</a:t>
            </a:r>
            <a:endParaRPr sz="1600"/>
          </a:p>
        </p:txBody>
      </p:sp>
    </p:spTree>
    <p:extLst>
      <p:ext uri="{BB962C8B-B14F-4D97-AF65-F5344CB8AC3E}">
        <p14:creationId xmlns:p14="http://schemas.microsoft.com/office/powerpoint/2010/main" val="2809449350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4" descr="belle_iffangles_new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8782"/>
          <a:stretch/>
        </p:blipFill>
        <p:spPr bwMode="auto">
          <a:xfrm>
            <a:off x="2375466" y="2379369"/>
            <a:ext cx="4745038" cy="298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2375466" y="2526174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dirty="0">
                <a:latin typeface="Symbol" pitchFamily="18" charset="2"/>
              </a:rPr>
              <a:t>j</a:t>
            </a:r>
            <a:r>
              <a:rPr lang="en-US" baseline="-25000" dirty="0"/>
              <a:t>R2</a:t>
            </a:r>
            <a:r>
              <a:rPr lang="en-US" altLang="ja-JP" dirty="0">
                <a:latin typeface="Symbol" pitchFamily="18" charset="2"/>
                <a:ea typeface="ＭＳ Ｐゴシック" pitchFamily="34" charset="-128"/>
              </a:rPr>
              <a:t>-p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5880666" y="4316346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ja-JP" dirty="0">
                <a:latin typeface="Symbol" pitchFamily="18" charset="2"/>
                <a:ea typeface="ＭＳ Ｐゴシック" pitchFamily="34" charset="-128"/>
              </a:rPr>
              <a:t>p-</a:t>
            </a:r>
            <a:r>
              <a:rPr lang="en-US" dirty="0">
                <a:latin typeface="Symbol" pitchFamily="18" charset="2"/>
              </a:rPr>
              <a:t>j</a:t>
            </a:r>
            <a:r>
              <a:rPr lang="en-US" baseline="-25000" dirty="0"/>
              <a:t>R1</a:t>
            </a:r>
            <a:endParaRPr lang="en-US" dirty="0">
              <a:latin typeface="Symbol" pitchFamily="18" charset="2"/>
            </a:endParaRPr>
          </a:p>
        </p:txBody>
      </p:sp>
      <p:graphicFrame>
        <p:nvGraphicFramePr>
          <p:cNvPr id="32" name="Object 8"/>
          <p:cNvGraphicFramePr>
            <a:graphicFrameLocks noChangeAspect="1"/>
          </p:cNvGraphicFramePr>
          <p:nvPr/>
        </p:nvGraphicFramePr>
        <p:xfrm>
          <a:off x="5686991" y="3319924"/>
          <a:ext cx="346075" cy="386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3040" imgH="253800" progId="Equation.3">
                  <p:embed/>
                </p:oleObj>
              </mc:Choice>
              <mc:Fallback>
                <p:oleObj name="Equation" r:id="rId3" imgW="203040" imgH="253800" progId="Equation.3">
                  <p:embed/>
                  <p:pic>
                    <p:nvPicPr>
                      <p:cNvPr id="3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6991" y="3319924"/>
                        <a:ext cx="346075" cy="3868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9"/>
          <p:cNvGraphicFramePr>
            <a:graphicFrameLocks noChangeAspect="1"/>
          </p:cNvGraphicFramePr>
          <p:nvPr/>
        </p:nvGraphicFramePr>
        <p:xfrm>
          <a:off x="5347266" y="4081924"/>
          <a:ext cx="388938" cy="386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28600" imgH="253800" progId="Equation.3">
                  <p:embed/>
                </p:oleObj>
              </mc:Choice>
              <mc:Fallback>
                <p:oleObj name="Equation" r:id="rId5" imgW="228600" imgH="253800" progId="Equation.3">
                  <p:embed/>
                  <p:pic>
                    <p:nvPicPr>
                      <p:cNvPr id="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7266" y="4081924"/>
                        <a:ext cx="388938" cy="3868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/>
        </p:nvGraphicFramePr>
        <p:xfrm>
          <a:off x="6337866" y="3599324"/>
          <a:ext cx="950913" cy="386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58720" imgH="253800" progId="Equation.3">
                  <p:embed/>
                </p:oleObj>
              </mc:Choice>
              <mc:Fallback>
                <p:oleObj name="Equation" r:id="rId7" imgW="558720" imgH="253800" progId="Equation.3">
                  <p:embed/>
                  <p:pic>
                    <p:nvPicPr>
                      <p:cNvPr id="3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866" y="3599324"/>
                        <a:ext cx="950913" cy="3868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811" y="217486"/>
            <a:ext cx="8464378" cy="487490"/>
          </a:xfrm>
        </p:spPr>
        <p:txBody>
          <a:bodyPr/>
          <a:lstStyle/>
          <a:p>
            <a:r>
              <a:rPr lang="en-US" sz="3000" dirty="0"/>
              <a:t>Access to polarization dependent di-hadron FFs in di-hadron back-to-back correlations</a:t>
            </a:r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>
          <a:xfrm>
            <a:off x="199027" y="6260357"/>
            <a:ext cx="8464378" cy="499365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Statistics Hungry, only possible at B-factories</a:t>
            </a: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4317860" y="5754944"/>
            <a:ext cx="536158" cy="303364"/>
          </a:xfrm>
        </p:spPr>
        <p:txBody>
          <a:bodyPr/>
          <a:lstStyle/>
          <a:p>
            <a:fld id="{B687CB40-1ABD-2644-BAA6-97E92F816F67}" type="slidenum">
              <a:rPr lang="en-US" smtClean="0"/>
              <a:t>41</a:t>
            </a:fld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B03AFD-BF87-B784-81C9-CD1877E440C8}"/>
              </a:ext>
            </a:extLst>
          </p:cNvPr>
          <p:cNvGrpSpPr/>
          <p:nvPr/>
        </p:nvGrpSpPr>
        <p:grpSpPr>
          <a:xfrm>
            <a:off x="1471938" y="1002060"/>
            <a:ext cx="4511675" cy="1569864"/>
            <a:chOff x="1430338" y="1359799"/>
            <a:chExt cx="5037138" cy="1945813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3081338" y="3091299"/>
            <a:ext cx="112713" cy="214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14120" imgH="215640" progId="Equation.3">
                    <p:embed/>
                  </p:oleObj>
                </mc:Choice>
                <mc:Fallback>
                  <p:oleObj name="Equation" r:id="rId9" imgW="114120" imgH="215640" progId="Equation.3">
                    <p:embed/>
                    <p:pic>
                      <p:nvPicPr>
                        <p:cNvPr id="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1338" y="3091299"/>
                          <a:ext cx="112713" cy="2143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4870451" y="1359799"/>
              <a:ext cx="1169987" cy="18764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de-DE" b="0">
                <a:latin typeface="Calibri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V="1">
              <a:off x="4233863" y="1586811"/>
              <a:ext cx="0" cy="106680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 flipV="1">
              <a:off x="2106613" y="2288486"/>
              <a:ext cx="936625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2284413" y="2291661"/>
              <a:ext cx="3684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4918076" y="2064649"/>
              <a:ext cx="563562" cy="24606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5035551" y="1645549"/>
            <a:ext cx="465137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228600" imgH="228600" progId="Equation.3">
                    <p:embed/>
                  </p:oleObj>
                </mc:Choice>
                <mc:Fallback>
                  <p:oleObj name="Equation" r:id="rId11" imgW="228600" imgH="228600" progId="Equation.3">
                    <p:embed/>
                    <p:pic>
                      <p:nvPicPr>
                        <p:cNvPr id="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5551" y="1645549"/>
                          <a:ext cx="465137" cy="4714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581151" y="2291661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ja-JP" sz="2400" b="0">
                  <a:latin typeface="Times New Roman" pitchFamily="18" charset="0"/>
                  <a:ea typeface="ＭＳ Ｐゴシック" pitchFamily="34" charset="-128"/>
                </a:rPr>
                <a:t>q</a:t>
              </a:r>
              <a:endParaRPr lang="en-US" altLang="ja-JP" sz="3200" b="0"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1911351" y="1748736"/>
              <a:ext cx="1587" cy="3619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H="1" flipV="1">
              <a:off x="5495926" y="1437586"/>
              <a:ext cx="11112" cy="8524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6164263" y="2298011"/>
              <a:ext cx="3032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1814513" y="2186886"/>
              <a:ext cx="20320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de-DE" b="0">
                <a:latin typeface="Calibri" pitchFamily="34" charset="0"/>
              </a:endParaRPr>
            </a:p>
          </p:txBody>
        </p:sp>
        <p:graphicFrame>
          <p:nvGraphicFramePr>
            <p:cNvPr id="16" name="Object 16"/>
            <p:cNvGraphicFramePr>
              <a:graphicFrameLocks noChangeAspect="1"/>
            </p:cNvGraphicFramePr>
            <p:nvPr/>
          </p:nvGraphicFramePr>
          <p:xfrm>
            <a:off x="1430338" y="1464574"/>
            <a:ext cx="419100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64880" imgH="241200" progId="Equation.3">
                    <p:embed/>
                  </p:oleObj>
                </mc:Choice>
                <mc:Fallback>
                  <p:oleObj name="Equation" r:id="rId13" imgW="164880" imgH="241200" progId="Equation.3">
                    <p:embed/>
                    <p:pic>
                      <p:nvPicPr>
                        <p:cNvPr id="16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0338" y="1464574"/>
                          <a:ext cx="419100" cy="612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8"/>
            <p:cNvGraphicFramePr>
              <a:graphicFrameLocks noChangeAspect="1"/>
            </p:cNvGraphicFramePr>
            <p:nvPr/>
          </p:nvGraphicFramePr>
          <p:xfrm>
            <a:off x="3730626" y="1742386"/>
            <a:ext cx="2889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152280" imgH="203040" progId="Equation.DSMT4">
                    <p:embed/>
                  </p:oleObj>
                </mc:Choice>
                <mc:Fallback>
                  <p:oleObj name="Equation" r:id="rId15" imgW="152280" imgH="203040" progId="Equation.DSMT4">
                    <p:embed/>
                    <p:pic>
                      <p:nvPicPr>
                        <p:cNvPr id="17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0626" y="1742386"/>
                          <a:ext cx="288925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0"/>
            <p:cNvGraphicFramePr>
              <a:graphicFrameLocks noChangeAspect="1"/>
            </p:cNvGraphicFramePr>
            <p:nvPr/>
          </p:nvGraphicFramePr>
          <p:xfrm>
            <a:off x="5087938" y="2280549"/>
            <a:ext cx="265113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152280" imgH="203040" progId="Equation.DSMT4">
                    <p:embed/>
                  </p:oleObj>
                </mc:Choice>
                <mc:Fallback>
                  <p:oleObj name="Equation" r:id="rId17" imgW="152280" imgH="203040" progId="Equation.DSMT4">
                    <p:embed/>
                    <p:pic>
                      <p:nvPicPr>
                        <p:cNvPr id="18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7938" y="2280549"/>
                          <a:ext cx="265113" cy="354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Line 6"/>
            <p:cNvSpPr>
              <a:spLocks noChangeShapeType="1"/>
            </p:cNvSpPr>
            <p:nvPr/>
          </p:nvSpPr>
          <p:spPr bwMode="auto">
            <a:xfrm>
              <a:off x="3090863" y="2247211"/>
              <a:ext cx="1295400" cy="406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 flipV="1">
              <a:off x="3167063" y="1510611"/>
              <a:ext cx="106680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1" name="Object 24"/>
            <p:cNvGraphicFramePr>
              <a:graphicFrameLocks noChangeAspect="1"/>
            </p:cNvGraphicFramePr>
            <p:nvPr/>
          </p:nvGraphicFramePr>
          <p:xfrm>
            <a:off x="4302126" y="2658836"/>
            <a:ext cx="288925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9" imgW="152280" imgH="228600" progId="Equation.DSMT4">
                    <p:embed/>
                  </p:oleObj>
                </mc:Choice>
                <mc:Fallback>
                  <p:oleObj name="Equation" r:id="rId19" imgW="152280" imgH="228600" progId="Equation.DSMT4">
                    <p:embed/>
                    <p:pic>
                      <p:nvPicPr>
                        <p:cNvPr id="21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2126" y="2658836"/>
                          <a:ext cx="288925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5"/>
            <p:cNvGraphicFramePr>
              <a:graphicFrameLocks noChangeAspect="1"/>
            </p:cNvGraphicFramePr>
            <p:nvPr/>
          </p:nvGraphicFramePr>
          <p:xfrm>
            <a:off x="4024313" y="2525024"/>
            <a:ext cx="312738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1" imgW="164880" imgH="228600" progId="Equation.3">
                    <p:embed/>
                  </p:oleObj>
                </mc:Choice>
                <mc:Fallback>
                  <p:oleObj name="Equation" r:id="rId21" imgW="164880" imgH="228600" progId="Equation.3">
                    <p:embed/>
                    <p:pic>
                      <p:nvPicPr>
                        <p:cNvPr id="22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24313" y="2525024"/>
                          <a:ext cx="312738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C29ADCD-ABAA-F26D-024B-D2C2425F3EC7}"/>
                  </a:ext>
                </a:extLst>
              </p:cNvPr>
              <p:cNvSpPr txBox="1"/>
              <p:nvPr/>
            </p:nvSpPr>
            <p:spPr>
              <a:xfrm>
                <a:off x="760145" y="5120300"/>
                <a:ext cx="5960676" cy="7048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i="1" dirty="0">
                    <a:latin typeface="Gill Sans MT Ext Condensed Bold" charset="0"/>
                    <a:ea typeface="Gill Sans MT Ext Condensed Bold" charset="0"/>
                    <a:cs typeface="Gill Sans MT Ext Condensed Bold" charset="0"/>
                  </a:rPr>
                  <a:t> </a:t>
                </a:r>
                <a:r>
                  <a:rPr lang="en-US" sz="2000" i="1" dirty="0">
                    <a:ea typeface="Gill Sans MT Ext Condensed Bold" charset="0"/>
                    <a:cs typeface="Gill Sans MT Ext Condensed Bold" charset="0"/>
                  </a:rPr>
                  <a:t>Cross-section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→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sz="20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</m:e>
                    </m:d>
                    <m:r>
                      <a:rPr lang="en-US" sz="20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+</m:t>
                    </m:r>
                    <m:r>
                      <a:rPr lang="en-US" sz="20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𝑋</m:t>
                    </m:r>
                  </m:oMath>
                </a14:m>
                <a:endParaRPr lang="en-US" sz="2000" i="1" dirty="0">
                  <a:ea typeface="Gill Sans MT Ext Condensed Bold" charset="0"/>
                  <a:cs typeface="Gill Sans MT Ext Condensed Bold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charset="0"/>
                        </a:rPr>
                        <m:t>∝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i="1"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2000" i="1"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a:rPr lang="en-US" sz="2000" i="1">
                          <a:latin typeface="Cambria Math" charset="0"/>
                        </a:rPr>
                        <m:t>+ 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FF0000"/>
                          </a:solidFill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m:rPr>
                          <m:sty m:val="p"/>
                        </m:rPr>
                        <a:rPr lang="en-US" sz="2000">
                          <a:solidFill>
                            <a:srgbClr val="FF0000"/>
                          </a:solidFill>
                          <a:latin typeface="Cambria Math" charset="0"/>
                        </a:rPr>
                        <m:t>cos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C29ADCD-ABAA-F26D-024B-D2C2425F3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145" y="5120300"/>
                <a:ext cx="5960676" cy="704808"/>
              </a:xfrm>
              <a:prstGeom prst="rect">
                <a:avLst/>
              </a:prstGeom>
              <a:blipFill>
                <a:blip r:embed="rId23"/>
                <a:stretch>
                  <a:fillRect l="-2132" t="-8929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4E1A4BFB-C744-4426-52EE-4C0290E66C24}"/>
              </a:ext>
            </a:extLst>
          </p:cNvPr>
          <p:cNvSpPr txBox="1"/>
          <p:nvPr/>
        </p:nvSpPr>
        <p:spPr>
          <a:xfrm>
            <a:off x="7119855" y="5021434"/>
            <a:ext cx="118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Thrust axis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40EE73-6FD5-0BFB-4BE9-5C8C91A60204}"/>
              </a:ext>
            </a:extLst>
          </p:cNvPr>
          <p:cNvCxnSpPr/>
          <p:nvPr/>
        </p:nvCxnSpPr>
        <p:spPr>
          <a:xfrm flipH="1" flipV="1">
            <a:off x="6033066" y="4713221"/>
            <a:ext cx="1087438" cy="49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8A68709-F11A-0A2B-B443-67C0BBE5E1D3}"/>
              </a:ext>
            </a:extLst>
          </p:cNvPr>
          <p:cNvSpPr txBox="1"/>
          <p:nvPr/>
        </p:nvSpPr>
        <p:spPr>
          <a:xfrm>
            <a:off x="6962811" y="2316739"/>
            <a:ext cx="170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Di-hadron plane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9755872-B5A5-F634-495F-4CFEE1E111EA}"/>
              </a:ext>
            </a:extLst>
          </p:cNvPr>
          <p:cNvCxnSpPr/>
          <p:nvPr/>
        </p:nvCxnSpPr>
        <p:spPr>
          <a:xfrm flipH="1">
            <a:off x="6406922" y="2724611"/>
            <a:ext cx="917611" cy="70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583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4EE48-67AB-4F59-89D5-28DEE3073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77564"/>
            <a:ext cx="8464378" cy="487490"/>
          </a:xfrm>
        </p:spPr>
        <p:txBody>
          <a:bodyPr/>
          <a:lstStyle/>
          <a:p>
            <a:r>
              <a:rPr lang="en-US" dirty="0"/>
              <a:t>3D L1 Trigger: Key improvement for low multiplicity events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8AAC5E-218C-061F-3A18-2AD9C84A74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2697" y="1119365"/>
                <a:ext cx="8464378" cy="4993659"/>
              </a:xfrm>
            </p:spPr>
            <p:txBody>
              <a:bodyPr/>
              <a:lstStyle/>
              <a:p>
                <a:r>
                  <a:rPr lang="en-US" dirty="0"/>
                  <a:t>Belle II designed with low multiplicity trigger in mind</a:t>
                </a:r>
              </a:p>
              <a:p>
                <a:r>
                  <a:rPr lang="en-US" dirty="0"/>
                  <a:t>Exclude Bhabha w/o decreasing</a:t>
                </a:r>
                <a:br>
                  <a:rPr lang="en-US" dirty="0"/>
                </a:br>
                <a:r>
                  <a:rPr lang="en-US" dirty="0"/>
                  <a:t> efficiency</a:t>
                </a:r>
              </a:p>
              <a:p>
                <a:endParaRPr lang="en-US" dirty="0"/>
              </a:p>
              <a:p>
                <a:r>
                  <a:rPr lang="en-US" dirty="0"/>
                  <a:t>Enables low multiplicity/dark sector physics</a:t>
                </a:r>
              </a:p>
              <a:p>
                <a:r>
                  <a:rPr lang="en-US" dirty="0"/>
                  <a:t>Pure photon trigger efficiency for ISR events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&gt;99%</m:t>
                    </m:r>
                  </m:oMath>
                </a14:m>
                <a:r>
                  <a:rPr lang="en-US" dirty="0"/>
                  <a:t> for high energy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(determined with orthogonal track trigger)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8AAC5E-218C-061F-3A18-2AD9C84A74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697" y="1119365"/>
                <a:ext cx="8464378" cy="4993659"/>
              </a:xfrm>
              <a:blipFill>
                <a:blip r:embed="rId2"/>
                <a:stretch>
                  <a:fillRect l="-749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303BB-3915-9051-D59E-F5C67536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D96E3-F0A9-2748-0A71-701E40FCA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86" y="3988083"/>
            <a:ext cx="3975100" cy="2565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96A251-A104-C70C-E8E3-8B567DB04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3981" y="3850918"/>
            <a:ext cx="3721100" cy="2908300"/>
          </a:xfrm>
          <a:prstGeom prst="rect">
            <a:avLst/>
          </a:prstGeom>
        </p:spPr>
      </p:pic>
      <p:pic>
        <p:nvPicPr>
          <p:cNvPr id="7" name="Picture 2" descr="Improved Bhabha cross section at LEP and the number of light neutrino  species - CERN Document Server">
            <a:extLst>
              <a:ext uri="{FF2B5EF4-FFF2-40B4-BE49-F238E27FC236}">
                <a16:creationId xmlns:a16="http://schemas.microsoft.com/office/drawing/2014/main" id="{430C20E3-4CEE-BB25-5F3E-C0BA7C692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247" y="1563495"/>
            <a:ext cx="2478616" cy="136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6262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08E9-B227-8E7E-FD70-362692D5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F0F05-DA63-3AE1-EE71-A845F219B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8595C-CD70-1B88-EC5B-0DBA2125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D8757892-DCEB-2B3D-E659-2EA78AD8B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47" y="1354138"/>
            <a:ext cx="6980793" cy="499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43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08E9-B227-8E7E-FD70-362692D57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8595C-CD70-1B88-EC5B-0DBA2125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2200-D504-963C-0918-CD4D0DCCA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384" y="1426890"/>
            <a:ext cx="4241718" cy="330661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2DC8B43-2850-301E-A45F-2F468B834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36088" y="6145187"/>
            <a:ext cx="8464378" cy="4993659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9F5196B-DA58-D429-0E1F-5E76731D2FDF}"/>
              </a:ext>
            </a:extLst>
          </p:cNvPr>
          <p:cNvGrpSpPr/>
          <p:nvPr/>
        </p:nvGrpSpPr>
        <p:grpSpPr>
          <a:xfrm>
            <a:off x="-264090" y="1250950"/>
            <a:ext cx="2295022" cy="4994275"/>
            <a:chOff x="2353982" y="796085"/>
            <a:chExt cx="2295022" cy="4994275"/>
          </a:xfrm>
        </p:grpSpPr>
        <p:pic>
          <p:nvPicPr>
            <p:cNvPr id="10" name="Content Placeholder 6">
              <a:extLst>
                <a:ext uri="{FF2B5EF4-FFF2-40B4-BE49-F238E27FC236}">
                  <a16:creationId xmlns:a16="http://schemas.microsoft.com/office/drawing/2014/main" id="{217BDB4C-515B-CC6B-CA61-FEB55A5608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6799" r="551" b="28635"/>
            <a:stretch/>
          </p:blipFill>
          <p:spPr>
            <a:xfrm>
              <a:off x="4464107" y="796085"/>
              <a:ext cx="184897" cy="3564160"/>
            </a:xfrm>
            <a:prstGeom prst="rect">
              <a:avLst/>
            </a:prstGeom>
          </p:spPr>
        </p:pic>
        <p:pic>
          <p:nvPicPr>
            <p:cNvPr id="11" name="Content Placeholder 6">
              <a:extLst>
                <a:ext uri="{FF2B5EF4-FFF2-40B4-BE49-F238E27FC236}">
                  <a16:creationId xmlns:a16="http://schemas.microsoft.com/office/drawing/2014/main" id="{F7FEB540-8942-A1EF-2863-6537AF112B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92080"/>
            <a:stretch/>
          </p:blipFill>
          <p:spPr>
            <a:xfrm>
              <a:off x="2353982" y="796085"/>
              <a:ext cx="552847" cy="4994275"/>
            </a:xfrm>
            <a:prstGeom prst="rect">
              <a:avLst/>
            </a:prstGeom>
          </p:spPr>
        </p:pic>
        <p:pic>
          <p:nvPicPr>
            <p:cNvPr id="12" name="Content Placeholder 6">
              <a:extLst>
                <a:ext uri="{FF2B5EF4-FFF2-40B4-BE49-F238E27FC236}">
                  <a16:creationId xmlns:a16="http://schemas.microsoft.com/office/drawing/2014/main" id="{D594D9BC-78DD-786E-8060-6941752D0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980" r="47407"/>
            <a:stretch/>
          </p:blipFill>
          <p:spPr>
            <a:xfrm>
              <a:off x="2906829" y="796085"/>
              <a:ext cx="1578544" cy="4994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23240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89B62-7445-EF4D-9599-930BBF31C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Transverse momentum dependence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3053C1-64AB-7940-BD21-1A1006C837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5195" y="1354089"/>
                <a:ext cx="8808334" cy="499365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Goal: Extract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Several ways to be 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Vs thrust  or jet direction </a:t>
                </a:r>
                <a:r>
                  <a:rPr lang="en-US" dirty="0">
                    <a:sym typeface="Wingdings" pitchFamily="2" charset="2"/>
                  </a:rPr>
                  <a:t> Have to relate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Relative in back-to-back </a:t>
                </a:r>
                <a:r>
                  <a:rPr lang="en-US" dirty="0" err="1"/>
                  <a:t>hadrons</a:t>
                </a:r>
                <a:r>
                  <a:rPr lang="en-US" dirty="0" err="1">
                    <a:sym typeface="Wingdings" pitchFamily="2" charset="2"/>
                  </a:rPr>
                  <a:t>sensitive</a:t>
                </a:r>
                <a:r>
                  <a:rPr lang="en-US" dirty="0">
                    <a:sym typeface="Wingdings" pitchFamily="2" charset="2"/>
                  </a:rPr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𝐷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𝑇𝑡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⊗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3053C1-64AB-7940-BD21-1A1006C837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195" y="1354089"/>
                <a:ext cx="8808334" cy="4993659"/>
              </a:xfrm>
              <a:blipFill>
                <a:blip r:embed="rId2"/>
                <a:stretch>
                  <a:fillRect l="-72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46FFF-B69C-FC4F-B5F0-63BE866D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44E5-258D-FB4E-B156-FB3883A9F910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10" descr="C:\Users\rcseidl\Documents\BELLE\ulispov\projects\belle_twohadron_kt.png">
            <a:extLst>
              <a:ext uri="{FF2B5EF4-FFF2-40B4-BE49-F238E27FC236}">
                <a16:creationId xmlns:a16="http://schemas.microsoft.com/office/drawing/2014/main" id="{592EAE4A-CD6E-D640-A75C-4D8532679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29" y="3428999"/>
            <a:ext cx="3437681" cy="2578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rcseidl\Documents\BELLE\ulispov\projects\belle_onehadron_thrust.png">
            <a:extLst>
              <a:ext uri="{FF2B5EF4-FFF2-40B4-BE49-F238E27FC236}">
                <a16:creationId xmlns:a16="http://schemas.microsoft.com/office/drawing/2014/main" id="{8AFE01A7-3AB9-C842-B0AE-CC3E9795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54" y="3429000"/>
            <a:ext cx="3437681" cy="2578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5601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4E04-76E6-4503-FC3F-D9D52360C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2B567-8558-7C4B-B8A6-FA5EDD7F5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80C63-1B75-CE21-E028-D57640546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E7861C-2DCB-3CB9-E21A-33C7F9A63428}"/>
              </a:ext>
            </a:extLst>
          </p:cNvPr>
          <p:cNvSpPr txBox="1"/>
          <p:nvPr/>
        </p:nvSpPr>
        <p:spPr>
          <a:xfrm>
            <a:off x="484495" y="577599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JHEP</a:t>
            </a:r>
            <a:r>
              <a:rPr lang="en-US" dirty="0"/>
              <a:t> 03 (2023) 171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E2608D-49AC-8671-AC90-AA2263300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472" y="2080995"/>
            <a:ext cx="6151728" cy="36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5CBF26-96B1-0480-77A4-182E7A294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34" y="1116685"/>
            <a:ext cx="41783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4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75717-B518-594E-9721-759F7FC15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Transverse momentum distributions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3AF10E-9CA2-0C4F-862B-BC6B7C74B9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0.85&lt; Thrust T &lt; 0.9</a:t>
                </a:r>
              </a:p>
              <a:p>
                <a:pPr lvl="1"/>
                <a:r>
                  <a:rPr lang="en-US" dirty="0"/>
                  <a:t>Transverse momenta mostly Gaussian</a:t>
                </a:r>
              </a:p>
              <a:p>
                <a:pPr lvl="1"/>
                <a:r>
                  <a:rPr lang="en-US" dirty="0"/>
                  <a:t>Possible deviations for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h𝑇</m:t>
                        </m:r>
                      </m:sub>
                    </m:sSub>
                  </m:oMath>
                </a14:m>
                <a:r>
                  <a:rPr lang="en-US" dirty="0"/>
                  <a:t> tails, but also large uncertainties</a:t>
                </a:r>
              </a:p>
              <a:p>
                <a:pPr marL="457200" lvl="1" indent="0">
                  <a:buNone/>
                </a:pPr>
                <a:r>
                  <a:rPr lang="en-US" dirty="0">
                    <a:sym typeface="Wingdings" pitchFamily="2" charset="2"/>
                  </a:rPr>
                  <a:t>TMD evolution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3AF10E-9CA2-0C4F-862B-BC6B7C74B9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7322C-242F-B34B-B306-6F7EE7C1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3A73-F0F8-684D-ABAC-542F71349C39}" type="slidenum">
              <a:rPr lang="en-US" smtClean="0"/>
              <a:t>47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3E458C25-D428-BA43-B8EE-3B7E36751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742845" y="2007623"/>
            <a:ext cx="3192062" cy="4945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D73943-EA45-7746-97F3-5F2ED7BB7657}"/>
              </a:ext>
            </a:extLst>
          </p:cNvPr>
          <p:cNvSpPr txBox="1"/>
          <p:nvPr/>
        </p:nvSpPr>
        <p:spPr>
          <a:xfrm>
            <a:off x="748145" y="6347748"/>
            <a:ext cx="3165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Phys.Rev.D</a:t>
            </a:r>
            <a:r>
              <a:rPr lang="en-US" dirty="0"/>
              <a:t> 99 (2019) 11, 112006</a:t>
            </a:r>
          </a:p>
          <a:p>
            <a:endParaRPr lang="en-US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B31E9530-4D95-B44A-0B9B-5924FE5A5D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639" y="2950750"/>
            <a:ext cx="3101975" cy="23264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079A3C-2689-BAAB-9C74-003B8D4AB07B}"/>
                  </a:ext>
                </a:extLst>
              </p:cNvPr>
              <p:cNvSpPr txBox="1"/>
              <p:nvPr/>
            </p:nvSpPr>
            <p:spPr>
              <a:xfrm>
                <a:off x="7697857" y="4315102"/>
                <a:ext cx="478464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h𝑇</m:t>
                          </m:r>
                        </m:sub>
                      </m:sSub>
                    </m:oMath>
                  </m:oMathPara>
                </a14:m>
                <a:endParaRPr lang="en-US" sz="135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079A3C-2689-BAAB-9C74-003B8D4AB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857" y="4315102"/>
                <a:ext cx="478464" cy="3000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0F50AD-BA19-4B93-804E-74739981A56A}"/>
                  </a:ext>
                </a:extLst>
              </p:cNvPr>
              <p:cNvSpPr txBox="1"/>
              <p:nvPr/>
            </p:nvSpPr>
            <p:spPr>
              <a:xfrm>
                <a:off x="7335079" y="3826406"/>
                <a:ext cx="400879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en-US" sz="135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0F50AD-BA19-4B93-804E-74739981A5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079" y="3826406"/>
                <a:ext cx="400879" cy="300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D1CB0CD-BF27-F24F-17F6-824E42D1CD3D}"/>
                  </a:ext>
                </a:extLst>
              </p:cNvPr>
              <p:cNvSpPr txBox="1"/>
              <p:nvPr/>
            </p:nvSpPr>
            <p:spPr>
              <a:xfrm>
                <a:off x="6865087" y="3450399"/>
                <a:ext cx="417550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D1CB0CD-BF27-F24F-17F6-824E42D1C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087" y="3450399"/>
                <a:ext cx="417550" cy="300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26F18E-F6BA-D6C0-50BE-EBEF5FAC714B}"/>
                  </a:ext>
                </a:extLst>
              </p:cNvPr>
              <p:cNvSpPr txBox="1"/>
              <p:nvPr/>
            </p:nvSpPr>
            <p:spPr>
              <a:xfrm>
                <a:off x="6840913" y="4373676"/>
                <a:ext cx="417550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26F18E-F6BA-D6C0-50BE-EBEF5FAC7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913" y="4373676"/>
                <a:ext cx="417550" cy="3000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7C78E8-1267-2D97-2A52-68DE5110F9D7}"/>
                  </a:ext>
                </a:extLst>
              </p:cNvPr>
              <p:cNvSpPr txBox="1"/>
              <p:nvPr/>
            </p:nvSpPr>
            <p:spPr>
              <a:xfrm>
                <a:off x="5698639" y="3687907"/>
                <a:ext cx="112056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𝑇h𝑟𝑢𝑠𝑡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𝑎𝑥𝑖𝑠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7C78E8-1267-2D97-2A52-68DE5110F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639" y="3687907"/>
                <a:ext cx="1120563" cy="300082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hape 411">
            <a:extLst>
              <a:ext uri="{FF2B5EF4-FFF2-40B4-BE49-F238E27FC236}">
                <a16:creationId xmlns:a16="http://schemas.microsoft.com/office/drawing/2014/main" id="{04A6E120-DCD7-B87E-ADC7-DAE06B165F7B}"/>
              </a:ext>
            </a:extLst>
          </p:cNvPr>
          <p:cNvSpPr/>
          <p:nvPr/>
        </p:nvSpPr>
        <p:spPr>
          <a:xfrm>
            <a:off x="7568020" y="5751337"/>
            <a:ext cx="350657" cy="248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1265" dirty="0"/>
              <a:t>T∼1</a:t>
            </a:r>
          </a:p>
        </p:txBody>
      </p:sp>
      <p:pic>
        <p:nvPicPr>
          <p:cNvPr id="16" name="pasted-image.pdf">
            <a:extLst>
              <a:ext uri="{FF2B5EF4-FFF2-40B4-BE49-F238E27FC236}">
                <a16:creationId xmlns:a16="http://schemas.microsoft.com/office/drawing/2014/main" id="{686CB95B-6831-176C-7311-DC2B085C513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9204"/>
          <a:stretch/>
        </p:blipFill>
        <p:spPr>
          <a:xfrm>
            <a:off x="6613352" y="5207138"/>
            <a:ext cx="927324" cy="13865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71624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DF788-1714-1B18-8498-FE854302D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F6B464FD-AFFF-DE7C-2536-A9E6687CC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66" y="1876552"/>
            <a:ext cx="7475150" cy="38313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813B90-310F-8D19-4C02-603AA040E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Belle II Detector @ </a:t>
            </a:r>
            <a:r>
              <a:rPr lang="en-US" dirty="0" err="1"/>
              <a:t>SuperKEKB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390CC-21FB-CFD5-DA60-88ED06F0B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Large acceptance with good vertexing, PID, and tracking</a:t>
            </a:r>
          </a:p>
          <a:p>
            <a:endParaRPr lang="en-US" sz="165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C33B69D-BA0D-81FE-82E5-99B2628B4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A8CE-4878-254C-9288-3244DE0733CE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F246C4-526B-B555-5402-E438B34EF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7276" y="3715757"/>
            <a:ext cx="2129259" cy="139419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C6203B9-D5EA-D943-1284-0EC51E55FB2B}"/>
              </a:ext>
            </a:extLst>
          </p:cNvPr>
          <p:cNvSpPr txBox="1"/>
          <p:nvPr/>
        </p:nvSpPr>
        <p:spPr>
          <a:xfrm>
            <a:off x="6046766" y="1572997"/>
            <a:ext cx="287976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KEK Report 2010-1 [arXiv:1011.0352]</a:t>
            </a:r>
            <a:endParaRPr lang="en-US" sz="135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13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D8459-05C4-9AA5-4C5A-BF90E517B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66507"/>
            <a:ext cx="8835081" cy="48749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Opportunities for Precision QCD studies with the Belle II dataset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9E53B-7C3F-2DDE-2F79-26D17F31AE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432FF"/>
                    </a:solidFill>
                  </a:rPr>
                  <a:t> </a:t>
                </a:r>
                <a:endParaRPr lang="en-US" dirty="0"/>
              </a:p>
              <a:p>
                <a:r>
                  <a:rPr lang="en-US" dirty="0">
                    <a:solidFill>
                      <a:srgbClr val="00B050"/>
                    </a:solidFill>
                  </a:rPr>
                  <a:t>Hadronization Studies and Entanglement in Hadronization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High statistics </a:t>
                </a:r>
                <a:r>
                  <a:rPr lang="en-US" dirty="0">
                    <a:solidFill>
                      <a:srgbClr val="00B050"/>
                    </a:solidFill>
                    <a:sym typeface="Wingdings" pitchFamily="2" charset="2"/>
                  </a:rPr>
                  <a:t> </a:t>
                </a:r>
                <a:r>
                  <a:rPr lang="en-US" dirty="0">
                    <a:solidFill>
                      <a:srgbClr val="00B050"/>
                    </a:solidFill>
                  </a:rPr>
                  <a:t>Complex final states</a:t>
                </a:r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Input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𝑔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−2</m:t>
                    </m:r>
                  </m:oMath>
                </a14:m>
                <a:endParaRPr lang="en-US" b="0" dirty="0">
                  <a:solidFill>
                    <a:srgbClr val="FF0000"/>
                  </a:solidFill>
                  <a:sym typeface="Wingdings" pitchFamily="2" charset="2"/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New Low Multiplicity trigger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Precision measurements</a:t>
                </a:r>
                <a:endParaRPr lang="en-US" b="0" dirty="0"/>
              </a:p>
              <a:p>
                <a:r>
                  <a:rPr lang="en-US" dirty="0"/>
                  <a:t>….</a:t>
                </a:r>
                <a:endParaRPr lang="en-US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9E53B-7C3F-2DDE-2F79-26D17F31AE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0CD91-F142-E61E-E214-E14F339F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8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5A9C-77EF-C019-BF76-4835FDD06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61" y="265984"/>
            <a:ext cx="8881303" cy="487490"/>
          </a:xfrm>
        </p:spPr>
        <p:txBody>
          <a:bodyPr/>
          <a:lstStyle/>
          <a:p>
            <a:r>
              <a:rPr lang="en-US" sz="2600" dirty="0"/>
              <a:t>Examples: Single/Di-hadron Multiplicities, Polarization and back-to-back Correlations to access Fragmentation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E7B25E-1C02-59AA-7195-F85D61645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805CEB-322E-9269-905A-E58AA3D43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844" y="1112879"/>
            <a:ext cx="5280156" cy="24975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56A648-FC4D-230D-F05D-535D8DE5640A}"/>
              </a:ext>
            </a:extLst>
          </p:cNvPr>
          <p:cNvSpPr txBox="1"/>
          <p:nvPr/>
        </p:nvSpPr>
        <p:spPr>
          <a:xfrm>
            <a:off x="5058170" y="3540630"/>
            <a:ext cx="3802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Belle: </a:t>
            </a:r>
            <a:r>
              <a:rPr lang="en-US" i="1" dirty="0" err="1"/>
              <a:t>Phys.Rev.D</a:t>
            </a:r>
            <a:r>
              <a:rPr lang="en-US" dirty="0"/>
              <a:t> 111 (2025) 5, 052003</a:t>
            </a:r>
          </a:p>
          <a:p>
            <a:endParaRPr lang="en-US" dirty="0"/>
          </a:p>
        </p:txBody>
      </p:sp>
      <p:pic>
        <p:nvPicPr>
          <p:cNvPr id="7" name="Picture 6" descr="A diagram of a rectangular object with a straight line and arrows&#10;&#10;Description automatically generated with medium confidence">
            <a:extLst>
              <a:ext uri="{FF2B5EF4-FFF2-40B4-BE49-F238E27FC236}">
                <a16:creationId xmlns:a16="http://schemas.microsoft.com/office/drawing/2014/main" id="{587CABD5-A914-41B5-C317-AF16F622E3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62" t="19218"/>
          <a:stretch/>
        </p:blipFill>
        <p:spPr>
          <a:xfrm>
            <a:off x="590799" y="3435742"/>
            <a:ext cx="2820264" cy="1182864"/>
          </a:xfrm>
          <a:prstGeom prst="rect">
            <a:avLst/>
          </a:prstGeom>
        </p:spPr>
      </p:pic>
      <p:pic>
        <p:nvPicPr>
          <p:cNvPr id="8" name="Picture 7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981F2F02-FFF6-8142-52B4-EED4E99ABF3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b="74707"/>
          <a:stretch/>
        </p:blipFill>
        <p:spPr>
          <a:xfrm>
            <a:off x="4542630" y="3916160"/>
            <a:ext cx="4070838" cy="18805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A0DF45-F4F8-76FE-FA67-900A883DC41C}"/>
                  </a:ext>
                </a:extLst>
              </p:cNvPr>
              <p:cNvSpPr txBox="1"/>
              <p:nvPr/>
            </p:nvSpPr>
            <p:spPr>
              <a:xfrm>
                <a:off x="5145430" y="3991622"/>
                <a:ext cx="36001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1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𝚲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A0DF45-F4F8-76FE-FA67-900A883DC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430" y="3991622"/>
                <a:ext cx="360010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9" descr="C:\Users\rcseidl\Documents\BELLE\ulispov\projects\belle_onehadron_thrust.png">
            <a:extLst>
              <a:ext uri="{FF2B5EF4-FFF2-40B4-BE49-F238E27FC236}">
                <a16:creationId xmlns:a16="http://schemas.microsoft.com/office/drawing/2014/main" id="{F2EC4C00-16D7-A4E4-03D4-BF6D58949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03" y="1195110"/>
            <a:ext cx="2438970" cy="182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89003E-AE43-9329-26BF-53ABD3989D8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282" y="2780521"/>
            <a:ext cx="1201143" cy="24342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59A43C2-0788-C117-BE2B-321DB0586703}"/>
              </a:ext>
            </a:extLst>
          </p:cNvPr>
          <p:cNvGrpSpPr/>
          <p:nvPr/>
        </p:nvGrpSpPr>
        <p:grpSpPr>
          <a:xfrm>
            <a:off x="4772243" y="5814410"/>
            <a:ext cx="4374114" cy="989432"/>
            <a:chOff x="739043" y="2922231"/>
            <a:chExt cx="8023957" cy="208645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06B73A4-F678-9C1F-B333-6D1FC63760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231" b="34486"/>
            <a:stretch/>
          </p:blipFill>
          <p:spPr>
            <a:xfrm>
              <a:off x="739043" y="2922231"/>
              <a:ext cx="8023957" cy="186944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EC40F60-F532-5DAB-B327-33643B4B6F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22" r="31860" b="-940"/>
            <a:stretch/>
          </p:blipFill>
          <p:spPr>
            <a:xfrm>
              <a:off x="740778" y="4631488"/>
              <a:ext cx="5467517" cy="3772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B9E4FB-8632-7114-BD76-558D03E18A84}"/>
              </a:ext>
            </a:extLst>
          </p:cNvPr>
          <p:cNvGrpSpPr/>
          <p:nvPr/>
        </p:nvGrpSpPr>
        <p:grpSpPr>
          <a:xfrm>
            <a:off x="614233" y="4856429"/>
            <a:ext cx="2508986" cy="1608076"/>
            <a:chOff x="-1119920" y="4899444"/>
            <a:chExt cx="3558779" cy="2241622"/>
          </a:xfrm>
        </p:grpSpPr>
        <p:pic>
          <p:nvPicPr>
            <p:cNvPr id="16" name="Picture 14" descr="belle_iffangles_new.bmp">
              <a:extLst>
                <a:ext uri="{FF2B5EF4-FFF2-40B4-BE49-F238E27FC236}">
                  <a16:creationId xmlns:a16="http://schemas.microsoft.com/office/drawing/2014/main" id="{840E7458-2F15-BDC9-2176-70403D800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" t="8782"/>
            <a:stretch/>
          </p:blipFill>
          <p:spPr bwMode="auto">
            <a:xfrm>
              <a:off x="-1119920" y="4899444"/>
              <a:ext cx="3558779" cy="2241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6">
              <a:extLst>
                <a:ext uri="{FF2B5EF4-FFF2-40B4-BE49-F238E27FC236}">
                  <a16:creationId xmlns:a16="http://schemas.microsoft.com/office/drawing/2014/main" id="{CEBD7CC9-3591-4FDB-7F86-A629A7D0B1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19919" y="5009548"/>
              <a:ext cx="742950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sz="1500" dirty="0">
                  <a:latin typeface="Symbol" pitchFamily="18" charset="2"/>
                </a:rPr>
                <a:t>j</a:t>
              </a:r>
              <a:r>
                <a:rPr lang="en-US" sz="1500" baseline="-25000" dirty="0"/>
                <a:t>R2</a:t>
              </a:r>
              <a:r>
                <a:rPr lang="en-US" altLang="ja-JP" sz="1500" dirty="0">
                  <a:latin typeface="Symbol" pitchFamily="18" charset="2"/>
                  <a:ea typeface="ＭＳ Ｐゴシック" pitchFamily="34" charset="-128"/>
                </a:rPr>
                <a:t>-p</a:t>
              </a:r>
              <a:endParaRPr lang="en-US" sz="1500" dirty="0">
                <a:latin typeface="Symbol" pitchFamily="18" charset="2"/>
              </a:endParaRPr>
            </a:p>
          </p:txBody>
        </p:sp>
        <p:sp>
          <p:nvSpPr>
            <p:cNvPr id="18" name="Text Box 7">
              <a:extLst>
                <a:ext uri="{FF2B5EF4-FFF2-40B4-BE49-F238E27FC236}">
                  <a16:creationId xmlns:a16="http://schemas.microsoft.com/office/drawing/2014/main" id="{04B4369F-D7B6-EDB6-FFEE-499A40A09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8981" y="6352177"/>
              <a:ext cx="685800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altLang="ja-JP" sz="1500" dirty="0">
                  <a:latin typeface="Symbol" pitchFamily="18" charset="2"/>
                  <a:ea typeface="ＭＳ Ｐゴシック" pitchFamily="34" charset="-128"/>
                </a:rPr>
                <a:t>p-</a:t>
              </a:r>
              <a:r>
                <a:rPr lang="en-US" sz="1500" dirty="0">
                  <a:latin typeface="Symbol" pitchFamily="18" charset="2"/>
                </a:rPr>
                <a:t>j</a:t>
              </a:r>
              <a:r>
                <a:rPr lang="en-US" sz="1500" baseline="-25000" dirty="0"/>
                <a:t>R1</a:t>
              </a:r>
              <a:endParaRPr lang="en-US" sz="1500" dirty="0">
                <a:latin typeface="Symbol" pitchFamily="18" charset="2"/>
              </a:endParaRPr>
            </a:p>
          </p:txBody>
        </p:sp>
        <p:graphicFrame>
          <p:nvGraphicFramePr>
            <p:cNvPr id="19" name="Object 8">
              <a:extLst>
                <a:ext uri="{FF2B5EF4-FFF2-40B4-BE49-F238E27FC236}">
                  <a16:creationId xmlns:a16="http://schemas.microsoft.com/office/drawing/2014/main" id="{55626CF6-184C-FF5E-1527-A7DA4B7BBAD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0504928"/>
                </p:ext>
              </p:extLst>
            </p:nvPr>
          </p:nvGraphicFramePr>
          <p:xfrm>
            <a:off x="1363726" y="5604860"/>
            <a:ext cx="259556" cy="290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203040" imgH="253800" progId="Equation.3">
                    <p:embed/>
                  </p:oleObj>
                </mc:Choice>
                <mc:Fallback>
                  <p:oleObj name="Equation" r:id="rId11" imgW="203040" imgH="253800" progId="Equation.3">
                    <p:embed/>
                    <p:pic>
                      <p:nvPicPr>
                        <p:cNvPr id="8" name="Object 8">
                          <a:extLst>
                            <a:ext uri="{FF2B5EF4-FFF2-40B4-BE49-F238E27FC236}">
                              <a16:creationId xmlns:a16="http://schemas.microsoft.com/office/drawing/2014/main" id="{FE55CFCA-8B95-F6C0-7FBC-DA18DA49636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3726" y="5604860"/>
                          <a:ext cx="259556" cy="2901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9">
              <a:extLst>
                <a:ext uri="{FF2B5EF4-FFF2-40B4-BE49-F238E27FC236}">
                  <a16:creationId xmlns:a16="http://schemas.microsoft.com/office/drawing/2014/main" id="{495B6FB7-610E-38F7-B8B4-6B20C82DF1F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0339279"/>
                </p:ext>
              </p:extLst>
            </p:nvPr>
          </p:nvGraphicFramePr>
          <p:xfrm>
            <a:off x="1108930" y="6176360"/>
            <a:ext cx="291704" cy="290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228600" imgH="253800" progId="Equation.3">
                    <p:embed/>
                  </p:oleObj>
                </mc:Choice>
                <mc:Fallback>
                  <p:oleObj name="Equation" r:id="rId13" imgW="228600" imgH="253800" progId="Equation.3">
                    <p:embed/>
                    <p:pic>
                      <p:nvPicPr>
                        <p:cNvPr id="9" name="Object 9">
                          <a:extLst>
                            <a:ext uri="{FF2B5EF4-FFF2-40B4-BE49-F238E27FC236}">
                              <a16:creationId xmlns:a16="http://schemas.microsoft.com/office/drawing/2014/main" id="{14BA48F7-D5ED-3456-5441-218ED51720E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8930" y="6176360"/>
                          <a:ext cx="291704" cy="29011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1" name="Object 10">
            <a:extLst>
              <a:ext uri="{FF2B5EF4-FFF2-40B4-BE49-F238E27FC236}">
                <a16:creationId xmlns:a16="http://schemas.microsoft.com/office/drawing/2014/main" id="{A72626C1-46A0-E7A1-8CD9-2EA45BBB5B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351913"/>
              </p:ext>
            </p:extLst>
          </p:nvPr>
        </p:nvGraphicFramePr>
        <p:xfrm>
          <a:off x="1851882" y="5814410"/>
          <a:ext cx="713185" cy="290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558720" imgH="253800" progId="Equation.3">
                  <p:embed/>
                </p:oleObj>
              </mc:Choice>
              <mc:Fallback>
                <p:oleObj name="Equation" r:id="rId15" imgW="558720" imgH="253800" progId="Equation.3">
                  <p:embed/>
                  <p:pic>
                    <p:nvPicPr>
                      <p:cNvPr id="10" name="Object 10">
                        <a:extLst>
                          <a:ext uri="{FF2B5EF4-FFF2-40B4-BE49-F238E27FC236}">
                            <a16:creationId xmlns:a16="http://schemas.microsoft.com/office/drawing/2014/main" id="{7857ED14-6DD8-C020-B8C0-DE52D33EC6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1882" y="5814410"/>
                        <a:ext cx="713185" cy="290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AC0A947-8B10-76BB-9588-D886DC210B0B}"/>
                  </a:ext>
                </a:extLst>
              </p:cNvPr>
              <p:cNvSpPr txBox="1"/>
              <p:nvPr/>
            </p:nvSpPr>
            <p:spPr>
              <a:xfrm>
                <a:off x="0" y="6310446"/>
                <a:ext cx="4470507" cy="5285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500" i="1" dirty="0">
                    <a:latin typeface="Gill Sans MT Ext Condensed Bold" charset="0"/>
                    <a:ea typeface="Gill Sans MT Ext Condensed Bold" charset="0"/>
                    <a:cs typeface="Gill Sans MT Ext Condensed Bold" charset="0"/>
                  </a:rPr>
                  <a:t> </a:t>
                </a:r>
                <a:r>
                  <a:rPr lang="en-US" sz="1500" i="1" dirty="0">
                    <a:ea typeface="Gill Sans MT Ext Condensed Bold" charset="0"/>
                    <a:cs typeface="Gill Sans MT Ext Condensed Bold" charset="0"/>
                  </a:rPr>
                  <a:t>Cross-section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𝑒</m:t>
                        </m:r>
                      </m:e>
                      <m:sup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−</m:t>
                        </m:r>
                      </m:sup>
                    </m:sSup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→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sSubPr>
                          <m:e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500" i="1">
                                <a:latin typeface="Cambria Math" charset="0"/>
                                <a:ea typeface="Gill Sans MT Ext Condensed Bold" charset="0"/>
                                <a:cs typeface="Gill Sans MT Ext Condensed Bold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  <a:ea typeface="Gill Sans MT Ext Condensed Bold" charset="0"/>
                            <a:cs typeface="Gill Sans MT Ext Condensed Bold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sz="1500" i="1">
                                <a:latin typeface="Cambria Math" panose="02040503050406030204" pitchFamily="18" charset="0"/>
                                <a:ea typeface="Gill Sans MT Ext Condensed Bold" charset="0"/>
                                <a:cs typeface="Gill Sans MT Ext Condensed Bold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charset="0"/>
                                    <a:ea typeface="Gill Sans MT Ext Condensed Bold" charset="0"/>
                                    <a:cs typeface="Gill Sans MT Ext Condensed Bold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en-US" sz="1500" i="1">
                            <a:latin typeface="Cambria Math" charset="0"/>
                            <a:ea typeface="Gill Sans MT Ext Condensed Bold" charset="0"/>
                            <a:cs typeface="Gill Sans MT Ext Condensed Bold" charset="0"/>
                          </a:rPr>
                          <m:t> </m:t>
                        </m:r>
                      </m:e>
                    </m:d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+</m:t>
                    </m:r>
                    <m:r>
                      <a:rPr lang="en-US" sz="1500" i="1">
                        <a:latin typeface="Cambria Math" charset="0"/>
                        <a:ea typeface="Gill Sans MT Ext Condensed Bold" charset="0"/>
                        <a:cs typeface="Gill Sans MT Ext Condensed Bold" charset="0"/>
                      </a:rPr>
                      <m:t>𝑋</m:t>
                    </m:r>
                  </m:oMath>
                </a14:m>
                <a:endParaRPr lang="en-US" sz="1500" i="1" dirty="0">
                  <a:ea typeface="Gill Sans MT Ext Condensed Bold" charset="0"/>
                  <a:cs typeface="Gill Sans MT Ext Condensed Bold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 charset="0"/>
                        </a:rPr>
                        <m:t>∝</m:t>
                      </m:r>
                      <m:sSubSup>
                        <m:sSubSup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i="1">
                              <a:latin typeface="Cambria Math" charset="0"/>
                            </a:rPr>
                            <m:t>𝐷</m:t>
                          </m:r>
                        </m:e>
                        <m:sub>
                          <m:r>
                            <a:rPr lang="en-US" sz="1500" i="1"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i="1"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1500" i="1"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latin typeface="Cambria Math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500" i="1"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a:rPr lang="en-US" sz="1500" i="1">
                          <a:latin typeface="Cambria Math" charset="0"/>
                        </a:rPr>
                        <m:t>+ </m:t>
                      </m:r>
                      <m:sSubSup>
                        <m:sSubSupPr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𝐻</m:t>
                          </m:r>
                        </m:e>
                        <m:sub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⊥</m:t>
                          </m:r>
                        </m:sup>
                      </m:sSubSup>
                      <m:r>
                        <a:rPr lang="en-US" sz="1500" i="1">
                          <a:solidFill>
                            <a:srgbClr val="FF0000"/>
                          </a:solidFill>
                          <a:latin typeface="Cambria Math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⊥</m:t>
                              </m:r>
                            </m:sup>
                          </m:sSubSup>
                        </m:e>
                      </m:acc>
                      <m:r>
                        <m:rPr>
                          <m:sty m:val="p"/>
                        </m:rPr>
                        <a:rPr lang="en-US" sz="1500">
                          <a:solidFill>
                            <a:srgbClr val="FF0000"/>
                          </a:solidFill>
                          <a:latin typeface="Cambria Math" charset="0"/>
                        </a:rPr>
                        <m:t>cos</m:t>
                      </m:r>
                      <m:d>
                        <m:dPr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5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5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5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AC0A947-8B10-76BB-9588-D886DC210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10446"/>
                <a:ext cx="4470507" cy="528543"/>
              </a:xfrm>
              <a:prstGeom prst="rect">
                <a:avLst/>
              </a:prstGeom>
              <a:blipFill>
                <a:blip r:embed="rId17"/>
                <a:stretch>
                  <a:fillRect l="-1989" t="-6977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189775CC-EFF6-E65F-BE0A-F5C1974E7AB1}"/>
              </a:ext>
            </a:extLst>
          </p:cNvPr>
          <p:cNvSpPr txBox="1"/>
          <p:nvPr/>
        </p:nvSpPr>
        <p:spPr>
          <a:xfrm>
            <a:off x="5566806" y="6215957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PRL</a:t>
            </a:r>
            <a:r>
              <a:rPr lang="en-US" sz="1400" b="1" dirty="0">
                <a:solidFill>
                  <a:srgbClr val="FF0000"/>
                </a:solidFill>
              </a:rPr>
              <a:t> 107, </a:t>
            </a:r>
            <a:r>
              <a:rPr lang="en-US" sz="1400" dirty="0">
                <a:solidFill>
                  <a:srgbClr val="FF0000"/>
                </a:solidFill>
              </a:rPr>
              <a:t>072004(2011)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7841CF-EAF6-0866-D368-FC54E2A61792}"/>
              </a:ext>
            </a:extLst>
          </p:cNvPr>
          <p:cNvSpPr txBox="1"/>
          <p:nvPr/>
        </p:nvSpPr>
        <p:spPr>
          <a:xfrm>
            <a:off x="5830388" y="5127980"/>
            <a:ext cx="322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8"/>
              </a:rPr>
              <a:t>Phys. Rev. Lett. 122, 042001 (2019)</a:t>
            </a:r>
            <a:endParaRPr lang="en-US" sz="16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59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93474-34C1-AF7D-2FCF-5A04C0C17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66507"/>
            <a:ext cx="8835081" cy="487490"/>
          </a:xfrm>
        </p:spPr>
        <p:txBody>
          <a:bodyPr/>
          <a:lstStyle/>
          <a:p>
            <a:r>
              <a:rPr lang="en-US" dirty="0"/>
              <a:t>Planned Input Nonperturbative Hadronization Frameworks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9304C2-47EF-0B19-D0F2-ECCB641380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Fragmentation Functions: </a:t>
                </a:r>
                <a:r>
                  <a:rPr lang="en-US" dirty="0">
                    <a:sym typeface="Wingdings" pitchFamily="2" charset="2"/>
                  </a:rPr>
                  <a:t>Factorized QCD</a:t>
                </a:r>
                <a:endParaRPr lang="en-US" dirty="0"/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MCEGs: </a:t>
                </a:r>
                <a:r>
                  <a:rPr lang="en-US" dirty="0">
                    <a:solidFill>
                      <a:srgbClr val="002060"/>
                    </a:solidFill>
                    <a:sym typeface="Wingdings" pitchFamily="2" charset="2"/>
                  </a:rPr>
                  <a:t>QCD Models  Basis for experiments + Physics Insight</a:t>
                </a:r>
                <a:endParaRPr lang="en-US" dirty="0">
                  <a:solidFill>
                    <a:srgbClr val="002060"/>
                  </a:solidFill>
                </a:endParaRPr>
              </a:p>
              <a:p>
                <a:pPr lvl="1"/>
                <a:r>
                  <a:rPr lang="en-US" dirty="0"/>
                  <a:t>Full Partial Wave decomposition of di-hadron correlations</a:t>
                </a: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Event Shapes</a:t>
                </a:r>
              </a:p>
              <a:p>
                <a:pPr lvl="1"/>
                <a:r>
                  <a:rPr lang="en-US" dirty="0"/>
                  <a:t>Jet rates vs resolution, hemisphere,</a:t>
                </a:r>
              </a:p>
              <a:p>
                <a:pPr lvl="1"/>
                <a:r>
                  <a:rPr lang="en-US" dirty="0"/>
                  <a:t>Event rates relative to event plane (and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), including baryons</a:t>
                </a:r>
              </a:p>
              <a:p>
                <a:pPr lvl="1"/>
                <a:r>
                  <a:rPr lang="en-US" dirty="0"/>
                  <a:t>Multiplicities of resonance production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Ξ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)</a:t>
                </a:r>
              </a:p>
              <a:p>
                <a:pPr lvl="2"/>
                <a:r>
                  <a:rPr lang="en-US" dirty="0"/>
                  <a:t>Ratios between pseudo-scalar and vector mesons (also important for cosmic events)</a:t>
                </a:r>
              </a:p>
              <a:p>
                <a:pPr lvl="1"/>
                <a:r>
                  <a:rPr lang="en-US" dirty="0"/>
                  <a:t>Charge/strangeness/baryon number compensation along event axis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9304C2-47EF-0B19-D0F2-ECCB641380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11DC4-F05B-3664-EE33-EC6EB613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7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D9306-3D1A-FAAB-3521-23B504811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45968-EB4E-5D49-ED48-3984C5369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19" y="266507"/>
            <a:ext cx="8835081" cy="487490"/>
          </a:xfrm>
        </p:spPr>
        <p:txBody>
          <a:bodyPr/>
          <a:lstStyle/>
          <a:p>
            <a:r>
              <a:rPr lang="en-US" dirty="0"/>
              <a:t>Planned Input Nonperturbative Hadronization Frameworks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A8CE1C-C865-61A0-6710-E7F24C088B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Fragmentation Functions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MCEGs</a:t>
                </a:r>
              </a:p>
              <a:p>
                <a:r>
                  <a:rPr lang="en-US" dirty="0">
                    <a:solidFill>
                      <a:srgbClr val="00B050"/>
                    </a:solidFill>
                  </a:rPr>
                  <a:t>Calculations in Schwinger Models</a:t>
                </a:r>
              </a:p>
              <a:p>
                <a:pPr lvl="1"/>
                <a:r>
                  <a:rPr lang="en-US" dirty="0"/>
                  <a:t>Entanglement in back-to-back di-hadron pairs</a:t>
                </a:r>
              </a:p>
              <a:p>
                <a:pPr lvl="1"/>
                <a:r>
                  <a:rPr lang="en-US" dirty="0"/>
                  <a:t>Entanglement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/>
                  <a:t> polarization</a:t>
                </a:r>
              </a:p>
              <a:p>
                <a:pPr lvl="1"/>
                <a:r>
                  <a:rPr lang="en-US" dirty="0"/>
                  <a:t>Also QI approaches</a:t>
                </a:r>
              </a:p>
              <a:p>
                <a:r>
                  <a:rPr lang="en-US" dirty="0"/>
                  <a:t>Misc</a:t>
                </a:r>
              </a:p>
              <a:p>
                <a:pPr lvl="1"/>
                <a:r>
                  <a:rPr lang="en-US" dirty="0"/>
                  <a:t>Ridge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A8CE1C-C865-61A0-6710-E7F24C088B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A1314-E038-63B6-BEF2-67500B11D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A graph with dots and lines&#10;&#10;Description automatically generated">
            <a:extLst>
              <a:ext uri="{FF2B5EF4-FFF2-40B4-BE49-F238E27FC236}">
                <a16:creationId xmlns:a16="http://schemas.microsoft.com/office/drawing/2014/main" id="{DD0F97EA-93EE-013C-3D9E-4E97964697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82"/>
          <a:stretch/>
        </p:blipFill>
        <p:spPr>
          <a:xfrm>
            <a:off x="5441067" y="3966320"/>
            <a:ext cx="3517582" cy="28043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201D91-9B96-FFC6-C209-0F74C953F3F4}"/>
                  </a:ext>
                </a:extLst>
              </p:cNvPr>
              <p:cNvSpPr txBox="1"/>
              <p:nvPr/>
            </p:nvSpPr>
            <p:spPr>
              <a:xfrm>
                <a:off x="5884702" y="5013211"/>
                <a:ext cx="2630311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Belle II off-resonance simulation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</m:oMath>
                </a14:m>
                <a:r>
                  <a:rPr lang="en-US" sz="1600" b="0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polarization correlations</a:t>
                </a:r>
                <a:endParaRPr lang="en-US" sz="16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  <m:acc>
                          <m:accPr>
                            <m:chr m:val="̅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0.0006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± 0.0005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(fit)</a:t>
                </a:r>
              </a:p>
              <a:p>
                <a:r>
                  <a:rPr lang="en-US" sz="1200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201D91-9B96-FFC6-C209-0F74C953F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4702" y="5013211"/>
                <a:ext cx="2630311" cy="1508105"/>
              </a:xfrm>
              <a:prstGeom prst="rect">
                <a:avLst/>
              </a:prstGeom>
              <a:blipFill>
                <a:blip r:embed="rId4"/>
                <a:stretch>
                  <a:fillRect l="-1442" t="-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>
            <a:extLst>
              <a:ext uri="{FF2B5EF4-FFF2-40B4-BE49-F238E27FC236}">
                <a16:creationId xmlns:a16="http://schemas.microsoft.com/office/drawing/2014/main" id="{3BB42E30-9F61-E69F-AA20-B91237D48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67"/>
          <a:stretch>
            <a:fillRect/>
          </a:stretch>
        </p:blipFill>
        <p:spPr bwMode="auto">
          <a:xfrm>
            <a:off x="6313342" y="1249390"/>
            <a:ext cx="2645306" cy="19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EC8365-BFE3-529D-67EE-A818CE58DA99}"/>
              </a:ext>
            </a:extLst>
          </p:cNvPr>
          <p:cNvSpPr txBox="1"/>
          <p:nvPr/>
        </p:nvSpPr>
        <p:spPr>
          <a:xfrm>
            <a:off x="6172497" y="3292178"/>
            <a:ext cx="6649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Phys. Rev. D </a:t>
            </a:r>
            <a:r>
              <a:rPr lang="en-US" sz="1200" b="1" dirty="0"/>
              <a:t>109</a:t>
            </a:r>
            <a:r>
              <a:rPr lang="en-US" sz="1200" dirty="0"/>
              <a:t>, 116003</a:t>
            </a:r>
          </a:p>
          <a:p>
            <a:r>
              <a:rPr lang="en-US" sz="1200" dirty="0"/>
              <a:t>Phys. Rev. Lett. </a:t>
            </a:r>
            <a:r>
              <a:rPr lang="en-US" sz="1200" b="1" dirty="0"/>
              <a:t>131</a:t>
            </a:r>
            <a:r>
              <a:rPr lang="en-US" sz="1200" dirty="0"/>
              <a:t>, 021902 (di-hadrons)</a:t>
            </a:r>
          </a:p>
          <a:p>
            <a:r>
              <a:rPr lang="en-US" sz="1200" dirty="0"/>
              <a:t>Recent light meson FFs from </a:t>
            </a:r>
            <a:br>
              <a:rPr lang="en-US" sz="1200" dirty="0"/>
            </a:br>
            <a:r>
              <a:rPr lang="en-US" sz="1200" dirty="0"/>
              <a:t>Schwinger model e-Print: </a:t>
            </a:r>
            <a:r>
              <a:rPr lang="en-US" sz="1200" dirty="0">
                <a:hlinkClick r:id="rId6"/>
              </a:rPr>
              <a:t>2504.08142</a:t>
            </a:r>
            <a:r>
              <a:rPr lang="en-US" sz="1200" dirty="0"/>
              <a:t> [hep-</a:t>
            </a:r>
            <a:r>
              <a:rPr lang="en-US" sz="1200" dirty="0" err="1"/>
              <a:t>ph</a:t>
            </a:r>
            <a:r>
              <a:rPr lang="en-US" sz="1200" dirty="0"/>
              <a:t>]</a:t>
            </a:r>
          </a:p>
          <a:p>
            <a:endParaRPr lang="en-US" sz="1200" b="1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409082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.73"/>
  <p:tag name="ORIGINALWIDTH" val="788.1515"/>
  <p:tag name="LATEXADDIN" val="\documentclass{article}&#10;\usepackage{amsmath}&#10;\usepackage[usenames,dvipsnames]{color}&#10;\pagestyle{empty}&#10;\begin{document}&#10;\begin{equation}&#10;D_{1,{\color{red} q}}^{{\color{blue}h}}({\color {OliveGreen} z},{\color{Orange}k_T},Q^2) \nonumber&#10;\end{equation}&#10;\end{document}"/>
  <p:tag name="IGUANATEXSIZE" val="20"/>
  <p:tag name="IGUANATEXCURSOR" val="22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.73"/>
  <p:tag name="ORIGINALWIDTH" val="590.1762"/>
  <p:tag name="LATEXADDIN" val="\documentclass{article}&#10;\usepackage{amsmath}&#10;\usepackage[usenames,dvipsnames]{color}&#10;\pagestyle{empty}&#10;\begin{document}&#10;\begin{equation}&#10;D_{1,{\color{red} q}}^{{\color{blue}h}}({\color {OliveGreen} z},Q^2) \nonumber&#10;\end{equation}&#10;\end{document}"/>
  <p:tag name="IGUANATEXSIZE" val="20"/>
  <p:tag name="IGUANATEXCURSOR" val="24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.73"/>
  <p:tag name="ORIGINALWIDTH" val="788.1515"/>
  <p:tag name="LATEXADDIN" val="\documentclass{article}&#10;\usepackage{amsmath}&#10;\usepackage[usenames,dvipsnames]{color}&#10;\pagestyle{empty}&#10;\begin{document}&#10;\begin{equation}&#10;D_{1,{\color{red} q}}^{{\color{blue}h}}({\color {OliveGreen} z},{\color{Orange}k_T},Q^2) \nonumber&#10;\end{equation}&#10;\end{document}"/>
  <p:tag name="IGUANATEXSIZE" val="20"/>
  <p:tag name="IGUANATEXCURSOR" val="22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.73"/>
  <p:tag name="ORIGINALWIDTH" val="590.1762"/>
  <p:tag name="LATEXADDIN" val="\documentclass{article}&#10;\usepackage{amsmath}&#10;\usepackage[usenames,dvipsnames]{color}&#10;\pagestyle{empty}&#10;\begin{document}&#10;\begin{equation}&#10;D_{1,{\color{red} q}}^{{\color{blue}h}}({\color {OliveGreen} z},Q^2) \nonumber&#10;\end{equation}&#10;\end{document}"/>
  <p:tag name="IGUANATEXSIZE" val="20"/>
  <p:tag name="IGUANATEXCURSOR" val="24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.7293"/>
  <p:tag name="ORIGINALWIDTH" val="843.6446"/>
  <p:tag name="LATEXADDIN" val="\documentclass{article}&#10;\usepackage{amsmath}&#10;\usepackage[usenames,dvipsnames]{color}&#10;\pagestyle{empty}&#10;\begin{document}&#10;\begin{equation}&#10;D_{1,{\color{red} q}}^{{\color{blue}h_1h_2}}({\color {OliveGreen} z,m},Q^2) \nonumber&#10;\end{equation}&#10;\end{document}"/>
  <p:tag name="IGUANATEXSIZE" val="20"/>
  <p:tag name="IGUANATEXCURSOR" val="17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151444</TotalTime>
  <Words>2949</Words>
  <Application>Microsoft Macintosh PowerPoint</Application>
  <PresentationFormat>On-screen Show (4:3)</PresentationFormat>
  <Paragraphs>429</Paragraphs>
  <Slides>47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0" baseType="lpstr">
      <vt:lpstr>.PingFangSC-Regular</vt:lpstr>
      <vt:lpstr>Arial</vt:lpstr>
      <vt:lpstr>Calibri</vt:lpstr>
      <vt:lpstr>Calibri Light</vt:lpstr>
      <vt:lpstr>Cambria Math</vt:lpstr>
      <vt:lpstr>CMSS10</vt:lpstr>
      <vt:lpstr>Gill Sans MT Ext Condensed Bold</vt:lpstr>
      <vt:lpstr>PingFangSC-Regular</vt:lpstr>
      <vt:lpstr>Symbol</vt:lpstr>
      <vt:lpstr>Times New Roman</vt:lpstr>
      <vt:lpstr>Wingdings</vt:lpstr>
      <vt:lpstr>Office Theme</vt:lpstr>
      <vt:lpstr>Equation</vt:lpstr>
      <vt:lpstr>Precision QCD with Belle II</vt:lpstr>
      <vt:lpstr>e^+ e^- has a long history in studying QCD</vt:lpstr>
      <vt:lpstr>Belle → Belle II </vt:lpstr>
      <vt:lpstr>Belle → Belle II </vt:lpstr>
      <vt:lpstr>Belle II Detector @ SuperKEKB</vt:lpstr>
      <vt:lpstr>Opportunities for Precision QCD studies with the Belle II dataset</vt:lpstr>
      <vt:lpstr>Examples: Single/Di-hadron Multiplicities, Polarization and back-to-back Correlations to access Fragmentation Studies</vt:lpstr>
      <vt:lpstr>Planned Input Nonperturbative Hadronization Frameworks</vt:lpstr>
      <vt:lpstr>Planned Input Nonperturbative Hadronization Frameworks</vt:lpstr>
      <vt:lpstr>Brand New Opportunities at Belle II: Precision Jet Physics in e^+ e^-</vt:lpstr>
      <vt:lpstr>Measurements related to g-2</vt:lpstr>
      <vt:lpstr>3D L1 Trigger: Key improvement for low multiplicity events</vt:lpstr>
      <vt:lpstr>Leading contributions to dispersive evaluation</vt:lpstr>
      <vt:lpstr>Current Analyses </vt:lpstr>
      <vt:lpstr>New result on e^+ e^-→π^+ π^- π^0</vt:lpstr>
      <vt:lpstr>e^+ e^-→π^+ π^-</vt:lpstr>
      <vt:lpstr>α_S (and test of QCD calculations)</vt:lpstr>
      <vt:lpstr>α_S (and test of QCD calculations)</vt:lpstr>
      <vt:lpstr>α_S (and test of QCD calculations)</vt:lpstr>
      <vt:lpstr>α_S (and test of QCD calculations)</vt:lpstr>
      <vt:lpstr>α_S (and test of QCD calculations)</vt:lpstr>
      <vt:lpstr>Summary and Outlook</vt:lpstr>
      <vt:lpstr>PowerPoint Presentation</vt:lpstr>
      <vt:lpstr>Tension in existing KLOE/BaBar measurements</vt:lpstr>
      <vt:lpstr>Azimuthal Asymmetries in back-to-back jets</vt:lpstr>
      <vt:lpstr>KEK facility </vt:lpstr>
      <vt:lpstr>Belle Experiment (1999 - 2010)</vt:lpstr>
      <vt:lpstr>Single Hadron FFs from Belle</vt:lpstr>
      <vt:lpstr>PowerPoint Presentation</vt:lpstr>
      <vt:lpstr>PowerPoint Presentation</vt:lpstr>
      <vt:lpstr>PowerPoint Presentation</vt:lpstr>
      <vt:lpstr>Probing non-factorized QCD hadronization picture (i.e. models, MCEGs)</vt:lpstr>
      <vt:lpstr>MC tuning studies</vt:lpstr>
      <vt:lpstr>Probe String Fragmentation in charge, flavor correlations </vt:lpstr>
      <vt:lpstr>World Data on e+e-</vt:lpstr>
      <vt:lpstr>The future is now: Next Generation B factory SuperKEKB</vt:lpstr>
      <vt:lpstr>Jet mass</vt:lpstr>
      <vt:lpstr>Summary and Outlook</vt:lpstr>
      <vt:lpstr>Radiative Return Method</vt:lpstr>
      <vt:lpstr>PowerPoint Presentation</vt:lpstr>
      <vt:lpstr>Access to polarization dependent di-hadron FFs in di-hadron back-to-back correlations</vt:lpstr>
      <vt:lpstr>3D L1 Trigger: Key improvement for low multiplicity events</vt:lpstr>
      <vt:lpstr>PowerPoint Presentation</vt:lpstr>
      <vt:lpstr>PowerPoint Presentation</vt:lpstr>
      <vt:lpstr>Transverse momentum dependence</vt:lpstr>
      <vt:lpstr>PowerPoint Presentation</vt:lpstr>
      <vt:lpstr>Transverse momentum distributions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Anselm Vossen, Ph.D.</cp:lastModifiedBy>
  <cp:revision>1262</cp:revision>
  <cp:lastPrinted>2018-10-15T14:48:16Z</cp:lastPrinted>
  <dcterms:created xsi:type="dcterms:W3CDTF">2017-10-25T13:41:42Z</dcterms:created>
  <dcterms:modified xsi:type="dcterms:W3CDTF">2025-05-28T08:27:26Z</dcterms:modified>
</cp:coreProperties>
</file>